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84" r:id="rId15"/>
    <p:sldId id="275" r:id="rId16"/>
    <p:sldId id="1390" r:id="rId17"/>
    <p:sldId id="277" r:id="rId18"/>
    <p:sldId id="278" r:id="rId19"/>
    <p:sldId id="279" r:id="rId20"/>
    <p:sldId id="1444" r:id="rId21"/>
    <p:sldId id="280" r:id="rId22"/>
    <p:sldId id="281" r:id="rId23"/>
    <p:sldId id="282" r:id="rId24"/>
    <p:sldId id="283" r:id="rId25"/>
    <p:sldId id="285" r:id="rId26"/>
    <p:sldId id="286" r:id="rId27"/>
    <p:sldId id="289" r:id="rId28"/>
    <p:sldId id="290" r:id="rId29"/>
    <p:sldId id="287" r:id="rId30"/>
    <p:sldId id="288" r:id="rId31"/>
    <p:sldId id="291" r:id="rId32"/>
    <p:sldId id="292" r:id="rId33"/>
    <p:sldId id="1445" r:id="rId34"/>
    <p:sldId id="297" r:id="rId35"/>
    <p:sldId id="296" r:id="rId36"/>
    <p:sldId id="298" r:id="rId37"/>
    <p:sldId id="299" r:id="rId38"/>
    <p:sldId id="1518" r:id="rId39"/>
    <p:sldId id="1519" r:id="rId40"/>
    <p:sldId id="1520" r:id="rId41"/>
    <p:sldId id="1521" r:id="rId42"/>
    <p:sldId id="300" r:id="rId43"/>
    <p:sldId id="301" r:id="rId44"/>
    <p:sldId id="302" r:id="rId45"/>
    <p:sldId id="303" r:id="rId46"/>
    <p:sldId id="304" r:id="rId47"/>
    <p:sldId id="305" r:id="rId48"/>
    <p:sldId id="307" r:id="rId49"/>
    <p:sldId id="1446" r:id="rId50"/>
    <p:sldId id="309" r:id="rId51"/>
    <p:sldId id="308" r:id="rId52"/>
    <p:sldId id="310" r:id="rId53"/>
    <p:sldId id="311" r:id="rId54"/>
    <p:sldId id="1522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1447" r:id="rId67"/>
    <p:sldId id="329" r:id="rId68"/>
    <p:sldId id="332" r:id="rId69"/>
    <p:sldId id="1448" r:id="rId70"/>
    <p:sldId id="1449" r:id="rId71"/>
    <p:sldId id="1450" r:id="rId72"/>
    <p:sldId id="1451" r:id="rId73"/>
    <p:sldId id="261" r:id="rId74"/>
    <p:sldId id="1514" r:id="rId75"/>
    <p:sldId id="262" r:id="rId76"/>
    <p:sldId id="263" r:id="rId77"/>
    <p:sldId id="264" r:id="rId78"/>
    <p:sldId id="1453" r:id="rId79"/>
    <p:sldId id="1454" r:id="rId80"/>
    <p:sldId id="1455" r:id="rId81"/>
    <p:sldId id="1456" r:id="rId82"/>
    <p:sldId id="1457" r:id="rId83"/>
    <p:sldId id="270" r:id="rId84"/>
    <p:sldId id="1458" r:id="rId85"/>
    <p:sldId id="1459" r:id="rId86"/>
    <p:sldId id="1460" r:id="rId87"/>
    <p:sldId id="1461" r:id="rId88"/>
    <p:sldId id="1462" r:id="rId89"/>
    <p:sldId id="1463" r:id="rId90"/>
    <p:sldId id="1465" r:id="rId91"/>
    <p:sldId id="1466" r:id="rId92"/>
    <p:sldId id="1467" r:id="rId93"/>
    <p:sldId id="1468" r:id="rId94"/>
    <p:sldId id="1469" r:id="rId95"/>
    <p:sldId id="1470" r:id="rId96"/>
    <p:sldId id="1471" r:id="rId97"/>
    <p:sldId id="1472" r:id="rId98"/>
    <p:sldId id="1473" r:id="rId99"/>
    <p:sldId id="1474" r:id="rId100"/>
    <p:sldId id="1475" r:id="rId101"/>
    <p:sldId id="1476" r:id="rId102"/>
    <p:sldId id="1477" r:id="rId103"/>
    <p:sldId id="1478" r:id="rId104"/>
    <p:sldId id="293" r:id="rId105"/>
    <p:sldId id="294" r:id="rId106"/>
    <p:sldId id="295" r:id="rId107"/>
    <p:sldId id="1479" r:id="rId108"/>
    <p:sldId id="1480" r:id="rId109"/>
    <p:sldId id="1481" r:id="rId110"/>
    <p:sldId id="1515" r:id="rId111"/>
    <p:sldId id="1483" r:id="rId112"/>
    <p:sldId id="1484" r:id="rId113"/>
    <p:sldId id="1485" r:id="rId114"/>
    <p:sldId id="1486" r:id="rId115"/>
    <p:sldId id="1487" r:id="rId116"/>
    <p:sldId id="1511" r:id="rId117"/>
    <p:sldId id="1512" r:id="rId118"/>
    <p:sldId id="1488" r:id="rId119"/>
    <p:sldId id="306" r:id="rId120"/>
    <p:sldId id="1489" r:id="rId121"/>
    <p:sldId id="1490" r:id="rId122"/>
    <p:sldId id="1491" r:id="rId123"/>
    <p:sldId id="1492" r:id="rId124"/>
    <p:sldId id="1493" r:id="rId125"/>
    <p:sldId id="312" r:id="rId126"/>
    <p:sldId id="313" r:id="rId127"/>
    <p:sldId id="1513" r:id="rId128"/>
    <p:sldId id="314" r:id="rId129"/>
    <p:sldId id="315" r:id="rId130"/>
    <p:sldId id="316" r:id="rId131"/>
    <p:sldId id="317" r:id="rId132"/>
    <p:sldId id="1494" r:id="rId133"/>
    <p:sldId id="1495" r:id="rId134"/>
    <p:sldId id="1496" r:id="rId135"/>
    <p:sldId id="1497" r:id="rId136"/>
    <p:sldId id="1498" r:id="rId137"/>
    <p:sldId id="339" r:id="rId138"/>
    <p:sldId id="1516" r:id="rId139"/>
    <p:sldId id="1500" r:id="rId140"/>
    <p:sldId id="1501" r:id="rId141"/>
    <p:sldId id="1502" r:id="rId142"/>
    <p:sldId id="1503" r:id="rId143"/>
    <p:sldId id="1504" r:id="rId144"/>
    <p:sldId id="330" r:id="rId145"/>
    <p:sldId id="1505" r:id="rId146"/>
    <p:sldId id="1506" r:id="rId147"/>
    <p:sldId id="1507" r:id="rId148"/>
    <p:sldId id="1509" r:id="rId149"/>
    <p:sldId id="1510" r:id="rId150"/>
    <p:sldId id="338" r:id="rId151"/>
    <p:sldId id="1517" r:id="rId152"/>
    <p:sldId id="1523" r:id="rId153"/>
    <p:sldId id="1524" r:id="rId154"/>
    <p:sldId id="1525" r:id="rId155"/>
    <p:sldId id="1526" r:id="rId156"/>
    <p:sldId id="1527" r:id="rId157"/>
    <p:sldId id="1528" r:id="rId158"/>
    <p:sldId id="1529" r:id="rId159"/>
    <p:sldId id="1530" r:id="rId160"/>
    <p:sldId id="1531" r:id="rId161"/>
    <p:sldId id="1532" r:id="rId162"/>
    <p:sldId id="1533" r:id="rId163"/>
    <p:sldId id="1534" r:id="rId164"/>
    <p:sldId id="1535" r:id="rId165"/>
    <p:sldId id="1536" r:id="rId166"/>
    <p:sldId id="1537" r:id="rId167"/>
    <p:sldId id="1538" r:id="rId1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A14F3B-3B00-460F-94E6-3C201B324498}">
          <p14:sldIdLst>
            <p14:sldId id="257"/>
          </p14:sldIdLst>
        </p14:section>
        <p14:section name="Objects and Classes" id="{55827238-8FA3-4771-BB03-0F6375CC92E8}">
          <p14:sldIdLst>
            <p14:sldId id="258"/>
            <p14:sldId id="259"/>
            <p14:sldId id="260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84"/>
            <p14:sldId id="275"/>
            <p14:sldId id="1390"/>
            <p14:sldId id="277"/>
            <p14:sldId id="278"/>
            <p14:sldId id="279"/>
            <p14:sldId id="1444"/>
            <p14:sldId id="280"/>
            <p14:sldId id="281"/>
            <p14:sldId id="282"/>
            <p14:sldId id="283"/>
            <p14:sldId id="285"/>
            <p14:sldId id="286"/>
            <p14:sldId id="289"/>
            <p14:sldId id="290"/>
            <p14:sldId id="287"/>
            <p14:sldId id="288"/>
            <p14:sldId id="291"/>
            <p14:sldId id="292"/>
            <p14:sldId id="1445"/>
          </p14:sldIdLst>
        </p14:section>
        <p14:section name="Instance Fields and Methods" id="{B6D27F6B-D69D-43E8-8DBB-F22C7D857F8B}">
          <p14:sldIdLst>
            <p14:sldId id="297"/>
            <p14:sldId id="296"/>
            <p14:sldId id="298"/>
            <p14:sldId id="299"/>
            <p14:sldId id="1518"/>
            <p14:sldId id="1519"/>
            <p14:sldId id="1520"/>
            <p14:sldId id="1521"/>
          </p14:sldIdLst>
        </p14:section>
        <p14:section name="Constructors" id="{507DB452-DFF8-4E0D-9EBC-87C411778C4B}">
          <p14:sldIdLst>
            <p14:sldId id="300"/>
            <p14:sldId id="301"/>
            <p14:sldId id="302"/>
            <p14:sldId id="303"/>
            <p14:sldId id="304"/>
            <p14:sldId id="305"/>
            <p14:sldId id="307"/>
            <p14:sldId id="1446"/>
            <p14:sldId id="309"/>
            <p14:sldId id="308"/>
            <p14:sldId id="310"/>
            <p14:sldId id="311"/>
            <p14:sldId id="1522"/>
          </p14:sldIdLst>
        </p14:section>
        <p14:section name="Overloading" id="{51646C79-3295-4E9A-AB30-D56BC8863E6F}">
          <p14:sldIdLst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Scope of Instance Fields" id="{071181FC-FDB1-4B01-8553-1036B6254B2E}">
          <p14:sldIdLst>
            <p14:sldId id="326"/>
            <p14:sldId id="327"/>
            <p14:sldId id="328"/>
            <p14:sldId id="1447"/>
            <p14:sldId id="329"/>
            <p14:sldId id="332"/>
          </p14:sldIdLst>
        </p14:section>
        <p14:section name="Inheritance" id="{7F058DBE-A26C-4F83-B218-E4BDA9AA1BA6}">
          <p14:sldIdLst>
            <p14:sldId id="1448"/>
            <p14:sldId id="1449"/>
            <p14:sldId id="1450"/>
            <p14:sldId id="1451"/>
            <p14:sldId id="261"/>
            <p14:sldId id="1514"/>
            <p14:sldId id="262"/>
            <p14:sldId id="263"/>
            <p14:sldId id="264"/>
            <p14:sldId id="1453"/>
            <p14:sldId id="1454"/>
            <p14:sldId id="1455"/>
            <p14:sldId id="1456"/>
            <p14:sldId id="1457"/>
            <p14:sldId id="270"/>
          </p14:sldIdLst>
        </p14:section>
        <p14:section name="Calling the Superclass Constructor" id="{AF839624-28D8-41D8-B026-1C750A052CD1}">
          <p14:sldIdLst>
            <p14:sldId id="1458"/>
            <p14:sldId id="1459"/>
            <p14:sldId id="1460"/>
            <p14:sldId id="1461"/>
            <p14:sldId id="1462"/>
            <p14:sldId id="1463"/>
            <p14:sldId id="1465"/>
            <p14:sldId id="1466"/>
            <p14:sldId id="1467"/>
            <p14:sldId id="1468"/>
            <p14:sldId id="1469"/>
            <p14:sldId id="1470"/>
          </p14:sldIdLst>
        </p14:section>
        <p14:section name="Overriding Superclass Methods" id="{1FC6E169-0754-4FA7-A1C9-1B4D29FD74CB}">
          <p14:sldIdLst>
            <p14:sldId id="1471"/>
            <p14:sldId id="1472"/>
            <p14:sldId id="1473"/>
            <p14:sldId id="1474"/>
            <p14:sldId id="1475"/>
            <p14:sldId id="1476"/>
            <p14:sldId id="1477"/>
            <p14:sldId id="1478"/>
            <p14:sldId id="293"/>
            <p14:sldId id="294"/>
            <p14:sldId id="295"/>
          </p14:sldIdLst>
        </p14:section>
        <p14:section name="Protected Members" id="{143F7AD4-55AB-4AF0-A3A1-8F72024AD8E4}">
          <p14:sldIdLst>
            <p14:sldId id="1479"/>
            <p14:sldId id="1480"/>
            <p14:sldId id="1481"/>
            <p14:sldId id="1515"/>
            <p14:sldId id="1483"/>
          </p14:sldIdLst>
        </p14:section>
        <p14:section name="Chains of Inheritance" id="{FCA42A4C-A20A-4C3A-A113-395A05F0C259}">
          <p14:sldIdLst>
            <p14:sldId id="1484"/>
            <p14:sldId id="1485"/>
            <p14:sldId id="1486"/>
            <p14:sldId id="1487"/>
            <p14:sldId id="1511"/>
            <p14:sldId id="1512"/>
          </p14:sldIdLst>
        </p14:section>
        <p14:section name="Polymorphism" id="{3D25DAEF-0985-4C64-8803-09A34663CCD4}">
          <p14:sldIdLst>
            <p14:sldId id="1488"/>
            <p14:sldId id="306"/>
            <p14:sldId id="1489"/>
            <p14:sldId id="1490"/>
            <p14:sldId id="1491"/>
            <p14:sldId id="1492"/>
            <p14:sldId id="1493"/>
            <p14:sldId id="312"/>
            <p14:sldId id="313"/>
            <p14:sldId id="1513"/>
          </p14:sldIdLst>
        </p14:section>
        <p14:section name="Abstract Classes and Methods" id="{B7EEDFC6-3AF8-4BBF-AC47-7824D3541C4F}">
          <p14:sldIdLst>
            <p14:sldId id="314"/>
            <p14:sldId id="315"/>
            <p14:sldId id="316"/>
            <p14:sldId id="317"/>
            <p14:sldId id="1494"/>
            <p14:sldId id="1495"/>
            <p14:sldId id="1496"/>
            <p14:sldId id="1497"/>
            <p14:sldId id="1498"/>
            <p14:sldId id="339"/>
            <p14:sldId id="1516"/>
          </p14:sldIdLst>
        </p14:section>
        <p14:section name="Interfaces" id="{582CE00D-88C4-44B8-B0CB-7B75A5D1EF44}">
          <p14:sldIdLst>
            <p14:sldId id="1500"/>
            <p14:sldId id="1501"/>
            <p14:sldId id="1502"/>
            <p14:sldId id="1503"/>
            <p14:sldId id="1504"/>
            <p14:sldId id="330"/>
            <p14:sldId id="1505"/>
            <p14:sldId id="1506"/>
            <p14:sldId id="1507"/>
            <p14:sldId id="1509"/>
            <p14:sldId id="1510"/>
            <p14:sldId id="338"/>
            <p14:sldId id="1517"/>
            <p14:sldId id="1523"/>
            <p14:sldId id="1524"/>
            <p14:sldId id="1525"/>
            <p14:sldId id="1526"/>
            <p14:sldId id="1527"/>
            <p14:sldId id="1528"/>
            <p14:sldId id="1529"/>
            <p14:sldId id="1530"/>
            <p14:sldId id="1531"/>
            <p14:sldId id="1532"/>
            <p14:sldId id="1533"/>
            <p14:sldId id="1534"/>
            <p14:sldId id="1535"/>
            <p14:sldId id="1536"/>
            <p14:sldId id="1537"/>
            <p14:sldId id="15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8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4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7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5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269E2A-C372-4A65-A6A2-9B9D952C3E2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269E2A-C372-4A65-A6A2-9B9D952C3E2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6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4" Type="http://schemas.openxmlformats.org/officeDocument/2006/relationships/hyperlink" Target="https://docs.oracle.com/en/java/javase/11/docs/api/java.base/java/lang/String.html#constructor.summary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152-130 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Writing the Code for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Room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  <a:p>
            <a:r>
              <a:rPr lang="en-US"/>
              <a:t>Must </a:t>
            </a:r>
            <a:r>
              <a:rPr lang="en-US" dirty="0"/>
              <a:t>be in a file </a:t>
            </a:r>
            <a:r>
              <a:rPr lang="en-US"/>
              <a:t>called Room.</a:t>
            </a:r>
            <a:r>
              <a:rPr lang="en-US" dirty="0"/>
              <a:t>java</a:t>
            </a:r>
          </a:p>
          <a:p>
            <a:r>
              <a:rPr lang="en-US" i="1"/>
              <a:t>public</a:t>
            </a:r>
            <a:r>
              <a:rPr lang="en-US"/>
              <a:t> </a:t>
            </a:r>
            <a:r>
              <a:rPr lang="en-US" dirty="0"/>
              <a:t>means the class can be used anywhere in our program</a:t>
            </a:r>
          </a:p>
          <a:p>
            <a:r>
              <a:rPr lang="en-US" dirty="0"/>
              <a:t>All the fields and methods go inside the curly braces</a:t>
            </a:r>
          </a:p>
        </p:txBody>
      </p:sp>
    </p:spTree>
    <p:extLst>
      <p:ext uri="{BB962C8B-B14F-4D97-AF65-F5344CB8AC3E}">
        <p14:creationId xmlns:p14="http://schemas.microsoft.com/office/powerpoint/2010/main" val="31018569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5EE1-A46F-447C-A000-4AE7CBAF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speak() Is Called?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81A2-3DDF-4B18-B7D6-6CFDC4D1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"Java always chooses the lowest implementation"</a:t>
            </a:r>
          </a:p>
          <a:p>
            <a:r>
              <a:rPr lang="en-US"/>
              <a:t>The subclass method will run</a:t>
            </a:r>
          </a:p>
          <a:p>
            <a:r>
              <a:rPr lang="en-US"/>
              <a:t>The superclass method will not</a:t>
            </a:r>
            <a:endParaRPr lang="en-US" sz="2400"/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Dog fido = new Dog();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fido.speak();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&gt;&gt; Woof</a:t>
            </a:r>
          </a:p>
        </p:txBody>
      </p:sp>
    </p:spTree>
    <p:extLst>
      <p:ext uri="{BB962C8B-B14F-4D97-AF65-F5344CB8AC3E}">
        <p14:creationId xmlns:p14="http://schemas.microsoft.com/office/powerpoint/2010/main" val="399218998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7159-AE6E-4ED7-A089-6416309C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Override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D076D-4007-4668-A043-B95C587A8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Goes directly above the signature of a method that overrides a superclass method</a:t>
            </a:r>
          </a:p>
          <a:p>
            <a:r>
              <a:rPr lang="en-US"/>
              <a:t>Provides compile-time checking that the override has been done correctly</a:t>
            </a:r>
            <a:endParaRPr lang="en-US" sz="2400"/>
          </a:p>
          <a:p>
            <a:endParaRPr 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speak()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System.out.print(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"Woof"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49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A62E-5CB2-48E2-A3AF-F0DD8C78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Override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7916-F22C-4958-AE50-20A24EF33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Not required</a:t>
            </a:r>
          </a:p>
          <a:p>
            <a:r>
              <a:rPr lang="en-US"/>
              <a:t>If signatures don't match, compiler will give an error</a:t>
            </a:r>
          </a:p>
          <a:p>
            <a:endParaRPr lang="en-US"/>
          </a:p>
          <a:p>
            <a:r>
              <a:rPr lang="en-US" sz="2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sz="2800" b="1" u="wavyHeavy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void spaek()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System.out.print(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"Woof"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5207233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2EA5-007F-4AAE-8E38-AC653A8C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Overriding Versus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968A-D63B-44DF-B29E-B48E28AD7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Overloading is when two methods have</a:t>
            </a:r>
          </a:p>
          <a:p>
            <a:pPr lvl="1"/>
            <a:r>
              <a:rPr lang="en-US" sz="3200"/>
              <a:t>the same name</a:t>
            </a:r>
          </a:p>
          <a:p>
            <a:pPr lvl="1"/>
            <a:r>
              <a:rPr lang="en-US" sz="3200"/>
              <a:t>different parameter lists</a:t>
            </a:r>
          </a:p>
          <a:p>
            <a:pPr lvl="1"/>
            <a:endParaRPr lang="en-US" sz="2400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add (List&lt;Integer&gt; nums) {...}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add (int[] nums) {...}</a:t>
            </a:r>
          </a:p>
        </p:txBody>
      </p:sp>
    </p:spTree>
    <p:extLst>
      <p:ext uri="{BB962C8B-B14F-4D97-AF65-F5344CB8AC3E}">
        <p14:creationId xmlns:p14="http://schemas.microsoft.com/office/powerpoint/2010/main" val="15896426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5C09-4FD0-4F73-A78D-F8F390CC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Overriding Versus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CCD2-EF22-4285-81A0-55DBD9A1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Overriding is when two methods in an inheritance relationship have the same signature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Animal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public void speak() { ... }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Dog extends Animal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public void speak() { ... }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11891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9C75-3C3F-4E1C-B091-E55E4786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0AC9-07F6-495A-AC23-904C39D5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There is no </a:t>
            </a:r>
            <a:r>
              <a:rPr lang="en-US" strike="sngStrike">
                <a:latin typeface="Courier New" panose="02070309020205020404" pitchFamily="49" charset="0"/>
                <a:cs typeface="Courier New" panose="02070309020205020404" pitchFamily="49" charset="0"/>
              </a:rPr>
              <a:t>@Overload</a:t>
            </a:r>
            <a:r>
              <a:rPr lang="en-US"/>
              <a:t> annotation</a:t>
            </a:r>
          </a:p>
          <a:p>
            <a:endParaRPr lang="en-US"/>
          </a:p>
          <a:p>
            <a:r>
              <a:rPr lang="en-US"/>
              <a:t>A subclass can overload a superclass method</a:t>
            </a:r>
          </a:p>
          <a:p>
            <a:r>
              <a:rPr lang="en-US"/>
              <a:t>One of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  <a:r>
              <a:rPr lang="en-US"/>
              <a:t> methods could have been in a superclass, the other in a subclass</a:t>
            </a:r>
          </a:p>
        </p:txBody>
      </p:sp>
    </p:spTree>
    <p:extLst>
      <p:ext uri="{BB962C8B-B14F-4D97-AF65-F5344CB8AC3E}">
        <p14:creationId xmlns:p14="http://schemas.microsoft.com/office/powerpoint/2010/main" val="37561067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956E-B593-4612-ABEB-7169C797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0549-CB3A-4A9A-B960-94C9FA6D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Final methods cannot be overridden</a:t>
            </a:r>
          </a:p>
          <a:p>
            <a:r>
              <a:rPr lang="en-US"/>
              <a:t>Place final key word between access specifier and return type</a:t>
            </a:r>
          </a:p>
          <a:p>
            <a:endParaRPr lang="en-US"/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Animal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public final void speak()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825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593B-4E1A-48C8-9779-55040165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Protected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B64F7-57E1-49D8-B0DA-9200289A8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9</a:t>
            </a:r>
          </a:p>
        </p:txBody>
      </p:sp>
    </p:spTree>
    <p:extLst>
      <p:ext uri="{BB962C8B-B14F-4D97-AF65-F5344CB8AC3E}">
        <p14:creationId xmlns:p14="http://schemas.microsoft.com/office/powerpoint/2010/main" val="262171136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42B0-D194-4E1A-8F7D-392DD6EA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Protected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F94F-716F-4D7A-8C76-3B876AAF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Like private and public, protected is an access specifier</a:t>
            </a:r>
          </a:p>
          <a:p>
            <a:r>
              <a:rPr lang="en-US"/>
              <a:t>Can be applied to both fields and methods</a:t>
            </a:r>
          </a:p>
          <a:p>
            <a:r>
              <a:rPr lang="en-US"/>
              <a:t>Protected members may be directly accessed by:</a:t>
            </a:r>
          </a:p>
          <a:p>
            <a:pPr lvl="1"/>
            <a:r>
              <a:rPr lang="en-US" sz="3000"/>
              <a:t>classes in the same package</a:t>
            </a:r>
          </a:p>
          <a:p>
            <a:pPr lvl="1"/>
            <a:r>
              <a:rPr lang="en-US" sz="3000"/>
              <a:t>subclasses in any package</a:t>
            </a:r>
          </a:p>
        </p:txBody>
      </p:sp>
    </p:spTree>
    <p:extLst>
      <p:ext uri="{BB962C8B-B14F-4D97-AF65-F5344CB8AC3E}">
        <p14:creationId xmlns:p14="http://schemas.microsoft.com/office/powerpoint/2010/main" val="5726470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6511-0C8B-43D6-8EDE-0C7BAF83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Protected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4EA6F-C1C2-4091-BB54-61B3BE01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Animal {</a:t>
            </a:r>
          </a:p>
          <a:p>
            <a:pPr>
              <a:lnSpc>
                <a:spcPct val="7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>
              <a:lnSpc>
                <a:spcPct val="7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public void speak() { ... }</a:t>
            </a:r>
          </a:p>
          <a:p>
            <a:pPr>
              <a:lnSpc>
                <a:spcPct val="7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Dog extends Animals {</a:t>
            </a:r>
          </a:p>
          <a:p>
            <a:pPr>
              <a:lnSpc>
                <a:spcPct val="7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public String toString() {</a:t>
            </a:r>
          </a:p>
          <a:p>
            <a:pPr>
              <a:lnSpc>
                <a:spcPct val="7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am a 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27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Adding the Class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Fields are </a:t>
            </a:r>
            <a:r>
              <a:rPr lang="en-US" sz="3500"/>
              <a:t>normally </a:t>
            </a:r>
            <a:r>
              <a:rPr lang="en-US" sz="3500" i="1"/>
              <a:t>private</a:t>
            </a:r>
            <a:r>
              <a:rPr lang="en-US" sz="3500"/>
              <a:t>, meaning they are hidden </a:t>
            </a:r>
            <a:r>
              <a:rPr lang="en-US" sz="3500" dirty="0"/>
              <a:t>from outside this class</a:t>
            </a:r>
          </a:p>
          <a:p>
            <a:r>
              <a:rPr lang="en-US" sz="3500" dirty="0"/>
              <a:t>Control access via public methods</a:t>
            </a:r>
          </a:p>
          <a:p>
            <a:endParaRPr lang="en-US" dirty="0"/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class Room {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length;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width;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3930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68AD-5353-4695-88E2-9E90ABAA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Protected Members in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3A520-C5F4-44A9-A099-F152058F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Protected access denoted with a #</a:t>
            </a:r>
          </a:p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287E44-38AD-4F1A-8AF5-C4C68C17F7C9}"/>
              </a:ext>
            </a:extLst>
          </p:cNvPr>
          <p:cNvGrpSpPr/>
          <p:nvPr/>
        </p:nvGrpSpPr>
        <p:grpSpPr>
          <a:xfrm>
            <a:off x="4623582" y="3563816"/>
            <a:ext cx="2339926" cy="1739705"/>
            <a:chOff x="3099582" y="3563815"/>
            <a:chExt cx="2339926" cy="17397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740D5C-424F-4BF9-9E2B-1F8F0039AE8E}"/>
                </a:ext>
              </a:extLst>
            </p:cNvPr>
            <p:cNvSpPr/>
            <p:nvPr/>
          </p:nvSpPr>
          <p:spPr>
            <a:xfrm>
              <a:off x="3099582" y="3563815"/>
              <a:ext cx="2339926" cy="1739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Animal</a:t>
              </a:r>
            </a:p>
            <a:p>
              <a:pPr algn="ctr"/>
              <a:endParaRPr lang="en-US"/>
            </a:p>
            <a:p>
              <a:r>
                <a:rPr lang="en-US"/>
                <a:t># name : String</a:t>
              </a:r>
            </a:p>
            <a:p>
              <a:endParaRPr lang="en-US"/>
            </a:p>
            <a:p>
              <a:r>
                <a:rPr lang="en-US"/>
                <a:t>+ speak() : void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687B2A-EEC8-4EA7-ABEB-B3B7DDEE619D}"/>
                </a:ext>
              </a:extLst>
            </p:cNvPr>
            <p:cNvCxnSpPr/>
            <p:nvPr/>
          </p:nvCxnSpPr>
          <p:spPr>
            <a:xfrm>
              <a:off x="3099582" y="4079631"/>
              <a:ext cx="23211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28E539A-273E-4612-82B5-F2E75C0D4B44}"/>
                </a:ext>
              </a:extLst>
            </p:cNvPr>
            <p:cNvCxnSpPr/>
            <p:nvPr/>
          </p:nvCxnSpPr>
          <p:spPr>
            <a:xfrm>
              <a:off x="3099582" y="4724400"/>
              <a:ext cx="23211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80243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BE81-180C-49FE-9056-2D224F47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Package-Private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F147-6DB7-4C6A-9EAB-4C646B70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If you omit the access specifier, it has package-private access by default</a:t>
            </a:r>
          </a:p>
          <a:p>
            <a:r>
              <a:rPr lang="en-US"/>
              <a:t>Accessible only to classes in the same package</a:t>
            </a:r>
          </a:p>
          <a:p>
            <a:r>
              <a:rPr lang="en-US"/>
              <a:t>Subclasses in a different package can't access it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Animal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int age;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8616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65B7-2C63-4E11-88D8-3E88255C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Chains of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AF0-040C-4FF6-AB47-F8AE77620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10</a:t>
            </a:r>
          </a:p>
        </p:txBody>
      </p:sp>
    </p:spTree>
    <p:extLst>
      <p:ext uri="{BB962C8B-B14F-4D97-AF65-F5344CB8AC3E}">
        <p14:creationId xmlns:p14="http://schemas.microsoft.com/office/powerpoint/2010/main" val="249085324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BCED-D213-4A2F-A882-99C3D6AD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B240-DB86-40DF-AB45-2F58199E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Superclasses may extends other classes</a:t>
            </a:r>
          </a:p>
          <a:p>
            <a:r>
              <a:rPr lang="en-US" sz="2800"/>
              <a:t>Like a family tree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AA9412-7B51-4603-B830-A00BF950AE13}"/>
              </a:ext>
            </a:extLst>
          </p:cNvPr>
          <p:cNvSpPr/>
          <p:nvPr/>
        </p:nvSpPr>
        <p:spPr>
          <a:xfrm>
            <a:off x="4989341" y="2924386"/>
            <a:ext cx="1505243" cy="72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Animal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73E795-D3DE-457D-B123-470932B23A70}"/>
              </a:ext>
            </a:extLst>
          </p:cNvPr>
          <p:cNvSpPr/>
          <p:nvPr/>
        </p:nvSpPr>
        <p:spPr>
          <a:xfrm>
            <a:off x="4989342" y="4244276"/>
            <a:ext cx="1505243" cy="72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3BBD82-9CCC-401D-8B53-F50C89702B1F}"/>
              </a:ext>
            </a:extLst>
          </p:cNvPr>
          <p:cNvSpPr/>
          <p:nvPr/>
        </p:nvSpPr>
        <p:spPr>
          <a:xfrm>
            <a:off x="3261361" y="4244276"/>
            <a:ext cx="1505243" cy="72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B06004-B360-4B04-B352-2C3343FC4F11}"/>
              </a:ext>
            </a:extLst>
          </p:cNvPr>
          <p:cNvSpPr/>
          <p:nvPr/>
        </p:nvSpPr>
        <p:spPr>
          <a:xfrm>
            <a:off x="6717323" y="4244276"/>
            <a:ext cx="1505243" cy="72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Bird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53346EF-1EEF-404A-A668-CAD7D71A0E56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5400000" flipH="1" flipV="1">
            <a:off x="4579098" y="3081412"/>
            <a:ext cx="597748" cy="17279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51BFDAD-AC56-4753-9972-9B926643527C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5586632" y="4088946"/>
            <a:ext cx="310662" cy="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5B4E66B-B7B6-4C78-A5E8-096F1C09CD75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rot="16200000" flipV="1">
            <a:off x="6307079" y="3081411"/>
            <a:ext cx="597748" cy="17279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2F69315-3298-4340-826C-7CD9F9A622EA}"/>
              </a:ext>
            </a:extLst>
          </p:cNvPr>
          <p:cNvSpPr/>
          <p:nvPr/>
        </p:nvSpPr>
        <p:spPr>
          <a:xfrm>
            <a:off x="5669278" y="3632982"/>
            <a:ext cx="145366" cy="14836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5D5FFC-BCA1-480D-8500-829E28B1F41D}"/>
              </a:ext>
            </a:extLst>
          </p:cNvPr>
          <p:cNvSpPr/>
          <p:nvPr/>
        </p:nvSpPr>
        <p:spPr>
          <a:xfrm>
            <a:off x="2171111" y="5508023"/>
            <a:ext cx="1505243" cy="72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Labrador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2EA923-A8B7-4B9C-A2CE-CC704AE9EC13}"/>
              </a:ext>
            </a:extLst>
          </p:cNvPr>
          <p:cNvSpPr/>
          <p:nvPr/>
        </p:nvSpPr>
        <p:spPr>
          <a:xfrm>
            <a:off x="4351610" y="5508023"/>
            <a:ext cx="1505243" cy="72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Chihuahua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09E1255-D26F-4D1D-AD52-4127E379702C}"/>
              </a:ext>
            </a:extLst>
          </p:cNvPr>
          <p:cNvCxnSpPr>
            <a:cxnSpLocks/>
            <a:stCxn id="24" idx="0"/>
            <a:endCxn id="9" idx="2"/>
          </p:cNvCxnSpPr>
          <p:nvPr/>
        </p:nvCxnSpPr>
        <p:spPr>
          <a:xfrm rot="5400000" flipH="1" flipV="1">
            <a:off x="3198056" y="4692096"/>
            <a:ext cx="541605" cy="109025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3CC1784-8A7A-4B2A-A2D5-BC3EF5628CE3}"/>
              </a:ext>
            </a:extLst>
          </p:cNvPr>
          <p:cNvCxnSpPr>
            <a:cxnSpLocks/>
            <a:stCxn id="25" idx="0"/>
            <a:endCxn id="9" idx="2"/>
          </p:cNvCxnSpPr>
          <p:nvPr/>
        </p:nvCxnSpPr>
        <p:spPr>
          <a:xfrm rot="16200000" flipV="1">
            <a:off x="4288306" y="4692097"/>
            <a:ext cx="541605" cy="109024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92AE1450-DBDA-4444-B5CD-538CA4CAF02F}"/>
              </a:ext>
            </a:extLst>
          </p:cNvPr>
          <p:cNvSpPr/>
          <p:nvPr/>
        </p:nvSpPr>
        <p:spPr>
          <a:xfrm>
            <a:off x="3941298" y="4966418"/>
            <a:ext cx="145366" cy="14836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145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C810-B9AF-4CA8-97D6-9725B69D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05C2-ED9C-4F9A-9A6E-FD67DE1DD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092901" cy="4023360"/>
          </a:xfrm>
        </p:spPr>
        <p:txBody>
          <a:bodyPr>
            <a:normAutofit/>
          </a:bodyPr>
          <a:lstStyle/>
          <a:p>
            <a:r>
              <a:rPr lang="en-US"/>
              <a:t>The Java API contains a class named Object</a:t>
            </a:r>
          </a:p>
          <a:p>
            <a:r>
              <a:rPr lang="en-US"/>
              <a:t>If a class doesn't explicitly extend another class, it extends Object by default</a:t>
            </a:r>
          </a:p>
          <a:p>
            <a:r>
              <a:rPr lang="en-US"/>
              <a:t>Object is the ultimate superclass of every other class in Java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7ECAA8-684C-4E16-AEAF-7E529089CF67}"/>
              </a:ext>
            </a:extLst>
          </p:cNvPr>
          <p:cNvGrpSpPr/>
          <p:nvPr/>
        </p:nvGrpSpPr>
        <p:grpSpPr>
          <a:xfrm>
            <a:off x="6305831" y="2623248"/>
            <a:ext cx="4961205" cy="2220223"/>
            <a:chOff x="3387971" y="4087315"/>
            <a:chExt cx="4961205" cy="222022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EC80D3-EB8F-46A8-867B-57D3FC7A360D}"/>
                </a:ext>
              </a:extLst>
            </p:cNvPr>
            <p:cNvCxnSpPr>
              <a:cxnSpLocks/>
              <a:stCxn id="5" idx="0"/>
              <a:endCxn id="10" idx="0"/>
            </p:cNvCxnSpPr>
            <p:nvPr/>
          </p:nvCxnSpPr>
          <p:spPr>
            <a:xfrm flipH="1" flipV="1">
              <a:off x="5866225" y="5302086"/>
              <a:ext cx="2349" cy="5670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9CC55CF-026D-4DED-9C2E-1058A7CA33B8}"/>
                </a:ext>
              </a:extLst>
            </p:cNvPr>
            <p:cNvCxnSpPr>
              <a:cxnSpLocks/>
              <a:stCxn id="4" idx="0"/>
              <a:endCxn id="12" idx="0"/>
            </p:cNvCxnSpPr>
            <p:nvPr/>
          </p:nvCxnSpPr>
          <p:spPr>
            <a:xfrm flipH="1" flipV="1">
              <a:off x="5866225" y="4536635"/>
              <a:ext cx="1" cy="3468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5ECB30-C9D9-49FE-B5C9-457BA1A1CBB3}"/>
                </a:ext>
              </a:extLst>
            </p:cNvPr>
            <p:cNvSpPr/>
            <p:nvPr/>
          </p:nvSpPr>
          <p:spPr>
            <a:xfrm>
              <a:off x="5113604" y="4883445"/>
              <a:ext cx="1505243" cy="418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Animal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9A45F4-EA5D-4CA2-9FED-F7B7971B5155}"/>
                </a:ext>
              </a:extLst>
            </p:cNvPr>
            <p:cNvSpPr/>
            <p:nvPr/>
          </p:nvSpPr>
          <p:spPr>
            <a:xfrm>
              <a:off x="5115952" y="5869093"/>
              <a:ext cx="1505243" cy="438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Cat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E7B4AB-EEA3-4703-8485-003EA4FD9E45}"/>
                </a:ext>
              </a:extLst>
            </p:cNvPr>
            <p:cNvSpPr/>
            <p:nvPr/>
          </p:nvSpPr>
          <p:spPr>
            <a:xfrm>
              <a:off x="3387971" y="5869094"/>
              <a:ext cx="1505243" cy="43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Dog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2FC886-0808-44E1-8E60-2611CD97D881}"/>
                </a:ext>
              </a:extLst>
            </p:cNvPr>
            <p:cNvSpPr/>
            <p:nvPr/>
          </p:nvSpPr>
          <p:spPr>
            <a:xfrm>
              <a:off x="6843933" y="5869092"/>
              <a:ext cx="1505243" cy="438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Bird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0AE7F0FB-B1F6-4DAB-BD05-5974B401422E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rot="5400000" flipH="1" flipV="1">
              <a:off x="4719907" y="4722777"/>
              <a:ext cx="567005" cy="1725633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B3A1ACCF-1EBC-4A42-9AC3-3B10C5818CBF}"/>
                </a:ext>
              </a:extLst>
            </p:cNvPr>
            <p:cNvCxnSpPr>
              <a:cxnSpLocks/>
              <a:stCxn id="7" idx="0"/>
              <a:endCxn id="4" idx="2"/>
            </p:cNvCxnSpPr>
            <p:nvPr/>
          </p:nvCxnSpPr>
          <p:spPr>
            <a:xfrm rot="16200000" flipV="1">
              <a:off x="6447890" y="4720427"/>
              <a:ext cx="567003" cy="173032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9741FCB2-35ED-4036-8AAA-B7017E00E384}"/>
                </a:ext>
              </a:extLst>
            </p:cNvPr>
            <p:cNvSpPr/>
            <p:nvPr/>
          </p:nvSpPr>
          <p:spPr>
            <a:xfrm>
              <a:off x="5793541" y="5302087"/>
              <a:ext cx="145366" cy="14836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69D50E-246F-41F4-9164-7CF92C2A5034}"/>
                </a:ext>
              </a:extLst>
            </p:cNvPr>
            <p:cNvSpPr/>
            <p:nvPr/>
          </p:nvSpPr>
          <p:spPr>
            <a:xfrm>
              <a:off x="5113604" y="4087315"/>
              <a:ext cx="1505243" cy="451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Object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1B06302-6255-4537-848C-0435C1104D2A}"/>
                </a:ext>
              </a:extLst>
            </p:cNvPr>
            <p:cNvSpPr/>
            <p:nvPr/>
          </p:nvSpPr>
          <p:spPr>
            <a:xfrm>
              <a:off x="5793541" y="4536635"/>
              <a:ext cx="145366" cy="14836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8037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8E3F-203C-46B4-BC1B-376BC73E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52F5-59EA-4DAD-B37A-E37DA682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Object class contains some basic utility methods</a:t>
            </a:r>
          </a:p>
          <a:p>
            <a:r>
              <a:rPr lang="en-US"/>
              <a:t>They have to be pretty generic since every class will get them!</a:t>
            </a:r>
          </a:p>
          <a:p>
            <a:r>
              <a:rPr lang="en-US"/>
              <a:t>Object's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/>
              <a:t> prints the class name, an @, and a hash of the memory address</a:t>
            </a:r>
          </a:p>
          <a:p>
            <a:r>
              <a:rPr lang="en-US"/>
              <a:t>Object's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/>
              <a:t> method uses == to compare one object to another</a:t>
            </a:r>
          </a:p>
          <a:p>
            <a:r>
              <a:rPr lang="en-US"/>
              <a:t>We usually override both in our custom classes</a:t>
            </a:r>
          </a:p>
        </p:txBody>
      </p:sp>
    </p:spTree>
    <p:extLst>
      <p:ext uri="{BB962C8B-B14F-4D97-AF65-F5344CB8AC3E}">
        <p14:creationId xmlns:p14="http://schemas.microsoft.com/office/powerpoint/2010/main" val="39551410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D956-CD21-46CC-870E-5BE6AD94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Overriding equals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7B47-0351-48B3-A929-0144D899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IntelliJ right click inside a class</a:t>
            </a:r>
          </a:p>
          <a:p>
            <a:r>
              <a:rPr lang="en-US"/>
              <a:t>Select </a:t>
            </a:r>
            <a:r>
              <a:rPr lang="en-US" i="1"/>
              <a:t>Generate</a:t>
            </a:r>
            <a:r>
              <a:rPr lang="en-US"/>
              <a:t>, then </a:t>
            </a:r>
            <a:r>
              <a:rPr lang="en-US" i="1"/>
              <a:t>equals() and hashCode()</a:t>
            </a:r>
          </a:p>
          <a:p>
            <a:r>
              <a:rPr lang="en-US"/>
              <a:t>Select the fields that will determine if two objects are equal</a:t>
            </a:r>
          </a:p>
          <a:p>
            <a:r>
              <a:rPr lang="en-US"/>
              <a:t>For example, two Employee objects with the same employeeID value would be considered equal</a:t>
            </a:r>
          </a:p>
          <a:p>
            <a:r>
              <a:rPr lang="en-US"/>
              <a:t>Click next, select the same field(s) as before</a:t>
            </a:r>
          </a:p>
          <a:p>
            <a:r>
              <a:rPr lang="en-US"/>
              <a:t>Click next, then click finish</a:t>
            </a:r>
          </a:p>
        </p:txBody>
      </p:sp>
    </p:spTree>
    <p:extLst>
      <p:ext uri="{BB962C8B-B14F-4D97-AF65-F5344CB8AC3E}">
        <p14:creationId xmlns:p14="http://schemas.microsoft.com/office/powerpoint/2010/main" val="25662151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626E-9B0A-4BAE-8335-0D1B0B1D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Overriding toString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9546-ED71-4EE9-9A78-3AFDD2CA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IntelliJ right click inside a class</a:t>
            </a:r>
          </a:p>
          <a:p>
            <a:r>
              <a:rPr lang="en-US"/>
              <a:t>Select </a:t>
            </a:r>
            <a:r>
              <a:rPr lang="en-US" i="1"/>
              <a:t>Generate</a:t>
            </a:r>
            <a:r>
              <a:rPr lang="en-US"/>
              <a:t>, then </a:t>
            </a:r>
            <a:r>
              <a:rPr lang="en-US" i="1"/>
              <a:t>toString()</a:t>
            </a:r>
          </a:p>
          <a:p>
            <a:r>
              <a:rPr lang="en-US"/>
              <a:t>Select the fields that will be concatenated into a String representation of the object</a:t>
            </a:r>
          </a:p>
          <a:p>
            <a:r>
              <a:rPr lang="en-US"/>
              <a:t>For example, an Employee object might include its employeeID, lastName, and firstName fields</a:t>
            </a:r>
          </a:p>
          <a:p>
            <a:r>
              <a:rPr lang="en-US"/>
              <a:t>Click OK</a:t>
            </a:r>
          </a:p>
        </p:txBody>
      </p:sp>
    </p:spTree>
    <p:extLst>
      <p:ext uri="{BB962C8B-B14F-4D97-AF65-F5344CB8AC3E}">
        <p14:creationId xmlns:p14="http://schemas.microsoft.com/office/powerpoint/2010/main" val="333765594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D535-6960-4D3E-A223-13C1E2BF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FBF29-840E-4F80-93F7-E7F1F21AA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11</a:t>
            </a:r>
          </a:p>
        </p:txBody>
      </p:sp>
    </p:spTree>
    <p:extLst>
      <p:ext uri="{BB962C8B-B14F-4D97-AF65-F5344CB8AC3E}">
        <p14:creationId xmlns:p14="http://schemas.microsoft.com/office/powerpoint/2010/main" val="42686056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1F0F-828B-4DCB-B655-C4231055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7C9D-32F3-4C68-B94B-A3E9885F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Literally "many forms"</a:t>
            </a:r>
          </a:p>
          <a:p>
            <a:r>
              <a:rPr lang="en-US"/>
              <a:t>A superclass variable can contain any of its subclasses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Animal a1 = new Animal(); 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Animal a2 = new Dog(); </a:t>
            </a:r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Dog "is-a" Animal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Animal a3 = new Labrador();</a:t>
            </a:r>
          </a:p>
        </p:txBody>
      </p:sp>
    </p:spTree>
    <p:extLst>
      <p:ext uri="{BB962C8B-B14F-4D97-AF65-F5344CB8AC3E}">
        <p14:creationId xmlns:p14="http://schemas.microsoft.com/office/powerpoint/2010/main" val="109771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setLength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class Room {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length;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width;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(double </a:t>
            </a:r>
            <a:r>
              <a:rPr lang="en-US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length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507006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8BA7-2439-45AF-B2DC-64631023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B4E1-8510-46E9-BD8E-DAB36B62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data type of the variable determines what you can do with it</a:t>
            </a:r>
          </a:p>
          <a:p>
            <a:r>
              <a:rPr lang="en-US"/>
              <a:t>If the variable is Animal type, you can't call methods of Dog or Labrador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Labrador extends Dog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retrieve() { ... }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Animal doggo = new Labrador();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doggo.</a:t>
            </a:r>
            <a:r>
              <a:rPr lang="en-US" sz="2800" b="1" u="wavyHeavy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retrieve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nope!</a:t>
            </a:r>
            <a:endParaRPr lang="en-US" sz="24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7001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C6AF-5206-41AF-9C5D-147D9019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Method Is Called?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C261-4DFE-420F-BFF9-8852C9773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Animal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public void speak() { System.out.print(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Dog extends Animal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public void speak() { System.out.print(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"Woof"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Labrador extends Dog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public void speak() { System.out.print(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"Aroo"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82615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189C-2533-40ED-ABB3-B4DAE876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Method is Called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C8C1-C613-41D1-82B9-934D3509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If Animal, Dog, and Labrador all have their own speak() method, which one is called when we do this?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Labrador spot = new Labrador();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spot.speak();</a:t>
            </a:r>
          </a:p>
          <a:p>
            <a:endParaRPr lang="en-US" sz="2800"/>
          </a:p>
          <a:p>
            <a:r>
              <a:rPr lang="en-US"/>
              <a:t>How about this?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Animal spot = new Labrador();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spot.speak();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540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9ACF-2174-4E8E-AFA1-36CC7509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F8F0-2908-475C-820F-2997517C3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"Java always chooses the lowest implementation"</a:t>
            </a:r>
          </a:p>
          <a:p>
            <a:r>
              <a:rPr lang="en-US"/>
              <a:t>At runtime, Java looks at the data type of the object that is </a:t>
            </a:r>
            <a:r>
              <a:rPr lang="en-US" b="1"/>
              <a:t>actually in the variable</a:t>
            </a:r>
            <a:r>
              <a:rPr lang="en-US"/>
              <a:t> and calls its implementation</a:t>
            </a:r>
          </a:p>
          <a:p>
            <a:r>
              <a:rPr lang="en-US"/>
              <a:t>So in both cases, "Aroo" is printed</a:t>
            </a:r>
          </a:p>
        </p:txBody>
      </p:sp>
    </p:spTree>
    <p:extLst>
      <p:ext uri="{BB962C8B-B14F-4D97-AF65-F5344CB8AC3E}">
        <p14:creationId xmlns:p14="http://schemas.microsoft.com/office/powerpoint/2010/main" val="179419607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9ACF-2174-4E8E-AFA1-36CC7509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F8F0-2908-475C-820F-2997517C3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Binding the process by which Java chooses which method to run</a:t>
            </a:r>
          </a:p>
          <a:p>
            <a:r>
              <a:rPr lang="en-US"/>
              <a:t>At compile time when a method is overloaded</a:t>
            </a:r>
          </a:p>
          <a:p>
            <a:r>
              <a:rPr lang="en-US"/>
              <a:t>At run time when a method is overridden</a:t>
            </a:r>
          </a:p>
          <a:p>
            <a:endParaRPr lang="en-US"/>
          </a:p>
          <a:p>
            <a:r>
              <a:rPr lang="en-US"/>
              <a:t>Binding at runtime is called </a:t>
            </a:r>
            <a:r>
              <a:rPr lang="en-US" i="1"/>
              <a:t>dynamic</a:t>
            </a:r>
            <a:r>
              <a:rPr lang="en-US"/>
              <a:t> (or </a:t>
            </a:r>
            <a:r>
              <a:rPr lang="en-US" i="1"/>
              <a:t>late</a:t>
            </a:r>
            <a:r>
              <a:rPr lang="en-US"/>
              <a:t>) binding</a:t>
            </a:r>
          </a:p>
        </p:txBody>
      </p:sp>
    </p:spTree>
    <p:extLst>
      <p:ext uri="{BB962C8B-B14F-4D97-AF65-F5344CB8AC3E}">
        <p14:creationId xmlns:p14="http://schemas.microsoft.com/office/powerpoint/2010/main" val="227657853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4731-525D-4CBD-B43F-23E8B2B3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Doesn't Work in Reverse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E11F-F0B3-4A14-98A9-628E04856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"is-a" relationship is one way</a:t>
            </a:r>
          </a:p>
          <a:p>
            <a:r>
              <a:rPr lang="en-US" dirty="0"/>
              <a:t>A Dog "is-a" Animal</a:t>
            </a:r>
          </a:p>
          <a:p>
            <a:r>
              <a:rPr lang="en-US" dirty="0"/>
              <a:t>But an Animal is not a Dog</a:t>
            </a:r>
          </a:p>
          <a:p>
            <a:r>
              <a:rPr lang="en-US" dirty="0"/>
              <a:t>You can't assign a superclass object into a subclass variable</a:t>
            </a:r>
          </a:p>
          <a:p>
            <a:endParaRPr lang="en-US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Dog spot = new Animal();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nope!</a:t>
            </a:r>
          </a:p>
        </p:txBody>
      </p:sp>
    </p:spTree>
    <p:extLst>
      <p:ext uri="{BB962C8B-B14F-4D97-AF65-F5344CB8AC3E}">
        <p14:creationId xmlns:p14="http://schemas.microsoft.com/office/powerpoint/2010/main" val="134992874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C558-9E37-4165-BAE9-5C4180B1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instanceof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CD8F-9FF9-4AC8-8019-94F3D0A1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you test whether an object "is-a" particular class?</a:t>
            </a:r>
          </a:p>
          <a:p>
            <a:r>
              <a:rPr lang="en-US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 operator takes </a:t>
            </a:r>
            <a:r>
              <a:rPr lang="en-US"/>
              <a:t>two operands: the object and the class</a:t>
            </a:r>
            <a:endParaRPr lang="en-US" sz="2800" dirty="0"/>
          </a:p>
          <a:p>
            <a:r>
              <a:rPr lang="en-US" dirty="0"/>
              <a:t>Result is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</a:t>
            </a:r>
            <a:r>
              <a:rPr lang="en-US"/>
              <a:t>or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a1 = new Dog();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(a1 </a:t>
            </a:r>
            <a:r>
              <a:rPr lang="en-US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Dog)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It's a dog object"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1843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2D8E-D7E5-4A48-B211-681387A0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6FAA-61C6-4742-A3B3-17B9C674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 know an object is an instance of a class, it's safe to cast it to that class</a:t>
            </a:r>
          </a:p>
          <a:p>
            <a:endParaRPr lang="en-US"/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if (a1 instanceof Labrador)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Labrador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lab = (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Labrador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)a1;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lab.retrieve();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91654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8312-ED32-4303-B697-D84A307E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and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629AA-CDA8-4298-9E0B-1AF1B0BCE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632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CDF7-5219-429E-8B26-40014429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F610-FB39-40DC-93DF-1526C437D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that exists to be a superclass only</a:t>
            </a:r>
          </a:p>
          <a:p>
            <a:r>
              <a:rPr lang="en-US" dirty="0"/>
              <a:t>Never instantiated</a:t>
            </a:r>
          </a:p>
          <a:p>
            <a:r>
              <a:rPr lang="en-US" dirty="0"/>
              <a:t>There's no such thing as a generic "Animal"</a:t>
            </a:r>
          </a:p>
          <a:p>
            <a:r>
              <a:rPr lang="en-US"/>
              <a:t>That's probably </a:t>
            </a:r>
            <a:r>
              <a:rPr lang="en-US" dirty="0"/>
              <a:t>why it was so hard to decide what its speak() method </a:t>
            </a:r>
            <a:r>
              <a:rPr lang="en-US"/>
              <a:t>should do!</a:t>
            </a:r>
            <a:endParaRPr lang="en-US" dirty="0"/>
          </a:p>
          <a:p>
            <a:r>
              <a:rPr lang="en-US" dirty="0"/>
              <a:t>Animal only exists to define commonalities in its subclasses</a:t>
            </a:r>
          </a:p>
        </p:txBody>
      </p:sp>
    </p:spTree>
    <p:extLst>
      <p:ext uri="{BB962C8B-B14F-4D97-AF65-F5344CB8AC3E}">
        <p14:creationId xmlns:p14="http://schemas.microsoft.com/office/powerpoint/2010/main" val="235062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setLength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This </a:t>
            </a:r>
            <a:r>
              <a:rPr lang="en-US" dirty="0"/>
              <a:t>method manipulates </a:t>
            </a:r>
            <a:r>
              <a:rPr lang="en-US"/>
              <a:t>a Room </a:t>
            </a:r>
            <a:r>
              <a:rPr lang="en-US" dirty="0"/>
              <a:t>object's fields</a:t>
            </a:r>
          </a:p>
          <a:p>
            <a:r>
              <a:rPr lang="en-US" dirty="0"/>
              <a:t>An </a:t>
            </a:r>
            <a:r>
              <a:rPr lang="en-US" i="1" dirty="0"/>
              <a:t>instance method</a:t>
            </a:r>
            <a:endParaRPr lang="en-US" sz="2800" i="1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(double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/>
          </a:p>
        </p:txBody>
      </p:sp>
      <p:grpSp>
        <p:nvGrpSpPr>
          <p:cNvPr id="4" name="Group 3"/>
          <p:cNvGrpSpPr/>
          <p:nvPr>
            <p:custDataLst>
              <p:tags r:id="rId3"/>
            </p:custDataLst>
          </p:nvPr>
        </p:nvGrpSpPr>
        <p:grpSpPr>
          <a:xfrm>
            <a:off x="1770350" y="4387159"/>
            <a:ext cx="1635384" cy="809906"/>
            <a:chOff x="1246909" y="5187142"/>
            <a:chExt cx="1635384" cy="809906"/>
          </a:xfrm>
        </p:grpSpPr>
        <p:sp>
          <p:nvSpPr>
            <p:cNvPr id="5" name="TextBox 4"/>
            <p:cNvSpPr txBox="1"/>
            <p:nvPr>
              <p:custDataLst>
                <p:tags r:id="rId11"/>
              </p:custDataLst>
            </p:nvPr>
          </p:nvSpPr>
          <p:spPr>
            <a:xfrm>
              <a:off x="1246909" y="5627716"/>
              <a:ext cx="1635384" cy="369332"/>
            </a:xfrm>
            <a:prstGeom prst="rect">
              <a:avLst/>
            </a:prstGeom>
            <a:noFill/>
            <a:ln/>
          </p:spPr>
          <p:txBody>
            <a:bodyPr wrap="none" rtlCol="0">
              <a:spAutoFit/>
            </a:bodyPr>
            <a:lstStyle/>
            <a:p>
              <a:r>
                <a:rPr lang="en-US" dirty="0"/>
                <a:t>access specifier</a:t>
              </a:r>
            </a:p>
          </p:txBody>
        </p:sp>
        <p:cxnSp>
          <p:nvCxnSpPr>
            <p:cNvPr id="6" name="Straight Arrow Connector 5"/>
            <p:cNvCxnSpPr>
              <a:stCxn id="5" idx="0"/>
            </p:cNvCxnSpPr>
            <p:nvPr/>
          </p:nvCxnSpPr>
          <p:spPr>
            <a:xfrm flipV="1">
              <a:off x="2064601" y="5187142"/>
              <a:ext cx="445843" cy="440574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>
            <p:custDataLst>
              <p:tags r:id="rId4"/>
            </p:custDataLst>
          </p:nvPr>
        </p:nvGrpSpPr>
        <p:grpSpPr>
          <a:xfrm>
            <a:off x="3959554" y="4387159"/>
            <a:ext cx="1248034" cy="1214859"/>
            <a:chOff x="1246909" y="4782189"/>
            <a:chExt cx="1248034" cy="1214859"/>
          </a:xfrm>
        </p:grpSpPr>
        <p:sp>
          <p:nvSpPr>
            <p:cNvPr id="8" name="TextBox 7"/>
            <p:cNvSpPr txBox="1"/>
            <p:nvPr>
              <p:custDataLst>
                <p:tags r:id="rId10"/>
              </p:custDataLst>
            </p:nvPr>
          </p:nvSpPr>
          <p:spPr>
            <a:xfrm>
              <a:off x="1246909" y="5627716"/>
              <a:ext cx="1248034" cy="369332"/>
            </a:xfrm>
            <a:prstGeom prst="rect">
              <a:avLst/>
            </a:prstGeom>
            <a:noFill/>
            <a:ln/>
          </p:spPr>
          <p:txBody>
            <a:bodyPr wrap="none" rtlCol="0">
              <a:spAutoFit/>
            </a:bodyPr>
            <a:lstStyle/>
            <a:p>
              <a:r>
                <a:rPr lang="en-US" dirty="0"/>
                <a:t>return type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1870926" y="4782189"/>
              <a:ext cx="0" cy="845527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>
            <p:custDataLst>
              <p:tags r:id="rId5"/>
            </p:custDataLst>
          </p:nvPr>
        </p:nvGrpSpPr>
        <p:grpSpPr>
          <a:xfrm>
            <a:off x="5541801" y="4387159"/>
            <a:ext cx="1510735" cy="1214859"/>
            <a:chOff x="1246909" y="4782189"/>
            <a:chExt cx="1510735" cy="1214859"/>
          </a:xfrm>
        </p:grpSpPr>
        <p:sp>
          <p:nvSpPr>
            <p:cNvPr id="12" name="TextBox 11"/>
            <p:cNvSpPr txBox="1"/>
            <p:nvPr>
              <p:custDataLst>
                <p:tags r:id="rId9"/>
              </p:custDataLst>
            </p:nvPr>
          </p:nvSpPr>
          <p:spPr>
            <a:xfrm>
              <a:off x="1246909" y="5627716"/>
              <a:ext cx="1510735" cy="369332"/>
            </a:xfrm>
            <a:prstGeom prst="rect">
              <a:avLst/>
            </a:prstGeom>
            <a:noFill/>
            <a:ln/>
          </p:spPr>
          <p:txBody>
            <a:bodyPr wrap="none" rtlCol="0">
              <a:spAutoFit/>
            </a:bodyPr>
            <a:lstStyle/>
            <a:p>
              <a:r>
                <a:rPr lang="en-US" dirty="0"/>
                <a:t>method name</a:t>
              </a: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1780734" y="4782189"/>
              <a:ext cx="221543" cy="845527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>
            <p:custDataLst>
              <p:tags r:id="rId6"/>
            </p:custDataLst>
          </p:nvPr>
        </p:nvGrpSpPr>
        <p:grpSpPr>
          <a:xfrm>
            <a:off x="8069862" y="4244227"/>
            <a:ext cx="1494512" cy="1357789"/>
            <a:chOff x="1526836" y="4091532"/>
            <a:chExt cx="1311116" cy="1492749"/>
          </a:xfrm>
        </p:grpSpPr>
        <p:sp>
          <p:nvSpPr>
            <p:cNvPr id="16" name="TextBox 15"/>
            <p:cNvSpPr txBox="1"/>
            <p:nvPr>
              <p:custDataLst>
                <p:tags r:id="rId8"/>
              </p:custDataLst>
            </p:nvPr>
          </p:nvSpPr>
          <p:spPr>
            <a:xfrm>
              <a:off x="1526836" y="5178239"/>
              <a:ext cx="1311116" cy="406042"/>
            </a:xfrm>
            <a:prstGeom prst="rect">
              <a:avLst/>
            </a:prstGeom>
            <a:noFill/>
            <a:ln/>
          </p:spPr>
          <p:txBody>
            <a:bodyPr wrap="none" rtlCol="0">
              <a:spAutoFit/>
            </a:bodyPr>
            <a:lstStyle/>
            <a:p>
              <a:r>
                <a:rPr lang="en-US" dirty="0"/>
                <a:t>parameter list</a:t>
              </a:r>
            </a:p>
          </p:txBody>
        </p:sp>
        <p:cxnSp>
          <p:nvCxnSpPr>
            <p:cNvPr id="17" name="Straight Arrow Connector 16"/>
            <p:cNvCxnSpPr>
              <a:cxnSpLocks/>
              <a:stCxn id="16" idx="0"/>
              <a:endCxn id="20" idx="3"/>
            </p:cNvCxnSpPr>
            <p:nvPr/>
          </p:nvCxnSpPr>
          <p:spPr>
            <a:xfrm flipH="1" flipV="1">
              <a:off x="1987517" y="4091532"/>
              <a:ext cx="194877" cy="108670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Double Brace 19"/>
          <p:cNvSpPr/>
          <p:nvPr>
            <p:custDataLst>
              <p:tags r:id="rId7"/>
            </p:custDataLst>
          </p:nvPr>
        </p:nvSpPr>
        <p:spPr>
          <a:xfrm rot="5400000">
            <a:off x="8302041" y="2652255"/>
            <a:ext cx="585882" cy="259806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3057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1050-BD02-431E-B99A-CD2D6F8C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7017-D73A-4570-BD08-48C0B599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Making a class abstract enforces this superclass-only rule</a:t>
            </a:r>
          </a:p>
          <a:p>
            <a:r>
              <a:rPr lang="en-US" sz="3500" dirty="0"/>
              <a:t>Place the 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3500" dirty="0"/>
              <a:t> key word in the class header</a:t>
            </a:r>
          </a:p>
          <a:p>
            <a:endParaRPr lang="en-US" dirty="0"/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3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Animal { ... }</a:t>
            </a:r>
          </a:p>
          <a:p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 = new Animal(); 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nope!</a:t>
            </a:r>
          </a:p>
        </p:txBody>
      </p:sp>
    </p:spTree>
    <p:extLst>
      <p:ext uri="{BB962C8B-B14F-4D97-AF65-F5344CB8AC3E}">
        <p14:creationId xmlns:p14="http://schemas.microsoft.com/office/powerpoint/2010/main" val="140871416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88CB-3BDE-4991-945A-37D3432A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6694-D48B-4FC4-9DD4-2EF29FCE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still use abstract classes as variable data types</a:t>
            </a:r>
          </a:p>
          <a:p>
            <a:endParaRPr lang="en-US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a1 = new Dog();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a2 = new Cat();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&lt;Animal&gt; zoo = new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zoo.add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(a1);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zoo.add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(a2);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3147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88CB-3BDE-4991-945A-37D3432A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6694-D48B-4FC4-9DD4-2EF29FCE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all Animals to implement a speak() method</a:t>
            </a:r>
          </a:p>
          <a:p>
            <a:r>
              <a:rPr lang="en-US" dirty="0"/>
              <a:t>But generic Animals don't really have a default sound</a:t>
            </a:r>
          </a:p>
          <a:p>
            <a:r>
              <a:rPr lang="en-US" dirty="0"/>
              <a:t>We still want to enforce </a:t>
            </a:r>
            <a:r>
              <a:rPr lang="en-US"/>
              <a:t>that all subclasses </a:t>
            </a:r>
            <a:r>
              <a:rPr lang="en-US" dirty="0"/>
              <a:t>(Dog, Cat, etc</a:t>
            </a:r>
            <a:r>
              <a:rPr lang="en-US"/>
              <a:t>.) have </a:t>
            </a:r>
            <a:r>
              <a:rPr lang="en-US" dirty="0"/>
              <a:t>a speak() method</a:t>
            </a:r>
          </a:p>
        </p:txBody>
      </p:sp>
    </p:spTree>
    <p:extLst>
      <p:ext uri="{BB962C8B-B14F-4D97-AF65-F5344CB8AC3E}">
        <p14:creationId xmlns:p14="http://schemas.microsoft.com/office/powerpoint/2010/main" val="20643673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88CB-3BDE-4991-945A-37D3432A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6694-D48B-4FC4-9DD4-2EF29FCE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speak() needs to be defined in Animal so we can polymorphically do this:</a:t>
            </a:r>
          </a:p>
          <a:p>
            <a:endParaRPr lang="en-US" dirty="0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&lt;Animal&gt; zoo = new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some Animals to zoo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(Animal a : zoo)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a.speak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434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213B-0FB1-4CF5-B6AD-624A9328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0FE5-347C-4DAD-A0E2-D24664A9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make a method abstract, you force subclasses to implement it</a:t>
            </a:r>
          </a:p>
          <a:p>
            <a:r>
              <a:rPr lang="en-US" dirty="0"/>
              <a:t>Include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dirty="0"/>
              <a:t> key word</a:t>
            </a:r>
          </a:p>
          <a:p>
            <a:r>
              <a:rPr lang="en-US" dirty="0"/>
              <a:t>Remove the method body and replace with a semicolon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Animal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speak()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66897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7447-E291-4ED2-B85E-95E48D49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6BB70-28E3-4D02-91D1-468CFBEA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any class (Dog, Cat, etc.) that extends Animal must implement speak</a:t>
            </a:r>
          </a:p>
          <a:p>
            <a:r>
              <a:rPr lang="en-US"/>
              <a:t>Or it must become </a:t>
            </a:r>
            <a:r>
              <a:rPr lang="en-US" dirty="0"/>
              <a:t>an </a:t>
            </a:r>
            <a:r>
              <a:rPr lang="en-US"/>
              <a:t>abstract class also</a:t>
            </a:r>
            <a:endParaRPr lang="en-US" dirty="0"/>
          </a:p>
          <a:p>
            <a:endParaRPr lang="en-US" sz="2800" dirty="0"/>
          </a:p>
          <a:p>
            <a:r>
              <a:rPr lang="en-US" sz="2800" b="1" u="wavyHeavy" dirty="0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class Dog extends Animal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... }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"Class 'Dog' must either be declared abstract or implement abstract method 'speak()' in Animal"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3259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1FE8-95A8-49C9-8759-237907DE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6263-0B3B-4295-AAF5-2B17FAD8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abstract classes can have </a:t>
            </a:r>
            <a:r>
              <a:rPr lang="en-US"/>
              <a:t>abstract methods</a:t>
            </a:r>
            <a:endParaRPr lang="en-US" dirty="0"/>
          </a:p>
          <a:p>
            <a:endParaRPr lang="en-US"/>
          </a:p>
          <a:p>
            <a:r>
              <a:rPr lang="en-US"/>
              <a:t>Abstract </a:t>
            </a:r>
            <a:r>
              <a:rPr lang="en-US" dirty="0"/>
              <a:t>classes can also have </a:t>
            </a:r>
            <a:r>
              <a:rPr lang="en-US" i="1" dirty="0"/>
              <a:t>concrete</a:t>
            </a:r>
            <a:r>
              <a:rPr lang="en-US" dirty="0"/>
              <a:t> methods</a:t>
            </a:r>
          </a:p>
          <a:p>
            <a:r>
              <a:rPr lang="en-US"/>
              <a:t>(Concrete methods are methods with bodies)</a:t>
            </a:r>
            <a:endParaRPr lang="en-US" dirty="0"/>
          </a:p>
          <a:p>
            <a:endParaRPr lang="en-US"/>
          </a:p>
          <a:p>
            <a:r>
              <a:rPr lang="en-US"/>
              <a:t>Or </a:t>
            </a:r>
            <a:r>
              <a:rPr lang="en-US" dirty="0"/>
              <a:t>any mix </a:t>
            </a:r>
            <a:r>
              <a:rPr lang="en-US"/>
              <a:t>of abstract and concrete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2771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1FE8-95A8-49C9-8759-237907DE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6263-0B3B-4295-AAF5-2B17FAD8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Abstract </a:t>
            </a:r>
            <a:r>
              <a:rPr lang="en-US" dirty="0"/>
              <a:t>classes can still have instance fields</a:t>
            </a:r>
          </a:p>
          <a:p>
            <a:endParaRPr lang="en-US"/>
          </a:p>
          <a:p>
            <a:r>
              <a:rPr lang="en-US"/>
              <a:t>Abstract </a:t>
            </a:r>
            <a:r>
              <a:rPr lang="en-US" dirty="0"/>
              <a:t>classes can still have static fields and methods</a:t>
            </a:r>
          </a:p>
          <a:p>
            <a:endParaRPr lang="en-US"/>
          </a:p>
          <a:p>
            <a:r>
              <a:rPr lang="en-US"/>
              <a:t>They </a:t>
            </a:r>
            <a:r>
              <a:rPr lang="en-US" dirty="0"/>
              <a:t>just can't be instantiated</a:t>
            </a:r>
          </a:p>
        </p:txBody>
      </p:sp>
    </p:spTree>
    <p:extLst>
      <p:ext uri="{BB962C8B-B14F-4D97-AF65-F5344CB8AC3E}">
        <p14:creationId xmlns:p14="http://schemas.microsoft.com/office/powerpoint/2010/main" val="152148659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5F32-260D-44FC-B217-86E19756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in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E30E-7C71-49EB-AC4C-D5C26172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class's name is in italics</a:t>
            </a:r>
          </a:p>
          <a:p>
            <a:r>
              <a:rPr lang="en-US" dirty="0"/>
              <a:t>Abstract methods are also in italics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588D7E-44B0-4543-A49C-579F5AFBCC23}"/>
              </a:ext>
            </a:extLst>
          </p:cNvPr>
          <p:cNvGrpSpPr/>
          <p:nvPr/>
        </p:nvGrpSpPr>
        <p:grpSpPr>
          <a:xfrm>
            <a:off x="5303971" y="3429186"/>
            <a:ext cx="1635771" cy="2108279"/>
            <a:chOff x="3779970" y="3429185"/>
            <a:chExt cx="1635771" cy="21082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86FA3C3-66B4-44DC-AAB1-8446A3D2246E}"/>
                </a:ext>
              </a:extLst>
            </p:cNvPr>
            <p:cNvGrpSpPr/>
            <p:nvPr/>
          </p:nvGrpSpPr>
          <p:grpSpPr>
            <a:xfrm>
              <a:off x="3790603" y="3429185"/>
              <a:ext cx="1625138" cy="2108279"/>
              <a:chOff x="6749934" y="2768138"/>
              <a:chExt cx="1625138" cy="210827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99E1ED-79AF-4B30-B807-D879F084A07F}"/>
                  </a:ext>
                </a:extLst>
              </p:cNvPr>
              <p:cNvSpPr/>
              <p:nvPr/>
            </p:nvSpPr>
            <p:spPr>
              <a:xfrm>
                <a:off x="6749934" y="2768138"/>
                <a:ext cx="1616825" cy="21082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Animal</a:t>
                </a:r>
              </a:p>
              <a:p>
                <a:pPr algn="ctr"/>
                <a:endParaRPr lang="en-US" dirty="0"/>
              </a:p>
              <a:p>
                <a:r>
                  <a:rPr lang="en-US" dirty="0"/>
                  <a:t>− name: String</a:t>
                </a:r>
              </a:p>
              <a:p>
                <a:r>
                  <a:rPr lang="en-US" dirty="0"/>
                  <a:t>− age : int</a:t>
                </a:r>
              </a:p>
              <a:p>
                <a:endParaRPr lang="en-US" dirty="0"/>
              </a:p>
              <a:p>
                <a:r>
                  <a:rPr lang="en-US" dirty="0"/>
                  <a:t>+ </a:t>
                </a:r>
                <a:r>
                  <a:rPr lang="en-US" i="1" dirty="0"/>
                  <a:t>speak() : void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5F4ECF5-8D37-42B1-B61C-41F87E9DDBF5}"/>
                  </a:ext>
                </a:extLst>
              </p:cNvPr>
              <p:cNvCxnSpPr/>
              <p:nvPr/>
            </p:nvCxnSpPr>
            <p:spPr>
              <a:xfrm>
                <a:off x="6749934" y="3409764"/>
                <a:ext cx="162513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E8ADE3-91C2-42AA-83D3-41531E7F8017}"/>
                </a:ext>
              </a:extLst>
            </p:cNvPr>
            <p:cNvCxnSpPr/>
            <p:nvPr/>
          </p:nvCxnSpPr>
          <p:spPr>
            <a:xfrm>
              <a:off x="3779970" y="4914327"/>
              <a:ext cx="16251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83172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2F7A-6663-4A01-A463-FB6FB3B6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97C6B-9BFA-454B-BEFB-F52CA08F2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8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Parameter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was the parameter called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/>
              <a:t>?</a:t>
            </a:r>
          </a:p>
          <a:p>
            <a:r>
              <a:rPr lang="en-US" dirty="0"/>
              <a:t>Could we have called it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, like the field name?</a:t>
            </a:r>
          </a:p>
          <a:p>
            <a:r>
              <a:rPr lang="en-US" b="1" dirty="0"/>
              <a:t>Should</a:t>
            </a:r>
            <a:r>
              <a:rPr lang="en-US" dirty="0"/>
              <a:t> we have called it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Eventually we will, yes</a:t>
            </a:r>
          </a:p>
          <a:p>
            <a:r>
              <a:rPr lang="en-US" dirty="0"/>
              <a:t>But for now, use different names because of something </a:t>
            </a:r>
            <a:r>
              <a:rPr lang="en-US"/>
              <a:t>called </a:t>
            </a:r>
            <a:r>
              <a:rPr lang="en-US" i="1"/>
              <a:t>shadowing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180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790D-BAD9-43F4-8A80-E15D0B2D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93FD-4F04-48F0-B0D5-8921E835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a class </a:t>
            </a:r>
            <a:r>
              <a:rPr lang="en-US"/>
              <a:t>with only </a:t>
            </a:r>
            <a:r>
              <a:rPr lang="en-US" dirty="0"/>
              <a:t>abstract methods</a:t>
            </a:r>
          </a:p>
          <a:p>
            <a:r>
              <a:rPr lang="en-US" dirty="0"/>
              <a:t>Cannot be instantiated</a:t>
            </a:r>
          </a:p>
          <a:p>
            <a:r>
              <a:rPr lang="en-US" dirty="0"/>
              <a:t>Uses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dirty="0"/>
              <a:t> key word in its header instead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endParaRPr lang="en-US" sz="2400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Adoptable {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649185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6DFB-BA58-44F8-88DA-83CABFB7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74AF0-FA00-4782-96C0-7700D5256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Specifies behavior for a class</a:t>
            </a:r>
          </a:p>
          <a:p>
            <a:r>
              <a:rPr lang="en-US" dirty="0"/>
              <a:t>For another class to be Adoptable, it should implement the </a:t>
            </a:r>
            <a:r>
              <a:rPr lang="en-US" dirty="0" err="1"/>
              <a:t>getAdoptionFee</a:t>
            </a:r>
            <a:r>
              <a:rPr lang="en-US" dirty="0"/>
              <a:t>() method</a:t>
            </a:r>
          </a:p>
          <a:p>
            <a:endParaRPr lang="en-US" sz="2400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Adoptable {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getAdoptionFee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485577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F1B3-07F7-4650-A31A-59604674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2895-C951-46E6-ABA9-40D95089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getAdoptionFee</a:t>
            </a:r>
            <a:r>
              <a:rPr lang="en-US" dirty="0"/>
              <a:t>() had no access specifier</a:t>
            </a:r>
          </a:p>
          <a:p>
            <a:r>
              <a:rPr lang="en-US" dirty="0"/>
              <a:t>All interface methods are implicitly public</a:t>
            </a:r>
          </a:p>
          <a:p>
            <a:endParaRPr lang="en-US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Adoptable {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getAdoptionFee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7555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C02D-3AC8-4BFB-88DC-9359BF85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13AB-3485-44A6-A047-91E85DB4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To say that another class is Adoptable, have that class implement the interface</a:t>
            </a:r>
          </a:p>
          <a:p>
            <a:r>
              <a:rPr lang="en-US" sz="3500" dirty="0"/>
              <a:t>Classes extends other classes and implement interfaces</a:t>
            </a:r>
          </a:p>
          <a:p>
            <a:r>
              <a:rPr lang="en-US" sz="3500" dirty="0"/>
              <a:t>They can do both, or either, or neither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extends </a:t>
            </a:r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</a:p>
          <a:p>
            <a:pPr marL="0" indent="0">
              <a:buNone/>
            </a:pPr>
            <a:r>
              <a:rPr lang="en-US" sz="3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implements Adoptable</a:t>
            </a:r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 { ... }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3324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C02D-3AC8-4BFB-88DC-9359BF85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13AB-3485-44A6-A047-91E85DB4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Interfaces also create a "is-a" relationship</a:t>
            </a:r>
          </a:p>
          <a:p>
            <a:pPr>
              <a:lnSpc>
                <a:spcPct val="110000"/>
              </a:lnSpc>
            </a:pPr>
            <a:r>
              <a:rPr lang="en-US" sz="3500" dirty="0"/>
              <a:t>A Dog "is-a" Adoptable</a:t>
            </a:r>
          </a:p>
          <a:p>
            <a:pPr>
              <a:lnSpc>
                <a:spcPct val="110000"/>
              </a:lnSpc>
            </a:pPr>
            <a:r>
              <a:rPr lang="en-US" sz="3500" dirty="0"/>
              <a:t>Dog </a:t>
            </a:r>
            <a:r>
              <a:rPr lang="en-US" sz="3500"/>
              <a:t>must implement </a:t>
            </a:r>
            <a:r>
              <a:rPr lang="en-US" sz="3500" dirty="0"/>
              <a:t>a </a:t>
            </a:r>
            <a:r>
              <a:rPr lang="en-US" sz="3500" dirty="0" err="1"/>
              <a:t>getAdoptionFee</a:t>
            </a:r>
            <a:r>
              <a:rPr lang="en-US" sz="3500"/>
              <a:t>() method or </a:t>
            </a:r>
            <a:r>
              <a:rPr lang="en-US" sz="3500" dirty="0"/>
              <a:t>itself become abstract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'Dog' must either be declared abstract or implement abstract method '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getAdoptionFee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 in Adoptable"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8682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6AF7-7146-4FF4-943F-52B78522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Interface is a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23B9-6C56-4354-8DC6-1B27DFFD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Dog implements Adoptable, it agrees to provide all the methods defined in Adoptable</a:t>
            </a:r>
          </a:p>
          <a:p>
            <a:r>
              <a:rPr lang="en-US" dirty="0"/>
              <a:t>A "contract" that ensures Dog objects behave in a certain way</a:t>
            </a:r>
          </a:p>
        </p:txBody>
      </p:sp>
    </p:spTree>
    <p:extLst>
      <p:ext uri="{BB962C8B-B14F-4D97-AF65-F5344CB8AC3E}">
        <p14:creationId xmlns:p14="http://schemas.microsoft.com/office/powerpoint/2010/main" val="178901426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7714-BF4A-453D-AAB7-484DF5AE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in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86D6-3738-4457-9F43-02766D14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Interfaces cannot contain methods </a:t>
            </a:r>
            <a:r>
              <a:rPr lang="en-US" sz="3500"/>
              <a:t>with bodies, but </a:t>
            </a:r>
            <a:r>
              <a:rPr lang="en-US" sz="3500" dirty="0"/>
              <a:t>they can contain fields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All fields are treated as public, final, and static</a:t>
            </a:r>
          </a:p>
          <a:p>
            <a:pPr>
              <a:lnSpc>
                <a:spcPct val="100000"/>
              </a:lnSpc>
            </a:pPr>
            <a:r>
              <a:rPr lang="en-US" sz="3500"/>
              <a:t>(They're basically global constants)</a:t>
            </a: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/>
              <a:t>You must provide an initialization value</a:t>
            </a:r>
          </a:p>
          <a:p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Adoptable {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MICROCHIP_FEE = </a:t>
            </a:r>
            <a:r>
              <a:rPr lang="en-US" sz="3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41558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FC83-307C-4577-8087-BA9963DA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6B08-6198-4358-85B0-A7535820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Interfaces are Java's solution to the multiple </a:t>
            </a:r>
            <a:r>
              <a:rPr lang="en-US" sz="3500"/>
              <a:t>inheritance problem (the </a:t>
            </a:r>
            <a:r>
              <a:rPr lang="en-US" sz="3500" dirty="0"/>
              <a:t>"deadly diamond of </a:t>
            </a:r>
            <a:r>
              <a:rPr lang="en-US" sz="3500"/>
              <a:t>death")</a:t>
            </a: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/>
              <a:t>Classes can have only </a:t>
            </a:r>
            <a:r>
              <a:rPr lang="en-US" sz="3500"/>
              <a:t>one superclass, but they </a:t>
            </a:r>
            <a:r>
              <a:rPr lang="en-US" sz="3500" dirty="0"/>
              <a:t>can implement as many interfaces as they want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extends Animal implements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Adoptable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Huggable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2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Trainable 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3279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27B2-5712-44C4-9570-CCAC33E2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667-4EB2-49F8-9380-D89CD5EC4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Variables can be of interface types</a:t>
            </a:r>
          </a:p>
          <a:p>
            <a:endParaRPr lang="en-US" sz="2800" dirty="0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&lt;Adoptable&gt;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pets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Adoptable cute = new Dog();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pets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(cute);</a:t>
            </a:r>
          </a:p>
        </p:txBody>
      </p:sp>
    </p:spTree>
    <p:extLst>
      <p:ext uri="{BB962C8B-B14F-4D97-AF65-F5344CB8AC3E}">
        <p14:creationId xmlns:p14="http://schemas.microsoft.com/office/powerpoint/2010/main" val="393266482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27B2-5712-44C4-9570-CCAC33E2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667-4EB2-49F8-9380-D89CD5EC4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allows us to polymorphically do something like this</a:t>
            </a:r>
          </a:p>
          <a:p>
            <a:endParaRPr lang="en-US" sz="2400" dirty="0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&lt;Adoptable&gt; pets = new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some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Adoptables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list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(Adoptable a : pets)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a.getAdoptionFee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8307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Creating Room </a:t>
            </a:r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Room.</a:t>
            </a:r>
            <a:r>
              <a:rPr lang="en-US" dirty="0"/>
              <a:t>java has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method</a:t>
            </a:r>
          </a:p>
          <a:p>
            <a:r>
              <a:rPr lang="en-US" dirty="0"/>
              <a:t>It's not runnable by itself</a:t>
            </a:r>
          </a:p>
          <a:p>
            <a:endParaRPr lang="en-US"/>
          </a:p>
          <a:p>
            <a:r>
              <a:rPr lang="en-US"/>
              <a:t>It's </a:t>
            </a:r>
            <a:r>
              <a:rPr lang="en-US" dirty="0"/>
              <a:t>a blueprint to </a:t>
            </a:r>
            <a:r>
              <a:rPr lang="en-US"/>
              <a:t>create Room </a:t>
            </a:r>
            <a:r>
              <a:rPr lang="en-US" dirty="0"/>
              <a:t>objects</a:t>
            </a:r>
          </a:p>
          <a:p>
            <a:r>
              <a:rPr lang="en-US" dirty="0"/>
              <a:t>It will be used by </a:t>
            </a:r>
            <a:r>
              <a:rPr lang="en-US"/>
              <a:t>another class</a:t>
            </a:r>
          </a:p>
          <a:p>
            <a:r>
              <a:rPr lang="en-US"/>
              <a:t>One </a:t>
            </a:r>
            <a:r>
              <a:rPr lang="en-US" dirty="0"/>
              <a:t>with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67674114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8BD0-7CF8-482A-A20D-48A22DDC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FAF1-7FD7-4E1F-8E68-661D5C85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Allows us to treat different objects according to what they have in common</a:t>
            </a:r>
          </a:p>
          <a:p>
            <a:r>
              <a:rPr lang="en-US" sz="2800" dirty="0"/>
              <a:t>Dog and Cat are different classes, but </a:t>
            </a:r>
            <a:r>
              <a:rPr lang="en-US" sz="2800"/>
              <a:t>they both extend </a:t>
            </a:r>
            <a:r>
              <a:rPr lang="en-US" sz="2800" dirty="0"/>
              <a:t>Animal and implement Adoptable</a:t>
            </a:r>
          </a:p>
          <a:p>
            <a:r>
              <a:rPr lang="en-US" sz="2800" dirty="0"/>
              <a:t>We can treat them as </a:t>
            </a:r>
            <a:r>
              <a:rPr lang="en-US" sz="2800" dirty="0" err="1"/>
              <a:t>Adoptables</a:t>
            </a:r>
            <a:endParaRPr lang="en-US" sz="2800" dirty="0"/>
          </a:p>
          <a:p>
            <a:pPr lvl="1"/>
            <a:r>
              <a:rPr lang="en-US" sz="2400" dirty="0"/>
              <a:t>Call their </a:t>
            </a:r>
            <a:r>
              <a:rPr lang="en-US" sz="2400" dirty="0" err="1"/>
              <a:t>getAdoptionFee</a:t>
            </a:r>
            <a:r>
              <a:rPr lang="en-US" sz="2400" dirty="0"/>
              <a:t>() method</a:t>
            </a:r>
          </a:p>
          <a:p>
            <a:pPr lvl="1"/>
            <a:r>
              <a:rPr lang="en-US" sz="2400" dirty="0"/>
              <a:t>Put them together in an array of </a:t>
            </a:r>
            <a:r>
              <a:rPr lang="en-US" sz="2400" dirty="0" err="1"/>
              <a:t>Adoptables</a:t>
            </a:r>
            <a:endParaRPr lang="en-US" sz="2400" dirty="0"/>
          </a:p>
          <a:p>
            <a:r>
              <a:rPr lang="en-US" sz="2800" dirty="0"/>
              <a:t>Or we can treat them as Animals</a:t>
            </a:r>
          </a:p>
          <a:p>
            <a:pPr lvl="1"/>
            <a:r>
              <a:rPr lang="en-US" sz="2400" dirty="0"/>
              <a:t>Call their speak() method</a:t>
            </a:r>
          </a:p>
          <a:p>
            <a:pPr lvl="1"/>
            <a:r>
              <a:rPr lang="en-US" sz="2400" dirty="0"/>
              <a:t>Put them together in an array of Animals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878767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B9F3-4FEE-440D-BF0F-C6C98B14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in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26D6-6E0A-4CFD-9733-B9104BED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Italicized like an abstract class</a:t>
            </a:r>
          </a:p>
          <a:p>
            <a:r>
              <a:rPr lang="en-US" dirty="0"/>
              <a:t>&lt;&lt;interface&gt;&gt; appears above the name</a:t>
            </a:r>
          </a:p>
          <a:p>
            <a:r>
              <a:rPr lang="en-US" dirty="0"/>
              <a:t>A dashed line points toward the interface from the implementing class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F3097-FDF5-4918-B59F-5FC860AA5AEE}"/>
              </a:ext>
            </a:extLst>
          </p:cNvPr>
          <p:cNvGrpSpPr/>
          <p:nvPr/>
        </p:nvGrpSpPr>
        <p:grpSpPr>
          <a:xfrm>
            <a:off x="5151691" y="4345970"/>
            <a:ext cx="1625138" cy="1735861"/>
            <a:chOff x="6749934" y="2768138"/>
            <a:chExt cx="1625138" cy="21082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C6D86-CF04-4B6C-9CDA-2DCFF8306FC1}"/>
                </a:ext>
              </a:extLst>
            </p:cNvPr>
            <p:cNvSpPr/>
            <p:nvPr/>
          </p:nvSpPr>
          <p:spPr>
            <a:xfrm>
              <a:off x="6749934" y="2768138"/>
              <a:ext cx="1616825" cy="2108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Dog</a:t>
              </a:r>
            </a:p>
            <a:p>
              <a:pPr algn="ctr"/>
              <a:endParaRPr lang="en-US" dirty="0"/>
            </a:p>
            <a:p>
              <a:r>
                <a:rPr lang="en-US" dirty="0"/>
                <a:t>− name: String</a:t>
              </a:r>
            </a:p>
            <a:p>
              <a:r>
                <a:rPr lang="en-US" dirty="0"/>
                <a:t>− age : int</a:t>
              </a:r>
            </a:p>
            <a:p>
              <a:endParaRPr lang="en-US" dirty="0"/>
            </a:p>
            <a:p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A1DA963-6A93-4F76-918D-3263EE17F86E}"/>
                </a:ext>
              </a:extLst>
            </p:cNvPr>
            <p:cNvCxnSpPr/>
            <p:nvPr/>
          </p:nvCxnSpPr>
          <p:spPr>
            <a:xfrm>
              <a:off x="6749934" y="3409764"/>
              <a:ext cx="16251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8405FD-F835-46FF-AE30-608C0183EE89}"/>
              </a:ext>
            </a:extLst>
          </p:cNvPr>
          <p:cNvGrpSpPr/>
          <p:nvPr/>
        </p:nvGrpSpPr>
        <p:grpSpPr>
          <a:xfrm>
            <a:off x="7825946" y="4345969"/>
            <a:ext cx="1633866" cy="1735861"/>
            <a:chOff x="6749934" y="2768138"/>
            <a:chExt cx="1633866" cy="21082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E8803B-FA93-4BE6-8792-02312FB2259E}"/>
                </a:ext>
              </a:extLst>
            </p:cNvPr>
            <p:cNvSpPr/>
            <p:nvPr/>
          </p:nvSpPr>
          <p:spPr>
            <a:xfrm>
              <a:off x="6749934" y="2768138"/>
              <a:ext cx="1616825" cy="2108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&lt;&lt;interface&gt;&gt;</a:t>
              </a:r>
            </a:p>
            <a:p>
              <a:pPr algn="ctr"/>
              <a:r>
                <a:rPr lang="en-US" i="1" dirty="0"/>
                <a:t>Adoptable</a:t>
              </a:r>
            </a:p>
            <a:p>
              <a:pPr algn="ctr"/>
              <a:endParaRPr lang="en-US" dirty="0"/>
            </a:p>
            <a:p>
              <a:r>
                <a:rPr lang="en-US" dirty="0"/>
                <a:t>+ </a:t>
              </a:r>
              <a:r>
                <a:rPr lang="en-US" i="1" dirty="0" err="1"/>
                <a:t>getAdoption</a:t>
              </a:r>
              <a:br>
                <a:rPr lang="en-US" i="1" dirty="0"/>
              </a:br>
              <a:r>
                <a:rPr lang="en-US" i="1" dirty="0"/>
                <a:t>Fee() : double</a:t>
              </a:r>
            </a:p>
            <a:p>
              <a:endParaRPr lang="en-US" i="1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1BF41B7-20DE-4159-8CEA-95F67B358680}"/>
                </a:ext>
              </a:extLst>
            </p:cNvPr>
            <p:cNvCxnSpPr/>
            <p:nvPr/>
          </p:nvCxnSpPr>
          <p:spPr>
            <a:xfrm>
              <a:off x="6758662" y="3723040"/>
              <a:ext cx="16251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EE2E1C-572C-459D-B2D4-49DBDBEA73AB}"/>
              </a:ext>
            </a:extLst>
          </p:cNvPr>
          <p:cNvGrpSpPr/>
          <p:nvPr/>
        </p:nvGrpSpPr>
        <p:grpSpPr>
          <a:xfrm>
            <a:off x="2477436" y="4345970"/>
            <a:ext cx="1625138" cy="1735861"/>
            <a:chOff x="6749934" y="2768138"/>
            <a:chExt cx="1625138" cy="210827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D96961-36C5-42CD-AD02-35A4619CF351}"/>
                </a:ext>
              </a:extLst>
            </p:cNvPr>
            <p:cNvSpPr/>
            <p:nvPr/>
          </p:nvSpPr>
          <p:spPr>
            <a:xfrm>
              <a:off x="6749934" y="2768138"/>
              <a:ext cx="1616825" cy="2108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Animal</a:t>
              </a:r>
            </a:p>
            <a:p>
              <a:pPr algn="ctr"/>
              <a:endParaRPr lang="en-US" dirty="0"/>
            </a:p>
            <a:p>
              <a:r>
                <a:rPr lang="en-US" dirty="0"/>
                <a:t>+ </a:t>
              </a:r>
              <a:r>
                <a:rPr lang="en-US" i="1" dirty="0"/>
                <a:t>speak() : void</a:t>
              </a:r>
            </a:p>
            <a:p>
              <a:endParaRPr lang="en-US" i="1" dirty="0"/>
            </a:p>
            <a:p>
              <a:endParaRPr lang="en-US" i="1" dirty="0"/>
            </a:p>
            <a:p>
              <a:endParaRPr lang="en-US" i="1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BD1539-31C6-4BF4-90EF-0B202510494E}"/>
                </a:ext>
              </a:extLst>
            </p:cNvPr>
            <p:cNvCxnSpPr/>
            <p:nvPr/>
          </p:nvCxnSpPr>
          <p:spPr>
            <a:xfrm>
              <a:off x="6749934" y="3409764"/>
              <a:ext cx="16251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26DD74-52F1-4C0F-BEF2-91AA8D938A1A}"/>
              </a:ext>
            </a:extLst>
          </p:cNvPr>
          <p:cNvCxnSpPr>
            <a:stCxn id="5" idx="1"/>
            <a:endCxn id="11" idx="3"/>
          </p:cNvCxnSpPr>
          <p:nvPr/>
        </p:nvCxnSpPr>
        <p:spPr>
          <a:xfrm flipH="1">
            <a:off x="4094261" y="5213901"/>
            <a:ext cx="10574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AF3489-DDD7-4A91-B720-24F2559780D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6768516" y="5213900"/>
            <a:ext cx="1057430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9F29340-74F6-43C9-8FB0-295BEB5A4FF4}"/>
              </a:ext>
            </a:extLst>
          </p:cNvPr>
          <p:cNvSpPr/>
          <p:nvPr/>
        </p:nvSpPr>
        <p:spPr>
          <a:xfrm rot="5400000">
            <a:off x="7627087" y="4933516"/>
            <a:ext cx="212651" cy="20252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ABAFB1B-06AF-4EB8-AAB2-359775022909}"/>
              </a:ext>
            </a:extLst>
          </p:cNvPr>
          <p:cNvSpPr/>
          <p:nvPr/>
        </p:nvSpPr>
        <p:spPr>
          <a:xfrm rot="16200000" flipH="1">
            <a:off x="4099495" y="4926427"/>
            <a:ext cx="212651" cy="20252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6709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66016D-C1F8-45D9-AF2C-377A0B18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Enumerated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F1BF1-D5E0-4FA0-B934-5F450070E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14</a:t>
            </a:r>
          </a:p>
        </p:txBody>
      </p:sp>
    </p:spTree>
    <p:extLst>
      <p:ext uri="{BB962C8B-B14F-4D97-AF65-F5344CB8AC3E}">
        <p14:creationId xmlns:p14="http://schemas.microsoft.com/office/powerpoint/2010/main" val="245884403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149A-2359-4CE0-BF06-0A543A14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ACAF-C5F8-4B9E-B94F-85D82C95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"Enum" for short</a:t>
            </a:r>
          </a:p>
          <a:p>
            <a:r>
              <a:rPr lang="en-US"/>
              <a:t>A set of predefined values</a:t>
            </a:r>
          </a:p>
          <a:p>
            <a:r>
              <a:rPr lang="en-US"/>
              <a:t>Use as a data type for variables</a:t>
            </a:r>
          </a:p>
          <a:p>
            <a:r>
              <a:rPr lang="en-US"/>
              <a:t>Only the predefined values are valid</a:t>
            </a:r>
          </a:p>
        </p:txBody>
      </p:sp>
    </p:spTree>
    <p:extLst>
      <p:ext uri="{BB962C8B-B14F-4D97-AF65-F5344CB8AC3E}">
        <p14:creationId xmlns:p14="http://schemas.microsoft.com/office/powerpoint/2010/main" val="177118323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5B30-206A-4E3C-8B00-179E2FBB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Enum for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E8F1-D0DB-4738-8FD3-1AD1361F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Created in its own file, like a class</a:t>
            </a:r>
          </a:p>
          <a:p>
            <a:r>
              <a:rPr lang="en-US"/>
              <a:t>Like a class, name must match the .java file name exactly</a:t>
            </a:r>
          </a:p>
          <a:p>
            <a:pPr>
              <a:lnSpc>
                <a:spcPct val="5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enum Day {</a:t>
            </a:r>
          </a:p>
          <a:p>
            <a:pPr>
              <a:lnSpc>
                <a:spcPct val="5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MONDAY,</a:t>
            </a:r>
          </a:p>
          <a:p>
            <a:pPr>
              <a:lnSpc>
                <a:spcPct val="5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TUESDAY,</a:t>
            </a:r>
          </a:p>
          <a:p>
            <a:pPr>
              <a:lnSpc>
                <a:spcPct val="5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WEDNESDAY,</a:t>
            </a:r>
          </a:p>
          <a:p>
            <a:pPr>
              <a:lnSpc>
                <a:spcPct val="5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THURSDAY,</a:t>
            </a:r>
          </a:p>
          <a:p>
            <a:pPr>
              <a:lnSpc>
                <a:spcPct val="5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FRIDAY,</a:t>
            </a:r>
          </a:p>
          <a:p>
            <a:pPr>
              <a:lnSpc>
                <a:spcPct val="5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SATURDAY,</a:t>
            </a:r>
          </a:p>
          <a:p>
            <a:pPr>
              <a:lnSpc>
                <a:spcPct val="5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SUNDAY</a:t>
            </a:r>
          </a:p>
          <a:p>
            <a:pPr>
              <a:lnSpc>
                <a:spcPct val="5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149572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8D46-8094-4A97-9318-04505FF2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Uppercase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6C69-8803-4690-B32F-8677351A4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It's not required to make the values all uppercase</a:t>
            </a:r>
          </a:p>
          <a:p>
            <a:r>
              <a:rPr lang="en-US"/>
              <a:t>You could have said:</a:t>
            </a:r>
          </a:p>
          <a:p>
            <a:pPr>
              <a:lnSpc>
                <a:spcPct val="5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enum Day {</a:t>
            </a:r>
          </a:p>
          <a:p>
            <a:pPr>
              <a:lnSpc>
                <a:spcPct val="5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Monday,</a:t>
            </a:r>
          </a:p>
          <a:p>
            <a:pPr>
              <a:lnSpc>
                <a:spcPct val="5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Tuesday,</a:t>
            </a:r>
          </a:p>
          <a:p>
            <a:pPr>
              <a:lnSpc>
                <a:spcPct val="5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>
              <a:lnSpc>
                <a:spcPct val="5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/>
              <a:t>Because the values are constant values, we usually apply the Java convention for constants</a:t>
            </a:r>
          </a:p>
        </p:txBody>
      </p:sp>
    </p:spTree>
    <p:extLst>
      <p:ext uri="{BB962C8B-B14F-4D97-AF65-F5344CB8AC3E}">
        <p14:creationId xmlns:p14="http://schemas.microsoft.com/office/powerpoint/2010/main" val="243336659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83DA-5F14-4A15-BD39-95EE6FB3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of Enumerated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94CB-67F0-4AFF-A8E2-A7F2487A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Declare a variable of type Day</a:t>
            </a:r>
          </a:p>
          <a:p>
            <a:pPr algn="ctr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Day workday;</a:t>
            </a:r>
          </a:p>
          <a:p>
            <a:endParaRPr lang="en-US"/>
          </a:p>
          <a:p>
            <a:r>
              <a:rPr lang="en-US"/>
              <a:t>Can only assign one of the values defined in Day</a:t>
            </a:r>
          </a:p>
          <a:p>
            <a:r>
              <a:rPr lang="en-US"/>
              <a:t>Precede the value with the name of the enum</a:t>
            </a:r>
          </a:p>
          <a:p>
            <a:pPr algn="ctr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Day workday = Day.WEDNESDAY;</a:t>
            </a:r>
          </a:p>
        </p:txBody>
      </p:sp>
    </p:spTree>
    <p:extLst>
      <p:ext uri="{BB962C8B-B14F-4D97-AF65-F5344CB8AC3E}">
        <p14:creationId xmlns:p14="http://schemas.microsoft.com/office/powerpoint/2010/main" val="349540440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0FA7-D0C0-49CC-A850-EA4B3524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Fully Qualified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A509-B1EE-416D-BDFE-0B88886D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</a:t>
            </a:r>
            <a:r>
              <a:rPr lang="en-US" i="1"/>
              <a:t>fully qualified name</a:t>
            </a:r>
            <a:r>
              <a:rPr lang="en-US"/>
              <a:t> when referring to a enum value</a:t>
            </a:r>
          </a:p>
          <a:p>
            <a:r>
              <a:rPr lang="en-US"/>
              <a:t>With one exception, which we'll see</a:t>
            </a:r>
          </a:p>
          <a:p>
            <a:endParaRPr lang="en-US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Day[] weekend =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{ Day.SATURDAY, Day.SUNDAY };</a:t>
            </a:r>
          </a:p>
        </p:txBody>
      </p:sp>
    </p:spTree>
    <p:extLst>
      <p:ext uri="{BB962C8B-B14F-4D97-AF65-F5344CB8AC3E}">
        <p14:creationId xmlns:p14="http://schemas.microsoft.com/office/powerpoint/2010/main" val="271971289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F877-09CE-43E4-949E-795D7350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Enums are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05CB-9998-4813-A7B9-A4B67884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 though we define them differently, enums compile to classes</a:t>
            </a:r>
          </a:p>
          <a:p>
            <a:r>
              <a:rPr lang="en-US"/>
              <a:t>Like other classes, they can have methods</a:t>
            </a:r>
          </a:p>
          <a:p>
            <a:r>
              <a:rPr lang="en-US"/>
              <a:t>All enums have some default methods, like toString()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System.out.println(Day.MONDAY.toString());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&gt;&gt; MONDAY</a:t>
            </a:r>
          </a:p>
        </p:txBody>
      </p:sp>
    </p:spTree>
    <p:extLst>
      <p:ext uri="{BB962C8B-B14F-4D97-AF65-F5344CB8AC3E}">
        <p14:creationId xmlns:p14="http://schemas.microsoft.com/office/powerpoint/2010/main" val="240423129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3688-5A73-4B4F-9924-3638DD15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ordinal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EB05-6A65-4532-AC86-8CF19847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Enum values have a natural ordering</a:t>
            </a:r>
          </a:p>
          <a:p>
            <a:r>
              <a:rPr lang="en-US"/>
              <a:t>The order they appear in the file</a:t>
            </a:r>
          </a:p>
          <a:p>
            <a:r>
              <a:rPr lang="en-US"/>
              <a:t>Like array indexes, the first one is 0</a:t>
            </a:r>
          </a:p>
          <a:p>
            <a:r>
              <a:rPr lang="en-US"/>
              <a:t>Use the ordinal() method to get that number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System.out.println(Day.SUNDAY.ordinal());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&gt;&gt; 6</a:t>
            </a:r>
          </a:p>
        </p:txBody>
      </p:sp>
    </p:spTree>
    <p:extLst>
      <p:ext uri="{BB962C8B-B14F-4D97-AF65-F5344CB8AC3E}">
        <p14:creationId xmlns:p14="http://schemas.microsoft.com/office/powerpoint/2010/main" val="4224527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9502-CDA6-485A-83F3-59AF4572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0E1F-BEA0-453A-A398-A9F370B8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 i="1" dirty="0"/>
              <a:t>driver</a:t>
            </a:r>
            <a:r>
              <a:rPr lang="en-US" dirty="0"/>
              <a:t> is a Java class that doesn't really represent a real-world thing</a:t>
            </a:r>
          </a:p>
          <a:p>
            <a:r>
              <a:rPr lang="en-US" dirty="0"/>
              <a:t>If anything, it represents the program itself</a:t>
            </a:r>
          </a:p>
          <a:p>
            <a:r>
              <a:rPr lang="en-US" dirty="0"/>
              <a:t>A driver's sole job is </a:t>
            </a:r>
            <a:r>
              <a:rPr lang="en-US"/>
              <a:t>to contain the </a:t>
            </a:r>
            <a:r>
              <a:rPr lang="en-US" i="1" dirty="0"/>
              <a:t>main</a:t>
            </a:r>
            <a:r>
              <a:rPr lang="en-US" dirty="0"/>
              <a:t> method </a:t>
            </a:r>
            <a:r>
              <a:rPr lang="en-US"/>
              <a:t>where our program will start</a:t>
            </a:r>
          </a:p>
          <a:p>
            <a:r>
              <a:rPr lang="en-US"/>
              <a:t>Driver classes don't usually contain fields</a:t>
            </a:r>
            <a:endParaRPr lang="en-US" dirty="0"/>
          </a:p>
        </p:txBody>
      </p:sp>
      <p:pic>
        <p:nvPicPr>
          <p:cNvPr id="4098" name="Picture 2" descr="Image result for driver">
            <a:extLst>
              <a:ext uri="{FF2B5EF4-FFF2-40B4-BE49-F238E27FC236}">
                <a16:creationId xmlns:a16="http://schemas.microsoft.com/office/drawing/2014/main" id="{CE699CDF-7D96-41F0-8C38-E1BD468D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483" y="4456463"/>
            <a:ext cx="2149993" cy="141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3746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CDA0-E59A-4206-80E5-53E7E5CC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compareTo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A151-7907-4B9C-AADE-810B29B6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 two enum values with the compareTo() method</a:t>
            </a:r>
          </a:p>
          <a:p>
            <a:r>
              <a:rPr lang="en-US"/>
              <a:t>Order is based on their respective ordinal numbers</a:t>
            </a:r>
          </a:p>
          <a:p>
            <a:r>
              <a:rPr lang="en-US"/>
              <a:t>Like String's compareTo(), the result will be</a:t>
            </a:r>
          </a:p>
          <a:p>
            <a:pPr lvl="1"/>
            <a:r>
              <a:rPr lang="en-US" sz="2400"/>
              <a:t>a negative number if the first is less than the second</a:t>
            </a:r>
          </a:p>
          <a:p>
            <a:pPr lvl="1"/>
            <a:r>
              <a:rPr lang="en-US" sz="2400"/>
              <a:t>a positive number if the first is greater than the second</a:t>
            </a:r>
          </a:p>
          <a:p>
            <a:pPr lvl="1"/>
            <a:r>
              <a:rPr lang="en-US" sz="2400"/>
              <a:t>a zero if they are the same</a:t>
            </a:r>
            <a:endParaRPr lang="en-US"/>
          </a:p>
          <a:p>
            <a:r>
              <a:rPr lang="en-US"/>
              <a:t>As with Strings, we don't usually care what the actual number is</a:t>
            </a:r>
          </a:p>
          <a:p>
            <a:pPr lvl="1"/>
            <a:r>
              <a:rPr lang="en-US" sz="2400"/>
              <a:t>Only if it's positive, negative, or zero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906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4DED-365C-4103-892C-5E6F4861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compareTo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FC06-5033-4A31-A613-844DF634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 Day.MONDAY.compareTo(Day.WEDNESDAY) 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&gt;&gt; -2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(Day.SUNDAY.compareTo(Day.SATURDAY) &gt;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"Sunday is after Saturday"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 if (Day.SUNDAY.compareTo(Day.SATURDAY) &lt;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"Sunday is before Saturday"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"They're the same?"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4973771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CC41-472B-475D-9D78-9E1AA74A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Switching on Enumerated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91461-24A5-4A76-AE28-F25DEF16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use enums with the switch statement</a:t>
            </a:r>
          </a:p>
          <a:p>
            <a:pPr>
              <a:lnSpc>
                <a:spcPct val="50000"/>
              </a:lnSpc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Day someday = Day.FRIDAY;</a:t>
            </a:r>
          </a:p>
          <a:p>
            <a:pPr>
              <a:lnSpc>
                <a:spcPct val="50000"/>
              </a:lnSpc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switch (someday) {</a:t>
            </a:r>
          </a:p>
          <a:p>
            <a:pPr>
              <a:lnSpc>
                <a:spcPct val="50000"/>
              </a:lnSpc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case MONDAY:</a:t>
            </a:r>
          </a:p>
          <a:p>
            <a:pPr>
              <a:lnSpc>
                <a:spcPct val="50000"/>
              </a:lnSpc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"Ugh, it's Monday"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50000"/>
              </a:lnSpc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>
              <a:lnSpc>
                <a:spcPct val="50000"/>
              </a:lnSpc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case WEDNESDAY:</a:t>
            </a:r>
          </a:p>
          <a:p>
            <a:pPr>
              <a:lnSpc>
                <a:spcPct val="50000"/>
              </a:lnSpc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"Halfway done"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50000"/>
              </a:lnSpc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>
              <a:lnSpc>
                <a:spcPct val="50000"/>
              </a:lnSpc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case FRIDAY:</a:t>
            </a:r>
          </a:p>
          <a:p>
            <a:pPr>
              <a:lnSpc>
                <a:spcPct val="50000"/>
              </a:lnSpc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"Yay!"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50000"/>
              </a:lnSpc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>
              <a:lnSpc>
                <a:spcPct val="50000"/>
              </a:lnSpc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3940913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D86C-1EC7-486C-8B8A-2D2CD604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Fully Qualified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B157-026B-48C5-B301-98AB550F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Notice that the case statements do not use the fully qualified enum values</a:t>
            </a:r>
          </a:p>
          <a:p>
            <a:endParaRPr lang="en-US" sz="2800"/>
          </a:p>
          <a:p>
            <a:pPr>
              <a:lnSpc>
                <a:spcPct val="5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case MONDAY: </a:t>
            </a:r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Day.MONDAY</a:t>
            </a:r>
          </a:p>
          <a:p>
            <a:pPr>
              <a:lnSpc>
                <a:spcPct val="5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"Ugh, it's Monday"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5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9300527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E51B-0CA9-463E-BFC5-FF7C2797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Defensive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E413-04F4-4A89-A845-9546E3AE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You may be tempted to omit the default case</a:t>
            </a:r>
          </a:p>
          <a:p>
            <a:r>
              <a:rPr lang="en-US"/>
              <a:t>After all, you know all possible values, right?</a:t>
            </a:r>
          </a:p>
          <a:p>
            <a:r>
              <a:rPr lang="en-US"/>
              <a:t>What if you add another enum value later?</a:t>
            </a:r>
          </a:p>
          <a:p>
            <a:r>
              <a:rPr lang="en-US"/>
              <a:t>Handling the default case can protect you from unexpected behavior</a:t>
            </a:r>
          </a:p>
        </p:txBody>
      </p:sp>
    </p:spTree>
    <p:extLst>
      <p:ext uri="{BB962C8B-B14F-4D97-AF65-F5344CB8AC3E}">
        <p14:creationId xmlns:p14="http://schemas.microsoft.com/office/powerpoint/2010/main" val="191233652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ACBA-4C89-499C-B850-8F2FAEC0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Bonus: String to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E925-2679-49C8-97FC-B05F1840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Having a predefined set of values sounds like a good way to validate user input</a:t>
            </a:r>
          </a:p>
          <a:p>
            <a:r>
              <a:rPr lang="en-US"/>
              <a:t>You can convert a String to an enum value if it matches </a:t>
            </a:r>
            <a:r>
              <a:rPr lang="en-US" b="1"/>
              <a:t>exactly</a:t>
            </a:r>
          </a:p>
          <a:p>
            <a:r>
              <a:rPr lang="en-US"/>
              <a:t>If it's not one of the values, you'll get an IllegalArgumentException</a:t>
            </a:r>
          </a:p>
          <a:p>
            <a:endParaRPr lang="en-US" sz="2800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Day day = Day.valueOf(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"MONDAY"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8613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A364-0DA9-497A-BADA-F524B536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Bonus: Iterate Over the Enum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F60B-E87B-456B-992A-E90996351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values() method returns an array of all of an enum's values</a:t>
            </a:r>
          </a:p>
          <a:p>
            <a:endParaRPr lang="en-US" sz="1100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Day[] allDays = Day.values();</a:t>
            </a:r>
            <a:endParaRPr lang="en-US" sz="105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/>
          </a:p>
          <a:p>
            <a:r>
              <a:rPr lang="en-US"/>
              <a:t>You can iterate over it with a regular or enhanced for loop</a:t>
            </a:r>
          </a:p>
          <a:p>
            <a:endParaRPr lang="en-US" sz="200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(Day aDay : Day.values())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System.out.println(aDay);</a:t>
            </a:r>
          </a:p>
        </p:txBody>
      </p:sp>
    </p:spTree>
    <p:extLst>
      <p:ext uri="{BB962C8B-B14F-4D97-AF65-F5344CB8AC3E}">
        <p14:creationId xmlns:p14="http://schemas.microsoft.com/office/powerpoint/2010/main" val="137370406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029C-29AE-4460-87C3-4A2B2F4B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523C-3D82-4AF6-AA17-39BB1D236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Create an enumerated type named Colors that contains at least four values</a:t>
            </a:r>
          </a:p>
          <a:p>
            <a:r>
              <a:rPr lang="en-US"/>
              <a:t>Write a "personality quiz" switch statement that prints out your personality based on a chosen color</a:t>
            </a:r>
          </a:p>
          <a:p>
            <a:r>
              <a:rPr lang="en-US"/>
              <a:t>You don't have to code the user input portion</a:t>
            </a:r>
          </a:p>
          <a:p>
            <a:r>
              <a:rPr lang="en-US"/>
              <a:t>Write a loop that prints out each color and its ordinal</a:t>
            </a:r>
          </a:p>
        </p:txBody>
      </p:sp>
    </p:spTree>
    <p:extLst>
      <p:ext uri="{BB962C8B-B14F-4D97-AF65-F5344CB8AC3E}">
        <p14:creationId xmlns:p14="http://schemas.microsoft.com/office/powerpoint/2010/main" val="36833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LengthDemo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(String[]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Room kitchen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new Room();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kitchen.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kitchen</a:t>
            </a:r>
            <a:r>
              <a:rPr lang="en-US"/>
              <a:t> </a:t>
            </a:r>
            <a:r>
              <a:rPr lang="en-US" dirty="0"/>
              <a:t>is a </a:t>
            </a:r>
            <a:r>
              <a:rPr lang="en-US"/>
              <a:t>reference variable with </a:t>
            </a:r>
            <a:r>
              <a:rPr lang="en-US" dirty="0"/>
              <a:t>data </a:t>
            </a:r>
            <a:r>
              <a:rPr lang="en-US"/>
              <a:t>type of Room</a:t>
            </a:r>
            <a:endParaRPr lang="en-US" dirty="0"/>
          </a:p>
          <a:p>
            <a:r>
              <a:rPr lang="en-US"/>
              <a:t>It holds </a:t>
            </a:r>
            <a:r>
              <a:rPr lang="en-US" dirty="0"/>
              <a:t>the memory address of </a:t>
            </a:r>
            <a:r>
              <a:rPr lang="en-US"/>
              <a:t>a Room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1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Room </a:t>
            </a:r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One way to think of an object is as a collection of related values</a:t>
            </a:r>
          </a:p>
          <a:p>
            <a:r>
              <a:rPr lang="en-US" sz="3500" dirty="0"/>
              <a:t>Values are kept together in memory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Room kitchen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new Room();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>
            <p:custDataLst>
              <p:tags r:id="rId3"/>
            </p:custDataLst>
          </p:nvPr>
        </p:nvGrpSpPr>
        <p:grpSpPr>
          <a:xfrm>
            <a:off x="3273316" y="3542695"/>
            <a:ext cx="5842278" cy="1840685"/>
            <a:chOff x="1795549" y="3255017"/>
            <a:chExt cx="5842278" cy="1840685"/>
          </a:xfrm>
        </p:grpSpPr>
        <p:sp>
          <p:nvSpPr>
            <p:cNvPr id="4" name="Rectangle 3"/>
            <p:cNvSpPr/>
            <p:nvPr>
              <p:custDataLst>
                <p:tags r:id="rId4"/>
              </p:custDataLst>
            </p:nvPr>
          </p:nvSpPr>
          <p:spPr>
            <a:xfrm>
              <a:off x="1795549" y="3624349"/>
              <a:ext cx="1396538" cy="698269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5" name="Rectangle 4"/>
            <p:cNvSpPr/>
            <p:nvPr>
              <p:custDataLst>
                <p:tags r:id="rId5"/>
              </p:custDataLst>
            </p:nvPr>
          </p:nvSpPr>
          <p:spPr>
            <a:xfrm>
              <a:off x="4944504" y="3341716"/>
              <a:ext cx="2693323" cy="1753986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length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width  </a:t>
              </a:r>
            </a:p>
          </p:txBody>
        </p:sp>
        <p:sp>
          <p:nvSpPr>
            <p:cNvPr id="6" name="Rectangle 5"/>
            <p:cNvSpPr/>
            <p:nvPr>
              <p:custDataLst>
                <p:tags r:id="rId6"/>
              </p:custDataLst>
            </p:nvPr>
          </p:nvSpPr>
          <p:spPr>
            <a:xfrm>
              <a:off x="6409112" y="3657908"/>
              <a:ext cx="723208" cy="399011"/>
            </a:xfrm>
            <a:prstGeom prst="rect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0.0</a:t>
              </a:r>
            </a:p>
          </p:txBody>
        </p:sp>
        <p:sp>
          <p:nvSpPr>
            <p:cNvPr id="7" name="Rectangle 6"/>
            <p:cNvSpPr/>
            <p:nvPr>
              <p:custDataLst>
                <p:tags r:id="rId7"/>
              </p:custDataLst>
            </p:nvPr>
          </p:nvSpPr>
          <p:spPr>
            <a:xfrm>
              <a:off x="6409112" y="4218709"/>
              <a:ext cx="723208" cy="399011"/>
            </a:xfrm>
            <a:prstGeom prst="rect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0.0</a:t>
              </a:r>
            </a:p>
          </p:txBody>
        </p:sp>
        <p:sp>
          <p:nvSpPr>
            <p:cNvPr id="9" name="Freeform 8"/>
            <p:cNvSpPr/>
            <p:nvPr>
              <p:custDataLst>
                <p:tags r:id="rId8"/>
              </p:custDataLst>
            </p:nvPr>
          </p:nvSpPr>
          <p:spPr>
            <a:xfrm>
              <a:off x="3192087" y="3683350"/>
              <a:ext cx="1752417" cy="696711"/>
            </a:xfrm>
            <a:custGeom>
              <a:avLst/>
              <a:gdLst>
                <a:gd name="connsiteX0" fmla="*/ 0 w 1752417"/>
                <a:gd name="connsiteY0" fmla="*/ 273508 h 696711"/>
                <a:gd name="connsiteX1" fmla="*/ 689957 w 1752417"/>
                <a:gd name="connsiteY1" fmla="*/ 15814 h 696711"/>
                <a:gd name="connsiteX2" fmla="*/ 1255222 w 1752417"/>
                <a:gd name="connsiteY2" fmla="*/ 680832 h 696711"/>
                <a:gd name="connsiteX3" fmla="*/ 1712422 w 1752417"/>
                <a:gd name="connsiteY3" fmla="*/ 489639 h 696711"/>
                <a:gd name="connsiteX4" fmla="*/ 1729048 w 1752417"/>
                <a:gd name="connsiteY4" fmla="*/ 497952 h 696711"/>
                <a:gd name="connsiteX5" fmla="*/ 1729048 w 1752417"/>
                <a:gd name="connsiteY5" fmla="*/ 489639 h 69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417" h="696711">
                  <a:moveTo>
                    <a:pt x="0" y="273508"/>
                  </a:moveTo>
                  <a:cubicBezTo>
                    <a:pt x="240376" y="110717"/>
                    <a:pt x="480753" y="-52073"/>
                    <a:pt x="689957" y="15814"/>
                  </a:cubicBezTo>
                  <a:cubicBezTo>
                    <a:pt x="899161" y="83701"/>
                    <a:pt x="1084811" y="601861"/>
                    <a:pt x="1255222" y="680832"/>
                  </a:cubicBezTo>
                  <a:cubicBezTo>
                    <a:pt x="1425633" y="759803"/>
                    <a:pt x="1633451" y="520119"/>
                    <a:pt x="1712422" y="489639"/>
                  </a:cubicBezTo>
                  <a:cubicBezTo>
                    <a:pt x="1791393" y="459159"/>
                    <a:pt x="1729048" y="497952"/>
                    <a:pt x="1729048" y="497952"/>
                  </a:cubicBezTo>
                  <a:cubicBezTo>
                    <a:pt x="1731819" y="497952"/>
                    <a:pt x="1730433" y="493795"/>
                    <a:pt x="1729048" y="489639"/>
                  </a:cubicBezTo>
                </a:path>
              </a:pathLst>
            </a:custGeom>
            <a:noFill/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>
              <p:custDataLst>
                <p:tags r:id="rId9"/>
              </p:custDataLst>
            </p:nvPr>
          </p:nvSpPr>
          <p:spPr>
            <a:xfrm rot="3008990">
              <a:off x="4825679" y="4097175"/>
              <a:ext cx="174285" cy="148346"/>
            </a:xfrm>
            <a:prstGeom prst="triangle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>
              <p:custDataLst>
                <p:tags r:id="rId10"/>
              </p:custDataLst>
            </p:nvPr>
          </p:nvSpPr>
          <p:spPr>
            <a:xfrm>
              <a:off x="2057448" y="3255017"/>
              <a:ext cx="872739" cy="369332"/>
            </a:xfrm>
            <a:prstGeom prst="rect">
              <a:avLst/>
            </a:prstGeom>
            <a:noFill/>
            <a:ln/>
          </p:spPr>
          <p:txBody>
            <a:bodyPr wrap="none" rtlCol="0">
              <a:spAutoFit/>
            </a:bodyPr>
            <a:lstStyle/>
            <a:p>
              <a:r>
                <a:rPr lang="en-US"/>
                <a:t>kitchen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606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When </a:t>
            </a:r>
            <a:r>
              <a:rPr lang="en-US"/>
              <a:t>the Room </a:t>
            </a:r>
            <a:r>
              <a:rPr lang="en-US" dirty="0"/>
              <a:t>object was first created (</a:t>
            </a:r>
            <a:r>
              <a:rPr lang="en-US" i="1" dirty="0"/>
              <a:t>instantiated</a:t>
            </a:r>
            <a:r>
              <a:rPr lang="en-US" dirty="0"/>
              <a:t>), what values did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/>
              <a:t> </a:t>
            </a:r>
            <a:r>
              <a:rPr lang="en-US"/>
              <a:t>have?</a:t>
            </a:r>
          </a:p>
          <a:p>
            <a:endParaRPr lang="en-US" dirty="0"/>
          </a:p>
          <a:p>
            <a:r>
              <a:rPr lang="en-US" dirty="0"/>
              <a:t>Unlike local variables, fields are initialized with default values</a:t>
            </a:r>
          </a:p>
          <a:p>
            <a:r>
              <a:rPr lang="en-US" dirty="0"/>
              <a:t>Numeric types are set </a:t>
            </a:r>
            <a:r>
              <a:rPr lang="en-US"/>
              <a:t>to 0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6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C72DB-4182-4EA4-92BF-799130A1C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2718420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It </a:t>
            </a:r>
            <a:r>
              <a:rPr lang="en-US" dirty="0"/>
              <a:t>is an error to omit the parentheses when creating </a:t>
            </a:r>
            <a:r>
              <a:rPr lang="en-US"/>
              <a:t>an object</a:t>
            </a:r>
          </a:p>
          <a:p>
            <a:r>
              <a:rPr lang="en-US"/>
              <a:t>The parentheses call the </a:t>
            </a:r>
            <a:r>
              <a:rPr lang="en-US" i="1"/>
              <a:t>constructor</a:t>
            </a:r>
            <a:endParaRPr lang="en-US" dirty="0"/>
          </a:p>
          <a:p>
            <a:endParaRPr lang="en-US" sz="3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Room kitchen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 Room;</a:t>
            </a:r>
            <a:endParaRPr lang="en-US" dirty="0"/>
          </a:p>
        </p:txBody>
      </p:sp>
      <p:sp>
        <p:nvSpPr>
          <p:cNvPr id="4" name="&quot;No&quot; Symbol 3"/>
          <p:cNvSpPr/>
          <p:nvPr>
            <p:custDataLst>
              <p:tags r:id="rId3"/>
            </p:custDataLst>
          </p:nvPr>
        </p:nvSpPr>
        <p:spPr>
          <a:xfrm>
            <a:off x="6860118" y="4802330"/>
            <a:ext cx="556953" cy="556953"/>
          </a:xfrm>
          <a:prstGeom prst="noSmoking">
            <a:avLst>
              <a:gd name="adj" fmla="val 8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3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setLength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Would be nice to </a:t>
            </a:r>
            <a:r>
              <a:rPr lang="en-US"/>
              <a:t>have Room </a:t>
            </a:r>
            <a:r>
              <a:rPr lang="en-US" dirty="0"/>
              <a:t>objects with other lengths and widths</a:t>
            </a:r>
          </a:p>
          <a:p>
            <a:r>
              <a:rPr lang="en-US" dirty="0"/>
              <a:t>How do we change the initial value?</a:t>
            </a:r>
          </a:p>
          <a:p>
            <a:r>
              <a:rPr lang="en-US" dirty="0"/>
              <a:t>Use the reference variable to </a:t>
            </a:r>
            <a:r>
              <a:rPr lang="en-US"/>
              <a:t>find the object </a:t>
            </a:r>
            <a:r>
              <a:rPr lang="en-US" dirty="0"/>
              <a:t>in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3"/>
            </p:custDataLst>
          </p:nvPr>
        </p:nvGrpSpPr>
        <p:grpSpPr>
          <a:xfrm>
            <a:off x="3377739" y="4136783"/>
            <a:ext cx="5842278" cy="1840685"/>
            <a:chOff x="1795549" y="3255017"/>
            <a:chExt cx="5842278" cy="1840685"/>
          </a:xfrm>
        </p:grpSpPr>
        <p:sp>
          <p:nvSpPr>
            <p:cNvPr id="5" name="Rectangle 4"/>
            <p:cNvSpPr/>
            <p:nvPr>
              <p:custDataLst>
                <p:tags r:id="rId4"/>
              </p:custDataLst>
            </p:nvPr>
          </p:nvSpPr>
          <p:spPr>
            <a:xfrm>
              <a:off x="1795549" y="3624349"/>
              <a:ext cx="1396538" cy="698269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6" name="Rectangle 5"/>
            <p:cNvSpPr/>
            <p:nvPr>
              <p:custDataLst>
                <p:tags r:id="rId5"/>
              </p:custDataLst>
            </p:nvPr>
          </p:nvSpPr>
          <p:spPr>
            <a:xfrm>
              <a:off x="4944504" y="3341716"/>
              <a:ext cx="2693323" cy="1753986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length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width  </a:t>
              </a:r>
            </a:p>
          </p:txBody>
        </p:sp>
        <p:sp>
          <p:nvSpPr>
            <p:cNvPr id="7" name="Rectangle 6"/>
            <p:cNvSpPr/>
            <p:nvPr>
              <p:custDataLst>
                <p:tags r:id="rId6"/>
              </p:custDataLst>
            </p:nvPr>
          </p:nvSpPr>
          <p:spPr>
            <a:xfrm>
              <a:off x="6409112" y="3657908"/>
              <a:ext cx="723208" cy="399011"/>
            </a:xfrm>
            <a:prstGeom prst="rect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0.0</a:t>
              </a:r>
            </a:p>
          </p:txBody>
        </p:sp>
        <p:sp>
          <p:nvSpPr>
            <p:cNvPr id="8" name="Rectangle 7"/>
            <p:cNvSpPr/>
            <p:nvPr>
              <p:custDataLst>
                <p:tags r:id="rId7"/>
              </p:custDataLst>
            </p:nvPr>
          </p:nvSpPr>
          <p:spPr>
            <a:xfrm>
              <a:off x="6409112" y="4218709"/>
              <a:ext cx="723208" cy="399011"/>
            </a:xfrm>
            <a:prstGeom prst="rect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0.0</a:t>
              </a:r>
            </a:p>
          </p:txBody>
        </p:sp>
        <p:sp>
          <p:nvSpPr>
            <p:cNvPr id="9" name="Freeform 8"/>
            <p:cNvSpPr/>
            <p:nvPr>
              <p:custDataLst>
                <p:tags r:id="rId8"/>
              </p:custDataLst>
            </p:nvPr>
          </p:nvSpPr>
          <p:spPr>
            <a:xfrm>
              <a:off x="3192087" y="3683350"/>
              <a:ext cx="1752417" cy="696711"/>
            </a:xfrm>
            <a:custGeom>
              <a:avLst/>
              <a:gdLst>
                <a:gd name="connsiteX0" fmla="*/ 0 w 1752417"/>
                <a:gd name="connsiteY0" fmla="*/ 273508 h 696711"/>
                <a:gd name="connsiteX1" fmla="*/ 689957 w 1752417"/>
                <a:gd name="connsiteY1" fmla="*/ 15814 h 696711"/>
                <a:gd name="connsiteX2" fmla="*/ 1255222 w 1752417"/>
                <a:gd name="connsiteY2" fmla="*/ 680832 h 696711"/>
                <a:gd name="connsiteX3" fmla="*/ 1712422 w 1752417"/>
                <a:gd name="connsiteY3" fmla="*/ 489639 h 696711"/>
                <a:gd name="connsiteX4" fmla="*/ 1729048 w 1752417"/>
                <a:gd name="connsiteY4" fmla="*/ 497952 h 696711"/>
                <a:gd name="connsiteX5" fmla="*/ 1729048 w 1752417"/>
                <a:gd name="connsiteY5" fmla="*/ 489639 h 69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417" h="696711">
                  <a:moveTo>
                    <a:pt x="0" y="273508"/>
                  </a:moveTo>
                  <a:cubicBezTo>
                    <a:pt x="240376" y="110717"/>
                    <a:pt x="480753" y="-52073"/>
                    <a:pt x="689957" y="15814"/>
                  </a:cubicBezTo>
                  <a:cubicBezTo>
                    <a:pt x="899161" y="83701"/>
                    <a:pt x="1084811" y="601861"/>
                    <a:pt x="1255222" y="680832"/>
                  </a:cubicBezTo>
                  <a:cubicBezTo>
                    <a:pt x="1425633" y="759803"/>
                    <a:pt x="1633451" y="520119"/>
                    <a:pt x="1712422" y="489639"/>
                  </a:cubicBezTo>
                  <a:cubicBezTo>
                    <a:pt x="1791393" y="459159"/>
                    <a:pt x="1729048" y="497952"/>
                    <a:pt x="1729048" y="497952"/>
                  </a:cubicBezTo>
                  <a:cubicBezTo>
                    <a:pt x="1731819" y="497952"/>
                    <a:pt x="1730433" y="493795"/>
                    <a:pt x="1729048" y="489639"/>
                  </a:cubicBezTo>
                </a:path>
              </a:pathLst>
            </a:custGeom>
            <a:noFill/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>
              <p:custDataLst>
                <p:tags r:id="rId9"/>
              </p:custDataLst>
            </p:nvPr>
          </p:nvSpPr>
          <p:spPr>
            <a:xfrm rot="3008990">
              <a:off x="4825679" y="4097175"/>
              <a:ext cx="174285" cy="148346"/>
            </a:xfrm>
            <a:prstGeom prst="triangle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>
              <p:custDataLst>
                <p:tags r:id="rId10"/>
              </p:custDataLst>
            </p:nvPr>
          </p:nvSpPr>
          <p:spPr>
            <a:xfrm>
              <a:off x="2057448" y="3255017"/>
              <a:ext cx="872739" cy="369332"/>
            </a:xfrm>
            <a:prstGeom prst="rect">
              <a:avLst/>
            </a:prstGeom>
            <a:noFill/>
            <a:ln/>
          </p:spPr>
          <p:txBody>
            <a:bodyPr wrap="none" rtlCol="0">
              <a:spAutoFit/>
            </a:bodyPr>
            <a:lstStyle/>
            <a:p>
              <a:r>
                <a:rPr lang="en-US"/>
                <a:t>kitchen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6416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setLength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Room </a:t>
            </a:r>
            <a:r>
              <a:rPr lang="en-US" dirty="0"/>
              <a:t>class has a method that updates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field</a:t>
            </a:r>
          </a:p>
          <a:p>
            <a:r>
              <a:rPr lang="en-US" dirty="0"/>
              <a:t>Use the variable's name to call the method</a:t>
            </a:r>
          </a:p>
          <a:p>
            <a:pPr algn="ctr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kitchen.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3"/>
            </p:custDataLst>
          </p:nvPr>
        </p:nvGrpSpPr>
        <p:grpSpPr>
          <a:xfrm>
            <a:off x="3377739" y="4270347"/>
            <a:ext cx="5842278" cy="1840685"/>
            <a:chOff x="1795549" y="3255017"/>
            <a:chExt cx="5842278" cy="1840685"/>
          </a:xfrm>
        </p:grpSpPr>
        <p:sp>
          <p:nvSpPr>
            <p:cNvPr id="5" name="Rectangle 4"/>
            <p:cNvSpPr/>
            <p:nvPr>
              <p:custDataLst>
                <p:tags r:id="rId4"/>
              </p:custDataLst>
            </p:nvPr>
          </p:nvSpPr>
          <p:spPr>
            <a:xfrm>
              <a:off x="1795549" y="3624349"/>
              <a:ext cx="1396538" cy="698269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6" name="Rectangle 5"/>
            <p:cNvSpPr/>
            <p:nvPr>
              <p:custDataLst>
                <p:tags r:id="rId5"/>
              </p:custDataLst>
            </p:nvPr>
          </p:nvSpPr>
          <p:spPr>
            <a:xfrm>
              <a:off x="4944504" y="3341716"/>
              <a:ext cx="2693323" cy="1753986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length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width  </a:t>
              </a:r>
            </a:p>
          </p:txBody>
        </p:sp>
        <p:sp>
          <p:nvSpPr>
            <p:cNvPr id="7" name="Rectangle 6"/>
            <p:cNvSpPr/>
            <p:nvPr>
              <p:custDataLst>
                <p:tags r:id="rId6"/>
              </p:custDataLst>
            </p:nvPr>
          </p:nvSpPr>
          <p:spPr>
            <a:xfrm>
              <a:off x="6409112" y="3657908"/>
              <a:ext cx="723208" cy="399011"/>
            </a:xfrm>
            <a:prstGeom prst="rect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10.0</a:t>
              </a:r>
            </a:p>
          </p:txBody>
        </p:sp>
        <p:sp>
          <p:nvSpPr>
            <p:cNvPr id="8" name="Rectangle 7"/>
            <p:cNvSpPr/>
            <p:nvPr>
              <p:custDataLst>
                <p:tags r:id="rId7"/>
              </p:custDataLst>
            </p:nvPr>
          </p:nvSpPr>
          <p:spPr>
            <a:xfrm>
              <a:off x="6409112" y="4218709"/>
              <a:ext cx="723208" cy="399011"/>
            </a:xfrm>
            <a:prstGeom prst="rect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0.0</a:t>
              </a:r>
            </a:p>
          </p:txBody>
        </p:sp>
        <p:sp>
          <p:nvSpPr>
            <p:cNvPr id="9" name="Freeform 8"/>
            <p:cNvSpPr/>
            <p:nvPr>
              <p:custDataLst>
                <p:tags r:id="rId8"/>
              </p:custDataLst>
            </p:nvPr>
          </p:nvSpPr>
          <p:spPr>
            <a:xfrm>
              <a:off x="3192087" y="3683350"/>
              <a:ext cx="1752417" cy="696711"/>
            </a:xfrm>
            <a:custGeom>
              <a:avLst/>
              <a:gdLst>
                <a:gd name="connsiteX0" fmla="*/ 0 w 1752417"/>
                <a:gd name="connsiteY0" fmla="*/ 273508 h 696711"/>
                <a:gd name="connsiteX1" fmla="*/ 689957 w 1752417"/>
                <a:gd name="connsiteY1" fmla="*/ 15814 h 696711"/>
                <a:gd name="connsiteX2" fmla="*/ 1255222 w 1752417"/>
                <a:gd name="connsiteY2" fmla="*/ 680832 h 696711"/>
                <a:gd name="connsiteX3" fmla="*/ 1712422 w 1752417"/>
                <a:gd name="connsiteY3" fmla="*/ 489639 h 696711"/>
                <a:gd name="connsiteX4" fmla="*/ 1729048 w 1752417"/>
                <a:gd name="connsiteY4" fmla="*/ 497952 h 696711"/>
                <a:gd name="connsiteX5" fmla="*/ 1729048 w 1752417"/>
                <a:gd name="connsiteY5" fmla="*/ 489639 h 69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417" h="696711">
                  <a:moveTo>
                    <a:pt x="0" y="273508"/>
                  </a:moveTo>
                  <a:cubicBezTo>
                    <a:pt x="240376" y="110717"/>
                    <a:pt x="480753" y="-52073"/>
                    <a:pt x="689957" y="15814"/>
                  </a:cubicBezTo>
                  <a:cubicBezTo>
                    <a:pt x="899161" y="83701"/>
                    <a:pt x="1084811" y="601861"/>
                    <a:pt x="1255222" y="680832"/>
                  </a:cubicBezTo>
                  <a:cubicBezTo>
                    <a:pt x="1425633" y="759803"/>
                    <a:pt x="1633451" y="520119"/>
                    <a:pt x="1712422" y="489639"/>
                  </a:cubicBezTo>
                  <a:cubicBezTo>
                    <a:pt x="1791393" y="459159"/>
                    <a:pt x="1729048" y="497952"/>
                    <a:pt x="1729048" y="497952"/>
                  </a:cubicBezTo>
                  <a:cubicBezTo>
                    <a:pt x="1731819" y="497952"/>
                    <a:pt x="1730433" y="493795"/>
                    <a:pt x="1729048" y="489639"/>
                  </a:cubicBezTo>
                </a:path>
              </a:pathLst>
            </a:custGeom>
            <a:noFill/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>
              <p:custDataLst>
                <p:tags r:id="rId9"/>
              </p:custDataLst>
            </p:nvPr>
          </p:nvSpPr>
          <p:spPr>
            <a:xfrm rot="3008990">
              <a:off x="4825679" y="4097175"/>
              <a:ext cx="174285" cy="148346"/>
            </a:xfrm>
            <a:prstGeom prst="triangle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>
              <p:custDataLst>
                <p:tags r:id="rId10"/>
              </p:custDataLst>
            </p:nvPr>
          </p:nvSpPr>
          <p:spPr>
            <a:xfrm>
              <a:off x="2057448" y="3255017"/>
              <a:ext cx="872739" cy="369332"/>
            </a:xfrm>
            <a:prstGeom prst="rect">
              <a:avLst/>
            </a:prstGeom>
            <a:noFill/>
            <a:ln/>
          </p:spPr>
          <p:txBody>
            <a:bodyPr wrap="none" rtlCol="0">
              <a:spAutoFit/>
            </a:bodyPr>
            <a:lstStyle/>
            <a:p>
              <a:r>
                <a:rPr lang="en-US"/>
                <a:t>kitchen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0835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Why couldn't we set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directly from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?</a:t>
            </a:r>
          </a:p>
          <a:p>
            <a:r>
              <a:rPr lang="en-US" dirty="0"/>
              <a:t>Think about scope and private access rules</a:t>
            </a:r>
          </a:p>
          <a:p>
            <a:endParaRPr lang="en-US"/>
          </a:p>
          <a:p>
            <a:r>
              <a:rPr lang="en-US"/>
              <a:t>Same </a:t>
            </a:r>
            <a:r>
              <a:rPr lang="en-US" dirty="0"/>
              <a:t>restrictions apply if we want to access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  <a:p>
            <a:r>
              <a:rPr lang="en-US" dirty="0"/>
              <a:t>We'll need to write a method that returns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's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33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getLength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class Room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double length;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double </a:t>
            </a:r>
            <a:r>
              <a:rPr lang="en-US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 and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omitted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4431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getLength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(String[]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Room kitchen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new Room();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kitchen.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kitchen.</a:t>
            </a:r>
            <a:r>
              <a:rPr lang="en-US" sz="2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800" dirty="0"/>
          </a:p>
        </p:txBody>
      </p:sp>
      <p:grpSp>
        <p:nvGrpSpPr>
          <p:cNvPr id="4" name="Group 3"/>
          <p:cNvGrpSpPr/>
          <p:nvPr>
            <p:custDataLst>
              <p:tags r:id="rId3"/>
            </p:custDataLst>
          </p:nvPr>
        </p:nvGrpSpPr>
        <p:grpSpPr>
          <a:xfrm>
            <a:off x="2786975" y="4434733"/>
            <a:ext cx="5842278" cy="1840685"/>
            <a:chOff x="1795549" y="3255017"/>
            <a:chExt cx="5842278" cy="1840685"/>
          </a:xfrm>
        </p:grpSpPr>
        <p:sp>
          <p:nvSpPr>
            <p:cNvPr id="5" name="Rectangle 4"/>
            <p:cNvSpPr/>
            <p:nvPr>
              <p:custDataLst>
                <p:tags r:id="rId4"/>
              </p:custDataLst>
            </p:nvPr>
          </p:nvSpPr>
          <p:spPr>
            <a:xfrm>
              <a:off x="1795549" y="3624349"/>
              <a:ext cx="1396538" cy="698269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6" name="Rectangle 5"/>
            <p:cNvSpPr/>
            <p:nvPr>
              <p:custDataLst>
                <p:tags r:id="rId5"/>
              </p:custDataLst>
            </p:nvPr>
          </p:nvSpPr>
          <p:spPr>
            <a:xfrm>
              <a:off x="4944504" y="3341716"/>
              <a:ext cx="2693323" cy="1753986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length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width  </a:t>
              </a:r>
            </a:p>
          </p:txBody>
        </p:sp>
        <p:sp>
          <p:nvSpPr>
            <p:cNvPr id="7" name="Rectangle 6"/>
            <p:cNvSpPr/>
            <p:nvPr>
              <p:custDataLst>
                <p:tags r:id="rId6"/>
              </p:custDataLst>
            </p:nvPr>
          </p:nvSpPr>
          <p:spPr>
            <a:xfrm>
              <a:off x="6409112" y="3657908"/>
              <a:ext cx="723208" cy="399011"/>
            </a:xfrm>
            <a:prstGeom prst="rect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10.0</a:t>
              </a:r>
            </a:p>
          </p:txBody>
        </p:sp>
        <p:sp>
          <p:nvSpPr>
            <p:cNvPr id="8" name="Rectangle 7"/>
            <p:cNvSpPr/>
            <p:nvPr>
              <p:custDataLst>
                <p:tags r:id="rId7"/>
              </p:custDataLst>
            </p:nvPr>
          </p:nvSpPr>
          <p:spPr>
            <a:xfrm>
              <a:off x="6409112" y="4218709"/>
              <a:ext cx="723208" cy="399011"/>
            </a:xfrm>
            <a:prstGeom prst="rect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0.0</a:t>
              </a:r>
            </a:p>
          </p:txBody>
        </p:sp>
        <p:sp>
          <p:nvSpPr>
            <p:cNvPr id="9" name="Freeform 8"/>
            <p:cNvSpPr/>
            <p:nvPr>
              <p:custDataLst>
                <p:tags r:id="rId8"/>
              </p:custDataLst>
            </p:nvPr>
          </p:nvSpPr>
          <p:spPr>
            <a:xfrm>
              <a:off x="3192087" y="3683350"/>
              <a:ext cx="1752417" cy="696711"/>
            </a:xfrm>
            <a:custGeom>
              <a:avLst/>
              <a:gdLst>
                <a:gd name="connsiteX0" fmla="*/ 0 w 1752417"/>
                <a:gd name="connsiteY0" fmla="*/ 273508 h 696711"/>
                <a:gd name="connsiteX1" fmla="*/ 689957 w 1752417"/>
                <a:gd name="connsiteY1" fmla="*/ 15814 h 696711"/>
                <a:gd name="connsiteX2" fmla="*/ 1255222 w 1752417"/>
                <a:gd name="connsiteY2" fmla="*/ 680832 h 696711"/>
                <a:gd name="connsiteX3" fmla="*/ 1712422 w 1752417"/>
                <a:gd name="connsiteY3" fmla="*/ 489639 h 696711"/>
                <a:gd name="connsiteX4" fmla="*/ 1729048 w 1752417"/>
                <a:gd name="connsiteY4" fmla="*/ 497952 h 696711"/>
                <a:gd name="connsiteX5" fmla="*/ 1729048 w 1752417"/>
                <a:gd name="connsiteY5" fmla="*/ 489639 h 69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417" h="696711">
                  <a:moveTo>
                    <a:pt x="0" y="273508"/>
                  </a:moveTo>
                  <a:cubicBezTo>
                    <a:pt x="240376" y="110717"/>
                    <a:pt x="480753" y="-52073"/>
                    <a:pt x="689957" y="15814"/>
                  </a:cubicBezTo>
                  <a:cubicBezTo>
                    <a:pt x="899161" y="83701"/>
                    <a:pt x="1084811" y="601861"/>
                    <a:pt x="1255222" y="680832"/>
                  </a:cubicBezTo>
                  <a:cubicBezTo>
                    <a:pt x="1425633" y="759803"/>
                    <a:pt x="1633451" y="520119"/>
                    <a:pt x="1712422" y="489639"/>
                  </a:cubicBezTo>
                  <a:cubicBezTo>
                    <a:pt x="1791393" y="459159"/>
                    <a:pt x="1729048" y="497952"/>
                    <a:pt x="1729048" y="497952"/>
                  </a:cubicBezTo>
                  <a:cubicBezTo>
                    <a:pt x="1731819" y="497952"/>
                    <a:pt x="1730433" y="493795"/>
                    <a:pt x="1729048" y="489639"/>
                  </a:cubicBezTo>
                </a:path>
              </a:pathLst>
            </a:custGeom>
            <a:noFill/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>
              <p:custDataLst>
                <p:tags r:id="rId9"/>
              </p:custDataLst>
            </p:nvPr>
          </p:nvSpPr>
          <p:spPr>
            <a:xfrm rot="3008990">
              <a:off x="4825679" y="4097175"/>
              <a:ext cx="174285" cy="148346"/>
            </a:xfrm>
            <a:prstGeom prst="triangle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>
              <p:custDataLst>
                <p:tags r:id="rId10"/>
              </p:custDataLst>
            </p:nvPr>
          </p:nvSpPr>
          <p:spPr>
            <a:xfrm>
              <a:off x="2057448" y="3255017"/>
              <a:ext cx="872739" cy="369332"/>
            </a:xfrm>
            <a:prstGeom prst="rect">
              <a:avLst/>
            </a:prstGeom>
            <a:noFill/>
            <a:ln/>
          </p:spPr>
          <p:txBody>
            <a:bodyPr wrap="none" rtlCol="0">
              <a:spAutoFit/>
            </a:bodyPr>
            <a:lstStyle/>
            <a:p>
              <a:r>
                <a:rPr lang="en-US"/>
                <a:t>kitchen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5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</a:t>
            </a:r>
            <a:r>
              <a:rPr lang="en-US" dirty="0" err="1"/>
              <a:t>setWidth</a:t>
            </a:r>
            <a:r>
              <a:rPr lang="en-US" dirty="0"/>
              <a:t> and </a:t>
            </a:r>
            <a:r>
              <a:rPr lang="en-US" dirty="0" err="1"/>
              <a:t>getWidth</a:t>
            </a:r>
            <a:r>
              <a:rPr lang="en-US" dirty="0"/>
              <a:t> method to </a:t>
            </a:r>
            <a:r>
              <a:rPr lang="en-US"/>
              <a:t>the Room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49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Accessor</a:t>
            </a:r>
            <a:r>
              <a:rPr lang="en-US" dirty="0"/>
              <a:t> and </a:t>
            </a:r>
            <a:r>
              <a:rPr lang="en-US" dirty="0" err="1"/>
              <a:t>Mutator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private fields and public methods to retrieve/update them is extremely common</a:t>
            </a:r>
          </a:p>
          <a:p>
            <a:endParaRPr lang="en-US"/>
          </a:p>
          <a:p>
            <a:r>
              <a:rPr lang="en-US"/>
              <a:t>Methods </a:t>
            </a:r>
            <a:r>
              <a:rPr lang="en-US" dirty="0"/>
              <a:t>that return a field's current value are </a:t>
            </a:r>
            <a:r>
              <a:rPr lang="en-US" i="1" dirty="0" err="1"/>
              <a:t>accessors</a:t>
            </a:r>
            <a:endParaRPr lang="en-US" i="1" dirty="0"/>
          </a:p>
          <a:p>
            <a:pPr lvl="1"/>
            <a:r>
              <a:rPr lang="en-US" dirty="0"/>
              <a:t>Also called </a:t>
            </a:r>
            <a:r>
              <a:rPr lang="en-US" i="1" dirty="0"/>
              <a:t>getters</a:t>
            </a:r>
          </a:p>
          <a:p>
            <a:r>
              <a:rPr lang="en-US"/>
              <a:t>Methods </a:t>
            </a:r>
            <a:r>
              <a:rPr lang="en-US" dirty="0"/>
              <a:t>that update a field's value are </a:t>
            </a:r>
            <a:r>
              <a:rPr lang="en-US" i="1" dirty="0" err="1"/>
              <a:t>mutators</a:t>
            </a:r>
            <a:endParaRPr lang="en-US" i="1" dirty="0"/>
          </a:p>
          <a:p>
            <a:pPr lvl="1"/>
            <a:r>
              <a:rPr lang="en-US" dirty="0"/>
              <a:t>Also called </a:t>
            </a:r>
            <a:r>
              <a:rPr lang="en-US" i="1" dirty="0"/>
              <a:t>setters</a:t>
            </a:r>
          </a:p>
        </p:txBody>
      </p:sp>
    </p:spTree>
    <p:extLst>
      <p:ext uri="{BB962C8B-B14F-4D97-AF65-F5344CB8AC3E}">
        <p14:creationId xmlns:p14="http://schemas.microsoft.com/office/powerpoint/2010/main" val="996330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Data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foundational concept in object-oriented programming</a:t>
            </a:r>
          </a:p>
          <a:p>
            <a:pPr lvl="1"/>
            <a:r>
              <a:rPr lang="en-US" sz="2600" dirty="0"/>
              <a:t>Objects hide their data</a:t>
            </a:r>
          </a:p>
          <a:p>
            <a:pPr lvl="1"/>
            <a:r>
              <a:rPr lang="en-US" sz="2600" dirty="0"/>
              <a:t>Allow access through public methods</a:t>
            </a:r>
          </a:p>
          <a:p>
            <a:r>
              <a:rPr lang="en-US" sz="2800" dirty="0"/>
              <a:t>Put the programmer in control</a:t>
            </a:r>
          </a:p>
          <a:p>
            <a:r>
              <a:rPr lang="en-US" sz="2800" dirty="0"/>
              <a:t>Enforce business logic</a:t>
            </a:r>
          </a:p>
          <a:p>
            <a:pPr lvl="1"/>
            <a:r>
              <a:rPr lang="en-US" sz="2400" dirty="0"/>
              <a:t>No negative rectangle dimensions!</a:t>
            </a:r>
          </a:p>
          <a:p>
            <a:r>
              <a:rPr lang="en-US" sz="2800" dirty="0"/>
              <a:t>Conceal internal representation</a:t>
            </a:r>
          </a:p>
          <a:p>
            <a:pPr lvl="1"/>
            <a:r>
              <a:rPr lang="en-US" sz="2400" dirty="0"/>
              <a:t>String as a list of chars</a:t>
            </a:r>
          </a:p>
        </p:txBody>
      </p:sp>
    </p:spTree>
    <p:extLst>
      <p:ext uri="{BB962C8B-B14F-4D97-AF65-F5344CB8AC3E}">
        <p14:creationId xmlns:p14="http://schemas.microsoft.com/office/powerpoint/2010/main" val="3975978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Writing the </a:t>
            </a:r>
            <a:r>
              <a:rPr lang="en-US" dirty="0" err="1"/>
              <a:t>getArea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3600"/>
              <a:t>The Room </a:t>
            </a:r>
            <a:r>
              <a:rPr lang="en-US" sz="3600" dirty="0"/>
              <a:t>class doesn't have a field to store area</a:t>
            </a:r>
          </a:p>
          <a:p>
            <a:r>
              <a:rPr lang="en-US" sz="3600" dirty="0"/>
              <a:t>We can still write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3600" dirty="0"/>
              <a:t> to return the computed area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 * width;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88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 software component that exists in memory</a:t>
            </a:r>
          </a:p>
          <a:p>
            <a:endParaRPr lang="en-US"/>
          </a:p>
          <a:p>
            <a:r>
              <a:rPr lang="en-US"/>
              <a:t>Two </a:t>
            </a:r>
            <a:r>
              <a:rPr lang="en-US" dirty="0"/>
              <a:t>general </a:t>
            </a:r>
            <a:r>
              <a:rPr lang="en-US"/>
              <a:t>capabilities:</a:t>
            </a:r>
          </a:p>
          <a:p>
            <a:pPr lvl="1"/>
            <a:r>
              <a:rPr lang="en-US"/>
              <a:t>Store </a:t>
            </a:r>
            <a:r>
              <a:rPr lang="en-US" dirty="0"/>
              <a:t>data in fields</a:t>
            </a:r>
          </a:p>
          <a:p>
            <a:pPr lvl="1"/>
            <a:r>
              <a:rPr lang="en-US" dirty="0"/>
              <a:t>Perform operations </a:t>
            </a:r>
            <a:r>
              <a:rPr lang="en-US"/>
              <a:t>with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1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Avoiding Stale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Could we have had a field for the area?</a:t>
            </a:r>
          </a:p>
          <a:p>
            <a:r>
              <a:rPr lang="en-US" dirty="0"/>
              <a:t>Should we have?</a:t>
            </a:r>
          </a:p>
          <a:p>
            <a:r>
              <a:rPr lang="en-US" dirty="0"/>
              <a:t>How would an area field have gotten its value?</a:t>
            </a:r>
          </a:p>
          <a:p>
            <a:pPr lvl="1"/>
            <a:r>
              <a:rPr lang="en-US" dirty="0"/>
              <a:t>A setter of its own?</a:t>
            </a:r>
          </a:p>
          <a:p>
            <a:pPr lvl="1"/>
            <a:r>
              <a:rPr lang="en-US" dirty="0"/>
              <a:t>Recalculated whenever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/>
              <a:t> are updated?</a:t>
            </a:r>
          </a:p>
          <a:p>
            <a:r>
              <a:rPr lang="en-US" dirty="0"/>
              <a:t>Returning the freshly computed area prevents it from becoming </a:t>
            </a:r>
            <a:r>
              <a:rPr lang="en-US" i="1" dirty="0"/>
              <a:t>stale</a:t>
            </a:r>
            <a:r>
              <a:rPr lang="en-US" dirty="0"/>
              <a:t> (</a:t>
            </a:r>
            <a:r>
              <a:rPr lang="en-US"/>
              <a:t>outdated)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20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600" dirty="0"/>
              <a:t>Getter and setter methods should only do ONE JOB</a:t>
            </a:r>
          </a:p>
          <a:p>
            <a:r>
              <a:rPr lang="en-US" sz="4600" b="1" dirty="0"/>
              <a:t>One line of code</a:t>
            </a:r>
            <a:r>
              <a:rPr lang="en-US" sz="4600" dirty="0"/>
              <a:t> in the body usually suffices!</a:t>
            </a:r>
          </a:p>
          <a:p>
            <a:r>
              <a:rPr lang="en-US" sz="4600" dirty="0"/>
              <a:t>Don't write something like this:</a:t>
            </a:r>
          </a:p>
          <a:p>
            <a:endParaRPr lang="en-US" dirty="0"/>
          </a:p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(double </a:t>
            </a:r>
            <a:r>
              <a:rPr lang="en-US" sz="4000" b="1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4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 =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x;</a:t>
            </a:r>
          </a:p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x;</a:t>
            </a:r>
          </a:p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3882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Getters/Accessors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  <a:p>
            <a:r>
              <a:rPr lang="en-US"/>
              <a:t>Getters </a:t>
            </a:r>
            <a:r>
              <a:rPr lang="en-US" dirty="0"/>
              <a:t>return a value, but have </a:t>
            </a:r>
            <a:r>
              <a:rPr lang="en-US"/>
              <a:t>no parameters</a:t>
            </a:r>
          </a:p>
          <a:p>
            <a:endParaRPr lang="en-US" dirty="0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length * width;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667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Setter/Mutator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Setters </a:t>
            </a:r>
            <a:r>
              <a:rPr lang="en-US" dirty="0"/>
              <a:t>have one parameter, but </a:t>
            </a:r>
            <a:r>
              <a:rPr lang="en-US"/>
              <a:t>return void</a:t>
            </a:r>
          </a:p>
          <a:p>
            <a:endParaRPr lang="en-US" dirty="0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(double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13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Instance Fields and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Section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36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Instance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/>
              <a:t>Imagine a flooring calculator program</a:t>
            </a:r>
          </a:p>
          <a:p>
            <a:r>
              <a:rPr lang="en-US" dirty="0"/>
              <a:t>Each room is </a:t>
            </a:r>
            <a:r>
              <a:rPr lang="en-US"/>
              <a:t>a Room </a:t>
            </a:r>
            <a:r>
              <a:rPr lang="en-US" dirty="0"/>
              <a:t>object</a:t>
            </a:r>
          </a:p>
          <a:p>
            <a:pPr lvl="1"/>
            <a:r>
              <a:rPr lang="en-US" dirty="0"/>
              <a:t>Has its own dimensions</a:t>
            </a:r>
          </a:p>
          <a:p>
            <a:r>
              <a:rPr lang="en-US"/>
              <a:t>The Room </a:t>
            </a:r>
            <a:r>
              <a:rPr lang="en-US" dirty="0"/>
              <a:t>object for the </a:t>
            </a:r>
            <a:br>
              <a:rPr lang="en-US" dirty="0"/>
            </a:br>
            <a:r>
              <a:rPr lang="en-US" dirty="0"/>
              <a:t>kitchen has its own length and</a:t>
            </a:r>
            <a:br>
              <a:rPr lang="en-US" dirty="0"/>
            </a:br>
            <a:r>
              <a:rPr lang="en-US" dirty="0"/>
              <a:t>width</a:t>
            </a:r>
          </a:p>
          <a:p>
            <a:r>
              <a:rPr lang="en-US" dirty="0"/>
              <a:t>It's in a different place in memory</a:t>
            </a:r>
            <a:br>
              <a:rPr lang="en-US" dirty="0"/>
            </a:br>
            <a:r>
              <a:rPr lang="en-US" dirty="0"/>
              <a:t>than the </a:t>
            </a:r>
            <a:r>
              <a:rPr lang="en-US"/>
              <a:t>bedroom Room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479" y="2009598"/>
            <a:ext cx="3192240" cy="36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31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Room Area Program</a:t>
            </a:r>
          </a:p>
        </p:txBody>
      </p:sp>
      <p:grpSp>
        <p:nvGrpSpPr>
          <p:cNvPr id="4" name="Group 3"/>
          <p:cNvGrpSpPr/>
          <p:nvPr>
            <p:custDataLst>
              <p:tags r:id="rId2"/>
            </p:custDataLst>
          </p:nvPr>
        </p:nvGrpSpPr>
        <p:grpSpPr>
          <a:xfrm>
            <a:off x="3197721" y="4031244"/>
            <a:ext cx="5842278" cy="1840685"/>
            <a:chOff x="1795549" y="3255017"/>
            <a:chExt cx="5842278" cy="1840685"/>
          </a:xfrm>
        </p:grpSpPr>
        <p:sp>
          <p:nvSpPr>
            <p:cNvPr id="5" name="Rectangle 4"/>
            <p:cNvSpPr/>
            <p:nvPr>
              <p:custDataLst>
                <p:tags r:id="rId11"/>
              </p:custDataLst>
            </p:nvPr>
          </p:nvSpPr>
          <p:spPr>
            <a:xfrm>
              <a:off x="1795549" y="3624349"/>
              <a:ext cx="1396538" cy="698269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6" name="Rectangle 5"/>
            <p:cNvSpPr/>
            <p:nvPr>
              <p:custDataLst>
                <p:tags r:id="rId12"/>
              </p:custDataLst>
            </p:nvPr>
          </p:nvSpPr>
          <p:spPr>
            <a:xfrm>
              <a:off x="4944504" y="3341716"/>
              <a:ext cx="2693323" cy="1753986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length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width  </a:t>
              </a:r>
            </a:p>
          </p:txBody>
        </p:sp>
        <p:sp>
          <p:nvSpPr>
            <p:cNvPr id="7" name="Rectangle 6"/>
            <p:cNvSpPr/>
            <p:nvPr>
              <p:custDataLst>
                <p:tags r:id="rId13"/>
              </p:custDataLst>
            </p:nvPr>
          </p:nvSpPr>
          <p:spPr>
            <a:xfrm>
              <a:off x="6409112" y="3657908"/>
              <a:ext cx="723208" cy="399011"/>
            </a:xfrm>
            <a:prstGeom prst="rect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15.0</a:t>
              </a:r>
            </a:p>
          </p:txBody>
        </p:sp>
        <p:sp>
          <p:nvSpPr>
            <p:cNvPr id="8" name="Rectangle 7"/>
            <p:cNvSpPr/>
            <p:nvPr>
              <p:custDataLst>
                <p:tags r:id="rId14"/>
              </p:custDataLst>
            </p:nvPr>
          </p:nvSpPr>
          <p:spPr>
            <a:xfrm>
              <a:off x="6409112" y="4218709"/>
              <a:ext cx="723208" cy="399011"/>
            </a:xfrm>
            <a:prstGeom prst="rect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12.0</a:t>
              </a:r>
            </a:p>
          </p:txBody>
        </p:sp>
        <p:sp>
          <p:nvSpPr>
            <p:cNvPr id="9" name="Freeform 8"/>
            <p:cNvSpPr/>
            <p:nvPr>
              <p:custDataLst>
                <p:tags r:id="rId15"/>
              </p:custDataLst>
            </p:nvPr>
          </p:nvSpPr>
          <p:spPr>
            <a:xfrm>
              <a:off x="3192087" y="3683350"/>
              <a:ext cx="1752417" cy="696711"/>
            </a:xfrm>
            <a:custGeom>
              <a:avLst/>
              <a:gdLst>
                <a:gd name="connsiteX0" fmla="*/ 0 w 1752417"/>
                <a:gd name="connsiteY0" fmla="*/ 273508 h 696711"/>
                <a:gd name="connsiteX1" fmla="*/ 689957 w 1752417"/>
                <a:gd name="connsiteY1" fmla="*/ 15814 h 696711"/>
                <a:gd name="connsiteX2" fmla="*/ 1255222 w 1752417"/>
                <a:gd name="connsiteY2" fmla="*/ 680832 h 696711"/>
                <a:gd name="connsiteX3" fmla="*/ 1712422 w 1752417"/>
                <a:gd name="connsiteY3" fmla="*/ 489639 h 696711"/>
                <a:gd name="connsiteX4" fmla="*/ 1729048 w 1752417"/>
                <a:gd name="connsiteY4" fmla="*/ 497952 h 696711"/>
                <a:gd name="connsiteX5" fmla="*/ 1729048 w 1752417"/>
                <a:gd name="connsiteY5" fmla="*/ 489639 h 69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417" h="696711">
                  <a:moveTo>
                    <a:pt x="0" y="273508"/>
                  </a:moveTo>
                  <a:cubicBezTo>
                    <a:pt x="240376" y="110717"/>
                    <a:pt x="480753" y="-52073"/>
                    <a:pt x="689957" y="15814"/>
                  </a:cubicBezTo>
                  <a:cubicBezTo>
                    <a:pt x="899161" y="83701"/>
                    <a:pt x="1084811" y="601861"/>
                    <a:pt x="1255222" y="680832"/>
                  </a:cubicBezTo>
                  <a:cubicBezTo>
                    <a:pt x="1425633" y="759803"/>
                    <a:pt x="1633451" y="520119"/>
                    <a:pt x="1712422" y="489639"/>
                  </a:cubicBezTo>
                  <a:cubicBezTo>
                    <a:pt x="1791393" y="459159"/>
                    <a:pt x="1729048" y="497952"/>
                    <a:pt x="1729048" y="497952"/>
                  </a:cubicBezTo>
                  <a:cubicBezTo>
                    <a:pt x="1731819" y="497952"/>
                    <a:pt x="1730433" y="493795"/>
                    <a:pt x="1729048" y="489639"/>
                  </a:cubicBezTo>
                </a:path>
              </a:pathLst>
            </a:custGeom>
            <a:noFill/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>
              <p:custDataLst>
                <p:tags r:id="rId16"/>
              </p:custDataLst>
            </p:nvPr>
          </p:nvSpPr>
          <p:spPr>
            <a:xfrm rot="3008990">
              <a:off x="4825679" y="4097175"/>
              <a:ext cx="174285" cy="148346"/>
            </a:xfrm>
            <a:prstGeom prst="triangle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>
              <p:custDataLst>
                <p:tags r:id="rId17"/>
              </p:custDataLst>
            </p:nvPr>
          </p:nvSpPr>
          <p:spPr>
            <a:xfrm>
              <a:off x="1969732" y="3255017"/>
              <a:ext cx="1048172" cy="369332"/>
            </a:xfrm>
            <a:prstGeom prst="rect">
              <a:avLst/>
            </a:prstGeom>
            <a:noFill/>
            <a:ln/>
          </p:spPr>
          <p:txBody>
            <a:bodyPr wrap="none" rtlCol="0">
              <a:spAutoFit/>
            </a:bodyPr>
            <a:lstStyle/>
            <a:p>
              <a:r>
                <a:rPr lang="en-US" dirty="0"/>
                <a:t>bedroom</a:t>
              </a:r>
            </a:p>
          </p:txBody>
        </p:sp>
      </p:grpSp>
      <p:grpSp>
        <p:nvGrpSpPr>
          <p:cNvPr id="12" name="Group 11"/>
          <p:cNvGrpSpPr/>
          <p:nvPr>
            <p:custDataLst>
              <p:tags r:id="rId3"/>
            </p:custDataLst>
          </p:nvPr>
        </p:nvGrpSpPr>
        <p:grpSpPr>
          <a:xfrm>
            <a:off x="3197721" y="1919194"/>
            <a:ext cx="5842278" cy="1840685"/>
            <a:chOff x="1795549" y="3255017"/>
            <a:chExt cx="5842278" cy="1840685"/>
          </a:xfrm>
        </p:grpSpPr>
        <p:sp>
          <p:nvSpPr>
            <p:cNvPr id="13" name="Rectangle 12"/>
            <p:cNvSpPr/>
            <p:nvPr>
              <p:custDataLst>
                <p:tags r:id="rId4"/>
              </p:custDataLst>
            </p:nvPr>
          </p:nvSpPr>
          <p:spPr>
            <a:xfrm>
              <a:off x="1795549" y="3624349"/>
              <a:ext cx="1396538" cy="698269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14" name="Rectangle 13"/>
            <p:cNvSpPr/>
            <p:nvPr>
              <p:custDataLst>
                <p:tags r:id="rId5"/>
              </p:custDataLst>
            </p:nvPr>
          </p:nvSpPr>
          <p:spPr>
            <a:xfrm>
              <a:off x="4944504" y="3341716"/>
              <a:ext cx="2693323" cy="1753986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length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width  </a:t>
              </a:r>
            </a:p>
          </p:txBody>
        </p:sp>
        <p:sp>
          <p:nvSpPr>
            <p:cNvPr id="15" name="Rectangle 14"/>
            <p:cNvSpPr/>
            <p:nvPr>
              <p:custDataLst>
                <p:tags r:id="rId6"/>
              </p:custDataLst>
            </p:nvPr>
          </p:nvSpPr>
          <p:spPr>
            <a:xfrm>
              <a:off x="6409112" y="3657908"/>
              <a:ext cx="723208" cy="399011"/>
            </a:xfrm>
            <a:prstGeom prst="rect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10.0</a:t>
              </a:r>
            </a:p>
          </p:txBody>
        </p:sp>
        <p:sp>
          <p:nvSpPr>
            <p:cNvPr id="16" name="Rectangle 15"/>
            <p:cNvSpPr/>
            <p:nvPr>
              <p:custDataLst>
                <p:tags r:id="rId7"/>
              </p:custDataLst>
            </p:nvPr>
          </p:nvSpPr>
          <p:spPr>
            <a:xfrm>
              <a:off x="6409112" y="4218709"/>
              <a:ext cx="723208" cy="399011"/>
            </a:xfrm>
            <a:prstGeom prst="rect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14.0</a:t>
              </a:r>
            </a:p>
          </p:txBody>
        </p:sp>
        <p:sp>
          <p:nvSpPr>
            <p:cNvPr id="17" name="Freeform 16"/>
            <p:cNvSpPr/>
            <p:nvPr>
              <p:custDataLst>
                <p:tags r:id="rId8"/>
              </p:custDataLst>
            </p:nvPr>
          </p:nvSpPr>
          <p:spPr>
            <a:xfrm>
              <a:off x="3192087" y="3683350"/>
              <a:ext cx="1752417" cy="696711"/>
            </a:xfrm>
            <a:custGeom>
              <a:avLst/>
              <a:gdLst>
                <a:gd name="connsiteX0" fmla="*/ 0 w 1752417"/>
                <a:gd name="connsiteY0" fmla="*/ 273508 h 696711"/>
                <a:gd name="connsiteX1" fmla="*/ 689957 w 1752417"/>
                <a:gd name="connsiteY1" fmla="*/ 15814 h 696711"/>
                <a:gd name="connsiteX2" fmla="*/ 1255222 w 1752417"/>
                <a:gd name="connsiteY2" fmla="*/ 680832 h 696711"/>
                <a:gd name="connsiteX3" fmla="*/ 1712422 w 1752417"/>
                <a:gd name="connsiteY3" fmla="*/ 489639 h 696711"/>
                <a:gd name="connsiteX4" fmla="*/ 1729048 w 1752417"/>
                <a:gd name="connsiteY4" fmla="*/ 497952 h 696711"/>
                <a:gd name="connsiteX5" fmla="*/ 1729048 w 1752417"/>
                <a:gd name="connsiteY5" fmla="*/ 489639 h 69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417" h="696711">
                  <a:moveTo>
                    <a:pt x="0" y="273508"/>
                  </a:moveTo>
                  <a:cubicBezTo>
                    <a:pt x="240376" y="110717"/>
                    <a:pt x="480753" y="-52073"/>
                    <a:pt x="689957" y="15814"/>
                  </a:cubicBezTo>
                  <a:cubicBezTo>
                    <a:pt x="899161" y="83701"/>
                    <a:pt x="1084811" y="601861"/>
                    <a:pt x="1255222" y="680832"/>
                  </a:cubicBezTo>
                  <a:cubicBezTo>
                    <a:pt x="1425633" y="759803"/>
                    <a:pt x="1633451" y="520119"/>
                    <a:pt x="1712422" y="489639"/>
                  </a:cubicBezTo>
                  <a:cubicBezTo>
                    <a:pt x="1791393" y="459159"/>
                    <a:pt x="1729048" y="497952"/>
                    <a:pt x="1729048" y="497952"/>
                  </a:cubicBezTo>
                  <a:cubicBezTo>
                    <a:pt x="1731819" y="497952"/>
                    <a:pt x="1730433" y="493795"/>
                    <a:pt x="1729048" y="489639"/>
                  </a:cubicBezTo>
                </a:path>
              </a:pathLst>
            </a:custGeom>
            <a:noFill/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>
              <p:custDataLst>
                <p:tags r:id="rId9"/>
              </p:custDataLst>
            </p:nvPr>
          </p:nvSpPr>
          <p:spPr>
            <a:xfrm rot="3008990">
              <a:off x="4825679" y="4097175"/>
              <a:ext cx="174285" cy="148346"/>
            </a:xfrm>
            <a:prstGeom prst="triangle">
              <a:avLst/>
            </a:prstGeom>
            <a:solidFill>
              <a:schemeClr val="lt1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>
              <p:custDataLst>
                <p:tags r:id="rId10"/>
              </p:custDataLst>
            </p:nvPr>
          </p:nvSpPr>
          <p:spPr>
            <a:xfrm>
              <a:off x="2057448" y="3255017"/>
              <a:ext cx="872739" cy="369332"/>
            </a:xfrm>
            <a:prstGeom prst="rect">
              <a:avLst/>
            </a:prstGeom>
            <a:noFill/>
            <a:ln/>
          </p:spPr>
          <p:txBody>
            <a:bodyPr wrap="none" rtlCol="0">
              <a:spAutoFit/>
            </a:bodyPr>
            <a:lstStyle/>
            <a:p>
              <a:r>
                <a:rPr lang="en-US" dirty="0"/>
                <a:t>kitchen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that operate on instance fields are instance methods</a:t>
            </a:r>
          </a:p>
          <a:p>
            <a:r>
              <a:rPr lang="en-US" dirty="0"/>
              <a:t>They don't have the key word static in their headers</a:t>
            </a:r>
          </a:p>
          <a:p>
            <a:r>
              <a:rPr lang="en-US" dirty="0"/>
              <a:t>Static methods aren't allowed to access instance fields</a:t>
            </a:r>
          </a:p>
          <a:p>
            <a:pPr lvl="1"/>
            <a:r>
              <a:rPr lang="en-US" dirty="0"/>
              <a:t>Compiler error</a:t>
            </a:r>
          </a:p>
        </p:txBody>
      </p:sp>
    </p:spTree>
    <p:extLst>
      <p:ext uri="{BB962C8B-B14F-4D97-AF65-F5344CB8AC3E}">
        <p14:creationId xmlns:p14="http://schemas.microsoft.com/office/powerpoint/2010/main" val="1267194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Modeling Language</a:t>
            </a:r>
          </a:p>
          <a:p>
            <a:r>
              <a:rPr lang="en-US" dirty="0"/>
              <a:t>Standard diagrams for object-oriented systems</a:t>
            </a:r>
          </a:p>
          <a:p>
            <a:endParaRPr lang="en-US"/>
          </a:p>
          <a:p>
            <a:r>
              <a:rPr lang="en-US"/>
              <a:t>Class </a:t>
            </a:r>
            <a:r>
              <a:rPr lang="en-US" dirty="0"/>
              <a:t>diagram </a:t>
            </a:r>
            <a:r>
              <a:rPr lang="en-US"/>
              <a:t>for Rectangle</a:t>
            </a:r>
            <a:endParaRPr lang="en-US" dirty="0"/>
          </a:p>
          <a:p>
            <a:r>
              <a:rPr lang="en-US"/>
              <a:t>Fields in the middle</a:t>
            </a:r>
          </a:p>
          <a:p>
            <a:r>
              <a:rPr lang="en-US"/>
              <a:t>Methods on the bottom</a:t>
            </a:r>
            <a:endParaRPr lang="en-US" dirty="0"/>
          </a:p>
        </p:txBody>
      </p:sp>
      <p:grpSp>
        <p:nvGrpSpPr>
          <p:cNvPr id="8" name="Group 7"/>
          <p:cNvGrpSpPr/>
          <p:nvPr>
            <p:custDataLst>
              <p:tags r:id="rId3"/>
            </p:custDataLst>
          </p:nvPr>
        </p:nvGrpSpPr>
        <p:grpSpPr>
          <a:xfrm>
            <a:off x="6935586" y="3183775"/>
            <a:ext cx="1837112" cy="2493818"/>
            <a:chOff x="4447310" y="2951018"/>
            <a:chExt cx="1837112" cy="2493818"/>
          </a:xfrm>
        </p:grpSpPr>
        <p:sp>
          <p:nvSpPr>
            <p:cNvPr id="4" name="Rectangle 3"/>
            <p:cNvSpPr/>
            <p:nvPr>
              <p:custDataLst>
                <p:tags r:id="rId4"/>
              </p:custDataLst>
            </p:nvPr>
          </p:nvSpPr>
          <p:spPr>
            <a:xfrm>
              <a:off x="4447310" y="2951018"/>
              <a:ext cx="1828800" cy="2493818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Rectangle</a:t>
              </a:r>
            </a:p>
            <a:p>
              <a:pPr algn="ctr"/>
              <a:endParaRPr lang="en-US" sz="1000" dirty="0"/>
            </a:p>
            <a:p>
              <a:r>
                <a:rPr lang="en-US" dirty="0"/>
                <a:t>length</a:t>
              </a:r>
            </a:p>
            <a:p>
              <a:r>
                <a:rPr lang="en-US" dirty="0"/>
                <a:t>width</a:t>
              </a:r>
            </a:p>
            <a:p>
              <a:endParaRPr lang="en-US" sz="1000" dirty="0"/>
            </a:p>
            <a:p>
              <a:r>
                <a:rPr lang="en-US" dirty="0" err="1"/>
                <a:t>setLength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setWidth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getLength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getWidth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getArea</a:t>
              </a:r>
              <a:r>
                <a:rPr lang="en-US" dirty="0"/>
                <a:t>()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455622" y="3308465"/>
              <a:ext cx="1828800" cy="8313"/>
            </a:xfrm>
            <a:prstGeom prst="line">
              <a:avLst/>
            </a:prstGeom>
            <a:noFill/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47310" y="4009505"/>
              <a:ext cx="1828800" cy="8313"/>
            </a:xfrm>
            <a:prstGeom prst="line">
              <a:avLst/>
            </a:prstGeom>
            <a:solidFill>
              <a:srgbClr val="BBE0E3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305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Access Specifiers in 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Members with private access are prefixed with —</a:t>
            </a:r>
          </a:p>
          <a:p>
            <a:r>
              <a:rPr lang="en-US" dirty="0"/>
              <a:t>Members with public access are prefixed with +</a:t>
            </a:r>
          </a:p>
        </p:txBody>
      </p:sp>
      <p:grpSp>
        <p:nvGrpSpPr>
          <p:cNvPr id="8" name="Group 7"/>
          <p:cNvGrpSpPr/>
          <p:nvPr>
            <p:custDataLst>
              <p:tags r:id="rId3"/>
            </p:custDataLst>
          </p:nvPr>
        </p:nvGrpSpPr>
        <p:grpSpPr>
          <a:xfrm>
            <a:off x="5204459" y="3192088"/>
            <a:ext cx="1837112" cy="2493818"/>
            <a:chOff x="2716183" y="2959331"/>
            <a:chExt cx="1837112" cy="2493818"/>
          </a:xfrm>
        </p:grpSpPr>
        <p:sp>
          <p:nvSpPr>
            <p:cNvPr id="4" name="Rectangle 3"/>
            <p:cNvSpPr/>
            <p:nvPr>
              <p:custDataLst>
                <p:tags r:id="rId4"/>
              </p:custDataLst>
            </p:nvPr>
          </p:nvSpPr>
          <p:spPr>
            <a:xfrm>
              <a:off x="2716183" y="2959331"/>
              <a:ext cx="1828800" cy="2493818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Rectangle</a:t>
              </a:r>
            </a:p>
            <a:p>
              <a:pPr algn="ctr"/>
              <a:endParaRPr lang="en-US" sz="1000" dirty="0"/>
            </a:p>
            <a:p>
              <a:r>
                <a:rPr lang="en-US"/>
                <a:t>— </a:t>
              </a:r>
              <a:r>
                <a:rPr lang="en-US" dirty="0"/>
                <a:t>length</a:t>
              </a:r>
            </a:p>
            <a:p>
              <a:r>
                <a:rPr lang="en-US" dirty="0"/>
                <a:t>— width</a:t>
              </a:r>
            </a:p>
            <a:p>
              <a:endParaRPr lang="en-US" sz="1000" dirty="0"/>
            </a:p>
            <a:p>
              <a:r>
                <a:rPr lang="en-US" dirty="0"/>
                <a:t>+ </a:t>
              </a:r>
              <a:r>
                <a:rPr lang="en-US" dirty="0" err="1"/>
                <a:t>setLength</a:t>
              </a:r>
              <a:r>
                <a:rPr lang="en-US" dirty="0"/>
                <a:t>()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setWidth</a:t>
              </a:r>
              <a:r>
                <a:rPr lang="en-US" dirty="0"/>
                <a:t>()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getLength</a:t>
              </a:r>
              <a:r>
                <a:rPr lang="en-US" dirty="0"/>
                <a:t>()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getWidth</a:t>
              </a:r>
              <a:r>
                <a:rPr lang="en-US" dirty="0"/>
                <a:t>()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getArea</a:t>
              </a:r>
              <a:r>
                <a:rPr lang="en-US" dirty="0"/>
                <a:t>()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24495" y="3316778"/>
              <a:ext cx="1828800" cy="8313"/>
            </a:xfrm>
            <a:prstGeom prst="line">
              <a:avLst/>
            </a:prstGeom>
            <a:noFill/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16183" y="4017818"/>
              <a:ext cx="1828800" cy="8313"/>
            </a:xfrm>
            <a:prstGeom prst="line">
              <a:avLst/>
            </a:prstGeom>
            <a:solidFill>
              <a:srgbClr val="BBE0E3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07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Classes Define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defines the fields (data) and methods (operations) an object can do?</a:t>
            </a:r>
          </a:p>
          <a:p>
            <a:r>
              <a:rPr lang="en-US" dirty="0"/>
              <a:t>A class describes a particular object</a:t>
            </a:r>
          </a:p>
          <a:p>
            <a:r>
              <a:rPr lang="en-US" dirty="0"/>
              <a:t>A code "blueprint"</a:t>
            </a:r>
          </a:p>
          <a:p>
            <a:pPr lvl="1"/>
            <a:endParaRPr lang="en-US"/>
          </a:p>
          <a:p>
            <a:r>
              <a:rPr lang="en-US"/>
              <a:t>A </a:t>
            </a:r>
            <a:r>
              <a:rPr lang="en-US" dirty="0"/>
              <a:t>house blueprint isn't itself a </a:t>
            </a:r>
            <a:r>
              <a:rPr lang="en-US"/>
              <a:t>house,</a:t>
            </a:r>
            <a:br>
              <a:rPr lang="en-US"/>
            </a:br>
            <a:r>
              <a:rPr lang="en-US"/>
              <a:t>but </a:t>
            </a:r>
            <a:r>
              <a:rPr lang="en-US" dirty="0"/>
              <a:t>it describes how to make one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505" y="3719339"/>
            <a:ext cx="1801022" cy="177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945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Data Types in 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fields, the name is followed by : </a:t>
            </a:r>
            <a:r>
              <a:rPr lang="en-US" i="1" dirty="0" err="1"/>
              <a:t>dataType</a:t>
            </a:r>
            <a:endParaRPr lang="en-US" i="1" dirty="0"/>
          </a:p>
          <a:p>
            <a:r>
              <a:rPr lang="en-US" dirty="0"/>
              <a:t>For methods, the name is followed by : </a:t>
            </a:r>
            <a:r>
              <a:rPr lang="en-US" i="1" dirty="0" err="1"/>
              <a:t>returnType</a:t>
            </a:r>
            <a:endParaRPr lang="en-US" i="1" dirty="0"/>
          </a:p>
        </p:txBody>
      </p:sp>
      <p:grpSp>
        <p:nvGrpSpPr>
          <p:cNvPr id="8" name="Group 7"/>
          <p:cNvGrpSpPr/>
          <p:nvPr>
            <p:custDataLst>
              <p:tags r:id="rId3"/>
            </p:custDataLst>
          </p:nvPr>
        </p:nvGrpSpPr>
        <p:grpSpPr>
          <a:xfrm>
            <a:off x="4920787" y="3200400"/>
            <a:ext cx="2396145" cy="2493818"/>
            <a:chOff x="2716182" y="2959331"/>
            <a:chExt cx="2396145" cy="2493818"/>
          </a:xfrm>
        </p:grpSpPr>
        <p:sp>
          <p:nvSpPr>
            <p:cNvPr id="4" name="Rectangle 3"/>
            <p:cNvSpPr/>
            <p:nvPr>
              <p:custDataLst>
                <p:tags r:id="rId4"/>
              </p:custDataLst>
            </p:nvPr>
          </p:nvSpPr>
          <p:spPr>
            <a:xfrm>
              <a:off x="2716182" y="2959331"/>
              <a:ext cx="2396145" cy="2493818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Rectangle</a:t>
              </a:r>
            </a:p>
            <a:p>
              <a:pPr algn="ctr"/>
              <a:endParaRPr lang="en-US" sz="1000" dirty="0"/>
            </a:p>
            <a:p>
              <a:r>
                <a:rPr lang="en-US" dirty="0"/>
                <a:t>— length </a:t>
              </a:r>
              <a:r>
                <a:rPr lang="en-US" dirty="0">
                  <a:solidFill>
                    <a:srgbClr val="00B0F0"/>
                  </a:solidFill>
                </a:rPr>
                <a:t>: double</a:t>
              </a:r>
            </a:p>
            <a:p>
              <a:r>
                <a:rPr lang="en-US" dirty="0"/>
                <a:t>— width </a:t>
              </a:r>
              <a:r>
                <a:rPr lang="en-US" dirty="0">
                  <a:solidFill>
                    <a:srgbClr val="00B0F0"/>
                  </a:solidFill>
                </a:rPr>
                <a:t>: double</a:t>
              </a:r>
            </a:p>
            <a:p>
              <a:endParaRPr lang="en-US" sz="1000" dirty="0"/>
            </a:p>
            <a:p>
              <a:r>
                <a:rPr lang="en-US" dirty="0"/>
                <a:t>+ </a:t>
              </a:r>
              <a:r>
                <a:rPr lang="en-US" dirty="0" err="1"/>
                <a:t>setLength</a:t>
              </a:r>
              <a:r>
                <a:rPr lang="en-US" dirty="0"/>
                <a:t>() </a:t>
              </a:r>
              <a:r>
                <a:rPr lang="en-US" dirty="0">
                  <a:solidFill>
                    <a:srgbClr val="00B0F0"/>
                  </a:solidFill>
                </a:rPr>
                <a:t>: void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setWidth</a:t>
              </a:r>
              <a:r>
                <a:rPr lang="en-US" dirty="0"/>
                <a:t>() </a:t>
              </a:r>
              <a:r>
                <a:rPr lang="en-US" dirty="0">
                  <a:solidFill>
                    <a:srgbClr val="00B0F0"/>
                  </a:solidFill>
                </a:rPr>
                <a:t>: void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getLength</a:t>
              </a:r>
              <a:r>
                <a:rPr lang="en-US" dirty="0"/>
                <a:t>() </a:t>
              </a:r>
              <a:r>
                <a:rPr lang="en-US" dirty="0">
                  <a:solidFill>
                    <a:srgbClr val="00B0F0"/>
                  </a:solidFill>
                </a:rPr>
                <a:t>: double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getWidth</a:t>
              </a:r>
              <a:r>
                <a:rPr lang="en-US" dirty="0"/>
                <a:t>() </a:t>
              </a:r>
              <a:r>
                <a:rPr lang="en-US" dirty="0">
                  <a:solidFill>
                    <a:srgbClr val="00B0F0"/>
                  </a:solidFill>
                </a:rPr>
                <a:t>: double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getArea</a:t>
              </a:r>
              <a:r>
                <a:rPr lang="en-US" dirty="0"/>
                <a:t>() </a:t>
              </a:r>
              <a:r>
                <a:rPr lang="en-US" dirty="0">
                  <a:solidFill>
                    <a:srgbClr val="00B0F0"/>
                  </a:solidFill>
                </a:rPr>
                <a:t>: double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24495" y="3316778"/>
              <a:ext cx="2387832" cy="0"/>
            </a:xfrm>
            <a:prstGeom prst="line">
              <a:avLst/>
            </a:prstGeom>
            <a:noFill/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16183" y="4017818"/>
              <a:ext cx="2396144" cy="0"/>
            </a:xfrm>
            <a:prstGeom prst="line">
              <a:avLst/>
            </a:prstGeom>
            <a:solidFill>
              <a:srgbClr val="BBE0E3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953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Parameters in 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If a method takes parameters, </a:t>
            </a:r>
            <a:r>
              <a:rPr lang="en-US"/>
              <a:t>specify each </a:t>
            </a:r>
            <a:r>
              <a:rPr lang="en-US" i="1"/>
              <a:t>name </a:t>
            </a:r>
            <a:r>
              <a:rPr lang="en-US" i="1" dirty="0"/>
              <a:t>: datatype</a:t>
            </a:r>
            <a:r>
              <a:rPr lang="en-US" dirty="0"/>
              <a:t> inside the parameter list</a:t>
            </a:r>
          </a:p>
        </p:txBody>
      </p:sp>
      <p:grpSp>
        <p:nvGrpSpPr>
          <p:cNvPr id="8" name="Group 7"/>
          <p:cNvGrpSpPr/>
          <p:nvPr>
            <p:custDataLst>
              <p:tags r:id="rId3"/>
            </p:custDataLst>
          </p:nvPr>
        </p:nvGrpSpPr>
        <p:grpSpPr>
          <a:xfrm>
            <a:off x="4426179" y="3192088"/>
            <a:ext cx="3385360" cy="2493818"/>
            <a:chOff x="2716182" y="2959331"/>
            <a:chExt cx="3385360" cy="2493818"/>
          </a:xfrm>
        </p:grpSpPr>
        <p:sp>
          <p:nvSpPr>
            <p:cNvPr id="4" name="Rectangle 3"/>
            <p:cNvSpPr/>
            <p:nvPr>
              <p:custDataLst>
                <p:tags r:id="rId4"/>
              </p:custDataLst>
            </p:nvPr>
          </p:nvSpPr>
          <p:spPr>
            <a:xfrm>
              <a:off x="2716182" y="2959331"/>
              <a:ext cx="3385360" cy="2493818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Rectangle</a:t>
              </a:r>
            </a:p>
            <a:p>
              <a:pPr algn="ctr"/>
              <a:endParaRPr lang="en-US" sz="1000" dirty="0"/>
            </a:p>
            <a:p>
              <a:r>
                <a:rPr lang="en-US" dirty="0"/>
                <a:t>— length : double</a:t>
              </a:r>
            </a:p>
            <a:p>
              <a:r>
                <a:rPr lang="en-US" dirty="0"/>
                <a:t>— width : double</a:t>
              </a:r>
            </a:p>
            <a:p>
              <a:endParaRPr lang="en-US" sz="1000" dirty="0"/>
            </a:p>
            <a:p>
              <a:r>
                <a:rPr lang="en-US" dirty="0"/>
                <a:t>+ </a:t>
              </a:r>
              <a:r>
                <a:rPr lang="en-US" dirty="0" err="1"/>
                <a:t>setLength</a:t>
              </a:r>
              <a:r>
                <a:rPr lang="en-US" dirty="0"/>
                <a:t>(</a:t>
              </a:r>
              <a:r>
                <a:rPr lang="en-US" dirty="0" err="1">
                  <a:solidFill>
                    <a:srgbClr val="00B0F0"/>
                  </a:solidFill>
                </a:rPr>
                <a:t>len</a:t>
              </a:r>
              <a:r>
                <a:rPr lang="en-US" dirty="0">
                  <a:solidFill>
                    <a:srgbClr val="00B0F0"/>
                  </a:solidFill>
                </a:rPr>
                <a:t> : double</a:t>
              </a:r>
              <a:r>
                <a:rPr lang="en-US" dirty="0"/>
                <a:t>) : void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setWidth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w : double</a:t>
              </a:r>
              <a:r>
                <a:rPr lang="en-US" dirty="0"/>
                <a:t>) : void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getLength</a:t>
              </a:r>
              <a:r>
                <a:rPr lang="en-US" dirty="0"/>
                <a:t>() : double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getWidth</a:t>
              </a:r>
              <a:r>
                <a:rPr lang="en-US" dirty="0"/>
                <a:t>() : double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getArea</a:t>
              </a:r>
              <a:r>
                <a:rPr lang="en-US" dirty="0"/>
                <a:t>() : double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24495" y="3316778"/>
              <a:ext cx="3377047" cy="0"/>
            </a:xfrm>
            <a:prstGeom prst="line">
              <a:avLst/>
            </a:prstGeom>
            <a:noFill/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16183" y="4017818"/>
              <a:ext cx="3385359" cy="0"/>
            </a:xfrm>
            <a:prstGeom prst="line">
              <a:avLst/>
            </a:prstGeom>
            <a:solidFill>
              <a:srgbClr val="BBE0E3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617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Section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29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 "method" that is automatically called when an object is created</a:t>
            </a:r>
          </a:p>
          <a:p>
            <a:r>
              <a:rPr lang="en-US"/>
              <a:t>Performs initialization and setup, like assigning default values to fields</a:t>
            </a:r>
          </a:p>
          <a:p>
            <a:endParaRPr lang="en-US" sz="2800" dirty="0"/>
          </a:p>
          <a:p>
            <a:pPr algn="ctr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Room kitchen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new Room();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4353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Room </a:t>
            </a:r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It currently takes three lines of code to create a Room with a certain length and width</a:t>
            </a:r>
          </a:p>
          <a:p>
            <a:r>
              <a:rPr lang="en-US"/>
              <a:t>We want to create a Room that already has its length and width set</a:t>
            </a:r>
          </a:p>
          <a:p>
            <a:endParaRPr lang="en-US" dirty="0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Room kitchen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new Room();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kitchen.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kitchen.</a:t>
            </a:r>
            <a:r>
              <a:rPr lang="en-US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setWidth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7.5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0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Room </a:t>
            </a:r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class Room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double length;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double width;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Room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w)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width = w;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962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Room </a:t>
            </a:r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No </a:t>
            </a:r>
            <a:r>
              <a:rPr lang="en-US" dirty="0"/>
              <a:t>return type, not even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r>
              <a:rPr lang="en-US" dirty="0"/>
              <a:t>Must match class name exactly</a:t>
            </a:r>
          </a:p>
          <a:p>
            <a:endParaRPr lang="en-US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Room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w) {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width = w;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4930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Unintialized</a:t>
            </a:r>
            <a:r>
              <a:rPr lang="en-US" dirty="0"/>
              <a:t> Local Reference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Declaring a reference variable isn't enough to create an object</a:t>
            </a:r>
          </a:p>
          <a:p>
            <a:r>
              <a:rPr lang="en-US" dirty="0"/>
              <a:t>You </a:t>
            </a:r>
            <a:r>
              <a:rPr lang="en-US" b="1" dirty="0"/>
              <a:t>must</a:t>
            </a:r>
            <a:r>
              <a:rPr lang="en-US" dirty="0"/>
              <a:t> call its constructor</a:t>
            </a:r>
          </a:p>
          <a:p>
            <a:endParaRPr lang="en-US" dirty="0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Room kitchen;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object yet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kitchen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new Room(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9.5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14.0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17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 Explicit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endParaRPr lang="en-US"/>
          </a:p>
          <a:p>
            <a:r>
              <a:rPr lang="en-US"/>
              <a:t>We didn't write any constructors in our </a:t>
            </a:r>
            <a:r>
              <a:rPr lang="en-US" dirty="0"/>
              <a:t>very </a:t>
            </a:r>
            <a:r>
              <a:rPr lang="en-US"/>
              <a:t>first Room class </a:t>
            </a:r>
            <a:endParaRPr lang="en-US" dirty="0"/>
          </a:p>
          <a:p>
            <a:r>
              <a:rPr lang="en-US"/>
              <a:t>But </a:t>
            </a:r>
            <a:r>
              <a:rPr lang="en-US" dirty="0"/>
              <a:t>we were still able to say this?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Room kitchen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 Room();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4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 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/>
              <a:t>When </a:t>
            </a:r>
            <a:r>
              <a:rPr lang="en-US" dirty="0"/>
              <a:t>a class has no constructor, Java provides one</a:t>
            </a:r>
          </a:p>
          <a:p>
            <a:r>
              <a:rPr lang="en-US"/>
              <a:t>Called </a:t>
            </a:r>
            <a:r>
              <a:rPr lang="en-US" dirty="0"/>
              <a:t>the </a:t>
            </a:r>
            <a:r>
              <a:rPr lang="en-US" i="1" dirty="0"/>
              <a:t>default constructor</a:t>
            </a:r>
          </a:p>
          <a:p>
            <a:r>
              <a:rPr lang="en-US"/>
              <a:t>Takes no arguments</a:t>
            </a:r>
          </a:p>
          <a:p>
            <a:endParaRPr lang="en-US" sz="3200"/>
          </a:p>
          <a:p>
            <a:r>
              <a:rPr lang="en-US" sz="3200"/>
              <a:t>Constructors with no arguments are also called</a:t>
            </a:r>
            <a:r>
              <a:rPr lang="en-US"/>
              <a:t> </a:t>
            </a:r>
            <a:r>
              <a:rPr lang="en-US" i="1"/>
              <a:t>z</a:t>
            </a:r>
            <a:r>
              <a:rPr lang="en-US" sz="3200" i="1"/>
              <a:t>ero-arg </a:t>
            </a:r>
            <a:r>
              <a:rPr lang="en-US" sz="3200"/>
              <a:t>or </a:t>
            </a:r>
            <a:r>
              <a:rPr lang="en-US" sz="3200" i="1"/>
              <a:t>no-</a:t>
            </a:r>
            <a:r>
              <a:rPr lang="en-US" sz="3200" i="1" err="1"/>
              <a:t>arg</a:t>
            </a:r>
            <a:r>
              <a:rPr lang="en-US" sz="3200" i="1"/>
              <a:t> </a:t>
            </a:r>
            <a:r>
              <a:rPr lang="en-US" sz="3200"/>
              <a:t>constructors for short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552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Primitive Variables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Primitives can't </a:t>
            </a:r>
            <a:r>
              <a:rPr lang="en-US" b="1" dirty="0"/>
              <a:t>do</a:t>
            </a:r>
            <a:r>
              <a:rPr lang="en-US" dirty="0"/>
              <a:t> anything</a:t>
            </a:r>
          </a:p>
          <a:p>
            <a:r>
              <a:rPr lang="en-US"/>
              <a:t>They're just </a:t>
            </a:r>
            <a:r>
              <a:rPr lang="en-US" dirty="0"/>
              <a:t>a value</a:t>
            </a:r>
          </a:p>
          <a:p>
            <a:r>
              <a:rPr lang="en-US" dirty="0"/>
              <a:t>When declared, compiler sets aside enough memory for </a:t>
            </a:r>
            <a:r>
              <a:rPr lang="en-US"/>
              <a:t>its value (32 bits, 64 bits, etc.)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3687894" y="4700340"/>
            <a:ext cx="1130531" cy="64008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accent1">
                <a:shade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3126888" y="433100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wholeNumber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6974249" y="4700340"/>
            <a:ext cx="1596044" cy="64008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accent1">
                <a:shade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123.45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6508143" y="433100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4544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 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Once you write a constructor, Java no longer provides a </a:t>
            </a:r>
            <a:r>
              <a:rPr lang="en-US" sz="3500"/>
              <a:t>default constructor</a:t>
            </a:r>
          </a:p>
          <a:p>
            <a:endParaRPr lang="en-US" sz="3500" dirty="0"/>
          </a:p>
          <a:p>
            <a:r>
              <a:rPr lang="en-US" sz="3500" dirty="0"/>
              <a:t>Once we add...</a:t>
            </a:r>
          </a:p>
          <a:p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 public Room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w</a:t>
            </a:r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) { ...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000" dirty="0"/>
          </a:p>
          <a:p>
            <a:endParaRPr lang="en-US" dirty="0"/>
          </a:p>
          <a:p>
            <a:r>
              <a:rPr lang="en-US" sz="3500" dirty="0"/>
              <a:t>...this no longer compiles</a:t>
            </a:r>
          </a:p>
          <a:p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Room kitchen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new Room();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05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Writing a No-</a:t>
            </a:r>
            <a:r>
              <a:rPr lang="en-US" dirty="0" err="1"/>
              <a:t>Arg</a:t>
            </a:r>
            <a:r>
              <a:rPr lang="en-US" dirty="0"/>
              <a:t>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sz="3500"/>
              <a:t>You can </a:t>
            </a:r>
            <a:r>
              <a:rPr lang="en-US" sz="3500" dirty="0"/>
              <a:t>explicitly write a constructor with no arguments</a:t>
            </a:r>
          </a:p>
          <a:p>
            <a:r>
              <a:rPr lang="en-US" sz="3500" dirty="0"/>
              <a:t>Rather than let Java assign zeroes to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3500" dirty="0"/>
              <a:t> and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3500" dirty="0"/>
              <a:t>, we could choose defaults</a:t>
            </a:r>
          </a:p>
          <a:p>
            <a:endParaRPr lang="en-US" sz="3000" dirty="0"/>
          </a:p>
          <a:p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public Room() {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1.0;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1.0;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2061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String 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Strings are objects</a:t>
            </a:r>
          </a:p>
          <a:p>
            <a:r>
              <a:rPr lang="en-US"/>
              <a:t>So why </a:t>
            </a:r>
            <a:r>
              <a:rPr lang="en-US" dirty="0"/>
              <a:t>do we create them like this...</a:t>
            </a:r>
          </a:p>
          <a:p>
            <a:endParaRPr lang="en-US" sz="2800" dirty="0"/>
          </a:p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String school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"WCTC"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800" dirty="0"/>
          </a:p>
          <a:p>
            <a:r>
              <a:rPr lang="en-US" dirty="0"/>
              <a:t>...and not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keyword, </a:t>
            </a:r>
            <a:r>
              <a:rPr lang="en-US"/>
              <a:t>like Rooms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66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String 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Actually, you can!</a:t>
            </a:r>
          </a:p>
          <a:p>
            <a:endParaRPr lang="en-US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new String(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"WCTC"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3600" dirty="0"/>
          </a:p>
          <a:p>
            <a:r>
              <a:rPr lang="en-US" dirty="0"/>
              <a:t>Strings are so common, they get </a:t>
            </a:r>
            <a:r>
              <a:rPr lang="en-US"/>
              <a:t>a shortcut</a:t>
            </a:r>
          </a:p>
          <a:p>
            <a:r>
              <a:rPr lang="en-US"/>
              <a:t>(But there are </a:t>
            </a:r>
            <a:r>
              <a:rPr lang="en-US">
                <a:hlinkClick r:id="rId4"/>
              </a:rPr>
              <a:t>many ways</a:t>
            </a:r>
            <a:r>
              <a:rPr lang="en-US"/>
              <a:t> to create a 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44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Constructors in 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No return type</a:t>
            </a:r>
          </a:p>
          <a:p>
            <a:r>
              <a:rPr lang="en-US" dirty="0"/>
              <a:t>Goes on top of the method section</a:t>
            </a:r>
          </a:p>
        </p:txBody>
      </p:sp>
      <p:grpSp>
        <p:nvGrpSpPr>
          <p:cNvPr id="8" name="Group 7"/>
          <p:cNvGrpSpPr/>
          <p:nvPr>
            <p:custDataLst>
              <p:tags r:id="rId3"/>
            </p:custDataLst>
          </p:nvPr>
        </p:nvGrpSpPr>
        <p:grpSpPr>
          <a:xfrm>
            <a:off x="4103541" y="3067397"/>
            <a:ext cx="4030636" cy="3059083"/>
            <a:chOff x="2393544" y="2834639"/>
            <a:chExt cx="4030636" cy="3059083"/>
          </a:xfrm>
        </p:grpSpPr>
        <p:sp>
          <p:nvSpPr>
            <p:cNvPr id="4" name="Rectangle 3"/>
            <p:cNvSpPr/>
            <p:nvPr>
              <p:custDataLst>
                <p:tags r:id="rId4"/>
              </p:custDataLst>
            </p:nvPr>
          </p:nvSpPr>
          <p:spPr>
            <a:xfrm>
              <a:off x="2393544" y="2834639"/>
              <a:ext cx="4030636" cy="3059083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Rectangle</a:t>
              </a:r>
            </a:p>
            <a:p>
              <a:pPr algn="ctr"/>
              <a:endParaRPr lang="en-US" sz="1000" dirty="0"/>
            </a:p>
            <a:p>
              <a:r>
                <a:rPr lang="en-US" dirty="0"/>
                <a:t>— length : double</a:t>
              </a:r>
            </a:p>
            <a:p>
              <a:r>
                <a:rPr lang="en-US" dirty="0"/>
                <a:t>— width : double</a:t>
              </a:r>
            </a:p>
            <a:p>
              <a:endParaRPr lang="en-US" sz="1000" dirty="0"/>
            </a:p>
            <a:p>
              <a:r>
                <a:rPr lang="en-US" dirty="0">
                  <a:solidFill>
                    <a:srgbClr val="00B0F0"/>
                  </a:solidFill>
                </a:rPr>
                <a:t>+ Rectangle (</a:t>
              </a:r>
              <a:r>
                <a:rPr lang="en-US" dirty="0" err="1">
                  <a:solidFill>
                    <a:srgbClr val="00B0F0"/>
                  </a:solidFill>
                </a:rPr>
                <a:t>len</a:t>
              </a:r>
              <a:r>
                <a:rPr lang="en-US" dirty="0">
                  <a:solidFill>
                    <a:srgbClr val="00B0F0"/>
                  </a:solidFill>
                </a:rPr>
                <a:t> : double, w : double)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setLength</a:t>
              </a:r>
              <a:r>
                <a:rPr lang="en-US" dirty="0"/>
                <a:t>(</a:t>
              </a:r>
              <a:r>
                <a:rPr lang="en-US" dirty="0" err="1">
                  <a:solidFill>
                    <a:schemeClr val="bg1"/>
                  </a:solidFill>
                </a:rPr>
                <a:t>len</a:t>
              </a:r>
              <a:r>
                <a:rPr lang="en-US" dirty="0">
                  <a:solidFill>
                    <a:schemeClr val="bg1"/>
                  </a:solidFill>
                </a:rPr>
                <a:t> : double</a:t>
              </a:r>
              <a:r>
                <a:rPr lang="en-US" dirty="0"/>
                <a:t>) : void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setWidth</a:t>
              </a:r>
              <a:r>
                <a:rPr lang="en-US" dirty="0"/>
                <a:t>(</a:t>
              </a:r>
              <a:r>
                <a:rPr lang="en-US" dirty="0">
                  <a:solidFill>
                    <a:schemeClr val="bg1"/>
                  </a:solidFill>
                </a:rPr>
                <a:t>w : double</a:t>
              </a:r>
              <a:r>
                <a:rPr lang="en-US" dirty="0"/>
                <a:t>) : void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getLength</a:t>
              </a:r>
              <a:r>
                <a:rPr lang="en-US" dirty="0"/>
                <a:t>() : double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getWidth</a:t>
              </a:r>
              <a:r>
                <a:rPr lang="en-US" dirty="0"/>
                <a:t>() : double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getArea</a:t>
              </a:r>
              <a:r>
                <a:rPr lang="en-US" dirty="0"/>
                <a:t>() : double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93544" y="3300152"/>
              <a:ext cx="4030636" cy="0"/>
            </a:xfrm>
            <a:prstGeom prst="line">
              <a:avLst/>
            </a:prstGeom>
            <a:noFill/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93544" y="4017818"/>
              <a:ext cx="4030636" cy="0"/>
            </a:xfrm>
            <a:prstGeom prst="line">
              <a:avLst/>
            </a:prstGeom>
            <a:solidFill>
              <a:srgbClr val="BBE0E3"/>
            </a:solidFill>
            <a:ln w="15875" cap="flat" cmpd="sng" algn="ctr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220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817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800" dirty="0"/>
              <a:t>Two or more methods in a class may have the same name if their parameter lists are different</a:t>
            </a:r>
          </a:p>
          <a:p>
            <a:endParaRPr lang="en-US" sz="1200" dirty="0"/>
          </a:p>
          <a:p>
            <a:pPr>
              <a:lnSpc>
                <a:spcPct val="70000"/>
              </a:lnSpc>
            </a:pP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3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a1, </a:t>
            </a:r>
            <a:r>
              <a:rPr lang="en-US" sz="33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a2) {</a:t>
            </a:r>
          </a:p>
          <a:p>
            <a:pPr>
              <a:lnSpc>
                <a:spcPct val="70000"/>
              </a:lnSpc>
            </a:pPr>
            <a:r>
              <a:rPr lang="en-US" sz="3300" b="1">
                <a:latin typeface="Courier New" panose="02070309020205020404" pitchFamily="49" charset="0"/>
                <a:cs typeface="Courier New" panose="02070309020205020404" pitchFamily="49" charset="0"/>
              </a:rPr>
              <a:t>  return a1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a2;</a:t>
            </a:r>
          </a:p>
          <a:p>
            <a:pPr>
              <a:lnSpc>
                <a:spcPct val="70000"/>
              </a:lnSpc>
            </a:pPr>
            <a:r>
              <a:rPr lang="en-US" sz="33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</a:pP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3300" b="1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33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3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a1, </a:t>
            </a:r>
            <a:r>
              <a:rPr lang="en-US" sz="33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a2) {</a:t>
            </a:r>
          </a:p>
          <a:p>
            <a:pPr>
              <a:lnSpc>
                <a:spcPct val="70000"/>
              </a:lnSpc>
            </a:pPr>
            <a:r>
              <a:rPr lang="en-US" sz="3300" b="1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 + a2;</a:t>
            </a:r>
          </a:p>
          <a:p>
            <a:pPr>
              <a:lnSpc>
                <a:spcPct val="70000"/>
              </a:lnSpc>
            </a:pPr>
            <a:r>
              <a:rPr lang="en-US" sz="33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2580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program says...</a:t>
            </a:r>
          </a:p>
          <a:p>
            <a:endParaRPr lang="en-US" sz="2400" dirty="0"/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...Java must figure out which add method to call</a:t>
            </a:r>
          </a:p>
          <a:p>
            <a:r>
              <a:rPr lang="en-US" dirty="0"/>
              <a:t>This process is called binding</a:t>
            </a:r>
          </a:p>
        </p:txBody>
      </p:sp>
    </p:spTree>
    <p:extLst>
      <p:ext uri="{BB962C8B-B14F-4D97-AF65-F5344CB8AC3E}">
        <p14:creationId xmlns:p14="http://schemas.microsoft.com/office/powerpoint/2010/main" val="2367282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6C7E-55DC-4585-B1B4-5EDBB8FA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E09F-D0F9-468E-828D-15D5620C7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 uses the method name and parameter list to determine which method to call</a:t>
            </a:r>
          </a:p>
          <a:p>
            <a:r>
              <a:rPr lang="en-US"/>
              <a:t>A method's </a:t>
            </a:r>
            <a:r>
              <a:rPr lang="en-US" i="1"/>
              <a:t>signature</a:t>
            </a:r>
          </a:p>
          <a:p>
            <a:pPr lvl="1"/>
            <a:r>
              <a:rPr lang="en-US"/>
              <a:t>The name, plus the data types of the parameters</a:t>
            </a:r>
          </a:p>
          <a:p>
            <a:pPr lvl="1"/>
            <a:endParaRPr lang="en-US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a1, 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a2)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a1, 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14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8F21-DF43-4FF1-B11B-9E80694F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5C28-4A51-4DAD-808F-6178D653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Things that aren't part of the signature:</a:t>
            </a:r>
          </a:p>
          <a:p>
            <a:r>
              <a:rPr lang="en-US" sz="3600"/>
              <a:t>Return type, access specifier, parameter names</a:t>
            </a:r>
          </a:p>
          <a:p>
            <a:pPr lvl="1"/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int add(int a1, int a2)</a:t>
            </a:r>
          </a:p>
          <a:p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int add(int a1, int a2)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add(int a1, int a2)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int add(int 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/>
          </a:p>
          <a:p>
            <a:endParaRPr lang="en-US"/>
          </a:p>
          <a:p>
            <a:endParaRPr lang="en-US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CA5958FD-7B42-4630-9B41-F5DD9744BBC0}"/>
              </a:ext>
            </a:extLst>
          </p:cNvPr>
          <p:cNvSpPr/>
          <p:nvPr/>
        </p:nvSpPr>
        <p:spPr>
          <a:xfrm>
            <a:off x="9123453" y="4282506"/>
            <a:ext cx="1540568" cy="1419052"/>
          </a:xfrm>
          <a:prstGeom prst="noSmoking">
            <a:avLst>
              <a:gd name="adj" fmla="val 6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C27C2-ADA5-4B91-8A6F-5C0040BA9E34}"/>
              </a:ext>
            </a:extLst>
          </p:cNvPr>
          <p:cNvSpPr txBox="1"/>
          <p:nvPr/>
        </p:nvSpPr>
        <p:spPr>
          <a:xfrm>
            <a:off x="8863035" y="4610883"/>
            <a:ext cx="2064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compiler</a:t>
            </a:r>
            <a:br>
              <a:rPr lang="en-US" sz="2400"/>
            </a:br>
            <a:r>
              <a:rPr lang="en-US" sz="240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40242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Primitive Variables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With objects, there is</a:t>
            </a:r>
          </a:p>
          <a:p>
            <a:pPr lvl="1"/>
            <a:r>
              <a:rPr lang="en-US" dirty="0"/>
              <a:t>The object itself in memory</a:t>
            </a:r>
          </a:p>
          <a:p>
            <a:pPr lvl="1"/>
            <a:r>
              <a:rPr lang="en-US" dirty="0"/>
              <a:t>A reference variable that holds its memory address</a:t>
            </a:r>
          </a:p>
          <a:p>
            <a:r>
              <a:rPr lang="en-US" dirty="0"/>
              <a:t>Like the string attached to a kite, use the reference variable to interact with the object</a:t>
            </a:r>
          </a:p>
        </p:txBody>
      </p:sp>
      <p:pic>
        <p:nvPicPr>
          <p:cNvPr id="6" name="Picture 2" descr="Image result for kite">
            <a:extLst>
              <a:ext uri="{FF2B5EF4-FFF2-40B4-BE49-F238E27FC236}">
                <a16:creationId xmlns:a16="http://schemas.microsoft.com/office/drawing/2014/main" id="{9EBB0E7E-CD5C-450B-BA9A-6B8BD44876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623344"/>
            <a:ext cx="4937125" cy="24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9391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3E1D-C1F6-4EF7-85BE-C5D26F24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7622-FB62-4BB2-872D-EB5D79353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Constructors can be overloaded</a:t>
            </a:r>
          </a:p>
          <a:p>
            <a:r>
              <a:rPr lang="en-US"/>
              <a:t>Same rule: Different parameter list data types</a:t>
            </a:r>
          </a:p>
          <a:p>
            <a:endParaRPr lang="en-US"/>
          </a:p>
          <a:p>
            <a:pPr>
              <a:lnSpc>
                <a:spcPct val="5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Room() {</a:t>
            </a:r>
          </a:p>
          <a:p>
            <a:pPr>
              <a:lnSpc>
                <a:spcPct val="5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length = 1.0; width = 1.0;</a:t>
            </a:r>
          </a:p>
          <a:p>
            <a:pPr>
              <a:lnSpc>
                <a:spcPct val="5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5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Room(double len, double w) {</a:t>
            </a:r>
          </a:p>
          <a:p>
            <a:pPr>
              <a:lnSpc>
                <a:spcPct val="5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length = len; width = w;</a:t>
            </a:r>
          </a:p>
          <a:p>
            <a:pPr>
              <a:lnSpc>
                <a:spcPct val="5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50000"/>
              </a:lnSpc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46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161B-F54A-4DE9-B284-D93D640C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B75B-3E20-4DDF-BF5D-7CFF8E6F1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Java provides a default, no-argument constructor only when there are no other constructors</a:t>
            </a:r>
          </a:p>
          <a:p>
            <a:r>
              <a:rPr lang="en-US"/>
              <a:t>If you create a constructor that takes arguments, you must always provide them</a:t>
            </a:r>
          </a:p>
        </p:txBody>
      </p:sp>
    </p:spTree>
    <p:extLst>
      <p:ext uri="{BB962C8B-B14F-4D97-AF65-F5344CB8AC3E}">
        <p14:creationId xmlns:p14="http://schemas.microsoft.com/office/powerpoint/2010/main" val="20321894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0E39-DE2B-4E03-B0D9-73FD9488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Overload?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A944-30AC-4B8E-A584-26EC5FA0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Makes classes more versatile</a:t>
            </a:r>
          </a:p>
          <a:p>
            <a:r>
              <a:rPr lang="en-US"/>
              <a:t>Consider a BankAccount class with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deposit</a:t>
            </a:r>
            <a:r>
              <a:rPr lang="en-US"/>
              <a:t> and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lang="en-US"/>
              <a:t> methods</a:t>
            </a:r>
          </a:p>
          <a:p>
            <a:r>
              <a:rPr lang="en-US"/>
              <a:t>One pair that takes Strings, one that takes doubles</a:t>
            </a:r>
          </a:p>
          <a:p>
            <a:r>
              <a:rPr lang="en-US"/>
              <a:t>Can be used with JOptionPane or Scanner</a:t>
            </a:r>
          </a:p>
          <a:p>
            <a:r>
              <a:rPr lang="en-US"/>
              <a:t>Keep the type-conversion logic internal</a:t>
            </a:r>
          </a:p>
        </p:txBody>
      </p:sp>
    </p:spTree>
    <p:extLst>
      <p:ext uri="{BB962C8B-B14F-4D97-AF65-F5344CB8AC3E}">
        <p14:creationId xmlns:p14="http://schemas.microsoft.com/office/powerpoint/2010/main" val="37454382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F09D54-D649-492B-A5EC-403AD829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Instance Fields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F0FA9-F441-4F66-B6F0-560AB25C7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2718227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69AA8-E2DA-497B-B932-CD99D6AB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Instance Fields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1800B-0077-4392-9029-7D65F021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/>
              <a:t>Scope</a:t>
            </a:r>
            <a:r>
              <a:rPr lang="en-US"/>
              <a:t> is where a variable or method can be referred to by name</a:t>
            </a:r>
          </a:p>
          <a:p>
            <a:r>
              <a:rPr lang="en-US"/>
              <a:t>Instance fields are visible to all instance methods</a:t>
            </a:r>
          </a:p>
          <a:p>
            <a:r>
              <a:rPr lang="en-US"/>
              <a:t>Public instance fields can be accessed by code outside the class</a:t>
            </a:r>
          </a:p>
          <a:p>
            <a:endParaRPr lang="en-US"/>
          </a:p>
          <a:p>
            <a:r>
              <a:rPr lang="en-US"/>
              <a:t>Remember: Instance fields and methods are not static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315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6262-0D23-4BF3-ADEB-64374737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263C-9350-43F3-8ABF-8EF4B9E0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Can't have two local variables with the same name in the same scope</a:t>
            </a:r>
          </a:p>
          <a:p>
            <a:r>
              <a:rPr lang="en-US"/>
              <a:t>This includes parameters!</a:t>
            </a:r>
          </a:p>
          <a:p>
            <a:endParaRPr lang="en-US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void deposit(double 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3292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6262-0D23-4BF3-ADEB-64374737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263C-9350-43F3-8ABF-8EF4B9E0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You CAN have a local variable (or parameter) with the same name as a field</a:t>
            </a:r>
          </a:p>
          <a:p>
            <a:r>
              <a:rPr lang="en-US"/>
              <a:t>The local variable </a:t>
            </a:r>
            <a:r>
              <a:rPr lang="en-US" i="1"/>
              <a:t>shadows</a:t>
            </a:r>
            <a:r>
              <a:rPr lang="en-US"/>
              <a:t> the field</a:t>
            </a:r>
          </a:p>
          <a:p>
            <a:r>
              <a:rPr lang="en-US"/>
              <a:t>The field is hidden by the local variable</a:t>
            </a:r>
          </a:p>
        </p:txBody>
      </p:sp>
    </p:spTree>
    <p:extLst>
      <p:ext uri="{BB962C8B-B14F-4D97-AF65-F5344CB8AC3E}">
        <p14:creationId xmlns:p14="http://schemas.microsoft.com/office/powerpoint/2010/main" val="3791922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A875-FE2F-4562-B8BF-6CF427AA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Variable Hides the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FB10-E585-4CC0-A3DD-1424F5E1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class Room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private double length;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public void setLength(double </a:t>
            </a:r>
            <a:r>
              <a:rPr lang="en-US" b="1" u="sng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u="sng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u="sng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716197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A875-FE2F-4562-B8BF-6CF427AA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Overcome Shadowing with </a:t>
            </a:r>
            <a:r>
              <a:rPr lang="en-US" i="1"/>
              <a:t>this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FB10-E585-4CC0-A3DD-1424F5E1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class Room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private double </a:t>
            </a:r>
            <a:r>
              <a:rPr lang="en-US" b="1" i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public void setLength(double </a:t>
            </a:r>
            <a:r>
              <a:rPr lang="en-US" b="1" u="sng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this.length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u="sng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562480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9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Declare a </a:t>
            </a:r>
            <a:r>
              <a:rPr lang="en-US"/>
              <a:t>reference variable with data type of </a:t>
            </a:r>
            <a:r>
              <a:rPr lang="en-US" dirty="0"/>
              <a:t>the class name</a:t>
            </a:r>
          </a:p>
          <a:p>
            <a:r>
              <a:rPr lang="en-US" dirty="0"/>
              <a:t>Create the object in memory</a:t>
            </a:r>
          </a:p>
          <a:p>
            <a:r>
              <a:rPr lang="en-US" dirty="0"/>
              <a:t>Assign its memory address to the reference variable</a:t>
            </a:r>
          </a:p>
          <a:p>
            <a:endParaRPr lang="en-US" dirty="0"/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rand = new Random();</a:t>
            </a:r>
          </a:p>
        </p:txBody>
      </p:sp>
      <p:grpSp>
        <p:nvGrpSpPr>
          <p:cNvPr id="7" name="Group 6"/>
          <p:cNvGrpSpPr/>
          <p:nvPr>
            <p:custDataLst>
              <p:tags r:id="rId3"/>
            </p:custDataLst>
          </p:nvPr>
        </p:nvGrpSpPr>
        <p:grpSpPr>
          <a:xfrm>
            <a:off x="2770910" y="5187142"/>
            <a:ext cx="1263535" cy="809906"/>
            <a:chOff x="1246909" y="5187142"/>
            <a:chExt cx="1263535" cy="809906"/>
          </a:xfrm>
        </p:grpSpPr>
        <p:sp>
          <p:nvSpPr>
            <p:cNvPr id="4" name="TextBox 3"/>
            <p:cNvSpPr txBox="1"/>
            <p:nvPr>
              <p:custDataLst>
                <p:tags r:id="rId11"/>
              </p:custDataLst>
            </p:nvPr>
          </p:nvSpPr>
          <p:spPr>
            <a:xfrm>
              <a:off x="1246909" y="5627716"/>
              <a:ext cx="1070999" cy="369332"/>
            </a:xfrm>
            <a:prstGeom prst="rect">
              <a:avLst/>
            </a:prstGeom>
            <a:noFill/>
            <a:ln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type</a:t>
              </a: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V="1">
              <a:off x="1782409" y="5187142"/>
              <a:ext cx="728035" cy="440574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>
            <p:custDataLst>
              <p:tags r:id="rId4"/>
            </p:custDataLst>
          </p:nvPr>
        </p:nvGrpSpPr>
        <p:grpSpPr>
          <a:xfrm>
            <a:off x="4169591" y="5222763"/>
            <a:ext cx="1514967" cy="809906"/>
            <a:chOff x="1246909" y="5187142"/>
            <a:chExt cx="1514967" cy="809906"/>
          </a:xfrm>
        </p:grpSpPr>
        <p:sp>
          <p:nvSpPr>
            <p:cNvPr id="9" name="TextBox 8"/>
            <p:cNvSpPr txBox="1"/>
            <p:nvPr>
              <p:custDataLst>
                <p:tags r:id="rId10"/>
              </p:custDataLst>
            </p:nvPr>
          </p:nvSpPr>
          <p:spPr>
            <a:xfrm>
              <a:off x="1246909" y="5627716"/>
              <a:ext cx="1514967" cy="369332"/>
            </a:xfrm>
            <a:prstGeom prst="rect">
              <a:avLst/>
            </a:prstGeom>
            <a:noFill/>
            <a:ln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 name</a:t>
              </a: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V="1">
              <a:off x="2004393" y="5187142"/>
              <a:ext cx="506051" cy="440574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>
            <p:custDataLst>
              <p:tags r:id="rId5"/>
            </p:custDataLst>
          </p:nvPr>
        </p:nvGrpSpPr>
        <p:grpSpPr>
          <a:xfrm>
            <a:off x="6442041" y="5241330"/>
            <a:ext cx="1871410" cy="826960"/>
            <a:chOff x="1246909" y="5170088"/>
            <a:chExt cx="1871410" cy="826960"/>
          </a:xfrm>
        </p:grpSpPr>
        <p:sp>
          <p:nvSpPr>
            <p:cNvPr id="12" name="TextBox 11"/>
            <p:cNvSpPr txBox="1"/>
            <p:nvPr>
              <p:custDataLst>
                <p:tags r:id="rId9"/>
              </p:custDataLst>
            </p:nvPr>
          </p:nvSpPr>
          <p:spPr>
            <a:xfrm>
              <a:off x="1246909" y="5627716"/>
              <a:ext cx="1871410" cy="369332"/>
            </a:xfrm>
            <a:prstGeom prst="rect">
              <a:avLst/>
            </a:prstGeom>
            <a:noFill/>
            <a:ln/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creates the object</a:t>
              </a:r>
            </a:p>
          </p:txBody>
        </p:sp>
        <p:cxnSp>
          <p:nvCxnSpPr>
            <p:cNvPr id="13" name="Straight Arrow Connector 12"/>
            <p:cNvCxnSpPr>
              <a:stCxn id="12" idx="0"/>
              <a:endCxn id="17" idx="3"/>
            </p:cNvCxnSpPr>
            <p:nvPr/>
          </p:nvCxnSpPr>
          <p:spPr>
            <a:xfrm flipH="1" flipV="1">
              <a:off x="2166479" y="5170088"/>
              <a:ext cx="16135" cy="457628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urved Down Arrow 14"/>
          <p:cNvSpPr/>
          <p:nvPr>
            <p:custDataLst>
              <p:tags r:id="rId6"/>
            </p:custDataLst>
          </p:nvPr>
        </p:nvSpPr>
        <p:spPr>
          <a:xfrm flipH="1">
            <a:off x="5433124" y="4256116"/>
            <a:ext cx="687814" cy="3574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>
            <p:custDataLst>
              <p:tags r:id="rId7"/>
            </p:custDataLst>
          </p:nvPr>
        </p:nvSpPr>
        <p:spPr>
          <a:xfrm>
            <a:off x="6143971" y="4184721"/>
            <a:ext cx="249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Assigns memory address</a:t>
            </a:r>
          </a:p>
        </p:txBody>
      </p:sp>
      <p:sp>
        <p:nvSpPr>
          <p:cNvPr id="17" name="Double Brace 16"/>
          <p:cNvSpPr/>
          <p:nvPr>
            <p:custDataLst>
              <p:tags r:id="rId8"/>
            </p:custDataLst>
          </p:nvPr>
        </p:nvSpPr>
        <p:spPr>
          <a:xfrm rot="5400000">
            <a:off x="7099760" y="3851026"/>
            <a:ext cx="523702" cy="225690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900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and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real world, there are general and specific things</a:t>
            </a:r>
          </a:p>
          <a:p>
            <a:r>
              <a:rPr lang="en-US"/>
              <a:t>Students and employees </a:t>
            </a:r>
            <a:r>
              <a:rPr lang="en-US" dirty="0"/>
              <a:t>are specific types </a:t>
            </a:r>
            <a:r>
              <a:rPr lang="en-US"/>
              <a:t>of people</a:t>
            </a:r>
            <a:endParaRPr lang="en-US" dirty="0"/>
          </a:p>
          <a:p>
            <a:r>
              <a:rPr lang="en-US" dirty="0"/>
              <a:t>They share some </a:t>
            </a:r>
            <a:r>
              <a:rPr lang="en-US"/>
              <a:t>common person </a:t>
            </a:r>
            <a:r>
              <a:rPr lang="en-US" dirty="0"/>
              <a:t>properties</a:t>
            </a:r>
          </a:p>
          <a:p>
            <a:pPr lvl="1"/>
            <a:r>
              <a:rPr lang="en-US"/>
              <a:t>First name, last name</a:t>
            </a:r>
            <a:endParaRPr lang="en-US" dirty="0"/>
          </a:p>
          <a:p>
            <a:r>
              <a:rPr lang="en-US" dirty="0"/>
              <a:t>They have their own special properties</a:t>
            </a:r>
          </a:p>
          <a:p>
            <a:pPr lvl="1"/>
            <a:r>
              <a:rPr lang="en-US"/>
              <a:t>GPA, salary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492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"is a"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(one object inside another) creates a "has a" relationship</a:t>
            </a:r>
          </a:p>
          <a:p>
            <a:r>
              <a:rPr lang="en-US" dirty="0"/>
              <a:t>Inheritance creates an "is a" relationship</a:t>
            </a:r>
          </a:p>
          <a:p>
            <a:r>
              <a:rPr lang="en-US"/>
              <a:t>A grasshopper </a:t>
            </a:r>
            <a:r>
              <a:rPr lang="en-US" dirty="0"/>
              <a:t>"is a" insect</a:t>
            </a:r>
          </a:p>
          <a:p>
            <a:r>
              <a:rPr lang="en-US" dirty="0"/>
              <a:t>A rectangle "is a" shape</a:t>
            </a:r>
          </a:p>
          <a:p>
            <a:r>
              <a:rPr lang="en-US" dirty="0"/>
              <a:t>A customer "is a" person</a:t>
            </a:r>
          </a:p>
        </p:txBody>
      </p:sp>
    </p:spTree>
    <p:extLst>
      <p:ext uri="{BB962C8B-B14F-4D97-AF65-F5344CB8AC3E}">
        <p14:creationId xmlns:p14="http://schemas.microsoft.com/office/powerpoint/2010/main" val="25798699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Superclass and Subclass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Inheritance involves a </a:t>
            </a:r>
            <a:r>
              <a:rPr lang="en-US" i="1" dirty="0"/>
              <a:t>superclass</a:t>
            </a:r>
            <a:r>
              <a:rPr lang="en-US" dirty="0"/>
              <a:t> and </a:t>
            </a:r>
            <a:r>
              <a:rPr lang="en-US" i="1" dirty="0"/>
              <a:t>subclass</a:t>
            </a:r>
          </a:p>
          <a:p>
            <a:r>
              <a:rPr lang="en-US" dirty="0"/>
              <a:t>The general thing is the superclass</a:t>
            </a:r>
          </a:p>
          <a:p>
            <a:pPr lvl="1"/>
            <a:r>
              <a:rPr lang="en-US" dirty="0"/>
              <a:t>Also called a </a:t>
            </a:r>
            <a:r>
              <a:rPr lang="en-US" i="1" dirty="0"/>
              <a:t>base class</a:t>
            </a:r>
          </a:p>
          <a:p>
            <a:pPr lvl="1"/>
            <a:r>
              <a:rPr lang="en-US"/>
              <a:t>A Person </a:t>
            </a:r>
            <a:r>
              <a:rPr lang="en-US" dirty="0"/>
              <a:t>class</a:t>
            </a:r>
          </a:p>
          <a:p>
            <a:r>
              <a:rPr lang="en-US" dirty="0"/>
              <a:t>The specific thing is the subclass</a:t>
            </a:r>
          </a:p>
          <a:p>
            <a:pPr lvl="1"/>
            <a:r>
              <a:rPr lang="en-US" dirty="0"/>
              <a:t>Also called a </a:t>
            </a:r>
            <a:r>
              <a:rPr lang="en-US" i="1" dirty="0"/>
              <a:t>derived class</a:t>
            </a:r>
          </a:p>
          <a:p>
            <a:pPr lvl="1"/>
            <a:r>
              <a:rPr lang="en-US"/>
              <a:t>An Employee </a:t>
            </a:r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442117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Superclass and Subclass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 inherit fields and methods from the superclass</a:t>
            </a:r>
          </a:p>
          <a:p>
            <a:r>
              <a:rPr lang="en-US" dirty="0"/>
              <a:t>Don't need to rewrite them</a:t>
            </a:r>
          </a:p>
          <a:p>
            <a:r>
              <a:rPr lang="en-US"/>
              <a:t>If Person </a:t>
            </a:r>
            <a:r>
              <a:rPr lang="en-US" dirty="0"/>
              <a:t>contains </a:t>
            </a:r>
            <a:r>
              <a:rPr lang="en-US"/>
              <a:t>a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/>
              <a:t> </a:t>
            </a:r>
            <a:r>
              <a:rPr lang="en-US" dirty="0"/>
              <a:t>field, </a:t>
            </a:r>
            <a:r>
              <a:rPr lang="en-US"/>
              <a:t>then Employee and Student </a:t>
            </a:r>
            <a:r>
              <a:rPr lang="en-US" dirty="0"/>
              <a:t>do too</a:t>
            </a:r>
          </a:p>
        </p:txBody>
      </p:sp>
    </p:spTree>
    <p:extLst>
      <p:ext uri="{BB962C8B-B14F-4D97-AF65-F5344CB8AC3E}">
        <p14:creationId xmlns:p14="http://schemas.microsoft.com/office/powerpoint/2010/main" val="8252290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open arrow points to the superclass from the subclass(</a:t>
            </a:r>
            <a:r>
              <a:rPr lang="en-US" sz="3600" dirty="0" err="1"/>
              <a:t>es</a:t>
            </a:r>
            <a:r>
              <a:rPr lang="en-US" sz="3600" dirty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48351" y="2989410"/>
            <a:ext cx="1625138" cy="1246909"/>
            <a:chOff x="6741621" y="2768138"/>
            <a:chExt cx="1625138" cy="1246909"/>
          </a:xfrm>
        </p:grpSpPr>
        <p:sp>
          <p:nvSpPr>
            <p:cNvPr id="5" name="Rectangle 4"/>
            <p:cNvSpPr/>
            <p:nvPr/>
          </p:nvSpPr>
          <p:spPr>
            <a:xfrm>
              <a:off x="6749934" y="2768138"/>
              <a:ext cx="1616825" cy="1246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Insect</a:t>
              </a:r>
            </a:p>
            <a:p>
              <a:pPr algn="ctr"/>
              <a:endParaRPr lang="en-US" dirty="0"/>
            </a:p>
            <a:p>
              <a:r>
                <a:rPr lang="en-US" dirty="0"/>
                <a:t>− name: String</a:t>
              </a:r>
            </a:p>
            <a:p>
              <a:r>
                <a:rPr lang="en-US" dirty="0"/>
                <a:t>− color : Color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741621" y="3250276"/>
              <a:ext cx="16251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53842" y="4897643"/>
            <a:ext cx="1625138" cy="1246909"/>
            <a:chOff x="6741621" y="2768138"/>
            <a:chExt cx="1625138" cy="1246909"/>
          </a:xfrm>
        </p:grpSpPr>
        <p:sp>
          <p:nvSpPr>
            <p:cNvPr id="8" name="Rectangle 7"/>
            <p:cNvSpPr/>
            <p:nvPr/>
          </p:nvSpPr>
          <p:spPr>
            <a:xfrm>
              <a:off x="6749934" y="2768138"/>
              <a:ext cx="1616825" cy="1246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Bumblebee</a:t>
              </a:r>
            </a:p>
            <a:p>
              <a:pPr algn="ctr"/>
              <a:endParaRPr lang="en-US" dirty="0"/>
            </a:p>
            <a:p>
              <a:r>
                <a:rPr lang="en-US" dirty="0"/>
                <a:t>+ sting : void</a:t>
              </a:r>
            </a:p>
            <a:p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741621" y="3250276"/>
              <a:ext cx="16251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171511" y="4913960"/>
            <a:ext cx="1625138" cy="1246909"/>
            <a:chOff x="6741621" y="2768138"/>
            <a:chExt cx="1625138" cy="1246909"/>
          </a:xfrm>
        </p:grpSpPr>
        <p:sp>
          <p:nvSpPr>
            <p:cNvPr id="11" name="Rectangle 10"/>
            <p:cNvSpPr/>
            <p:nvPr/>
          </p:nvSpPr>
          <p:spPr>
            <a:xfrm>
              <a:off x="6749934" y="2768138"/>
              <a:ext cx="1616825" cy="1246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Grasshopper</a:t>
              </a:r>
            </a:p>
            <a:p>
              <a:pPr algn="ctr"/>
              <a:endParaRPr lang="en-US" dirty="0"/>
            </a:p>
            <a:p>
              <a:r>
                <a:rPr lang="en-US" dirty="0"/>
                <a:t>+ jump : void</a:t>
              </a:r>
            </a:p>
            <a:p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741621" y="3250276"/>
              <a:ext cx="16251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Elbow Connector 12"/>
          <p:cNvCxnSpPr>
            <a:stCxn id="5" idx="2"/>
            <a:endCxn id="8" idx="0"/>
          </p:cNvCxnSpPr>
          <p:nvPr/>
        </p:nvCxnSpPr>
        <p:spPr>
          <a:xfrm rot="5400000">
            <a:off x="5087161" y="4019727"/>
            <a:ext cx="661324" cy="10945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5963946" y="4569445"/>
            <a:ext cx="1014503" cy="35105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>
            <a:off x="5880738" y="4246864"/>
            <a:ext cx="177339" cy="17456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709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 contain their own fields and methods to make them specialized</a:t>
            </a:r>
          </a:p>
          <a:p>
            <a:r>
              <a:rPr lang="en-US"/>
              <a:t>Employee </a:t>
            </a:r>
            <a:r>
              <a:rPr lang="en-US" dirty="0"/>
              <a:t>has </a:t>
            </a:r>
            <a:r>
              <a:rPr lang="en-US"/>
              <a:t>a getGrossPay() </a:t>
            </a:r>
            <a:r>
              <a:rPr lang="en-US" dirty="0"/>
              <a:t>method</a:t>
            </a:r>
          </a:p>
          <a:p>
            <a:pPr lvl="1"/>
            <a:r>
              <a:rPr lang="en-US"/>
              <a:t>Student and Person </a:t>
            </a:r>
            <a:r>
              <a:rPr lang="en-US" dirty="0"/>
              <a:t>do not</a:t>
            </a:r>
          </a:p>
          <a:p>
            <a:r>
              <a:rPr lang="en-US"/>
              <a:t>Student </a:t>
            </a:r>
            <a:r>
              <a:rPr lang="en-US" dirty="0"/>
              <a:t>has </a:t>
            </a:r>
            <a:r>
              <a:rPr lang="en-US"/>
              <a:t>a getGpa() </a:t>
            </a:r>
            <a:r>
              <a:rPr lang="en-US" dirty="0"/>
              <a:t>method</a:t>
            </a:r>
            <a:endParaRPr lang="en-US" sz="2800" dirty="0"/>
          </a:p>
          <a:p>
            <a:endParaRPr lang="en-US" sz="3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56BF84-0FD1-42F5-94CB-027B60FA20D3}"/>
              </a:ext>
            </a:extLst>
          </p:cNvPr>
          <p:cNvGrpSpPr/>
          <p:nvPr/>
        </p:nvGrpSpPr>
        <p:grpSpPr>
          <a:xfrm>
            <a:off x="6793451" y="2708180"/>
            <a:ext cx="5134846" cy="3160914"/>
            <a:chOff x="5822543" y="2708181"/>
            <a:chExt cx="5134846" cy="3160914"/>
          </a:xfrm>
        </p:grpSpPr>
        <p:grpSp>
          <p:nvGrpSpPr>
            <p:cNvPr id="13" name="Group 12"/>
            <p:cNvGrpSpPr/>
            <p:nvPr/>
          </p:nvGrpSpPr>
          <p:grpSpPr>
            <a:xfrm>
              <a:off x="7219335" y="2708181"/>
              <a:ext cx="2418662" cy="1246909"/>
              <a:chOff x="6352041" y="2778683"/>
              <a:chExt cx="2418662" cy="124690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352041" y="2778683"/>
                <a:ext cx="2410349" cy="1246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Person</a:t>
                </a:r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/>
                  <a:t>− firstName:  </a:t>
                </a:r>
                <a:r>
                  <a:rPr lang="en-US" dirty="0"/>
                  <a:t>String</a:t>
                </a:r>
              </a:p>
              <a:p>
                <a:r>
                  <a:rPr lang="en-US"/>
                  <a:t>− lastName : String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>
                <a:cxnSpLocks/>
              </p:cNvCxnSpPr>
              <p:nvPr/>
            </p:nvCxnSpPr>
            <p:spPr>
              <a:xfrm>
                <a:off x="6352041" y="3250276"/>
                <a:ext cx="24186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822543" y="4605869"/>
              <a:ext cx="2317001" cy="1246909"/>
              <a:chOff x="6049758" y="2768138"/>
              <a:chExt cx="2317001" cy="124690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049758" y="2768138"/>
                <a:ext cx="2317001" cy="1246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Student</a:t>
                </a:r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/>
                  <a:t>+ getGpa : double</a:t>
                </a:r>
                <a:endParaRPr lang="en-US" dirty="0"/>
              </a:p>
              <a:p>
                <a:endParaRPr lang="en-US" dirty="0"/>
              </a:p>
            </p:txBody>
          </p:sp>
          <p:cxnSp>
            <p:nvCxnSpPr>
              <p:cNvPr id="18" name="Straight Connector 17"/>
              <p:cNvCxnSpPr>
                <a:cxnSpLocks/>
              </p:cNvCxnSpPr>
              <p:nvPr/>
            </p:nvCxnSpPr>
            <p:spPr>
              <a:xfrm>
                <a:off x="6049758" y="3250276"/>
                <a:ext cx="23170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8632075" y="4622186"/>
              <a:ext cx="2325314" cy="1246909"/>
              <a:chOff x="6741621" y="2768138"/>
              <a:chExt cx="2325314" cy="124690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749934" y="2768138"/>
                <a:ext cx="2317001" cy="1246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Employee</a:t>
                </a:r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/>
                  <a:t>+ getGrossPay : double</a:t>
                </a:r>
                <a:endParaRPr lang="en-US" dirty="0"/>
              </a:p>
              <a:p>
                <a:endParaRPr lang="en-US" dirty="0"/>
              </a:p>
            </p:txBody>
          </p:sp>
          <p:cxnSp>
            <p:nvCxnSpPr>
              <p:cNvPr id="21" name="Straight Connector 20"/>
              <p:cNvCxnSpPr>
                <a:cxnSpLocks/>
              </p:cNvCxnSpPr>
              <p:nvPr/>
            </p:nvCxnSpPr>
            <p:spPr>
              <a:xfrm flipV="1">
                <a:off x="6741621" y="3195701"/>
                <a:ext cx="2325314" cy="545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Elbow Connector 22"/>
            <p:cNvCxnSpPr>
              <a:cxnSpLocks/>
              <a:stCxn id="14" idx="2"/>
              <a:endCxn id="17" idx="0"/>
            </p:cNvCxnSpPr>
            <p:nvPr/>
          </p:nvCxnSpPr>
          <p:spPr>
            <a:xfrm rot="5400000">
              <a:off x="7377388" y="3558746"/>
              <a:ext cx="650779" cy="144346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cxnSpLocks/>
              <a:endCxn id="20" idx="0"/>
            </p:cNvCxnSpPr>
            <p:nvPr/>
          </p:nvCxnSpPr>
          <p:spPr>
            <a:xfrm>
              <a:off x="8424510" y="4277671"/>
              <a:ext cx="1374379" cy="344515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>
            <a:xfrm>
              <a:off x="8341302" y="3955090"/>
              <a:ext cx="177339" cy="17456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8460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extends Key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To say that </a:t>
            </a:r>
            <a:r>
              <a:rPr lang="en-US" sz="3600"/>
              <a:t>the Employee </a:t>
            </a:r>
            <a:r>
              <a:rPr lang="en-US" sz="3600" dirty="0"/>
              <a:t>class inherits from </a:t>
            </a:r>
            <a:r>
              <a:rPr lang="en-US" sz="3600"/>
              <a:t>the Person class, Employee extends Person</a:t>
            </a:r>
          </a:p>
          <a:p>
            <a:r>
              <a:rPr lang="en-US" sz="3600"/>
              <a:t>Person is Employee's superclass</a:t>
            </a:r>
          </a:p>
          <a:p>
            <a:r>
              <a:rPr lang="en-US" sz="3600"/>
              <a:t>Employee "is a" Person</a:t>
            </a:r>
          </a:p>
          <a:p>
            <a:endParaRPr lang="en-US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class Employee </a:t>
            </a:r>
            <a:r>
              <a:rPr lang="en-US" sz="2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Person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double getGrossPay()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430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private String firstName;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String lastName;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/>
              <a:t> 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/>
              <a:t> </a:t>
            </a:r>
            <a:r>
              <a:rPr lang="en-US" dirty="0"/>
              <a:t>can't be accessed </a:t>
            </a:r>
            <a:r>
              <a:rPr lang="en-US"/>
              <a:t>from Employee </a:t>
            </a:r>
            <a:r>
              <a:rPr lang="en-US" dirty="0"/>
              <a:t>because they're private</a:t>
            </a:r>
          </a:p>
        </p:txBody>
      </p:sp>
    </p:spTree>
    <p:extLst>
      <p:ext uri="{BB962C8B-B14F-4D97-AF65-F5344CB8AC3E}">
        <p14:creationId xmlns:p14="http://schemas.microsoft.com/office/powerpoint/2010/main" val="12312826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Private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Private fields and methods aren't inherited</a:t>
            </a:r>
          </a:p>
          <a:p>
            <a:r>
              <a:rPr lang="en-US" sz="3300" dirty="0"/>
              <a:t>They exist in memory, but aren't accessible from the subclass</a:t>
            </a:r>
          </a:p>
          <a:p>
            <a:r>
              <a:rPr lang="en-US" sz="3300"/>
              <a:t>Employee </a:t>
            </a:r>
            <a:r>
              <a:rPr lang="en-US" sz="3300" dirty="0"/>
              <a:t>will inherit public methods, including getters and setters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class Person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private String firstName;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private String lastName;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String getFirstName()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return firstName;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String getLastName()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return lastName;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428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are not inherited</a:t>
            </a:r>
          </a:p>
          <a:p>
            <a:r>
              <a:rPr lang="en-US" dirty="0"/>
              <a:t>After all, their job is to create an initialize an object</a:t>
            </a:r>
          </a:p>
          <a:p>
            <a:r>
              <a:rPr lang="en-US"/>
              <a:t>Person </a:t>
            </a:r>
            <a:r>
              <a:rPr lang="en-US" dirty="0"/>
              <a:t>constructor creates </a:t>
            </a:r>
            <a:r>
              <a:rPr lang="en-US"/>
              <a:t>an Person </a:t>
            </a:r>
            <a:r>
              <a:rPr lang="en-US" dirty="0"/>
              <a:t>object</a:t>
            </a:r>
          </a:p>
          <a:p>
            <a:r>
              <a:rPr lang="en-US" dirty="0"/>
              <a:t>Why </a:t>
            </a:r>
            <a:r>
              <a:rPr lang="en-US"/>
              <a:t>would Employee </a:t>
            </a:r>
            <a:r>
              <a:rPr lang="en-US" dirty="0"/>
              <a:t>want that?</a:t>
            </a:r>
          </a:p>
        </p:txBody>
      </p:sp>
    </p:spTree>
    <p:extLst>
      <p:ext uri="{BB962C8B-B14F-4D97-AF65-F5344CB8AC3E}">
        <p14:creationId xmlns:p14="http://schemas.microsoft.com/office/powerpoint/2010/main" val="321044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Writing a Simple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The Java API provides many classes</a:t>
            </a:r>
          </a:p>
          <a:p>
            <a:r>
              <a:rPr lang="en-US" dirty="0"/>
              <a:t>Often our program needs more customization</a:t>
            </a:r>
          </a:p>
          <a:p>
            <a:r>
              <a:rPr lang="en-US" dirty="0"/>
              <a:t>We will create </a:t>
            </a:r>
            <a:r>
              <a:rPr lang="en-US"/>
              <a:t>a Room </a:t>
            </a:r>
            <a:r>
              <a:rPr lang="en-US" dirty="0"/>
              <a:t>class</a:t>
            </a:r>
          </a:p>
          <a:p>
            <a:pPr lvl="1"/>
            <a:r>
              <a:rPr lang="en-US"/>
              <a:t>Rooms </a:t>
            </a:r>
            <a:r>
              <a:rPr lang="en-US" dirty="0"/>
              <a:t>will have length and width</a:t>
            </a:r>
          </a:p>
          <a:p>
            <a:pPr lvl="1"/>
            <a:r>
              <a:rPr lang="en-US" dirty="0"/>
              <a:t>Ability to set new length/width values</a:t>
            </a:r>
          </a:p>
          <a:p>
            <a:pPr lvl="1"/>
            <a:r>
              <a:rPr lang="en-US" dirty="0"/>
              <a:t>Ability to get current length/width values</a:t>
            </a:r>
          </a:p>
          <a:p>
            <a:pPr lvl="1"/>
            <a:r>
              <a:rPr lang="en-US" dirty="0"/>
              <a:t>Ability to get </a:t>
            </a:r>
            <a:r>
              <a:rPr lang="en-US"/>
              <a:t>the Room's </a:t>
            </a:r>
            <a:r>
              <a:rPr lang="en-US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39230803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Superclass's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/>
              <a:t>How do constructors work in inheritance?</a:t>
            </a:r>
          </a:p>
          <a:p>
            <a:r>
              <a:rPr lang="en-US" sz="3500"/>
              <a:t>The superclass's constructor always executes before the subclass's constructor</a:t>
            </a:r>
          </a:p>
          <a:p>
            <a:endParaRPr lang="en-US"/>
          </a:p>
          <a:p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Superclass {</a:t>
            </a:r>
          </a:p>
          <a:p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  public Superclass() {</a:t>
            </a:r>
          </a:p>
          <a:p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</a:t>
            </a:r>
            <a:r>
              <a:rPr lang="en-US" sz="2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"Superclass constructor!"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84318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Superclass's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Subclass </a:t>
            </a:r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Superclass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public Subclass()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"Subclass constructor"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&gt;&gt; Superclass constructor!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&gt;&gt; Subclass constructor</a:t>
            </a:r>
          </a:p>
        </p:txBody>
      </p:sp>
    </p:spTree>
    <p:extLst>
      <p:ext uri="{BB962C8B-B14F-4D97-AF65-F5344CB8AC3E}">
        <p14:creationId xmlns:p14="http://schemas.microsoft.com/office/powerpoint/2010/main" val="6152396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AEEA-3BEE-4DC9-A3AF-9D09BAD9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53DD-78CF-434D-A75F-87359D4C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Java, classes may only have one superclass</a:t>
            </a:r>
          </a:p>
          <a:p>
            <a:r>
              <a:rPr lang="en-US" dirty="0"/>
              <a:t>The tree grows downward, never upward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DF1675-E00A-4BED-AEE9-02F1F7625BE6}"/>
              </a:ext>
            </a:extLst>
          </p:cNvPr>
          <p:cNvGrpSpPr/>
          <p:nvPr/>
        </p:nvGrpSpPr>
        <p:grpSpPr>
          <a:xfrm>
            <a:off x="1845833" y="3752836"/>
            <a:ext cx="7913085" cy="1795860"/>
            <a:chOff x="2344129" y="3341870"/>
            <a:chExt cx="7913085" cy="1795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998864-E95F-40D0-99ED-7806BCA3395B}"/>
                </a:ext>
              </a:extLst>
            </p:cNvPr>
            <p:cNvSpPr/>
            <p:nvPr/>
          </p:nvSpPr>
          <p:spPr>
            <a:xfrm>
              <a:off x="7616097" y="3341870"/>
              <a:ext cx="1616825" cy="515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Person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1A852E-8CB4-43A8-896A-430DD90BA689}"/>
                </a:ext>
              </a:extLst>
            </p:cNvPr>
            <p:cNvSpPr/>
            <p:nvPr/>
          </p:nvSpPr>
          <p:spPr>
            <a:xfrm>
              <a:off x="6522720" y="4605869"/>
              <a:ext cx="1616825" cy="515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Student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992A4B-6B49-4163-9544-E91AB7097AFB}"/>
                </a:ext>
              </a:extLst>
            </p:cNvPr>
            <p:cNvSpPr/>
            <p:nvPr/>
          </p:nvSpPr>
          <p:spPr>
            <a:xfrm>
              <a:off x="8640389" y="4622186"/>
              <a:ext cx="1616825" cy="515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Employee</a:t>
              </a:r>
              <a:endParaRPr lang="en-US" dirty="0"/>
            </a:p>
          </p:txBody>
        </p:sp>
        <p:cxnSp>
          <p:nvCxnSpPr>
            <p:cNvPr id="13" name="Elbow Connector 22">
              <a:extLst>
                <a:ext uri="{FF2B5EF4-FFF2-40B4-BE49-F238E27FC236}">
                  <a16:creationId xmlns:a16="http://schemas.microsoft.com/office/drawing/2014/main" id="{F21CE443-5C3C-466C-9189-BC10C224EA87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5400000">
              <a:off x="7503595" y="3684954"/>
              <a:ext cx="748455" cy="1093377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25">
              <a:extLst>
                <a:ext uri="{FF2B5EF4-FFF2-40B4-BE49-F238E27FC236}">
                  <a16:creationId xmlns:a16="http://schemas.microsoft.com/office/drawing/2014/main" id="{940BE2E4-2BB8-459C-85B0-58227ECC79E0}"/>
                </a:ext>
              </a:extLst>
            </p:cNvPr>
            <p:cNvCxnSpPr>
              <a:cxnSpLocks/>
            </p:cNvCxnSpPr>
            <p:nvPr/>
          </p:nvCxnSpPr>
          <p:spPr>
            <a:xfrm>
              <a:off x="8434296" y="4231642"/>
              <a:ext cx="1014504" cy="384157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8142787-FCE7-4E35-82FC-214F9F21101F}"/>
                </a:ext>
              </a:extLst>
            </p:cNvPr>
            <p:cNvSpPr/>
            <p:nvPr/>
          </p:nvSpPr>
          <p:spPr>
            <a:xfrm>
              <a:off x="8340735" y="3869961"/>
              <a:ext cx="177339" cy="17456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C3A652-DB6D-48F9-9263-6FF12E362035}"/>
                </a:ext>
              </a:extLst>
            </p:cNvPr>
            <p:cNvSpPr/>
            <p:nvPr/>
          </p:nvSpPr>
          <p:spPr>
            <a:xfrm>
              <a:off x="4575906" y="3354416"/>
              <a:ext cx="1616825" cy="515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Employee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2C0EAD-B2FC-4728-B19C-285C461D5BB3}"/>
                </a:ext>
              </a:extLst>
            </p:cNvPr>
            <p:cNvSpPr/>
            <p:nvPr/>
          </p:nvSpPr>
          <p:spPr>
            <a:xfrm>
              <a:off x="3482529" y="4618415"/>
              <a:ext cx="1616825" cy="515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Student</a:t>
              </a:r>
              <a:endParaRPr lang="en-US" dirty="0"/>
            </a:p>
          </p:txBody>
        </p:sp>
        <p:cxnSp>
          <p:nvCxnSpPr>
            <p:cNvPr id="22" name="Elbow Connector 22">
              <a:extLst>
                <a:ext uri="{FF2B5EF4-FFF2-40B4-BE49-F238E27FC236}">
                  <a16:creationId xmlns:a16="http://schemas.microsoft.com/office/drawing/2014/main" id="{F12F0615-9B4F-4EE0-B724-A644403AF9AB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rot="5400000">
              <a:off x="4463404" y="3697500"/>
              <a:ext cx="748455" cy="1093377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9775D69-3272-427C-9408-02A90B2F15B2}"/>
                </a:ext>
              </a:extLst>
            </p:cNvPr>
            <p:cNvSpPr/>
            <p:nvPr/>
          </p:nvSpPr>
          <p:spPr>
            <a:xfrm>
              <a:off x="5300544" y="3882507"/>
              <a:ext cx="177339" cy="17456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25E428-9A32-4952-9192-F703A86A318A}"/>
                </a:ext>
              </a:extLst>
            </p:cNvPr>
            <p:cNvSpPr/>
            <p:nvPr/>
          </p:nvSpPr>
          <p:spPr>
            <a:xfrm>
              <a:off x="2344129" y="3341870"/>
              <a:ext cx="1616825" cy="515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Person</a:t>
              </a:r>
              <a:endParaRPr lang="en-US" dirty="0"/>
            </a:p>
          </p:txBody>
        </p:sp>
        <p:cxnSp>
          <p:nvCxnSpPr>
            <p:cNvPr id="25" name="Elbow Connector 22">
              <a:extLst>
                <a:ext uri="{FF2B5EF4-FFF2-40B4-BE49-F238E27FC236}">
                  <a16:creationId xmlns:a16="http://schemas.microsoft.com/office/drawing/2014/main" id="{4182A408-5F7E-4447-84E9-7F2D19FBF48A}"/>
                </a:ext>
              </a:extLst>
            </p:cNvPr>
            <p:cNvCxnSpPr>
              <a:cxnSpLocks/>
              <a:stCxn id="24" idx="2"/>
              <a:endCxn id="21" idx="0"/>
            </p:cNvCxnSpPr>
            <p:nvPr/>
          </p:nvCxnSpPr>
          <p:spPr>
            <a:xfrm rot="16200000" flipH="1">
              <a:off x="3341242" y="3668714"/>
              <a:ext cx="761001" cy="11384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26DC377-2618-4B8C-AB75-D0CCA9E57E6C}"/>
                </a:ext>
              </a:extLst>
            </p:cNvPr>
            <p:cNvSpPr/>
            <p:nvPr/>
          </p:nvSpPr>
          <p:spPr>
            <a:xfrm>
              <a:off x="3068767" y="3869961"/>
              <a:ext cx="177339" cy="17456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&quot;Not Allowed&quot; Symbol 27">
              <a:extLst>
                <a:ext uri="{FF2B5EF4-FFF2-40B4-BE49-F238E27FC236}">
                  <a16:creationId xmlns:a16="http://schemas.microsoft.com/office/drawing/2014/main" id="{ECB5DEA5-1FA2-450F-BB79-AD2E40768B52}"/>
                </a:ext>
              </a:extLst>
            </p:cNvPr>
            <p:cNvSpPr/>
            <p:nvPr/>
          </p:nvSpPr>
          <p:spPr>
            <a:xfrm>
              <a:off x="3778770" y="3860329"/>
              <a:ext cx="996652" cy="996652"/>
            </a:xfrm>
            <a:prstGeom prst="noSmoking">
              <a:avLst>
                <a:gd name="adj" fmla="val 6962"/>
              </a:avLst>
            </a:prstGeom>
            <a:solidFill>
              <a:srgbClr val="BD582C">
                <a:alpha val="25098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151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44CA-1A2F-4EA4-AD90-787231E1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Doesn't Work in Reverse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C8E6-037F-4563-87BB-E3A8F534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One-way relationship</a:t>
            </a:r>
          </a:p>
          <a:p>
            <a:r>
              <a:rPr lang="en-US"/>
              <a:t>Superclasses get nothing from their subclasses</a:t>
            </a:r>
          </a:p>
          <a:p>
            <a:pPr lvl="1"/>
            <a:r>
              <a:rPr lang="en-US"/>
              <a:t>Can't call their methods</a:t>
            </a:r>
          </a:p>
          <a:p>
            <a:pPr lvl="1"/>
            <a:r>
              <a:rPr lang="en-US"/>
              <a:t>Can't use their fields</a:t>
            </a:r>
          </a:p>
          <a:p>
            <a:r>
              <a:rPr lang="en-US"/>
              <a:t>They don't even know about them</a:t>
            </a:r>
          </a:p>
        </p:txBody>
      </p:sp>
    </p:spTree>
    <p:extLst>
      <p:ext uri="{BB962C8B-B14F-4D97-AF65-F5344CB8AC3E}">
        <p14:creationId xmlns:p14="http://schemas.microsoft.com/office/powerpoint/2010/main" val="40145584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2D6C-C14D-48B8-A2E5-0E94EFB1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the Superclass Constructor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84A09-63EF-4442-A073-4D4E9E694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7</a:t>
            </a:r>
          </a:p>
        </p:txBody>
      </p:sp>
    </p:spTree>
    <p:extLst>
      <p:ext uri="{BB962C8B-B14F-4D97-AF65-F5344CB8AC3E}">
        <p14:creationId xmlns:p14="http://schemas.microsoft.com/office/powerpoint/2010/main" val="27950757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956B-E700-4D0F-AA7B-E457225B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Superclass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8861-12FE-4530-8A4E-786DB354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You can't choose not to call a superclass constructor</a:t>
            </a:r>
          </a:p>
          <a:p>
            <a:r>
              <a:rPr lang="en-US"/>
              <a:t>If you don't explicitly call one, Java will call the superclass's no-arg constructor</a:t>
            </a:r>
          </a:p>
          <a:p>
            <a:r>
              <a:rPr lang="en-US"/>
              <a:t>What if the superclass doesn't have a no-arg (or default) constructor?</a:t>
            </a:r>
          </a:p>
          <a:p>
            <a:r>
              <a:rPr lang="en-US"/>
              <a:t>What if you wanted to call a constructor that has arguments?</a:t>
            </a:r>
          </a:p>
        </p:txBody>
      </p:sp>
    </p:spTree>
    <p:extLst>
      <p:ext uri="{BB962C8B-B14F-4D97-AF65-F5344CB8AC3E}">
        <p14:creationId xmlns:p14="http://schemas.microsoft.com/office/powerpoint/2010/main" val="20394964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9981-9DE5-4F8F-B186-B04718F1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super Key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7612-B3CE-411C-9C24-979EB579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/>
              <a:t> refers to an object's superclass</a:t>
            </a:r>
          </a:p>
          <a:p>
            <a:r>
              <a:rPr lang="en-US"/>
              <a:t>Can be used to call the superclass's methods and constructors</a:t>
            </a:r>
          </a:p>
          <a:p>
            <a:r>
              <a:rPr lang="en-US"/>
              <a:t>Consider a Person class</a:t>
            </a:r>
          </a:p>
          <a:p>
            <a:pPr lvl="1"/>
            <a:r>
              <a:rPr lang="en-US"/>
              <a:t>Has a two-arg constructor to initialize first and last name fields</a:t>
            </a:r>
          </a:p>
          <a:p>
            <a:r>
              <a:rPr lang="en-US"/>
              <a:t>Employee extends Person</a:t>
            </a:r>
          </a:p>
          <a:p>
            <a:pPr lvl="1"/>
            <a:r>
              <a:rPr lang="en-US"/>
              <a:t>Has a three-arg constructor to initialize first name, last name, and employee number</a:t>
            </a:r>
          </a:p>
        </p:txBody>
      </p:sp>
    </p:spTree>
    <p:extLst>
      <p:ext uri="{BB962C8B-B14F-4D97-AF65-F5344CB8AC3E}">
        <p14:creationId xmlns:p14="http://schemas.microsoft.com/office/powerpoint/2010/main" val="10103379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D3F-0C39-4E41-8D89-2456BF3F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 Superclass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C512-877F-490F-82EA-BAF817EB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private String firstName, lastName;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public Person(String firstName, String lastName)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this.firstName = firstName;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this.lastName = lastName;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14503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E7BC-CF75-43D7-A769-BE97E16B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Employee Subclass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68D6-6D38-4E8D-82EF-0F38E3F6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 extends Person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private int employeeId;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public Employee (String firstName, String lastName,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int employeeId)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this.employeeId = employeeId;</a:t>
            </a:r>
          </a:p>
          <a:p>
            <a:pPr marL="0" indent="0">
              <a:buNone/>
            </a:pPr>
            <a:r>
              <a:rPr 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How do we set firstName and lastName?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55345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A390-9A4D-4F81-83B1-4D4AF08C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1CF2-ED17-48EC-BC20-7111093C2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Employee </a:t>
            </a:r>
            <a:r>
              <a:rPr lang="en-US" b="1"/>
              <a:t>must</a:t>
            </a:r>
            <a:r>
              <a:rPr lang="en-US"/>
              <a:t> call Person's constructor</a:t>
            </a:r>
          </a:p>
          <a:p>
            <a:r>
              <a:rPr lang="en-US"/>
              <a:t>Person doesn't have a no-arg constructor</a:t>
            </a:r>
          </a:p>
          <a:p>
            <a:pPr lvl="1"/>
            <a:r>
              <a:rPr lang="en-US"/>
              <a:t>Can't have Java call one implicitly</a:t>
            </a:r>
          </a:p>
          <a:p>
            <a:r>
              <a:rPr lang="en-US"/>
              <a:t>We must explicitly call Person's two-argument constructor</a:t>
            </a:r>
          </a:p>
          <a:p>
            <a:r>
              <a:rPr lang="en-US"/>
              <a:t>Provide the two String arguments received by Employee's constructor</a:t>
            </a:r>
          </a:p>
        </p:txBody>
      </p:sp>
    </p:spTree>
    <p:extLst>
      <p:ext uri="{BB962C8B-B14F-4D97-AF65-F5344CB8AC3E}">
        <p14:creationId xmlns:p14="http://schemas.microsoft.com/office/powerpoint/2010/main" val="415405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Room </a:t>
            </a:r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 store values</a:t>
            </a:r>
          </a:p>
          <a:p>
            <a:pPr lvl="1"/>
            <a:r>
              <a:rPr lang="en-US" dirty="0"/>
              <a:t>Length and width</a:t>
            </a:r>
          </a:p>
          <a:p>
            <a:r>
              <a:rPr lang="en-US" dirty="0"/>
              <a:t>Methods provide behaviors</a:t>
            </a:r>
          </a:p>
          <a:p>
            <a:pPr lvl="1"/>
            <a:r>
              <a:rPr lang="en-US" dirty="0"/>
              <a:t>Updating the length or width</a:t>
            </a:r>
          </a:p>
          <a:p>
            <a:pPr lvl="1"/>
            <a:r>
              <a:rPr lang="en-US" dirty="0"/>
              <a:t>Getting the current length or width</a:t>
            </a:r>
          </a:p>
          <a:p>
            <a:pPr lvl="1"/>
            <a:r>
              <a:rPr lang="en-US" dirty="0"/>
              <a:t>Get the area</a:t>
            </a:r>
          </a:p>
          <a:p>
            <a:r>
              <a:rPr lang="en-US" dirty="0"/>
              <a:t>Together, fields and methods are the class's </a:t>
            </a:r>
            <a:r>
              <a:rPr lang="en-US" i="1" dirty="0"/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7218205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C34E-DED7-4308-80B7-73B4A844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Person's Constructor from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58A1-D365-41A1-866D-A2D2FEEC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/>
              <a:t> key word to explicitly invoke a superclass constructor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public Employee (String firstName, String lastName,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int employeeId) {</a:t>
            </a:r>
          </a:p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super(firstName, lastName);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this.employeeId = employeeId;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212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AA07-3ECA-4326-B706-B968A4E7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the Superclass's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81DF-E1FF-4F87-A5BF-965670C0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Can only be done from constructors in the subclass</a:t>
            </a:r>
          </a:p>
          <a:p>
            <a:r>
              <a:rPr lang="en-US"/>
              <a:t>Must be the first statement in the constructor</a:t>
            </a:r>
          </a:p>
          <a:p>
            <a:r>
              <a:rPr lang="en-US"/>
              <a:t>You can only call one superclass constructor</a:t>
            </a:r>
          </a:p>
          <a:p>
            <a:endParaRPr lang="en-US"/>
          </a:p>
          <a:p>
            <a:r>
              <a:rPr lang="en-US"/>
              <a:t>Java calls the no-arg or default superclass constructor if we don't explicitly call another </a:t>
            </a:r>
            <a:endParaRPr lang="en-US" sz="2800"/>
          </a:p>
          <a:p>
            <a:r>
              <a:rPr lang="en-US"/>
              <a:t>We could explicitly call it with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super();</a:t>
            </a:r>
          </a:p>
        </p:txBody>
      </p:sp>
    </p:spTree>
    <p:extLst>
      <p:ext uri="{BB962C8B-B14F-4D97-AF65-F5344CB8AC3E}">
        <p14:creationId xmlns:p14="http://schemas.microsoft.com/office/powerpoint/2010/main" val="42608761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EEBE-1732-4A61-AF2B-75F1F45E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6724-B8C0-459C-80BD-1D37E9321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Create a Rectangle class (yay!)</a:t>
            </a:r>
          </a:p>
          <a:p>
            <a:pPr lvl="1"/>
            <a:r>
              <a:rPr lang="en-US"/>
              <a:t>As usual, it should have length and width fields</a:t>
            </a:r>
          </a:p>
          <a:p>
            <a:pPr lvl="1"/>
            <a:r>
              <a:rPr lang="en-US"/>
              <a:t>Add a two-arg constructor that initializes both fields</a:t>
            </a:r>
          </a:p>
          <a:p>
            <a:r>
              <a:rPr lang="en-US"/>
              <a:t>Create a Box class that is a subclass of Rectangle</a:t>
            </a:r>
          </a:p>
          <a:p>
            <a:pPr lvl="1"/>
            <a:r>
              <a:rPr lang="en-US"/>
              <a:t>It will have a height field</a:t>
            </a:r>
          </a:p>
          <a:p>
            <a:pPr lvl="1"/>
            <a:r>
              <a:rPr lang="en-US"/>
              <a:t>Add a three-arg constructor</a:t>
            </a:r>
          </a:p>
          <a:p>
            <a:pPr lvl="1"/>
            <a:r>
              <a:rPr lang="en-US"/>
              <a:t>It will initialize height</a:t>
            </a:r>
          </a:p>
          <a:p>
            <a:pPr lvl="1"/>
            <a:r>
              <a:rPr lang="en-US"/>
              <a:t>It will call Rectangle's constructor to initialize length and width</a:t>
            </a:r>
          </a:p>
        </p:txBody>
      </p:sp>
    </p:spTree>
    <p:extLst>
      <p:ext uri="{BB962C8B-B14F-4D97-AF65-F5344CB8AC3E}">
        <p14:creationId xmlns:p14="http://schemas.microsoft.com/office/powerpoint/2010/main" val="3079439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24C0-2A2B-4C27-B914-707CF8D5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the Superclass Has No No-Arg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531C-3D53-4007-9C4B-FBA6FA31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We saw this with Person and Employee</a:t>
            </a:r>
          </a:p>
          <a:p>
            <a:r>
              <a:rPr lang="en-US"/>
              <a:t>Person did not have a no-arg or default constructor</a:t>
            </a:r>
          </a:p>
          <a:p>
            <a:r>
              <a:rPr lang="en-US"/>
              <a:t>Employee wouldn't compile unless we explicitly called the two-arg constructor</a:t>
            </a:r>
          </a:p>
        </p:txBody>
      </p:sp>
    </p:spTree>
    <p:extLst>
      <p:ext uri="{BB962C8B-B14F-4D97-AF65-F5344CB8AC3E}">
        <p14:creationId xmlns:p14="http://schemas.microsoft.com/office/powerpoint/2010/main" val="28771349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9538-FD7A-4AF5-858B-364B2761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Issues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ECAA-E2D9-4824-9D6C-7C1218047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Superclass constructor is always called before the subclass constructor</a:t>
            </a:r>
          </a:p>
          <a:p>
            <a:r>
              <a:rPr lang="en-US" sz="3600"/>
              <a:t>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3600"/>
              <a:t> key word calls the superclass constructor</a:t>
            </a:r>
          </a:p>
          <a:p>
            <a:pPr lvl="1"/>
            <a:r>
              <a:rPr lang="en-US" sz="3200"/>
              <a:t>Only in the subclass constructor</a:t>
            </a:r>
          </a:p>
          <a:p>
            <a:pPr lvl="1"/>
            <a:r>
              <a:rPr lang="en-US" sz="3200"/>
              <a:t>Must be the first statement</a:t>
            </a:r>
          </a:p>
        </p:txBody>
      </p:sp>
    </p:spTree>
    <p:extLst>
      <p:ext uri="{BB962C8B-B14F-4D97-AF65-F5344CB8AC3E}">
        <p14:creationId xmlns:p14="http://schemas.microsoft.com/office/powerpoint/2010/main" val="35343709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9538-FD7A-4AF5-858B-364B2761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Issues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ECAA-E2D9-4824-9D6C-7C1218047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If no superclass constructor explicitly called, Java will call the no-arg or default constructor</a:t>
            </a:r>
          </a:p>
          <a:p>
            <a:r>
              <a:rPr lang="en-US" sz="3600"/>
              <a:t>In other words, it calls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</a:p>
          <a:p>
            <a:endParaRPr lang="en-US" sz="3600"/>
          </a:p>
          <a:p>
            <a:r>
              <a:rPr lang="en-US" sz="3600"/>
              <a:t>If the superclass has no no-arg or default constructor, subclass must explicitly call one</a:t>
            </a:r>
          </a:p>
        </p:txBody>
      </p:sp>
    </p:spTree>
    <p:extLst>
      <p:ext uri="{BB962C8B-B14F-4D97-AF65-F5344CB8AC3E}">
        <p14:creationId xmlns:p14="http://schemas.microsoft.com/office/powerpoint/2010/main" val="12727504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3056-D4A1-47CF-8CB6-AF85CC23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Overriding Superclass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084B1-3893-4896-802E-AAD0D47EC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8</a:t>
            </a:r>
          </a:p>
        </p:txBody>
      </p:sp>
    </p:spTree>
    <p:extLst>
      <p:ext uri="{BB962C8B-B14F-4D97-AF65-F5344CB8AC3E}">
        <p14:creationId xmlns:p14="http://schemas.microsoft.com/office/powerpoint/2010/main" val="23754277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89186C-9DC2-47DF-A907-85AF9997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353AA-95CA-47FF-8772-016B1398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subclass can have a method with the same signature as a superclass method</a:t>
            </a:r>
          </a:p>
          <a:p>
            <a:r>
              <a:rPr lang="en-US"/>
              <a:t>The subclass method overrides the superclass method</a:t>
            </a:r>
          </a:p>
          <a:p>
            <a:r>
              <a:rPr lang="en-US"/>
              <a:t>For example, an Animal class has 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speak()</a:t>
            </a:r>
            <a:r>
              <a:rPr lang="en-US"/>
              <a:t> method that prints "hello"</a:t>
            </a:r>
          </a:p>
          <a:p>
            <a:r>
              <a:rPr lang="en-US"/>
              <a:t>A Dog class extends Animal and overrides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speak()</a:t>
            </a:r>
            <a:r>
              <a:rPr lang="en-US"/>
              <a:t> to print "woof"</a:t>
            </a:r>
          </a:p>
        </p:txBody>
      </p:sp>
    </p:spTree>
    <p:extLst>
      <p:ext uri="{BB962C8B-B14F-4D97-AF65-F5344CB8AC3E}">
        <p14:creationId xmlns:p14="http://schemas.microsoft.com/office/powerpoint/2010/main" val="25175704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1B74-EA24-43AF-BEA3-A66C251A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0179-0ADF-4CE4-BAA4-7790A43D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ourier New" panose="02070309020205020404" pitchFamily="49" charset="0"/>
              </a:rPr>
              <a:t>Animal is the superclass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Animal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public void speak()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86791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BFE7-359F-4278-BDDE-6E7EC77D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1AA7-9405-4AC7-B9F8-BC49B321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83745" cy="4023360"/>
          </a:xfrm>
        </p:spPr>
        <p:txBody>
          <a:bodyPr/>
          <a:lstStyle/>
          <a:p>
            <a:r>
              <a:rPr lang="en-US">
                <a:cs typeface="Courier New" panose="02070309020205020404" pitchFamily="49" charset="0"/>
              </a:rPr>
              <a:t>The Dog class provides its own implementation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speak()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Dog extends Animal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public void speak()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"Woof"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30808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6&quot;/&gt;&lt;lineCharCount val=&quot;7&quot;/&gt;&lt;/TableIndex&gt;&lt;/ShapeTextInfo&gt;"/>
  <p:tag name="PRESENTER_DUMMYTAG" val="&lt;DummyForForceWrite&gt;&lt;/DummyForForceWrite&gt;"/>
  <p:tag name="HTML_SHAPEINFO" val="&lt;ThreeDShapeInfo&gt;&lt;uuid val=&quot;{E3B8562A-FF14-4F51-842C-EE68EC2EBA20}&quot;/&gt;&lt;isInvalidForFieldText val=&quot;0&quot;/&gt;&lt;Image&gt;&lt;filename val=&quot;C:\Users\moogi\AppData\Local\Temp\CP392890365140Session\CPTrustFolder392890365156\PPTImport392894720468\data\asimages\{E3B8562A-FF14-4F51-842C-EE68EC2EBA20}_1.png&quot;/&gt;&lt;left val=&quot;31&quot;/&gt;&lt;top val=&quot;79&quot;/&gt;&lt;width val=&quot;847&quot;/&gt;&lt;height val=&quot;435&quot;/&gt;&lt;hasText val=&quot;1&quot;/&gt;&lt;/Image&gt;&lt;/ThreeDShape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5E6254FF-8D1D-45D1-83A4-3469E35A7CF7}&quot;/&gt;&lt;isInvalidForFieldText val=&quot;0&quot;/&gt;&lt;Image&gt;&lt;filename val=&quot;C:\Users\moogi\AppData\Local\Temp\CP392890365140Session\CPTrustFolder392890365156\PPTImport392894720468\data\asimages\{5E6254FF-8D1D-45D1-83A4-3469E35A7CF7}_9.png&quot;/&gt;&lt;left val=&quot;226&quot;/&gt;&lt;top val=&quot;492&quot;/&gt;&lt;width val=&quot;120&quot;/&gt;&lt;height val=&quot;80&quot;/&gt;&lt;hasText val=&quot;1&quot;/&gt;&lt;/Image&gt;&lt;/ThreeDShape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4320AAC0-FAF1-4DF8-A04D-9FC260FFBF66}&quot;/&gt;&lt;isInvalidForFieldText val=&quot;0&quot;/&gt;&lt;Image&gt;&lt;filename val=&quot;C:\Users\moogi\AppData\Local\Temp\CP392890365140Session\CPTrustFolder392890365156\PPTImport392894720468\data\asimages\{4320AAC0-FAF1-4DF8-A04D-9FC260FFBF66}_30.png&quot;/&gt;&lt;left val=&quot;56&quot;/&gt;&lt;top val=&quot;29&quot;/&gt;&lt;width val=&quot;822&quot;/&gt;&lt;height val=&quot;187&quot;/&gt;&lt;hasText val=&quot;1&quot;/&gt;&lt;/Image&gt;&lt;/ThreeDShape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42&quot;/&gt;&lt;lineCharCount val=&quot;16&quot;/&gt;&lt;lineCharCount val=&quot;43&quot;/&gt;&lt;lineCharCount val=&quot;8&quot;/&gt;&lt;/TableIndex&gt;&lt;/ShapeTextInfo&gt;"/>
  <p:tag name="HTML_SHAPEINFO" val="&lt;ThreeDShapeInfo&gt;&lt;uuid val=&quot;{4567AC5F-BE7C-4EE8-87C5-0A00A932E1C0}&quot;/&gt;&lt;isInvalidForFieldText val=&quot;0&quot;/&gt;&lt;Image&gt;&lt;filename val=&quot;C:\Users\moogi\AppData\Local\Temp\CP392890365140Session\CPTrustFolder392890365156\PPTImport392894720468\data\asimages\{4567AC5F-BE7C-4EE8-87C5-0A00A932E1C0}_30.png&quot;/&gt;&lt;left val=&quot;72&quot;/&gt;&lt;top val=&quot;182&quot;/&gt;&lt;width val=&quot;806&quot;/&gt;&lt;height val=&quot;434&quot;/&gt;&lt;hasText val=&quot;1&quot;/&gt;&lt;/Image&gt;&lt;/ThreeDShape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7&quot;/&gt;&lt;/TableIndex&gt;&lt;/ShapeTextInfo&gt;"/>
  <p:tag name="HTML_SHAPEINFO" val="&lt;ThreeDShapeInfo&gt;&lt;uuid val=&quot;{4EBAEDC2-6EAF-435A-AE64-DA28ABC56B4C}&quot;/&gt;&lt;isInvalidForFieldText val=&quot;0&quot;/&gt;&lt;Image&gt;&lt;filename val=&quot;C:\Users\moogi\AppData\Local\Temp\CP392890365140Session\CPTrustFolder392890365156\PPTImport392894720468\data\asimages\{4EBAEDC2-6EAF-435A-AE64-DA28ABC56B4C}_31.png&quot;/&gt;&lt;left val=&quot;56&quot;/&gt;&lt;top val=&quot;15&quot;/&gt;&lt;width val=&quot;822&quot;/&gt;&lt;height val=&quot;201&quot;/&gt;&lt;hasText val=&quot;1&quot;/&gt;&lt;/Image&gt;&lt;/ThreeDShape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44&quot;/&gt;&lt;lineCharCount val=&quot;41&quot;/&gt;&lt;lineCharCount val=&quot;48&quot;/&gt;&lt;lineCharCount val=&quot;10&quot;/&gt;&lt;lineCharCount val=&quot;20&quot;/&gt;&lt;lineCharCount val=&quot;49&quot;/&gt;&lt;lineCharCount val=&quot;19&quot;/&gt;&lt;/TableIndex&gt;&lt;/ShapeTextInfo&gt;"/>
  <p:tag name="HTML_SHAPEINFO" val="&lt;ThreeDShapeInfo&gt;&lt;uuid val=&quot;{752D8642-34CD-4C30-B6D0-D35397F1B2BF}&quot;/&gt;&lt;isInvalidForFieldText val=&quot;0&quot;/&gt;&lt;Image&gt;&lt;filename val=&quot;C:\Users\moogi\AppData\Local\Temp\CP392890365140Session\CPTrustFolder392890365156\PPTImport392894720468\data\asimages\{752D8642-34CD-4C30-B6D0-D35397F1B2BF}_31.png&quot;/&gt;&lt;left val=&quot;72&quot;/&gt;&lt;top val=&quot;182&quot;/&gt;&lt;width val=&quot;806&quot;/&gt;&lt;height val=&quot;434&quot;/&gt;&lt;hasText val=&quot;1&quot;/&gt;&lt;/Image&gt;&lt;/ThreeDShape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  <p:tag name="HTML_SHAPEINFO" val="&lt;ThreeDShapeInfo&gt;&lt;uuid val=&quot;{4E803335-426E-4E9D-A9A7-34B3B12AFFE7}&quot;/&gt;&lt;isInvalidForFieldText val=&quot;0&quot;/&gt;&lt;Image&gt;&lt;filename val=&quot;C:\Users\moogi\AppData\Local\Temp\CP392890365140Session\CPTrustFolder392890365156\PPTImport392894720468\data\asimages\{4E803335-426E-4E9D-A9A7-34B3B12AFFE7}_32.png&quot;/&gt;&lt;left val=&quot;56&quot;/&gt;&lt;top val=&quot;29&quot;/&gt;&lt;width val=&quot;822&quot;/&gt;&lt;height val=&quot;187&quot;/&gt;&lt;hasText val=&quot;1&quot;/&gt;&lt;/Image&gt;&lt;/ThreeDShape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42&quot;/&gt;&lt;lineCharCount val=&quot;12&quot;/&gt;&lt;lineCharCount val=&quot;24&quot;/&gt;&lt;lineCharCount val=&quot;36&quot;/&gt;&lt;lineCharCount val=&quot;30&quot;/&gt;&lt;lineCharCount val=&quot;23&quot;/&gt;&lt;lineCharCount val=&quot;34&quot;/&gt;&lt;lineCharCount val=&quot;32&quot;/&gt;&lt;lineCharCount val=&quot;25&quot;/&gt;&lt;/TableIndex&gt;&lt;/ShapeTextInfo&gt;"/>
  <p:tag name="HTML_SHAPEINFO" val="&lt;ThreeDShapeInfo&gt;&lt;uuid val=&quot;{6BCC9A56-744A-4F80-85D6-466383EF008F}&quot;/&gt;&lt;isInvalidForFieldText val=&quot;0&quot;/&gt;&lt;Image&gt;&lt;filename val=&quot;C:\Users\moogi\AppData\Local\Temp\CP392890365140Session\CPTrustFolder392890365156\PPTImport392894720468\data\asimages\{6BCC9A56-744A-4F80-85D6-466383EF008F}_32.png&quot;/&gt;&lt;left val=&quot;72&quot;/&gt;&lt;top val=&quot;182&quot;/&gt;&lt;width val=&quot;806&quot;/&gt;&lt;height val=&quot;467&quot;/&gt;&lt;hasText val=&quot;1&quot;/&gt;&lt;/Image&gt;&lt;/ThreeDShape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{1E531645-A499-478A-920D-39023E437867}&quot;/&gt;&lt;isInvalidForFieldText val=&quot;0&quot;/&gt;&lt;Image&gt;&lt;filename val=&quot;C:\Users\moogi\AppData\Local\Temp\CP392890365140Session\CPTrustFolder392890365156\PPTImport392894720468\data\asimages\{1E531645-A499-478A-920D-39023E437867}_33.png&quot;/&gt;&lt;left val=&quot;56&quot;/&gt;&lt;top val=&quot;29&quot;/&gt;&lt;width val=&quot;822&quot;/&gt;&lt;height val=&quot;187&quot;/&gt;&lt;hasText val=&quot;1&quot;/&gt;&lt;/Image&gt;&lt;/ThreeDShape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FF376549-5FFF-422D-A033-6E0B2554A8DF}&quot;/&gt;&lt;isInvalidForFieldText val=&quot;0&quot;/&gt;&lt;Image&gt;&lt;filename val=&quot;C:\Users\moogi\AppData\Local\Temp\CP392890365140Session\CPTrustFolder392890365156\PPTImport392894720468\data\asimages\{FF376549-5FFF-422D-A033-6E0B2554A8DF}_9.png&quot;/&gt;&lt;left val=&quot;162&quot;/&gt;&lt;top val=&quot;451&quot;/&gt;&lt;width val=&quot;259&quot;/&gt;&lt;height val=&quot;52&quot;/&gt;&lt;hasText val=&quot;1&quot;/&gt;&lt;/Image&gt;&lt;/ThreeDShape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50&quot;/&gt;&lt;lineCharCount val=&quot;5&quot;/&gt;&lt;lineCharCount val=&quot;50&quot;/&gt;&lt;lineCharCount val=&quot;5&quot;/&gt;&lt;lineCharCount val=&quot;1&quot;/&gt;&lt;lineCharCount val=&quot;24&quot;/&gt;&lt;lineCharCount val=&quot;2&quot;/&gt;&lt;lineCharCount val=&quot;25&quot;/&gt;&lt;lineCharCount val=&quot;1&quot;/&gt;&lt;/TableIndex&gt;&lt;/ShapeTextInfo&gt;"/>
  <p:tag name="HTML_SHAPEINFO" val="&lt;ThreeDShapeInfo&gt;&lt;uuid val=&quot;{E3A9A2A8-41F8-4972-ACF0-B876E54EBF61}&quot;/&gt;&lt;isInvalidForFieldText val=&quot;0&quot;/&gt;&lt;Image&gt;&lt;filename val=&quot;C:\Users\moogi\AppData\Local\Temp\CP392890365140Session\CPTrustFolder392890365156\PPTImport392894720468\data\asimages\{E3A9A2A8-41F8-4972-ACF0-B876E54EBF61}_33.png&quot;/&gt;&lt;left val=&quot;72&quot;/&gt;&lt;top val=&quot;178&quot;/&gt;&lt;width val=&quot;824&quot;/&gt;&lt;height val=&quot;438&quot;/&gt;&lt;hasText val=&quot;1&quot;/&gt;&lt;/Image&gt;&lt;/ThreeDShape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EB481785-3B78-43EE-A710-5D1C9B8E9A1E}&quot;/&gt;&lt;isInvalidForFieldText val=&quot;0&quot;/&gt;&lt;Image&gt;&lt;filename val=&quot;C:\Users\moogi\AppData\Local\Temp\CP392890365140Session\CPTrustFolder392890365156\PPTImport392894720468\data\asimages\{EB481785-3B78-43EE-A710-5D1C9B8E9A1E}_34.png&quot;/&gt;&lt;left val=&quot;56&quot;/&gt;&lt;top val=&quot;29&quot;/&gt;&lt;width val=&quot;822&quot;/&gt;&lt;height val=&quot;187&quot;/&gt;&lt;hasText val=&quot;1&quot;/&gt;&lt;/Image&gt;&lt;/ThreeDShape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40&quot;/&gt;&lt;lineCharCount val=&quot;16&quot;/&gt;&lt;lineCharCount val=&quot;47&quot;/&gt;&lt;lineCharCount val=&quot;21&quot;/&gt;&lt;lineCharCount val=&quot;52&quot;/&gt;&lt;lineCharCount val=&quot;48&quot;/&gt;&lt;lineCharCount val=&quot;31&quot;/&gt;&lt;/TableIndex&gt;&lt;/ShapeTextInfo&gt;"/>
  <p:tag name="HTML_SHAPEINFO" val="&lt;ThreeDShapeInfo&gt;&lt;uuid val=&quot;{A60349DA-4CC6-49F5-B100-CF868B46745A}&quot;/&gt;&lt;isInvalidForFieldText val=&quot;0&quot;/&gt;&lt;Image&gt;&lt;filename val=&quot;C:\Users\moogi\AppData\Local\Temp\CP392890365140Session\CPTrustFolder392890365156\PPTImport392894720468\data\asimages\{A60349DA-4CC6-49F5-B100-CF868B46745A}_34.png&quot;/&gt;&lt;left val=&quot;72&quot;/&gt;&lt;top val=&quot;182&quot;/&gt;&lt;width val=&quot;806&quot;/&gt;&lt;height val=&quot;434&quot;/&gt;&lt;hasText val=&quot;1&quot;/&gt;&lt;/Image&gt;&lt;/ThreeDShape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C6C0F009-45A2-42FA-A6A2-F178FC3E650D}&quot;/&gt;&lt;isInvalidForFieldText val=&quot;0&quot;/&gt;&lt;Image&gt;&lt;filename val=&quot;C:\Users\moogi\AppData\Local\Temp\CP392890365140Session\CPTrustFolder392890365156\PPTImport392894720468\data\asimages\{C6C0F009-45A2-42FA-A6A2-F178FC3E650D}_35.png&quot;/&gt;&lt;left val=&quot;56&quot;/&gt;&lt;top val=&quot;29&quot;/&gt;&lt;width val=&quot;822&quot;/&gt;&lt;height val=&quot;187&quot;/&gt;&lt;hasText val=&quot;1&quot;/&gt;&lt;/Image&gt;&lt;/ThreeDShape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49&quot;/&gt;&lt;lineCharCount val=&quot;47&quot;/&gt;&lt;lineCharCount val=&quot;33&quot;/&gt;&lt;lineCharCount val=&quot;1&quot;/&gt;&lt;lineCharCount val=&quot;37&quot;/&gt;&lt;lineCharCount val=&quot;2&quot;/&gt;&lt;lineCharCount val=&quot;18&quot;/&gt;&lt;lineCharCount val=&quot;14&quot;/&gt;&lt;lineCharCount val=&quot;12&quot;/&gt;&lt;lineCharCount val=&quot;1&quot;/&gt;&lt;/TableIndex&gt;&lt;/ShapeTextInfo&gt;"/>
  <p:tag name="HTML_SHAPEINFO" val="&lt;ThreeDShapeInfo&gt;&lt;uuid val=&quot;{4438BDA1-0251-43F6-A510-25670F48C026}&quot;/&gt;&lt;isInvalidForFieldText val=&quot;0&quot;/&gt;&lt;Image&gt;&lt;filename val=&quot;C:\Users\moogi\AppData\Local\Temp\CP392890365140Session\CPTrustFolder392890365156\PPTImport392894720468\data\asimages\{4438BDA1-0251-43F6-A510-25670F48C026}_35.png&quot;/&gt;&lt;left val=&quot;72&quot;/&gt;&lt;top val=&quot;175&quot;/&gt;&lt;width val=&quot;821&quot;/&gt;&lt;height val=&quot;454&quot;/&gt;&lt;hasText val=&quot;1&quot;/&gt;&lt;/Image&gt;&lt;/ThreeDShape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3F3FF17B-C4E2-4934-9F28-8239EC638063}&quot;/&gt;&lt;isInvalidForFieldText val=&quot;0&quot;/&gt;&lt;Image&gt;&lt;filename val=&quot;C:\Users\moogi\AppData\Local\Temp\CP392890365140Session\CPTrustFolder392890365156\PPTImport392894720468\data\asimages\{3F3FF17B-C4E2-4934-9F28-8239EC638063}_36.png&quot;/&gt;&lt;left val=&quot;56&quot;/&gt;&lt;top val=&quot;29&quot;/&gt;&lt;width val=&quot;822&quot;/&gt;&lt;height val=&quot;187&quot;/&gt;&lt;hasText val=&quot;1&quot;/&gt;&lt;/Image&gt;&lt;/ThreeDShape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47&quot;/&gt;&lt;lineCharCount val=&quot;28&quot;/&gt;&lt;lineCharCount val=&quot;27&quot;/&gt;&lt;lineCharCount val=&quot;4&quot;/&gt;&lt;lineCharCount val=&quot;1&quot;/&gt;&lt;lineCharCount val=&quot;44&quot;/&gt;&lt;lineCharCount val=&quot;39&quot;/&gt;&lt;lineCharCount val=&quot;18&quot;/&gt;&lt;lineCharCount val=&quot;4&quot;/&gt;&lt;/TableIndex&gt;&lt;/ShapeTextInfo&gt;"/>
  <p:tag name="HTML_SHAPEINFO" val="&lt;ThreeDShapeInfo&gt;&lt;uuid val=&quot;{485CFBBE-4280-43E8-8A8B-215E2A5F8A68}&quot;/&gt;&lt;isInvalidForFieldText val=&quot;0&quot;/&gt;&lt;Image&gt;&lt;filename val=&quot;C:\Users\moogi\AppData\Local\Temp\CP392890365140Session\CPTrustFolder392890365156\PPTImport392894720468\data\asimages\{485CFBBE-4280-43E8-8A8B-215E2A5F8A68}_36.png&quot;/&gt;&lt;left val=&quot;72&quot;/&gt;&lt;top val=&quot;178&quot;/&gt;&lt;width val=&quot;806&quot;/&gt;&lt;height val=&quot;438&quot;/&gt;&lt;hasText val=&quot;1&quot;/&gt;&lt;/Image&gt;&lt;/ThreeDShape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3F3FF17B-C4E2-4934-9F28-8239EC638063}&quot;/&gt;&lt;isInvalidForFieldText val=&quot;0&quot;/&gt;&lt;Image&gt;&lt;filename val=&quot;C:\Users\moogi\AppData\Local\Temp\CP392890365140Session\CPTrustFolder392890365156\PPTImport392894720468\data\asimages\{3F3FF17B-C4E2-4934-9F28-8239EC638063}_36.png&quot;/&gt;&lt;left val=&quot;56&quot;/&gt;&lt;top val=&quot;29&quot;/&gt;&lt;width val=&quot;822&quot;/&gt;&lt;height val=&quot;187&quot;/&gt;&lt;hasText val=&quot;1&quot;/&gt;&lt;/Image&gt;&lt;/ThreeDShape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47&quot;/&gt;&lt;lineCharCount val=&quot;28&quot;/&gt;&lt;lineCharCount val=&quot;27&quot;/&gt;&lt;lineCharCount val=&quot;4&quot;/&gt;&lt;lineCharCount val=&quot;1&quot;/&gt;&lt;lineCharCount val=&quot;44&quot;/&gt;&lt;lineCharCount val=&quot;39&quot;/&gt;&lt;lineCharCount val=&quot;18&quot;/&gt;&lt;lineCharCount val=&quot;4&quot;/&gt;&lt;/TableIndex&gt;&lt;/ShapeTextInfo&gt;"/>
  <p:tag name="HTML_SHAPEINFO" val="&lt;ThreeDShapeInfo&gt;&lt;uuid val=&quot;{485CFBBE-4280-43E8-8A8B-215E2A5F8A68}&quot;/&gt;&lt;isInvalidForFieldText val=&quot;0&quot;/&gt;&lt;Image&gt;&lt;filename val=&quot;C:\Users\moogi\AppData\Local\Temp\CP392890365140Session\CPTrustFolder392890365156\PPTImport392894720468\data\asimages\{485CFBBE-4280-43E8-8A8B-215E2A5F8A68}_36.png&quot;/&gt;&lt;left val=&quot;72&quot;/&gt;&lt;top val=&quot;178&quot;/&gt;&lt;width val=&quot;806&quot;/&gt;&lt;height val=&quot;438&quot;/&gt;&lt;hasText val=&quot;1&quot;/&gt;&lt;/Image&gt;&lt;/ThreeDShape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6&quot;/&gt;&lt;lineCharCount val=&quot;11&quot;/&gt;&lt;/TableIndex&gt;&lt;/ShapeTextInfo&gt;"/>
  <p:tag name="HTML_SHAPEINFO" val="&lt;ThreeDShapeInfo&gt;&lt;uuid val=&quot;{1A6CF71A-0529-47FA-85CB-750000859CF3}&quot;/&gt;&lt;isInvalidForFieldText val=&quot;0&quot;/&gt;&lt;Image&gt;&lt;filename val=&quot;C:\Users\moogi\AppData\Local\Temp\CP392890365140Session\CPTrustFolder392890365156\PPTImport392894720468\data\asimages\{1A6CF71A-0529-47FA-85CB-750000859CF3}_40.png&quot;/&gt;&lt;left val=&quot;31&quot;/&gt;&lt;top val=&quot;79&quot;/&gt;&lt;width val=&quot;847&quot;/&gt;&lt;height val=&quot;435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  <p:tag name="HTML_SHAPEINFO" val="&lt;ThreeDShapeInfo&gt;&lt;uuid val=&quot;{4FB9FDCD-799F-4A42-9A0A-23EE9B24D400}&quot;/&gt;&lt;isInvalidForFieldText val=&quot;0&quot;/&gt;&lt;Image&gt;&lt;filename val=&quot;C:\Users\moogi\AppData\Local\Temp\CP392890365140Session\CPTrustFolder392890365156\PPTImport392894720468\data\asimages\{4FB9FDCD-799F-4A42-9A0A-23EE9B24D400}_9.png&quot;/&gt;&lt;left val=&quot;565&quot;/&gt;&lt;top val=&quot;492&quot;/&gt;&lt;width val=&quot;180&quot;/&gt;&lt;height val=&quot;80&quot;/&gt;&lt;hasText val=&quot;1&quot;/&gt;&lt;/Image&gt;&lt;/ThreeDShape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  <p:tag name="HTML_SHAPEINFO" val="&lt;ThreeDShapeInfo&gt;&lt;uuid val=&quot;{2775D4FE-EBDC-408E-9745-8917DB1B6483}&quot;/&gt;&lt;isInvalidForFieldText val=&quot;0&quot;/&gt;&lt;Image&gt;&lt;filename val=&quot;C:\Users\moogi\AppData\Local\Temp\CP392890365140Session\CPTrustFolder392890365156\PPTImport392894720468\data\asimages\{2775D4FE-EBDC-408E-9745-8917DB1B6483}_40.png&quot;/&gt;&lt;left val=&quot;76&quot;/&gt;&lt;top val=&quot;458&quot;/&gt;&lt;width val=&quot;802&quot;/&gt;&lt;height val=&quot;129&quot;/&gt;&lt;hasText val=&quot;1&quot;/&gt;&lt;/Image&gt;&lt;/ThreeDShape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{195FA8C8-D346-456D-93F9-2523919D0CD3}&quot;/&gt;&lt;isInvalidForFieldText val=&quot;0&quot;/&gt;&lt;Image&gt;&lt;filename val=&quot;C:\Users\moogi\AppData\Local\Temp\CP392890365140Session\CPTrustFolder392890365156\PPTImport392894720468\data\asimages\{195FA8C8-D346-456D-93F9-2523919D0CD3}_41.png&quot;/&gt;&lt;left val=&quot;56&quot;/&gt;&lt;top val=&quot;29&quot;/&gt;&lt;width val=&quot;822&quot;/&gt;&lt;height val=&quot;187&quot;/&gt;&lt;hasText val=&quot;1&quot;/&gt;&lt;/Image&gt;&lt;/ThreeDShape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38&quot;/&gt;&lt;lineCharCount val=&quot;32&quot;/&gt;&lt;lineCharCount val=&quot;23&quot;/&gt;&lt;lineCharCount val=&quot;30&quot;/&gt;&lt;lineCharCount val=&quot;31&quot;/&gt;&lt;lineCharCount val=&quot;6&quot;/&gt;&lt;lineCharCount val=&quot;36&quot;/&gt;&lt;lineCharCount val=&quot;26&quot;/&gt;&lt;/TableIndex&gt;&lt;/ShapeTextInfo&gt;"/>
  <p:tag name="HTML_SHAPEINFO" val="&lt;ThreeDShapeInfo&gt;&lt;uuid val=&quot;{755DA539-416E-4C0C-87E4-A4E3D793AF60}&quot;/&gt;&lt;isInvalidForFieldText val=&quot;0&quot;/&gt;&lt;Image&gt;&lt;filename val=&quot;C:\Users\moogi\AppData\Local\Temp\CP392890365140Session\CPTrustFolder392890365156\PPTImport392894720468\data\asimages\{755DA539-416E-4C0C-87E4-A4E3D793AF60}_41.png&quot;/&gt;&lt;left val=&quot;72&quot;/&gt;&lt;top val=&quot;182&quot;/&gt;&lt;width val=&quot;806&quot;/&gt;&lt;height val=&quot;434&quot;/&gt;&lt;hasText val=&quot;1&quot;/&gt;&lt;/Image&gt;&lt;/ThreeDShape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760B6816-7034-492A-919B-B1F6D7AFBCE7}&quot;/&gt;&lt;isInvalidForFieldText val=&quot;0&quot;/&gt;&lt;Image&gt;&lt;filename val=&quot;C:\Users\moogi\AppData\Local\Temp\CP392890365140Session\CPTrustFolder392890365156\PPTImport392894720468\data\asimages\{760B6816-7034-492A-919B-B1F6D7AFBCE7}_42.png&quot;/&gt;&lt;left val=&quot;56&quot;/&gt;&lt;top val=&quot;29&quot;/&gt;&lt;width val=&quot;822&quot;/&gt;&lt;height val=&quot;187&quot;/&gt;&lt;hasText val=&quot;1&quot;/&gt;&lt;/Image&gt;&lt;/ThreeDShape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083E12D9-F61F-43BB-B2F1-C3DE651D950F}&quot;/&gt;&lt;isInvalidForFieldText val=&quot;0&quot;/&gt;&lt;Image&gt;&lt;filename val=&quot;C:\Users\moogi\AppData\Local\Temp\CP392890365140Session\CPTrustFolder392890365156\PPTImport392894720468\data\asimages\{083E12D9-F61F-43BB-B2F1-C3DE651D950F}_42.png&quot;/&gt;&lt;left val=&quot;175&quot;/&gt;&lt;top val=&quot;420&quot;/&gt;&lt;width val=&quot;614&quot;/&gt;&lt;height val=&quot;197&quot;/&gt;&lt;hasText val=&quot;1&quot;/&gt;&lt;/Image&gt;&lt;/ThreeDShape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DAB9EB42-3E36-4173-9A2B-892063E9D50F}&quot;/&gt;&lt;isInvalidForFieldText val=&quot;0&quot;/&gt;&lt;Image&gt;&lt;filename val=&quot;C:\Users\moogi\AppData\Local\Temp\CP392890365140Session\CPTrustFolder392890365156\PPTImport392894720468\data\asimages\{DAB9EB42-3E36-4173-9A2B-892063E9D50F}_42.png&quot;/&gt;&lt;left val=&quot;175&quot;/&gt;&lt;top val=&quot;198&quot;/&gt;&lt;width val=&quot;614&quot;/&gt;&lt;height val=&quot;196&quot;/&gt;&lt;hasText val=&quot;1&quot;/&gt;&lt;/Image&gt;&lt;/ThreeDShape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0&quot;/&gt;&lt;lineCharCount val=&quot;2&quot;/&gt;&lt;lineCharCount val=&quot;1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  <p:tag name="HTML_SHAPEINFO" val="&lt;ThreeDShapeInfo&gt;&lt;uuid val=&quot;{18348435-BA13-4AA4-A1B5-B7BF26E4D030}&quot;/&gt;&lt;isInvalidForFieldText val=&quot;0&quot;/&gt;&lt;Image&gt;&lt;filename val=&quot;C:\Users\moogi\AppData\Local\Temp\CP392890365140Session\CPTrustFolder392890365156\PPTImport392894720468\data\asimages\{18348435-BA13-4AA4-A1B5-B7BF26E4D030}_9.png&quot;/&gt;&lt;left val=&quot;517&quot;/&gt;&lt;top val=&quot;451&quot;/&gt;&lt;width val=&quot;288&quot;/&gt;&lt;height val=&quot;52&quot;/&gt;&lt;hasText val=&quot;1&quot;/&gt;&lt;/Image&gt;&lt;/ThreeDShape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0&quot;/&gt;&lt;lineCharCount val=&quot;2&quot;/&gt;&lt;lineCharCount val=&quot;1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1&quot;/&gt;&lt;/TableIndex&gt;&lt;/ShapeTextInfo&gt;"/>
  <p:tag name="HTML_SHAPEINFO" val="&lt;ThreeDShapeInfo&gt;&lt;uuid val=&quot;{7185029C-E5FA-4E73-91FA-6BA49EC98E96}&quot;/&gt;&lt;isInvalidForFieldText val=&quot;0&quot;/&gt;&lt;Image&gt;&lt;filename val=&quot;C:\Users\moogi\AppData\Local\Temp\CP392890365140Session\CPTrustFolder392890365156\PPTImport392894720468\data\asimages\{7185029C-E5FA-4E73-91FA-6BA49EC98E96}_10.png&quot;/&gt;&lt;left val=&quot;56&quot;/&gt;&lt;top val=&quot;29&quot;/&gt;&lt;width val=&quot;823&quot;/&gt;&lt;height val=&quot;187&quot;/&gt;&lt;hasText val=&quot;1&quot;/&gt;&lt;/Image&gt;&lt;/ThreeDShape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90914043-9F05-4A6C-BF0A-133DAAC28196}&quot;/&gt;&lt;isInvalidForFieldText val=&quot;0&quot;/&gt;&lt;Image&gt;&lt;filename val=&quot;C:\Users\moogi\AppData\Local\Temp\CP392890365140Session\CPTrustFolder392890365156\PPTImport392894720468\data\asimages\{90914043-9F05-4A6C-BF0A-133DAAC28196}_43.png&quot;/&gt;&lt;left val=&quot;56&quot;/&gt;&lt;top val=&quot;29&quot;/&gt;&lt;width val=&quot;822&quot;/&gt;&lt;height val=&quot;187&quot;/&gt;&lt;hasText val=&quot;1&quot;/&gt;&lt;/Image&gt;&lt;/ThreeDShape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44&quot;/&gt;&lt;lineCharCount val=&quot;17&quot;/&gt;&lt;lineCharCount val=&quot;45&quot;/&gt;&lt;lineCharCount val=&quot;8&quot;/&gt;&lt;lineCharCount val=&quot;49&quot;/&gt;&lt;lineCharCount val=&quot;7&quot;/&gt;&lt;lineCharCount val=&quot;14&quot;/&gt;&lt;/TableIndex&gt;&lt;/ShapeTextInfo&gt;"/>
  <p:tag name="HTML_SHAPEINFO" val="&lt;ThreeDShapeInfo&gt;&lt;uuid val=&quot;{07F41A18-3D18-44DB-B12A-DE247B9D80FB}&quot;/&gt;&lt;isInvalidForFieldText val=&quot;0&quot;/&gt;&lt;Image&gt;&lt;filename val=&quot;C:\Users\moogi\AppData\Local\Temp\CP392890365140Session\CPTrustFolder392890365156\PPTImport392894720468\data\asimages\{07F41A18-3D18-44DB-B12A-DE247B9D80FB}_43.png&quot;/&gt;&lt;left val=&quot;72&quot;/&gt;&lt;top val=&quot;182&quot;/&gt;&lt;width val=&quot;806&quot;/&gt;&lt;height val=&quot;434&quot;/&gt;&lt;hasText val=&quot;1&quot;/&gt;&lt;/Image&gt;&lt;/ThreeDShape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  <p:tag name="HTML_SHAPEINFO" val="&lt;ThreeDShapeInfo&gt;&lt;uuid val=&quot;{B29E2DE0-F55A-4665-8FDC-80B088F3AA30}&quot;/&gt;&lt;isInvalidForFieldText val=&quot;0&quot;/&gt;&lt;Image&gt;&lt;filename val=&quot;C:\Users\moogi\AppData\Local\Temp\CP392890365140Session\CPTrustFolder392890365156\PPTImport392894720468\data\asimages\{B29E2DE0-F55A-4665-8FDC-80B088F3AA30}_14.png&quot;/&gt;&lt;left val=&quot;56&quot;/&gt;&lt;top val=&quot;29&quot;/&gt;&lt;width val=&quot;822&quot;/&gt;&lt;height val=&quot;187&quot;/&gt;&lt;hasText val=&quot;1&quot;/&gt;&lt;/Image&gt;&lt;/ThreeDShape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46&quot;/&gt;&lt;lineCharCount val=&quot;28&quot;/&gt;&lt;lineCharCount val=&quot;1&quot;/&gt;&lt;lineCharCount val=&quot;26&quot;/&gt;&lt;lineCharCount val=&quot;21&quot;/&gt;&lt;/TableIndex&gt;&lt;/ShapeTextInfo&gt;"/>
  <p:tag name="HTML_SHAPEINFO" val="&lt;ThreeDShapeInfo&gt;&lt;uuid val=&quot;{EA17D0BD-05BA-403E-84F4-8EA6E147F20B}&quot;/&gt;&lt;isInvalidForFieldText val=&quot;0&quot;/&gt;&lt;Image&gt;&lt;filename val=&quot;C:\Users\moogi\AppData\Local\Temp\CP392890365140Session\CPTrustFolder392890365156\PPTImport392894720468\data\asimages\{EA17D0BD-05BA-403E-84F4-8EA6E147F20B}_14.png&quot;/&gt;&lt;left val=&quot;72&quot;/&gt;&lt;top val=&quot;182&quot;/&gt;&lt;width val=&quot;806&quot;/&gt;&lt;height val=&quot;434&quot;/&gt;&lt;hasText val=&quot;1&quot;/&gt;&lt;/Image&gt;&lt;/ThreeDShape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48611D22-2B79-40FD-9E30-4528E08F0903}&quot;/&gt;&lt;isInvalidForFieldText val=&quot;0&quot;/&gt;&lt;Image&gt;&lt;filename val=&quot;C:\Users\moogi\AppData\Local\Temp\CP392890365140Session\CPTrustFolder392890365156\PPTImport392894720468\data\asimages\{48611D22-2B79-40FD-9E30-4528E08F0903}_14.png&quot;/&gt;&lt;left val=&quot;562&quot;/&gt;&lt;top val=&quot;326&quot;/&gt;&lt;width val=&quot;199&quot;/&gt;&lt;height val=&quot;285&quot;/&gt;&lt;hasText val=&quot;1&quot;/&gt;&lt;/Image&gt;&lt;/ThreeDShape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10&quot;/&gt;&lt;lineCharCount val=&quot;1&quot;/&gt;&lt;lineCharCount val=&quot;7&quot;/&gt;&lt;lineCharCount val=&quot;6&quot;/&gt;&lt;lineCharCount val=&quot;1&quot;/&gt;&lt;lineCharCount val=&quot;12&quot;/&gt;&lt;lineCharCount val=&quot;11&quot;/&gt;&lt;lineCharCount val=&quot;12&quot;/&gt;&lt;lineCharCount val=&quot;11&quot;/&gt;&lt;lineCharCount val=&quot;9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5&quot;/&gt;&lt;lineCharCount val=&quot;8&quot;/&gt;&lt;/TableIndex&gt;&lt;/ShapeTextInfo&gt;"/>
  <p:tag name="HTML_SHAPEINFO" val="&lt;ThreeDShapeInfo&gt;&lt;uuid val=&quot;{C86AC883-A954-4236-BFFF-96DCAC0C0175}&quot;/&gt;&lt;isInvalidForFieldText val=&quot;0&quot;/&gt;&lt;Image&gt;&lt;filename val=&quot;C:\Users\moogi\AppData\Local\Temp\CP392890365140Session\CPTrustFolder392890365156\PPTImport392894720468\data\asimages\{C86AC883-A954-4236-BFFF-96DCAC0C0175}_37.png&quot;/&gt;&lt;left val=&quot;56&quot;/&gt;&lt;top val=&quot;15&quot;/&gt;&lt;width val=&quot;822&quot;/&gt;&lt;height val=&quot;201&quot;/&gt;&lt;hasText val=&quot;1&quot;/&gt;&lt;/Image&gt;&lt;/ThreeDShape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48&quot;/&gt;&lt;lineCharCount val=&quot;46&quot;/&gt;&lt;/TableIndex&gt;&lt;/ShapeTextInfo&gt;"/>
  <p:tag name="HTML_SHAPEINFO" val="&lt;ThreeDShapeInfo&gt;&lt;uuid val=&quot;{7E185557-2685-4E14-9D20-0A1CA46621F2}&quot;/&gt;&lt;isInvalidForFieldText val=&quot;0&quot;/&gt;&lt;Image&gt;&lt;filename val=&quot;C:\Users\moogi\AppData\Local\Temp\CP392890365140Session\CPTrustFolder392890365156\PPTImport392894720468\data\asimages\{7E185557-2685-4E14-9D20-0A1CA46621F2}_37.png&quot;/&gt;&lt;left val=&quot;72&quot;/&gt;&lt;top val=&quot;182&quot;/&gt;&lt;width val=&quot;806&quot;/&gt;&lt;height val=&quot;434&quot;/&gt;&lt;hasText val=&quot;1&quot;/&gt;&lt;/Image&gt;&lt;/ThreeDShape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435704DD-17DB-43A3-8A83-AE90D00AA7D0}&quot;/&gt;&lt;isInvalidForFieldText val=&quot;0&quot;/&gt;&lt;Image&gt;&lt;filename val=&quot;C:\Users\moogi\AppData\Local\Temp\CP392890365140Session\CPTrustFolder392890365156\PPTImport392894720468\data\asimages\{435704DD-17DB-43A3-8A83-AE90D00AA7D0}_37.png&quot;/&gt;&lt;left val=&quot;380&quot;/&gt;&lt;top val=&quot;326&quot;/&gt;&lt;width val=&quot;199&quot;/&gt;&lt;height val=&quot;285&quot;/&gt;&lt;hasText val=&quot;1&quot;/&gt;&lt;/Image&gt;&lt;/ThreeDShape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10&quot;/&gt;&lt;lineCharCount val=&quot;1&quot;/&gt;&lt;lineCharCount val=&quot;9&quot;/&gt;&lt;lineCharCount val=&quot;8&quot;/&gt;&lt;lineCharCount val=&quot;1&quot;/&gt;&lt;lineCharCount val=&quot;14&quot;/&gt;&lt;lineCharCount val=&quot;13&quot;/&gt;&lt;lineCharCount val=&quot;14&quot;/&gt;&lt;lineCharCount val=&quot;13&quot;/&gt;&lt;lineCharCount val=&quot;11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3&quot;/&gt;&lt;lineCharCount val=&quot;28&quot;/&gt;&lt;lineCharCount val=&quot;51&quot;/&gt;&lt;lineCharCount val=&quot;54&quot;/&gt;&lt;lineCharCount val=&quot;36&quot;/&gt;&lt;/TableIndex&gt;&lt;/ShapeTextInfo&gt;"/>
  <p:tag name="HTML_SHAPEINFO" val="&lt;ThreeDShapeInfo&gt;&lt;uuid val=&quot;{19D34F6F-CC40-4D0D-9EC1-EE7E4B099E73}&quot;/&gt;&lt;isInvalidForFieldText val=&quot;0&quot;/&gt;&lt;Image&gt;&lt;filename val=&quot;C:\Users\moogi\AppData\Local\Temp\CP392890365140Session\CPTrustFolder392890365156\PPTImport392894720468\data\asimages\{19D34F6F-CC40-4D0D-9EC1-EE7E4B099E73}_10.png&quot;/&gt;&lt;left val=&quot;72&quot;/&gt;&lt;top val=&quot;182&quot;/&gt;&lt;width val=&quot;822&quot;/&gt;&lt;height val=&quot;434&quot;/&gt;&lt;hasText val=&quot;1&quot;/&gt;&lt;/Image&gt;&lt;/ThreeDShape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{63D63D12-2326-4406-A5AB-64B1C5FAD4EE}&quot;/&gt;&lt;isInvalidForFieldText val=&quot;0&quot;/&gt;&lt;Image&gt;&lt;filename val=&quot;C:\Users\moogi\AppData\Local\Temp\CP392890365140Session\CPTrustFolder392890365156\PPTImport392894720468\data\asimages\{63D63D12-2326-4406-A5AB-64B1C5FAD4EE}_38.png&quot;/&gt;&lt;left val=&quot;56&quot;/&gt;&lt;top val=&quot;29&quot;/&gt;&lt;width val=&quot;822&quot;/&gt;&lt;height val=&quot;187&quot;/&gt;&lt;hasText val=&quot;1&quot;/&gt;&lt;/Image&gt;&lt;/ThreeDShape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47&quot;/&gt;&lt;lineCharCount val=&quot;49&quot;/&gt;&lt;/TableIndex&gt;&lt;/ShapeTextInfo&gt;"/>
  <p:tag name="HTML_SHAPEINFO" val="&lt;ThreeDShapeInfo&gt;&lt;uuid val=&quot;{DE65F466-754A-4C6F-BD26-23CE0B674399}&quot;/&gt;&lt;isInvalidForFieldText val=&quot;0&quot;/&gt;&lt;Image&gt;&lt;filename val=&quot;C:\Users\moogi\AppData\Local\Temp\CP392890365140Session\CPTrustFolder392890365156\PPTImport392894720468\data\asimages\{DE65F466-754A-4C6F-BD26-23CE0B674399}_38.png&quot;/&gt;&lt;left val=&quot;72&quot;/&gt;&lt;top val=&quot;182&quot;/&gt;&lt;width val=&quot;808&quot;/&gt;&lt;height val=&quot;434&quot;/&gt;&lt;hasText val=&quot;1&quot;/&gt;&lt;/Image&gt;&lt;/ThreeDShape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7E8E3957-9926-4CAA-81D7-F2F9CD401CAC}&quot;/&gt;&lt;isInvalidForFieldText val=&quot;0&quot;/&gt;&lt;Image&gt;&lt;filename val=&quot;C:\Users\moogi\AppData\Local\Temp\CP392890365140Session\CPTrustFolder392890365156\PPTImport392894720468\data\asimages\{7E8E3957-9926-4CAA-81D7-F2F9CD401CAC}_38.png&quot;/&gt;&lt;left val=&quot;351&quot;/&gt;&lt;top val=&quot;327&quot;/&gt;&lt;width val=&quot;257&quot;/&gt;&lt;height val=&quot;285&quot;/&gt;&lt;hasText val=&quot;1&quot;/&gt;&lt;/Image&gt;&lt;/ThreeDShape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10&quot;/&gt;&lt;lineCharCount val=&quot;1&quot;/&gt;&lt;lineCharCount val=&quot;18&quot;/&gt;&lt;lineCharCount val=&quot;17&quot;/&gt;&lt;lineCharCount val=&quot;1&quot;/&gt;&lt;lineCharCount val=&quot;21&quot;/&gt;&lt;lineCharCount val=&quot;20&quot;/&gt;&lt;lineCharCount val=&quot;23&quot;/&gt;&lt;lineCharCount val=&quot;22&quot;/&gt;&lt;lineCharCount val=&quot;2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{AC97D6F1-79FA-42BA-9D59-FFF9C4B2A606}&quot;/&gt;&lt;isInvalidForFieldText val=&quot;0&quot;/&gt;&lt;Image&gt;&lt;filename val=&quot;C:\Users\moogi\AppData\Local\Temp\CP392890365140Session\CPTrustFolder392890365156\PPTImport392894720468\data\asimages\{AC97D6F1-79FA-42BA-9D59-FFF9C4B2A606}_39.png&quot;/&gt;&lt;left val=&quot;56&quot;/&gt;&lt;top val=&quot;29&quot;/&gt;&lt;width val=&quot;822&quot;/&gt;&lt;height val=&quot;187&quot;/&gt;&lt;hasText val=&quot;1&quot;/&gt;&lt;/Image&gt;&lt;/ThreeDShape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43&quot;/&gt;&lt;lineCharCount val=&quot;41&quot;/&gt;&lt;/TableIndex&gt;&lt;/ShapeTextInfo&gt;"/>
  <p:tag name="HTML_SHAPEINFO" val="&lt;ThreeDShapeInfo&gt;&lt;uuid val=&quot;{EDFF9DF7-2C28-434B-A6F5-8AABDD9B8F60}&quot;/&gt;&lt;isInvalidForFieldText val=&quot;0&quot;/&gt;&lt;Image&gt;&lt;filename val=&quot;C:\Users\moogi\AppData\Local\Temp\CP392890365140Session\CPTrustFolder392890365156\PPTImport392894720468\data\asimages\{EDFF9DF7-2C28-434B-A6F5-8AABDD9B8F60}_39.png&quot;/&gt;&lt;left val=&quot;72&quot;/&gt;&lt;top val=&quot;182&quot;/&gt;&lt;width val=&quot;806&quot;/&gt;&lt;height val=&quot;434&quot;/&gt;&lt;hasText val=&quot;1&quot;/&gt;&lt;/Image&gt;&lt;/ThreeDShape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704F69FE-6DC0-45A3-A44D-2D5DB8504920}&quot;/&gt;&lt;isInvalidForFieldText val=&quot;0&quot;/&gt;&lt;Image&gt;&lt;filename val=&quot;C:\Users\moogi\AppData\Local\Temp\CP392890365140Session\CPTrustFolder392890365156\PPTImport392894720468\data\asimages\{704F69FE-6DC0-45A3-A44D-2D5DB8504920}_39.png&quot;/&gt;&lt;left val=&quot;299&quot;/&gt;&lt;top val=&quot;326&quot;/&gt;&lt;width val=&quot;361&quot;/&gt;&lt;height val=&quot;285&quot;/&gt;&lt;hasText val=&quot;1&quot;/&gt;&lt;/Image&gt;&lt;/ThreeDShape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10&quot;/&gt;&lt;lineCharCount val=&quot;1&quot;/&gt;&lt;lineCharCount val=&quot;18&quot;/&gt;&lt;lineCharCount val=&quot;17&quot;/&gt;&lt;lineCharCount val=&quot;1&quot;/&gt;&lt;lineCharCount val=&quot;33&quot;/&gt;&lt;lineCharCount val=&quot;30&quot;/&gt;&lt;lineCharCount val=&quot;23&quot;/&gt;&lt;lineCharCount val=&quot;22&quot;/&gt;&lt;lineCharCount val=&quot;2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  <p:tag name="HTML_SHAPEINFO" val="&lt;ThreeDShapeInfo&gt;&lt;uuid val=&quot;{EA69AFC7-CCB5-4392-B56E-63268065A4FD}&quot;/&gt;&lt;isInvalidForFieldText val=&quot;0&quot;/&gt;&lt;Image&gt;&lt;filename val=&quot;C:\Users\moogi\AppData\Local\Temp\CP392890365140Session\CPTrustFolder392890365156\PPTImport392894720468\data\asimages\{EA69AFC7-CCB5-4392-B56E-63268065A4FD}_44.png&quot;/&gt;&lt;left val=&quot;31&quot;/&gt;&lt;top val=&quot;79&quot;/&gt;&lt;width val=&quot;847&quot;/&gt;&lt;height val=&quot;435&quot;/&gt;&lt;hasText val=&quot;1&quot;/&gt;&lt;/Image&gt;&lt;/ThreeDShape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  <p:tag name="HTML_SHAPEINFO" val="&lt;ThreeDShapeInfo&gt;&lt;uuid val=&quot;{DC802423-2450-4E7F-AD4F-E2FA604F0537}&quot;/&gt;&lt;isInvalidForFieldText val=&quot;0&quot;/&gt;&lt;Image&gt;&lt;filename val=&quot;C:\Users\moogi\AppData\Local\Temp\CP392890365140Session\CPTrustFolder392890365156\PPTImport392894720468\data\asimages\{DC802423-2450-4E7F-AD4F-E2FA604F0537}_44.png&quot;/&gt;&lt;left val=&quot;76&quot;/&gt;&lt;top val=&quot;458&quot;/&gt;&lt;width val=&quot;802&quot;/&gt;&lt;height val=&quot;129&quot;/&gt;&lt;hasText val=&quot;1&quot;/&gt;&lt;/Image&gt;&lt;/ThreeDShape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  <p:tag name="HTML_SHAPEINFO" val="&lt;ThreeDShapeInfo&gt;&lt;uuid val=&quot;{50A6C835-6A1C-4E29-BFAB-98C8B31E5900}&quot;/&gt;&lt;isInvalidForFieldText val=&quot;0&quot;/&gt;&lt;Image&gt;&lt;filename val=&quot;C:\Users\moogi\AppData\Local\Temp\CP392890365140Session\CPTrustFolder392890365156\PPTImport392894720468\data\asimages\{50A6C835-6A1C-4E29-BFAB-98C8B31E5900}_11.png&quot;/&gt;&lt;left val=&quot;56&quot;/&gt;&lt;top val=&quot;29&quot;/&gt;&lt;width val=&quot;822&quot;/&gt;&lt;height val=&quot;187&quot;/&gt;&lt;hasText val=&quot;1&quot;/&gt;&lt;/Image&gt;&lt;/ThreeDShape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  <p:tag name="HTML_SHAPEINFO" val="&lt;ThreeDShapeInfo&gt;&lt;uuid val=&quot;{05DA2E92-9F77-4F76-B862-BD1619E95623}&quot;/&gt;&lt;isInvalidForFieldText val=&quot;0&quot;/&gt;&lt;Image&gt;&lt;filename val=&quot;C:\Users\moogi\AppData\Local\Temp\CP392890365140Session\CPTrustFolder392890365156\PPTImport392894720468\data\asimages\{05DA2E92-9F77-4F76-B862-BD1619E95623}_45.png&quot;/&gt;&lt;left val=&quot;56&quot;/&gt;&lt;top val=&quot;29&quot;/&gt;&lt;width val=&quot;822&quot;/&gt;&lt;height val=&quot;187&quot;/&gt;&lt;hasText val=&quot;1&quot;/&gt;&lt;/Image&gt;&lt;/ThreeDShape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48&quot;/&gt;&lt;lineCharCount val=&quot;18&quot;/&gt;&lt;lineCharCount val=&quot;1&quot;/&gt;&lt;lineCharCount val=&quot;33&quot;/&gt;&lt;lineCharCount val=&quot;1&quot;/&gt;&lt;lineCharCount val=&quot;34&quot;/&gt;&lt;lineCharCount val=&quot;35&quot;/&gt;&lt;/TableIndex&gt;&lt;/ShapeTextInfo&gt;"/>
  <p:tag name="HTML_SHAPEINFO" val="&lt;ThreeDShapeInfo&gt;&lt;uuid val=&quot;{D4DF59E0-F00E-4592-9DE1-F8EB8034B000}&quot;/&gt;&lt;isInvalidForFieldText val=&quot;0&quot;/&gt;&lt;Image&gt;&lt;filename val=&quot;C:\Users\moogi\AppData\Local\Temp\CP392890365140Session\CPTrustFolder392890365156\PPTImport392894720468\data\asimages\{D4DF59E0-F00E-4592-9DE1-F8EB8034B000}_45.png&quot;/&gt;&lt;left val=&quot;72&quot;/&gt;&lt;top val=&quot;182&quot;/&gt;&lt;width val=&quot;806&quot;/&gt;&lt;height val=&quot;434&quot;/&gt;&lt;hasText val=&quot;1&quot;/&gt;&lt;/Image&gt;&lt;/ThreeDShape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HTML_SHAPEINFO" val="&lt;ThreeDShapeInfo&gt;&lt;uuid val=&quot;{D3A7B97D-1DEA-4FA8-A079-F750411CBA13}&quot;/&gt;&lt;isInvalidForFieldText val=&quot;0&quot;/&gt;&lt;Image&gt;&lt;filename val=&quot;C:\Users\moogi\AppData\Local\Temp\CP392890365140Session\CPTrustFolder392890365156\PPTImport392894720468\data\asimages\{D3A7B97D-1DEA-4FA8-A079-F750411CBA13}_46.png&quot;/&gt;&lt;left val=&quot;56&quot;/&gt;&lt;top val=&quot;29&quot;/&gt;&lt;width val=&quot;822&quot;/&gt;&lt;height val=&quot;187&quot;/&gt;&lt;hasText val=&quot;1&quot;/&gt;&lt;/Image&gt;&lt;/ThreeDShape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51&quot;/&gt;&lt;lineCharCount val=&quot;42&quot;/&gt;&lt;lineCharCount val=&quot;1&quot;/&gt;&lt;lineCharCount val=&quot;33&quot;/&gt;&lt;lineCharCount val=&quot;21&quot;/&gt;&lt;lineCharCount val=&quot;19&quot;/&gt;&lt;lineCharCount val=&quot;1&quot;/&gt;&lt;lineCharCount val=&quot;51&quot;/&gt;&lt;lineCharCount val=&quot;20&quot;/&gt;&lt;/TableIndex&gt;&lt;/ShapeTextInfo&gt;"/>
  <p:tag name="HTML_SHAPEINFO" val="&lt;ThreeDShapeInfo&gt;&lt;uuid val=&quot;{81DC17F8-0D00-48AA-AAE5-532683C7BB40}&quot;/&gt;&lt;isInvalidForFieldText val=&quot;0&quot;/&gt;&lt;Image&gt;&lt;filename val=&quot;C:\Users\moogi\AppData\Local\Temp\CP392890365140Session\CPTrustFolder392890365156\PPTImport392894720468\data\asimages\{81DC17F8-0D00-48AA-AAE5-532683C7BB40}_46.png&quot;/&gt;&lt;left val=&quot;72&quot;/&gt;&lt;top val=&quot;178&quot;/&gt;&lt;width val=&quot;811&quot;/&gt;&lt;height val=&quot;438&quot;/&gt;&lt;hasText val=&quot;1&quot;/&gt;&lt;/Image&gt;&lt;/ThreeDShape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HTML_SHAPEINFO" val="&lt;ThreeDShapeInfo&gt;&lt;uuid val=&quot;{F60D76E6-DB67-4CE1-B4F6-5A847D629224}&quot;/&gt;&lt;isInvalidForFieldText val=&quot;0&quot;/&gt;&lt;Image&gt;&lt;filename val=&quot;C:\Users\moogi\AppData\Local\Temp\CP392890365140Session\CPTrustFolder392890365156\PPTImport392894720468\data\asimages\{F60D76E6-DB67-4CE1-B4F6-5A847D629224}_47.png&quot;/&gt;&lt;left val=&quot;56&quot;/&gt;&lt;top val=&quot;29&quot;/&gt;&lt;width val=&quot;822&quot;/&gt;&lt;height val=&quot;187&quot;/&gt;&lt;hasText val=&quot;1&quot;/&gt;&lt;/Image&gt;&lt;/ThreeDShape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25&quot;/&gt;&lt;lineCharCount val=&quot;25&quot;/&gt;&lt;lineCharCount val=&quot;24&quot;/&gt;&lt;lineCharCount val=&quot;1&quot;/&gt;&lt;lineCharCount val=&quot;44&quot;/&gt;&lt;lineCharCount val=&quot;18&quot;/&gt;&lt;lineCharCount val=&quot;15&quot;/&gt;&lt;lineCharCount val=&quot;4&quot;/&gt;&lt;lineCharCount val=&quot;1&quot;/&gt;&lt;/TableIndex&gt;&lt;/ShapeTextInfo&gt;"/>
  <p:tag name="HTML_SHAPEINFO" val="&lt;ThreeDShapeInfo&gt;&lt;uuid val=&quot;{4742CA55-9EBE-45E0-9425-68DBC3DA7DEB}&quot;/&gt;&lt;isInvalidForFieldText val=&quot;0&quot;/&gt;&lt;Image&gt;&lt;filename val=&quot;C:\Users\moogi\AppData\Local\Temp\CP392890365140Session\CPTrustFolder392890365156\PPTImport392894720468\data\asimages\{4742CA55-9EBE-45E0-9425-68DBC3DA7DEB}_47.png&quot;/&gt;&lt;left val=&quot;85&quot;/&gt;&lt;top val=&quot;187&quot;/&gt;&lt;width val=&quot;793&quot;/&gt;&lt;height val=&quot;437&quot;/&gt;&lt;hasText val=&quot;1&quot;/&gt;&lt;/Image&gt;&lt;/ThreeDShape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  <p:tag name="HTML_SHAPEINFO" val="&lt;ThreeDShapeInfo&gt;&lt;uuid val=&quot;{DCC14723-7A60-4DDC-BC43-F057ECFF2BEF}&quot;/&gt;&lt;isInvalidForFieldText val=&quot;0&quot;/&gt;&lt;Image&gt;&lt;filename val=&quot;C:\Users\moogi\AppData\Local\Temp\CP392890365140Session\CPTrustFolder392890365156\PPTImport392894720468\data\asimages\{DCC14723-7A60-4DDC-BC43-F057ECFF2BEF}_48.png&quot;/&gt;&lt;left val=&quot;56&quot;/&gt;&lt;top val=&quot;29&quot;/&gt;&lt;width val=&quot;822&quot;/&gt;&lt;height val=&quot;187&quot;/&gt;&lt;hasText val=&quot;1&quot;/&gt;&lt;/Image&gt;&lt;/ThreeDShape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53&quot;/&gt;&lt;lineCharCount val=&quot;30&quot;/&gt;&lt;lineCharCount val=&quot;30&quot;/&gt;&lt;lineCharCount val=&quot;1&quot;/&gt;&lt;lineCharCount val=&quot;43&quot;/&gt;&lt;lineCharCount val=&quot;18&quot;/&gt;&lt;lineCharCount val=&quot;15&quot;/&gt;&lt;lineCharCount val=&quot;2&quot;/&gt;&lt;/TableIndex&gt;&lt;/ShapeTextInfo&gt;"/>
  <p:tag name="HTML_SHAPEINFO" val="&lt;ThreeDShapeInfo&gt;&lt;uuid val=&quot;{EC3B10B7-82F0-4A3E-8726-11867E39BE50}&quot;/&gt;&lt;isInvalidForFieldText val=&quot;0&quot;/&gt;&lt;Image&gt;&lt;filename val=&quot;C:\Users\moogi\AppData\Local\Temp\CP392890365140Session\CPTrustFolder392890365156\PPTImport392894720468\data\asimages\{EC3B10B7-82F0-4A3E-8726-11867E39BE50}_48.png&quot;/&gt;&lt;left val=&quot;76&quot;/&gt;&lt;top val=&quot;184&quot;/&gt;&lt;width val=&quot;802&quot;/&gt;&lt;height val=&quot;432&quot;/&gt;&lt;hasText val=&quot;1&quot;/&gt;&lt;/Image&gt;&lt;/ThreeDShape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9&quot;/&gt;&lt;lineCharCount val=&quot;9&quot;/&gt;&lt;/TableIndex&gt;&lt;/ShapeTextInfo&gt;"/>
  <p:tag name="HTML_SHAPEINFO" val="&lt;ThreeDShapeInfo&gt;&lt;uuid val=&quot;{6526072F-8D46-4668-917C-BF1563F43AF5}&quot;/&gt;&lt;isInvalidForFieldText val=&quot;0&quot;/&gt;&lt;Image&gt;&lt;filename val=&quot;C:\Users\moogi\AppData\Local\Temp\CP392890365140Session\CPTrustFolder392890365156\PPTImport392894720468\data\asimages\{6526072F-8D46-4668-917C-BF1563F43AF5}_50.png&quot;/&gt;&lt;left val=&quot;56&quot;/&gt;&lt;top val=&quot;15&quot;/&gt;&lt;width val=&quot;822&quot;/&gt;&lt;height val=&quot;201&quot;/&gt;&lt;hasText val=&quot;1&quot;/&gt;&lt;/Image&gt;&lt;/ThreeDShape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47&quot;/&gt;&lt;lineCharCount val=&quot;17&quot;/&gt;&lt;lineCharCount val=&quot;30&quot;/&gt;&lt;lineCharCount val=&quot;1&quot;/&gt;&lt;lineCharCount val=&quot;32&quot;/&gt;&lt;lineCharCount val=&quot;1&quot;/&gt;&lt;lineCharCount val=&quot;32&quot;/&gt;&lt;lineCharCount val=&quot;48&quot;/&gt;&lt;/TableIndex&gt;&lt;/ShapeTextInfo&gt;"/>
  <p:tag name="HTML_SHAPEINFO" val="&lt;ThreeDShapeInfo&gt;&lt;uuid val=&quot;{F394D2A6-F3DD-4D46-BABE-F1F601A45E1E}&quot;/&gt;&lt;isInvalidForFieldText val=&quot;0&quot;/&gt;&lt;Image&gt;&lt;filename val=&quot;C:\Users\moogi\AppData\Local\Temp\CP392890365140Session\CPTrustFolder392890365156\PPTImport392894720468\data\asimages\{F394D2A6-F3DD-4D46-BABE-F1F601A45E1E}_50.png&quot;/&gt;&lt;left val=&quot;72&quot;/&gt;&lt;top val=&quot;182&quot;/&gt;&lt;width val=&quot;808&quot;/&gt;&lt;height val=&quot;434&quot;/&gt;&lt;hasText val=&quot;1&quot;/&gt;&lt;/Image&gt;&lt;/ThreeDShape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29&quot;/&gt;&lt;lineCharCount val=&quot;32&quot;/&gt;&lt;lineCharCount val=&quot;28&quot;/&gt;&lt;lineCharCount val=&quot;43&quot;/&gt;&lt;lineCharCount val=&quot;9&quot;/&gt;&lt;lineCharCount val=&quot;1&quot;/&gt;&lt;lineCharCount val=&quot;27&quot;/&gt;&lt;/TableIndex&gt;&lt;/ShapeTextInfo&gt;"/>
  <p:tag name="HTML_SHAPEINFO" val="&lt;ThreeDShapeInfo&gt;&lt;uuid val=&quot;{A12EB2EF-2B68-46EF-BA9D-EFB8C8DA9681}&quot;/&gt;&lt;isInvalidForFieldText val=&quot;0&quot;/&gt;&lt;Image&gt;&lt;filename val=&quot;C:\Users\moogi\AppData\Local\Temp\CP392890365140Session\CPTrustFolder392890365156\PPTImport392894720468\data\asimages\{A12EB2EF-2B68-46EF-BA9D-EFB8C8DA9681}_11.png&quot;/&gt;&lt;left val=&quot;72&quot;/&gt;&lt;top val=&quot;182&quot;/&gt;&lt;width val=&quot;806&quot;/&gt;&lt;height val=&quot;434&quot;/&gt;&lt;hasText val=&quot;1&quot;/&gt;&lt;/Image&gt;&lt;/ThreeDShape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HTML_SHAPEINFO" val="&lt;ThreeDShapeInfo&gt;&lt;uuid val=&quot;{84A3C7D3-F377-45D4-ACA0-8EDC09BA516D}&quot;/&gt;&lt;isInvalidForFieldText val=&quot;0&quot;/&gt;&lt;Image&gt;&lt;filename val=&quot;C:\Users\moogi\AppData\Local\Temp\CP392890365140Session\CPTrustFolder392890365156\PPTImport392894720468\data\asimages\{84A3C7D3-F377-45D4-ACA0-8EDC09BA516D}_51.png&quot;/&gt;&lt;left val=&quot;56&quot;/&gt;&lt;top val=&quot;29&quot;/&gt;&lt;width val=&quot;822&quot;/&gt;&lt;height val=&quot;187&quot;/&gt;&lt;hasText val=&quot;1&quot;/&gt;&lt;/Image&gt;&lt;/ThreeDShape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57&quot;/&gt;&lt;lineCharCount val=&quot;36&quot;/&gt;&lt;lineCharCount val=&quot;1&quot;/&gt;&lt;lineCharCount val=&quot;33&quot;/&gt;&lt;lineCharCount val=&quot;1&quot;/&gt;&lt;lineCharCount val=&quot;51&quot;/&gt;&lt;lineCharCount val=&quot;31&quot;/&gt;&lt;lineCharCount val=&quot;19&quot;/&gt;&lt;lineCharCount val=&quot;42&quot;/&gt;&lt;/TableIndex&gt;&lt;/ShapeTextInfo&gt;"/>
  <p:tag name="HTML_SHAPEINFO" val="&lt;ThreeDShapeInfo&gt;&lt;uuid val=&quot;{56CEA612-E869-4D1B-B935-3628E30A47D9}&quot;/&gt;&lt;isInvalidForFieldText val=&quot;0&quot;/&gt;&lt;Image&gt;&lt;filename val=&quot;C:\Users\moogi\AppData\Local\Temp\CP392890365140Session\CPTrustFolder392890365156\PPTImport392894720468\data\asimages\{56CEA612-E869-4D1B-B935-3628E30A47D9}_51.png&quot;/&gt;&lt;left val=&quot;74&quot;/&gt;&lt;top val=&quot;179&quot;/&gt;&lt;width val=&quot;806&quot;/&gt;&lt;height val=&quot;452&quot;/&gt;&lt;hasText val=&quot;1&quot;/&gt;&lt;/Image&gt;&lt;/ThreeDShape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HTML_SHAPEINFO" val="&lt;ThreeDShapeInfo&gt;&lt;uuid val=&quot;{84A3C7D3-F377-45D4-ACA0-8EDC09BA516D}&quot;/&gt;&lt;isInvalidForFieldText val=&quot;0&quot;/&gt;&lt;Image&gt;&lt;filename val=&quot;C:\Users\moogi\AppData\Local\Temp\CP392890365140Session\CPTrustFolder392890365156\PPTImport392894720468\data\asimages\{84A3C7D3-F377-45D4-ACA0-8EDC09BA516D}_51.png&quot;/&gt;&lt;left val=&quot;56&quot;/&gt;&lt;top val=&quot;29&quot;/&gt;&lt;width val=&quot;822&quot;/&gt;&lt;height val=&quot;187&quot;/&gt;&lt;hasText val=&quot;1&quot;/&gt;&lt;/Image&gt;&lt;/ThreeDShape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57&quot;/&gt;&lt;lineCharCount val=&quot;36&quot;/&gt;&lt;lineCharCount val=&quot;1&quot;/&gt;&lt;lineCharCount val=&quot;33&quot;/&gt;&lt;lineCharCount val=&quot;1&quot;/&gt;&lt;lineCharCount val=&quot;51&quot;/&gt;&lt;lineCharCount val=&quot;31&quot;/&gt;&lt;lineCharCount val=&quot;19&quot;/&gt;&lt;lineCharCount val=&quot;42&quot;/&gt;&lt;/TableIndex&gt;&lt;/ShapeTextInfo&gt;"/>
  <p:tag name="HTML_SHAPEINFO" val="&lt;ThreeDShapeInfo&gt;&lt;uuid val=&quot;{56CEA612-E869-4D1B-B935-3628E30A47D9}&quot;/&gt;&lt;isInvalidForFieldText val=&quot;0&quot;/&gt;&lt;Image&gt;&lt;filename val=&quot;C:\Users\moogi\AppData\Local\Temp\CP392890365140Session\CPTrustFolder392890365156\PPTImport392894720468\data\asimages\{56CEA612-E869-4D1B-B935-3628E30A47D9}_51.png&quot;/&gt;&lt;left val=&quot;74&quot;/&gt;&lt;top val=&quot;179&quot;/&gt;&lt;width val=&quot;806&quot;/&gt;&lt;height val=&quot;452&quot;/&gt;&lt;hasText val=&quot;1&quot;/&gt;&lt;/Image&gt;&lt;/ThreeDShape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HTML_SHAPEINFO" val="&lt;ThreeDShapeInfo&gt;&lt;uuid val=&quot;{959198B1-93E8-48B2-967A-44B59467105F}&quot;/&gt;&lt;isInvalidForFieldText val=&quot;0&quot;/&gt;&lt;Image&gt;&lt;filename val=&quot;C:\Users\moogi\AppData\Local\Temp\CP392890365140Session\CPTrustFolder392890365156\PPTImport392894720468\data\asimages\{959198B1-93E8-48B2-967A-44B59467105F}_52.png&quot;/&gt;&lt;left val=&quot;56&quot;/&gt;&lt;top val=&quot;29&quot;/&gt;&lt;width val=&quot;822&quot;/&gt;&lt;height val=&quot;187&quot;/&gt;&lt;hasText val=&quot;1&quot;/&gt;&lt;/Image&gt;&lt;/ThreeDShape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56&quot;/&gt;&lt;lineCharCount val=&quot;20&quot;/&gt;&lt;lineCharCount val=&quot;15&quot;/&gt;&lt;lineCharCount val=&quot;43&quot;/&gt;&lt;lineCharCount val=&quot;18&quot;/&gt;&lt;lineCharCount val=&quot;15&quot;/&gt;&lt;lineCharCount val=&quot;3&quot;/&gt;&lt;lineCharCount val=&quot;1&quot;/&gt;&lt;lineCharCount val=&quot;27&quot;/&gt;&lt;lineCharCount val=&quot;33&quot;/&gt;&lt;/TableIndex&gt;&lt;/ShapeTextInfo&gt;"/>
  <p:tag name="HTML_SHAPEINFO" val="&lt;ThreeDShapeInfo&gt;&lt;uuid val=&quot;{D40F2743-26BB-420D-8D11-FAEF0DB16997}&quot;/&gt;&lt;isInvalidForFieldText val=&quot;0&quot;/&gt;&lt;Image&gt;&lt;filename val=&quot;C:\Users\moogi\AppData\Local\Temp\CP392890365140Session\CPTrustFolder392890365156\PPTImport392894720468\data\asimages\{D40F2743-26BB-420D-8D11-FAEF0DB16997}_52.png&quot;/&gt;&lt;left val=&quot;72&quot;/&gt;&lt;top val=&quot;176&quot;/&gt;&lt;width val=&quot;828&quot;/&gt;&lt;height val=&quot;440&quot;/&gt;&lt;hasText val=&quot;1&quot;/&gt;&lt;/Image&gt;&lt;/ThreeDShape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  <p:tag name="HTML_SHAPEINFO" val="&lt;ThreeDShapeInfo&gt;&lt;uuid val=&quot;{E232ACD0-4D5C-4BA9-AF23-C3104779E821}&quot;/&gt;&lt;isInvalidForFieldText val=&quot;0&quot;/&gt;&lt;Image&gt;&lt;filename val=&quot;C:\Users\moogi\AppData\Local\Temp\CP392890365140Session\CPTrustFolder392890365156\PPTImport392894720468\data\asimages\{E232ACD0-4D5C-4BA9-AF23-C3104779E821}_53.png&quot;/&gt;&lt;left val=&quot;56&quot;/&gt;&lt;top val=&quot;29&quot;/&gt;&lt;width val=&quot;822&quot;/&gt;&lt;height val=&quot;187&quot;/&gt;&lt;hasText val=&quot;1&quot;/&gt;&lt;/Image&gt;&lt;/ThreeDShape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53&quot;/&gt;&lt;lineCharCount val=&quot;56&quot;/&gt;&lt;lineCharCount val=&quot;25&quot;/&gt;&lt;lineCharCount val=&quot;1&quot;/&gt;&lt;lineCharCount val=&quot;19&quot;/&gt;&lt;lineCharCount val=&quot;2&quot;/&gt;&lt;lineCharCount val=&quot;16&quot;/&gt;&lt;lineCharCount val=&quot;15&quot;/&gt;&lt;lineCharCount val=&quot;1&quot;/&gt;&lt;/TableIndex&gt;&lt;/ShapeTextInfo&gt;"/>
  <p:tag name="HTML_SHAPEINFO" val="&lt;ThreeDShapeInfo&gt;&lt;uuid val=&quot;{2CDDEE2E-B9CA-4BA5-9D03-09F4F2B8B06E}&quot;/&gt;&lt;isInvalidForFieldText val=&quot;0&quot;/&gt;&lt;Image&gt;&lt;filename val=&quot;C:\Users\moogi\AppData\Local\Temp\CP392890365140Session\CPTrustFolder392890365156\PPTImport392894720468\data\asimages\{2CDDEE2E-B9CA-4BA5-9D03-09F4F2B8B06E}_53.png&quot;/&gt;&lt;left val=&quot;74&quot;/&gt;&lt;top val=&quot;183&quot;/&gt;&lt;width val=&quot;813&quot;/&gt;&lt;height val=&quot;439&quot;/&gt;&lt;hasText val=&quot;1&quot;/&gt;&lt;/Image&gt;&lt;/ThreeDShape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4&quot;/&gt;&lt;/TableIndex&gt;&lt;/ShapeTextInfo&gt;"/>
  <p:tag name="HTML_SHAPEINFO" val="&lt;ThreeDShapeInfo&gt;&lt;uuid val=&quot;{61D1A8D5-6849-407A-8019-95B4B0B6C34B}&quot;/&gt;&lt;isInvalidForFieldText val=&quot;0&quot;/&gt;&lt;Image&gt;&lt;filename val=&quot;C:\Users\moogi\AppData\Local\Temp\CP392890365140Session\CPTrustFolder392890365156\PPTImport392894720468\data\asimages\{61D1A8D5-6849-407A-8019-95B4B0B6C34B}_54.png&quot;/&gt;&lt;left val=&quot;56&quot;/&gt;&lt;top val=&quot;29&quot;/&gt;&lt;width val=&quot;822&quot;/&gt;&lt;height val=&quot;187&quot;/&gt;&lt;hasText val=&quot;1&quot;/&gt;&lt;/Image&gt;&lt;/ThreeDShape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0&quot;/&gt;&lt;lineCharCount val=&quot;35&quot;/&gt;&lt;lineCharCount val=&quot;1&quot;/&gt;&lt;lineCharCount val=&quot;22&quot;/&gt;&lt;lineCharCount val=&quot;1&quot;/&gt;&lt;lineCharCount val=&quot;50&quot;/&gt;&lt;/TableIndex&gt;&lt;/ShapeTextInfo&gt;"/>
  <p:tag name="HTML_SHAPEINFO" val="&lt;ThreeDShapeInfo&gt;&lt;uuid val=&quot;{655F69B4-CEA9-481A-82C5-6DA5D853106E}&quot;/&gt;&lt;isInvalidForFieldText val=&quot;0&quot;/&gt;&lt;Image&gt;&lt;filename val=&quot;C:\Users\moogi\AppData\Local\Temp\CP392890365140Session\CPTrustFolder392890365156\PPTImport392894720468\data\asimages\{655F69B4-CEA9-481A-82C5-6DA5D853106E}_54.png&quot;/&gt;&lt;left val=&quot;72&quot;/&gt;&lt;top val=&quot;182&quot;/&gt;&lt;width val=&quot;806&quot;/&gt;&lt;height val=&quot;434&quot;/&gt;&lt;hasText val=&quot;1&quot;/&gt;&lt;/Image&gt;&lt;/ThreeDShape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1843075D-F0C4-41F1-9020-4D3260CAF565}&quot;/&gt;&lt;isInvalidForFieldText val=&quot;0&quot;/&gt;&lt;Image&gt;&lt;filename val=&quot;C:\Users\moogi\AppData\Local\Temp\CP392890365140Session\CPTrustFolder392890365156\PPTImport392894720468\data\asimages\{1843075D-F0C4-41F1-9020-4D3260CAF565}_11.png&quot;/&gt;&lt;left val=&quot;125&quot;/&gt;&lt;top val=&quot;543&quot;/&gt;&lt;width val=&quot;139&quot;/&gt;&lt;height val=&quot;95&quot;/&gt;&lt;hasText val=&quot;1&quot;/&gt;&lt;/Image&gt;&lt;/ThreeDShape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4&quot;/&gt;&lt;/TableIndex&gt;&lt;/ShapeTextInfo&gt;"/>
  <p:tag name="HTML_SHAPEINFO" val="&lt;ThreeDShapeInfo&gt;&lt;uuid val=&quot;{6FCCBDDD-5340-456E-89E5-460F337E412E}&quot;/&gt;&lt;isInvalidForFieldText val=&quot;0&quot;/&gt;&lt;Image&gt;&lt;filename val=&quot;C:\Users\moogi\AppData\Local\Temp\CP392890365140Session\CPTrustFolder392890365156\PPTImport392894720468\data\asimages\{6FCCBDDD-5340-456E-89E5-460F337E412E}_55.png&quot;/&gt;&lt;left val=&quot;56&quot;/&gt;&lt;top val=&quot;29&quot;/&gt;&lt;width val=&quot;822&quot;/&gt;&lt;height val=&quot;187&quot;/&gt;&lt;hasText val=&quot;1&quot;/&gt;&lt;/Image&gt;&lt;/ThreeDShape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19&quot;/&gt;&lt;lineCharCount val=&quot;1&quot;/&gt;&lt;lineCharCount val=&quot;34&quot;/&gt;&lt;lineCharCount val=&quot;1&quot;/&gt;&lt;lineCharCount val=&quot;42&quot;/&gt;&lt;/TableIndex&gt;&lt;/ShapeTextInfo&gt;"/>
  <p:tag name="HTML_SHAPEINFO" val="&lt;ThreeDShapeInfo&gt;&lt;uuid val=&quot;{CC47144F-0754-4DFF-ACC9-E54EA0B78335}&quot;/&gt;&lt;isInvalidForFieldText val=&quot;0&quot;/&gt;&lt;Image&gt;&lt;filename val=&quot;C:\Users\moogi\AppData\Local\Temp\CP392890365140Session\CPTrustFolder392890365156\PPTImport392894720468\data\asimages\{CC47144F-0754-4DFF-ACC9-E54EA0B78335}_55.png&quot;/&gt;&lt;left val=&quot;72&quot;/&gt;&lt;top val=&quot;182&quot;/&gt;&lt;width val=&quot;806&quot;/&gt;&lt;height val=&quot;434&quot;/&gt;&lt;hasText val=&quot;1&quot;/&gt;&lt;/Image&gt;&lt;/ThreeDShape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  <p:tag name="HTML_SHAPEINFO" val="&lt;ThreeDShapeInfo&gt;&lt;uuid val=&quot;{DC641637-BDA0-4E44-9BC7-64FE8D50210F}&quot;/&gt;&lt;isInvalidForFieldText val=&quot;0&quot;/&gt;&lt;Image&gt;&lt;filename val=&quot;C:\Users\moogi\AppData\Local\Temp\CP392890365140Session\CPTrustFolder392890365156\PPTImport392894720468\data\asimages\{DC641637-BDA0-4E44-9BC7-64FE8D50210F}_49.png&quot;/&gt;&lt;left val=&quot;56&quot;/&gt;&lt;top val=&quot;29&quot;/&gt;&lt;width val=&quot;839&quot;/&gt;&lt;height val=&quot;187&quot;/&gt;&lt;hasText val=&quot;1&quot;/&gt;&lt;/Image&gt;&lt;/ThreeDShape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5&quot;/&gt;&lt;lineCharCount val=&quot;33&quot;/&gt;&lt;/TableIndex&gt;&lt;/ShapeTextInfo&gt;"/>
  <p:tag name="HTML_SHAPEINFO" val="&lt;ThreeDShapeInfo&gt;&lt;uuid val=&quot;{202B7836-B716-40F7-BF7F-8CCA450912A9}&quot;/&gt;&lt;isInvalidForFieldText val=&quot;0&quot;/&gt;&lt;Image&gt;&lt;filename val=&quot;C:\Users\moogi\AppData\Local\Temp\CP392890365140Session\CPTrustFolder392890365156\PPTImport392894720468\data\asimages\{202B7836-B716-40F7-BF7F-8CCA450912A9}_49.png&quot;/&gt;&lt;left val=&quot;72&quot;/&gt;&lt;top val=&quot;182&quot;/&gt;&lt;width val=&quot;806&quot;/&gt;&lt;height val=&quot;434&quot;/&gt;&lt;hasText val=&quot;1&quot;/&gt;&lt;/Image&gt;&lt;/ThreeDShape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FA41A268-E047-41EE-BC4C-AE42AD6BED63}&quot;/&gt;&lt;isInvalidForFieldText val=&quot;0&quot;/&gt;&lt;Image&gt;&lt;filename val=&quot;C:\Users\moogi\AppData\Local\Temp\CP392890365140Session\CPTrustFolder392890365156\PPTImport392894720468\data\asimages\{FA41A268-E047-41EE-BC4C-AE42AD6BED63}_49.png&quot;/&gt;&lt;left val=&quot;265&quot;/&gt;&lt;top val=&quot;321&quot;/&gt;&lt;width val=&quot;429&quot;/&gt;&lt;height val=&quot;322&quot;/&gt;&lt;hasText val=&quot;1&quot;/&gt;&lt;/Image&gt;&lt;/ThreeDShape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10&quot;/&gt;&lt;lineCharCount val=&quot;1&quot;/&gt;&lt;lineCharCount val=&quot;18&quot;/&gt;&lt;lineCharCount val=&quot;17&quot;/&gt;&lt;lineCharCount val=&quot;1&quot;/&gt;&lt;lineCharCount val=&quot;39&quot;/&gt;&lt;lineCharCount val=&quot;33&quot;/&gt;&lt;lineCharCount val=&quot;30&quot;/&gt;&lt;lineCharCount val=&quot;23&quot;/&gt;&lt;lineCharCount val=&quot;22&quot;/&gt;&lt;lineCharCount val=&quot;2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1FAFA16D-C12C-407C-A7B9-6E886DB2931C}&quot;/&gt;&lt;isInvalidForFieldText val=&quot;0&quot;/&gt;&lt;Image&gt;&lt;filename val=&quot;C:\Users\moogi\AppData\Local\Temp\CP392890365140Session\CPTrustFolder392890365156\PPTImport392894720468\data\asimages\{1FAFA16D-C12C-407C-A7B9-6E886DB2931C}_11.png&quot;/&gt;&lt;left val=&quot;272&quot;/&gt;&lt;top val=&quot;547&quot;/&gt;&lt;width val=&quot;168&quot;/&gt;&lt;height val=&quot;95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0&quot;/&gt;&lt;lineCharCount val=&quot;8&quot;/&gt;&lt;/TableIndex&gt;&lt;/ShapeTextInfo&gt;"/>
  <p:tag name="PRESENTER_DUMMYTAG" val="&lt;DummyForForceWrite&gt;&lt;/DummyForForceWrite&gt;"/>
  <p:tag name="HTML_SHAPEINFO" val="&lt;ThreeDShapeInfo&gt;&lt;uuid val=&quot;{B7138876-B6CC-43A6-9D40-FD06438E65C1}&quot;/&gt;&lt;isInvalidForFieldText val=&quot;0&quot;/&gt;&lt;Image&gt;&lt;filename val=&quot;C:\Users\moogi\AppData\Local\Temp\CP392890365140Session\CPTrustFolder392890365156\PPTImport392894720468\data\asimages\{B7138876-B6CC-43A6-9D40-FD06438E65C1}_1.png&quot;/&gt;&lt;left val=&quot;76&quot;/&gt;&lt;top val=&quot;458&quot;/&gt;&lt;width val=&quot;803&quot;/&gt;&lt;height val=&quot;129&quot;/&gt;&lt;hasText val=&quot;1&quot;/&gt;&lt;/Image&gt;&lt;/ThreeDShape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4C440340-2458-483B-AB1D-8B0D0CF20829}&quot;/&gt;&lt;isInvalidForFieldText val=&quot;0&quot;/&gt;&lt;Image&gt;&lt;filename val=&quot;C:\Users\moogi\AppData\Local\Temp\CP392890365140Session\CPTrustFolder392890365156\PPTImport392894720468\data\asimages\{4C440340-2458-483B-AB1D-8B0D0CF20829}_11.png&quot;/&gt;&lt;left val=&quot;510&quot;/&gt;&lt;top val=&quot;549&quot;/&gt;&lt;width val=&quot;205&quot;/&gt;&lt;height val=&quot;97&quot;/&gt;&lt;hasText val=&quot;1&quot;/&gt;&lt;/Image&gt;&lt;/ThreeDShape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HTML_AUTOSHAPE_INFO" val="&lt;ThreeDShapeInfo&gt;&lt;uuid val=&quot;{26DADDC5-E9FC-4F08-9EE7-6641F912E47B}&quot;/&gt;&lt;isInvalidForFieldText val=&quot;1&quot;/&gt;&lt;Image&gt;&lt;filename val=&quot;C:\Users\moogi\AppData\Local\Temp\CP392890365140Session\CPTrustFolder392890365156\PPTImport392894720468\data\asimages\{26DADDC5-E9FC-4F08-9EE7-6641F912E47B}_11_S.png&quot;/&gt;&lt;left val=&quot;409&quot;/&gt;&lt;top val=&quot;445&quot;/&gt;&lt;width val=&quot;74&quot;/&gt;&lt;height val=&quot;40&quot;/&gt;&lt;hasText val=&quot;0&quot;/&gt;&lt;/Image&gt;&lt;Image&gt;&lt;filename val=&quot;C:\Users\moogi\AppData\Local\Temp\CP392890365140Session\CPTrustFolder392890365156\PPTImport392894720468\data\asimages\{26DADDC5-E9FC-4F08-9EE7-6641F912E47B}_11_T.png&quot;/&gt;&lt;left val=&quot;410&quot;/&gt;&lt;top val=&quot;446&quot;/&gt;&lt;width val=&quot;72&quot;/&gt;&lt;height val=&quot;38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  <p:tag name="HTML_SHAPEINFO" val="&lt;ThreeDShapeInfo&gt;&lt;uuid val=&quot;{81FB35D9-CFFC-46EA-A1C2-2F80DD88D7DA}&quot;/&gt;&lt;isInvalidForFieldText val=&quot;0&quot;/&gt;&lt;Image&gt;&lt;filename val=&quot;C:\Users\moogi\AppData\Local\Temp\CP392890365140Session\CPTrustFolder392890365156\PPTImport392894720468\data\asimages\{81FB35D9-CFFC-46EA-A1C2-2F80DD88D7DA}_11.png&quot;/&gt;&lt;left val=&quot;476&quot;/&gt;&lt;top val=&quot;425&quot;/&gt;&lt;width val=&quot;270&quot;/&gt;&lt;height val=&quot;52&quot;/&gt;&lt;hasText val=&quot;1&quot;/&gt;&lt;/Image&gt;&lt;/ThreeDShape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  <p:tag name="HTML_SHAPEINFO" val="&lt;ThreeDShapeInfo&gt;&lt;uuid val=&quot;{79F509F4-C29B-4504-A0BD-BF2ED6FB1475}&quot;/&gt;&lt;isInvalidForFieldText val=&quot;0&quot;/&gt;&lt;Image&gt;&lt;filename val=&quot;C:\Users\moogi\AppData\Local\Temp\CP392890365140Session\CPTrustFolder392890365156\PPTImport392894720468\data\asimages\{79F509F4-C29B-4504-A0BD-BF2ED6FB1475}_12.png&quot;/&gt;&lt;left val=&quot;56&quot;/&gt;&lt;top val=&quot;29&quot;/&gt;&lt;width val=&quot;822&quot;/&gt;&lt;height val=&quot;187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35&quot;/&gt;&lt;lineCharCount val=&quot;43&quot;/&gt;&lt;lineCharCount val=&quot;33&quot;/&gt;&lt;lineCharCount val=&quot;38&quot;/&gt;&lt;lineCharCount val=&quot;39&quot;/&gt;&lt;lineCharCount val=&quot;43&quot;/&gt;&lt;lineCharCount val=&quot;35&quot;/&gt;&lt;/TableIndex&gt;&lt;/ShapeTextInfo&gt;"/>
  <p:tag name="HTML_SHAPEINFO" val="&lt;ThreeDShapeInfo&gt;&lt;uuid val=&quot;{D442BB37-3BA2-4980-9806-0B702D07BDD9}&quot;/&gt;&lt;isInvalidForFieldText val=&quot;0&quot;/&gt;&lt;Image&gt;&lt;filename val=&quot;C:\Users\moogi\AppData\Local\Temp\CP392890365140Session\CPTrustFolder392890365156\PPTImport392894720468\data\asimages\{D442BB37-3BA2-4980-9806-0B702D07BDD9}_12.png&quot;/&gt;&lt;left val=&quot;72&quot;/&gt;&lt;top val=&quot;182&quot;/&gt;&lt;width val=&quot;806&quot;/&gt;&lt;height val=&quot;434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{AC1E7F67-3F82-4BF1-B126-DEE1E91F7B0E}&quot;/&gt;&lt;isInvalidForFieldText val=&quot;0&quot;/&gt;&lt;Image&gt;&lt;filename val=&quot;C:\Users\moogi\AppData\Local\Temp\CP392890365140Session\CPTrustFolder392890365156\PPTImport392894720468\data\asimages\{AC1E7F67-3F82-4BF1-B126-DEE1E91F7B0E}_13.png&quot;/&gt;&lt;left val=&quot;56&quot;/&gt;&lt;top val=&quot;29&quot;/&gt;&lt;width val=&quot;822&quot;/&gt;&lt;height val=&quot;187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2&quot;/&gt;&lt;lineCharCount val=&quot;7&quot;/&gt;&lt;/TableIndex&gt;&lt;/ShapeTextInfo&gt;"/>
  <p:tag name="HTML_SHAPEINFO" val="&lt;ThreeDShapeInfo&gt;&lt;uuid val=&quot;{29131898-6301-439E-B693-15C9688A4E9C}&quot;/&gt;&lt;isInvalidForFieldText val=&quot;0&quot;/&gt;&lt;Image&gt;&lt;filename val=&quot;C:\Users\moogi\AppData\Local\Temp\CP392890365140Session\CPTrustFolder392890365156\PPTImport392894720468\data\asimages\{29131898-6301-439E-B693-15C9688A4E9C}_2.png&quot;/&gt;&lt;left val=&quot;31&quot;/&gt;&lt;top val=&quot;79&quot;/&gt;&lt;width val=&quot;847&quot;/&gt;&lt;height val=&quot;435&quot;/&gt;&lt;hasText val=&quot;1&quot;/&gt;&lt;/Image&gt;&lt;/ThreeDShape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20&quot;/&gt;&lt;lineCharCount val=&quot;17&quot;/&gt;&lt;lineCharCount val=&quot;26&quot;/&gt;&lt;lineCharCount val=&quot;29&quot;/&gt;&lt;lineCharCount val=&quot;36&quot;/&gt;&lt;lineCharCount val=&quot;13&quot;/&gt;&lt;lineCharCount val=&quot;45&quot;/&gt;&lt;lineCharCount val=&quot;7&quot;/&gt;&lt;/TableIndex&gt;&lt;/ShapeTextInfo&gt;"/>
  <p:tag name="HTML_SHAPEINFO" val="&lt;ThreeDShapeInfo&gt;&lt;uuid val=&quot;{DB9EC074-3F31-43FE-B637-DE004911BCEE}&quot;/&gt;&lt;isInvalidForFieldText val=&quot;0&quot;/&gt;&lt;Image&gt;&lt;filename val=&quot;C:\Users\moogi\AppData\Local\Temp\CP392890365140Session\CPTrustFolder392890365156\PPTImport392894720468\data\asimages\{DB9EC074-3F31-43FE-B637-DE004911BCEE}_13.png&quot;/&gt;&lt;left val=&quot;72&quot;/&gt;&lt;top val=&quot;182&quot;/&gt;&lt;width val=&quot;806&quot;/&gt;&lt;height val=&quot;434&quot;/&gt;&lt;hasText val=&quot;1&quot;/&gt;&lt;/Image&gt;&lt;/ThreeDShape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  <p:tag name="HTML_SHAPEINFO" val="&lt;ThreeDShapeInfo&gt;&lt;uuid val=&quot;{B068FF7A-BC50-4768-B439-B6DB13DE5D54}&quot;/&gt;&lt;isInvalidForFieldText val=&quot;0&quot;/&gt;&lt;Image&gt;&lt;filename val=&quot;C:\Users\moogi\AppData\Local\Temp\CP392890365140Session\CPTrustFolder392890365156\PPTImport392894720468\data\asimages\{B068FF7A-BC50-4768-B439-B6DB13DE5D54}_15.png&quot;/&gt;&lt;left val=&quot;56&quot;/&gt;&lt;top val=&quot;29&quot;/&gt;&lt;width val=&quot;822&quot;/&gt;&lt;height val=&quot;187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23&quot;/&gt;&lt;lineCharCount val=&quot;2&quot;/&gt;&lt;lineCharCount val=&quot;1&quot;/&gt;&lt;lineCharCount val=&quot;2&quot;/&gt;&lt;lineCharCount val=&quot;1&quot;/&gt;&lt;lineCharCount val=&quot;40&quot;/&gt;&lt;lineCharCount val=&quot;51&quot;/&gt;&lt;lineCharCount val=&quot;8&quot;/&gt;&lt;lineCharCount val=&quot;53&quot;/&gt;&lt;/TableIndex&gt;&lt;/ShapeTextInfo&gt;"/>
  <p:tag name="HTML_SHAPEINFO" val="&lt;ThreeDShapeInfo&gt;&lt;uuid val=&quot;{501E93D2-2D7C-4C9C-9019-83525134F90D}&quot;/&gt;&lt;isInvalidForFieldText val=&quot;0&quot;/&gt;&lt;Image&gt;&lt;filename val=&quot;C:\Users\moogi\AppData\Local\Temp\CP392890365140Session\CPTrustFolder392890365156\PPTImport392894720468\data\asimages\{501E93D2-2D7C-4C9C-9019-83525134F90D}_15.png&quot;/&gt;&lt;left val=&quot;74&quot;/&gt;&lt;top val=&quot;185&quot;/&gt;&lt;width val=&quot;804&quot;/&gt;&lt;height val=&quot;431&quot;/&gt;&lt;hasText val=&quot;1&quot;/&gt;&lt;/Image&gt;&lt;/ThreeDShape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HTML_SHAPEINFO" val="&lt;ThreeDShapeInfo&gt;&lt;uuid val=&quot;{1B32B3A1-81A9-4A59-8592-0C971BC60561}&quot;/&gt;&lt;isInvalidForFieldText val=&quot;0&quot;/&gt;&lt;Image&gt;&lt;filename val=&quot;C:\Users\moogi\AppData\Local\Temp\CP392890365140Session\CPTrustFolder392890365156\PPTImport392894720468\data\asimages\{1B32B3A1-81A9-4A59-8592-0C971BC60561}_16.png&quot;/&gt;&lt;left val=&quot;56&quot;/&gt;&lt;top val=&quot;29&quot;/&gt;&lt;width val=&quot;822&quot;/&gt;&lt;height val=&quot;187&quot;/&gt;&lt;hasText val=&quot;1&quot;/&gt;&lt;/Image&gt;&lt;/ThreeDShape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28&quot;/&gt;&lt;lineCharCount val=&quot;31&quot;/&gt;&lt;lineCharCount val=&quot;34&quot;/&gt;&lt;lineCharCount val=&quot;1&quot;/&gt;&lt;lineCharCount val=&quot;23&quot;/&gt;&lt;lineCharCount val=&quot;2&quot;/&gt;&lt;lineCharCount val=&quot;27&quot;/&gt;&lt;lineCharCount val=&quot;26&quot;/&gt;&lt;lineCharCount val=&quot;2&quot;/&gt;&lt;/TableIndex&gt;&lt;/ShapeTextInfo&gt;"/>
  <p:tag name="HTML_SHAPEINFO" val="&lt;ThreeDShapeInfo&gt;&lt;uuid val=&quot;{410C0722-A5DC-4941-BD85-2FF76B23C2E1}&quot;/&gt;&lt;isInvalidForFieldText val=&quot;0&quot;/&gt;&lt;Image&gt;&lt;filename val=&quot;C:\Users\moogi\AppData\Local\Temp\CP392890365140Session\CPTrustFolder392890365156\PPTImport392894720468\data\asimages\{410C0722-A5DC-4941-BD85-2FF76B23C2E1}_16.png&quot;/&gt;&lt;left val=&quot;72&quot;/&gt;&lt;top val=&quot;178&quot;/&gt;&lt;width val=&quot;806&quot;/&gt;&lt;height val=&quot;438&quot;/&gt;&lt;hasText val=&quot;1&quot;/&gt;&lt;/Image&gt;&lt;/ThreeDShape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{29B6DA05-CDE2-48B7-948A-FA22BC618100}&quot;/&gt;&lt;isInvalidForFieldText val=&quot;0&quot;/&gt;&lt;Image&gt;&lt;filename val=&quot;C:\Users\moogi\AppData\Local\Temp\CP392890365140Session\CPTrustFolder392890365156\PPTImport392894720468\data\asimages\{29B6DA05-CDE2-48B7-948A-FA22BC618100}_17.png&quot;/&gt;&lt;left val=&quot;56&quot;/&gt;&lt;top val=&quot;29&quot;/&gt;&lt;width val=&quot;822&quot;/&gt;&lt;height val=&quot;187&quot;/&gt;&lt;hasText val=&quot;1&quot;/&gt;&lt;/Image&gt;&lt;/ThreeDShape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23&quot;/&gt;&lt;lineCharCount val=&quot;2&quot;/&gt;&lt;lineCharCount val=&quot;27&quot;/&gt;&lt;lineCharCount val=&quot;26&quot;/&gt;&lt;lineCharCount val=&quot;5&quot;/&gt;&lt;lineCharCount val=&quot;39&quot;/&gt;&lt;lineCharCount val=&quot;6&quot;/&gt;&lt;lineCharCount val=&quot;21&quot;/&gt;&lt;lineCharCount val=&quot;6&quot;/&gt;&lt;lineCharCount val=&quot;2&quot;/&gt;&lt;/TableIndex&gt;&lt;/ShapeTextInfo&gt;"/>
  <p:tag name="HTML_SHAPEINFO" val="&lt;ThreeDShapeInfo&gt;&lt;uuid val=&quot;{F684B396-C811-4BAF-94A5-184A01F69631}&quot;/&gt;&lt;isInvalidForFieldText val=&quot;0&quot;/&gt;&lt;Image&gt;&lt;filename val=&quot;C:\Users\moogi\AppData\Local\Temp\CP392890365140Session\CPTrustFolder392890365156\PPTImport392894720468\data\asimages\{F684B396-C811-4BAF-94A5-184A01F69631}_17.png&quot;/&gt;&lt;left val=&quot;85&quot;/&gt;&lt;top val=&quot;183&quot;/&gt;&lt;width val=&quot;793&quot;/&gt;&lt;height val=&quot;433&quot;/&gt;&lt;hasText val=&quot;1&quot;/&gt;&lt;/Image&gt;&lt;/ThreeDShape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{61895436-86E9-45E6-AF43-B0E03405B26D}&quot;/&gt;&lt;isInvalidForFieldText val=&quot;0&quot;/&gt;&lt;Image&gt;&lt;filename val=&quot;C:\Users\moogi\AppData\Local\Temp\CP392890365140Session\CPTrustFolder392890365156\PPTImport392894720468\data\asimages\{61895436-86E9-45E6-AF43-B0E03405B26D}_18.png&quot;/&gt;&lt;left val=&quot;56&quot;/&gt;&lt;top val=&quot;29&quot;/&gt;&lt;width val=&quot;822&quot;/&gt;&lt;height val=&quot;187&quot;/&gt;&lt;hasText val=&quot;1&quot;/&gt;&lt;/Image&gt;&lt;/ThreeDShape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19&quot;/&gt;&lt;lineCharCount val=&quot;45&quot;/&gt;&lt;lineCharCount val=&quot;7&quot;/&gt;&lt;lineCharCount val=&quot;19&quot;/&gt;&lt;lineCharCount val=&quot;1&quot;/&gt;&lt;lineCharCount val=&quot;34&quot;/&gt;&lt;/TableIndex&gt;&lt;/ShapeTextInfo&gt;"/>
  <p:tag name="HTML_SHAPEINFO" val="&lt;ThreeDShapeInfo&gt;&lt;uuid val=&quot;{10D2B0D4-5BBA-41CC-AC2F-D9D9DC059467}&quot;/&gt;&lt;isInvalidForFieldText val=&quot;0&quot;/&gt;&lt;Image&gt;&lt;filename val=&quot;C:\Users\moogi\AppData\Local\Temp\CP392890365140Session\CPTrustFolder392890365156\PPTImport392894720468\data\asimages\{10D2B0D4-5BBA-41CC-AC2F-D9D9DC059467}_18.png&quot;/&gt;&lt;left val=&quot;72&quot;/&gt;&lt;top val=&quot;182&quot;/&gt;&lt;width val=&quot;806&quot;/&gt;&lt;height val=&quot;434&quot;/&gt;&lt;hasText val=&quot;1&quot;/&gt;&lt;/Image&gt;&lt;/ThreeDShape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EF052B2F-94D9-47FB-BCAE-8CE737139F4A}&quot;/&gt;&lt;isInvalidForFieldText val=&quot;0&quot;/&gt;&lt;Image&gt;&lt;filename val=&quot;C:\Users\moogi\AppData\Local\Temp\CP392890365140Session\CPTrustFolder392890365156\PPTImport392894720468\data\asimages\{EF052B2F-94D9-47FB-BCAE-8CE737139F4A}_18.png&quot;/&gt;&lt;left val=&quot;87&quot;/&gt;&lt;top val=&quot;508&quot;/&gt;&lt;width val=&quot;181&quot;/&gt;&lt;height val=&quot;95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  <p:tag name="HTML_SHAPEINFO" val="&lt;ThreeDShapeInfo&gt;&lt;uuid val=&quot;{DE17F1FF-ECDD-4862-B0EB-BA5CD69E16DB}&quot;/&gt;&lt;isInvalidForFieldText val=&quot;0&quot;/&gt;&lt;Image&gt;&lt;filename val=&quot;C:\Users\moogi\AppData\Local\Temp\CP392890365140Session\CPTrustFolder392890365156\PPTImport392894720468\data\asimages\{DE17F1FF-ECDD-4862-B0EB-BA5CD69E16DB}_3.png&quot;/&gt;&lt;left val=&quot;56&quot;/&gt;&lt;top val=&quot;29&quot;/&gt;&lt;width val=&quot;822&quot;/&gt;&lt;height val=&quot;187&quot;/&gt;&lt;hasText val=&quot;1&quot;/&gt;&lt;/Image&gt;&lt;/ThreeDShape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43289805-9F2A-4DBE-9C0F-1F893BB1F185}&quot;/&gt;&lt;isInvalidForFieldText val=&quot;0&quot;/&gt;&lt;Image&gt;&lt;filename val=&quot;C:\Users\moogi\AppData\Local\Temp\CP392890365140Session\CPTrustFolder392890365156\PPTImport392894720468\data\asimages\{43289805-9F2A-4DBE-9C0F-1F893BB1F185}_18.png&quot;/&gt;&lt;left val=&quot;259&quot;/&gt;&lt;top val=&quot;595&quot;/&gt;&lt;width val=&quot;140&quot;/&gt;&lt;height val=&quot;51&quot;/&gt;&lt;hasText val=&quot;1&quot;/&gt;&lt;/Image&gt;&lt;/ThreeDShape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7606B6E5-5A78-4916-9CAF-4E686DC63B2A}&quot;/&gt;&lt;isInvalidForFieldText val=&quot;0&quot;/&gt;&lt;Image&gt;&lt;filename val=&quot;C:\Users\moogi\AppData\Local\Temp\CP392890365140Session\CPTrustFolder392890365156\PPTImport392894720468\data\asimages\{7606B6E5-5A78-4916-9CAF-4E686DC63B2A}_18.png&quot;/&gt;&lt;left val=&quot;428&quot;/&gt;&lt;top val=&quot;508&quot;/&gt;&lt;width val=&quot;168&quot;/&gt;&lt;height val=&quot;138&quot;/&gt;&lt;hasText val=&quot;1&quot;/&gt;&lt;/Image&gt;&lt;/ThreeDShape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E8FFDC5A-F85D-4601-A58E-9FB943448F67}&quot;/&gt;&lt;isInvalidForFieldText val=&quot;0&quot;/&gt;&lt;Image&gt;&lt;filename val=&quot;C:\Users\moogi\AppData\Local\Temp\CP392890365140Session\CPTrustFolder392890365156\PPTImport392894720468\data\asimages\{E8FFDC5A-F85D-4601-A58E-9FB943448F67}_18.png&quot;/&gt;&lt;left val=&quot;680&quot;/&gt;&lt;top val=&quot;510&quot;/&gt;&lt;width val=&quot;185&quot;/&gt;&lt;height val=&quot;130&quot;/&gt;&lt;hasText val=&quot;1&quot;/&gt;&lt;/Image&gt;&lt;/ThreeDShape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{FB050485-E020-4FA6-961E-8D78AE315362}&quot;/&gt;&lt;isInvalidForFieldText val=&quot;0&quot;/&gt;&lt;Image&gt;&lt;filename val=&quot;C:\Users\moogi\AppData\Local\Temp\CP392890365140Session\CPTrustFolder392890365156\PPTImport392894720468\data\asimages\{FB050485-E020-4FA6-961E-8D78AE315362}_19.png&quot;/&gt;&lt;left val=&quot;56&quot;/&gt;&lt;top val=&quot;29&quot;/&gt;&lt;width val=&quot;822&quot;/&gt;&lt;height val=&quot;187&quot;/&gt;&lt;hasText val=&quot;1&quot;/&gt;&lt;/Image&gt;&lt;/ThreeDShape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34&quot;/&gt;&lt;lineCharCount val=&quot;47&quot;/&gt;&lt;lineCharCount val=&quot;6&quot;/&gt;&lt;lineCharCount val=&quot;33&quot;/&gt;&lt;lineCharCount val=&quot;1&quot;/&gt;&lt;lineCharCount val=&quot;24&quot;/&gt;&lt;lineCharCount val=&quot;44&quot;/&gt;&lt;lineCharCount val=&quot;40&quot;/&gt;&lt;/TableIndex&gt;&lt;/ShapeTextInfo&gt;"/>
  <p:tag name="HTML_SHAPEINFO" val="&lt;ThreeDShapeInfo&gt;&lt;uuid val=&quot;{952F5F1E-51AF-43CE-9CB7-910E63C6A834}&quot;/&gt;&lt;isInvalidForFieldText val=&quot;0&quot;/&gt;&lt;Image&gt;&lt;filename val=&quot;C:\Users\moogi\AppData\Local\Temp\CP392890365140Session\CPTrustFolder392890365156\PPTImport392894720468\data\asimages\{952F5F1E-51AF-43CE-9CB7-910E63C6A834}_19.png&quot;/&gt;&lt;left val=&quot;72&quot;/&gt;&lt;top val=&quot;178&quot;/&gt;&lt;width val=&quot;806&quot;/&gt;&lt;height val=&quot;438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43&quot;/&gt;&lt;lineCharCount val=&quot;26&quot;/&gt;&lt;lineCharCount val=&quot;21&quot;/&gt;&lt;lineCharCount val=&quot;32&quot;/&gt;&lt;lineCharCount val=&quot;23&quot;/&gt;&lt;lineCharCount val=&quot;8&quot;/&gt;&lt;lineCharCount val=&quot;9&quot;/&gt;&lt;lineCharCount val=&quot;11&quot;/&gt;&lt;/TableIndex&gt;&lt;/ShapeTextInfo&gt;"/>
  <p:tag name="HTML_SHAPEINFO" val="&lt;ThreeDShapeInfo&gt;&lt;uuid val=&quot;{0C2AF0F1-0AA5-4ED9-82D2-ACC425AABFBA}&quot;/&gt;&lt;isInvalidForFieldText val=&quot;0&quot;/&gt;&lt;Image&gt;&lt;filename val=&quot;C:\Users\moogi\AppData\Local\Temp\CP392890365140Session\CPTrustFolder392890365156\PPTImport392894720468\data\asimages\{0C2AF0F1-0AA5-4ED9-82D2-ACC425AABFBA}_3.png&quot;/&gt;&lt;left val=&quot;72&quot;/&gt;&lt;top val=&quot;182&quot;/&gt;&lt;width val=&quot;806&quot;/&gt;&lt;height val=&quot;434&quot;/&gt;&lt;hasText val=&quot;1&quot;/&gt;&lt;/Image&gt;&lt;/ThreeDShape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{EF695DBB-5A37-43D9-B237-F1C53C01BE3A}&quot;/&gt;&lt;isInvalidForFieldText val=&quot;0&quot;/&gt;&lt;Image&gt;&lt;filename val=&quot;C:\Users\moogi\AppData\Local\Temp\CP392890365140Session\CPTrustFolder392890365156\PPTImport392894720468\data\asimages\{EF695DBB-5A37-43D9-B237-F1C53C01BE3A}_20.png&quot;/&gt;&lt;left val=&quot;56&quot;/&gt;&lt;top val=&quot;29&quot;/&gt;&lt;width val=&quot;822&quot;/&gt;&lt;height val=&quot;187&quot;/&gt;&lt;hasText val=&quot;1&quot;/&gt;&lt;/Image&gt;&lt;/ThreeDShape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4&quot;/&gt;&lt;lineCharCount val=&quot;28&quot;/&gt;&lt;lineCharCount val=&quot;45&quot;/&gt;&lt;lineCharCount val=&quot;33&quot;/&gt;&lt;lineCharCount val=&quot;22&quot;/&gt;&lt;/TableIndex&gt;&lt;/ShapeTextInfo&gt;"/>
  <p:tag name="HTML_SHAPEINFO" val="&lt;ThreeDShapeInfo&gt;&lt;uuid val=&quot;{C895A3DB-A756-4A41-A355-08B6C6EC26A6}&quot;/&gt;&lt;isInvalidForFieldText val=&quot;0&quot;/&gt;&lt;Image&gt;&lt;filename val=&quot;C:\Users\moogi\AppData\Local\Temp\CP392890365140Session\CPTrustFolder392890365156\PPTImport392894720468\data\asimages\{C895A3DB-A756-4A41-A355-08B6C6EC26A6}_20.png&quot;/&gt;&lt;left val=&quot;72&quot;/&gt;&lt;top val=&quot;181&quot;/&gt;&lt;width val=&quot;806&quot;/&gt;&lt;height val=&quot;435&quot;/&gt;&lt;hasText val=&quot;1&quot;/&gt;&lt;/Image&gt;&lt;/ThreeDShape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94309EEB-873A-4F0C-BAB0-13F7E300B617}&quot;/&gt;&lt;isInvalidForFieldText val=&quot;0&quot;/&gt;&lt;Image&gt;&lt;filename val=&quot;C:\Users\moogi\AppData\Local\Temp\CP392890365140Session\CPTrustFolder392890365156\PPTImport392894720468\data\asimages\{94309EEB-873A-4F0C-BAB0-13F7E300B617}_22.png&quot;/&gt;&lt;left val=&quot;56&quot;/&gt;&lt;top val=&quot;29&quot;/&gt;&lt;width val=&quot;822&quot;/&gt;&lt;height val=&quot;187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42&quot;/&gt;&lt;lineCharCount val=&quot;35&quot;/&gt;&lt;lineCharCount val=&quot;23&quot;/&gt;&lt;lineCharCount val=&quot;2&quot;/&gt;&lt;lineCharCount val=&quot;1&quot;/&gt;&lt;lineCharCount val=&quot;28&quot;/&gt;&lt;lineCharCount val=&quot;27&quot;/&gt;&lt;lineCharCount val=&quot;47&quot;/&gt;&lt;lineCharCount val=&quot;29&quot;/&gt;&lt;/TableIndex&gt;&lt;/ShapeTextInfo&gt;"/>
  <p:tag name="HTML_SHAPEINFO" val="&lt;ThreeDShapeInfo&gt;&lt;uuid val=&quot;{F3C35927-9E0A-435D-A00B-E198D9D500DF}&quot;/&gt;&lt;isInvalidForFieldText val=&quot;0&quot;/&gt;&lt;Image&gt;&lt;filename val=&quot;C:\Users\moogi\AppData\Local\Temp\CP392890365140Session\CPTrustFolder392890365156\PPTImport392894720468\data\asimages\{F3C35927-9E0A-435D-A00B-E198D9D500DF}_22.png&quot;/&gt;&lt;left val=&quot;72&quot;/&gt;&lt;top val=&quot;184&quot;/&gt;&lt;width val=&quot;806&quot;/&gt;&lt;height val=&quot;441&quot;/&gt;&lt;hasText val=&quot;1&quot;/&gt;&lt;/Image&gt;&lt;/ThreeDShape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  <p:tag name="HTML_SHAPEINFO" val="&lt;ThreeDShapeInfo&gt;&lt;uuid val=&quot;{68E88BF4-A497-4D20-BAEA-62FB76916CF2}&quot;/&gt;&lt;isInvalidForFieldText val=&quot;0&quot;/&gt;&lt;Image&gt;&lt;filename val=&quot;C:\Users\moogi\AppData\Local\Temp\CP392890365140Session\CPTrustFolder392890365156\PPTImport392894720468\data\asimages\{68E88BF4-A497-4D20-BAEA-62FB76916CF2}_23.png&quot;/&gt;&lt;left val=&quot;56&quot;/&gt;&lt;top val=&quot;29&quot;/&gt;&lt;width val=&quot;822&quot;/&gt;&lt;height val=&quot;187&quot;/&gt;&lt;hasText val=&quot;1&quot;/&gt;&lt;/Image&gt;&lt;/ThreeDShape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52&quot;/&gt;&lt;lineCharCount val=&quot;15&quot;/&gt;&lt;lineCharCount val=&quot;35&quot;/&gt;&lt;lineCharCount val=&quot;1&quot;/&gt;&lt;lineCharCount val=&quot;1&quot;/&gt;&lt;lineCharCount val=&quot;1&quot;/&gt;&lt;lineCharCount val=&quot;1&quot;/&gt;&lt;lineCharCount val=&quot;1&quot;/&gt;&lt;lineCharCount val=&quot;32&quot;/&gt;&lt;/TableIndex&gt;&lt;/ShapeTextInfo&gt;"/>
  <p:tag name="HTML_SHAPEINFO" val="&lt;ThreeDShapeInfo&gt;&lt;uuid val=&quot;{0C129056-6F4D-4543-8AC5-7C81B75C2405}&quot;/&gt;&lt;isInvalidForFieldText val=&quot;0&quot;/&gt;&lt;Image&gt;&lt;filename val=&quot;C:\Users\moogi\AppData\Local\Temp\CP392890365140Session\CPTrustFolder392890365156\PPTImport392894720468\data\asimages\{0C129056-6F4D-4543-8AC5-7C81B75C2405}_23.png&quot;/&gt;&lt;left val=&quot;74&quot;/&gt;&lt;top val=&quot;179&quot;/&gt;&lt;width val=&quot;804&quot;/&gt;&lt;height val=&quot;438&quot;/&gt;&lt;hasText val=&quot;1&quot;/&gt;&lt;/Image&gt;&lt;/ThreeDShape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E3768557-5103-4FD4-A6A0-2B02B96BDA54}&quot;/&gt;&lt;isInvalidForFieldText val=&quot;0&quot;/&gt;&lt;Image&gt;&lt;filename val=&quot;C:\Users\moogi\AppData\Local\Temp\CP392890365140Session\CPTrustFolder392890365156\PPTImport392894720468\data\asimages\{E3768557-5103-4FD4-A6A0-2B02B96BDA54}_23.png&quot;/&gt;&lt;left val=&quot;187&quot;/&gt;&lt;top val=&quot;338&quot;/&gt;&lt;width val=&quot;614&quot;/&gt;&lt;height val=&quot;197&quot;/&gt;&lt;hasText val=&quot;1&quot;/&gt;&lt;/Image&gt;&lt;/ThreeDShape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0&quot;/&gt;&lt;lineCharCount val=&quot;2&quot;/&gt;&lt;lineCharCount val=&quot;1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  <p:tag name="HTML_SHAPEINFO" val="&lt;ThreeDShapeInfo&gt;&lt;uuid val=&quot;{4E79BE0F-DA29-4D4B-AE47-1B3F83D60C35}&quot;/&gt;&lt;isInvalidForFieldText val=&quot;0&quot;/&gt;&lt;Image&gt;&lt;filename val=&quot;C:\Users\moogi\AppData\Local\Temp\CP392890365140Session\CPTrustFolder392890365156\PPTImport392894720468\data\asimages\{4E79BE0F-DA29-4D4B-AE47-1B3F83D60C35}_4.png&quot;/&gt;&lt;left val=&quot;56&quot;/&gt;&lt;top val=&quot;29&quot;/&gt;&lt;width val=&quot;822&quot;/&gt;&lt;height val=&quot;187&quot;/&gt;&lt;hasText val=&quot;1&quot;/&gt;&lt;/Image&gt;&lt;/ThreeDShape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3FD00F52-671A-4C52-8F01-4BD29151CCD3}&quot;/&gt;&lt;isInvalidForFieldText val=&quot;0&quot;/&gt;&lt;Image&gt;&lt;filename val=&quot;C:\Users\moogi\AppData\Local\Temp\CP392890365140Session\CPTrustFolder392890365156\PPTImport392894720468\data\asimages\{3FD00F52-671A-4C52-8F01-4BD29151CCD3}_24.png&quot;/&gt;&lt;left val=&quot;56&quot;/&gt;&lt;top val=&quot;29&quot;/&gt;&lt;width val=&quot;822&quot;/&gt;&lt;height val=&quot;187&quot;/&gt;&lt;hasText val=&quot;1&quot;/&gt;&lt;/Image&gt;&lt;/ThreeDShape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44&quot;/&gt;&lt;lineCharCount val=&quot;49&quot;/&gt;&lt;lineCharCount val=&quot;6&quot;/&gt;&lt;lineCharCount val=&quot;52&quot;/&gt;&lt;lineCharCount val=&quot;15&quot;/&gt;&lt;lineCharCount val=&quot;27&quot;/&gt;&lt;lineCharCount val=&quot;53&quot;/&gt;&lt;lineCharCount val=&quot;10&quot;/&gt;&lt;lineCharCount val=&quot;30&quot;/&gt;&lt;/TableIndex&gt;&lt;/ShapeTextInfo&gt;"/>
  <p:tag name="HTML_SHAPEINFO" val="&lt;ThreeDShapeInfo&gt;&lt;uuid val=&quot;{A5977DBA-4E0C-497E-A15A-A0EC0C0EE900}&quot;/&gt;&lt;isInvalidForFieldText val=&quot;0&quot;/&gt;&lt;Image&gt;&lt;filename val=&quot;C:\Users\moogi\AppData\Local\Temp\CP392890365140Session\CPTrustFolder392890365156\PPTImport392894720468\data\asimages\{A5977DBA-4E0C-497E-A15A-A0EC0C0EE900}_24.png&quot;/&gt;&lt;left val=&quot;72&quot;/&gt;&lt;top val=&quot;182&quot;/&gt;&lt;width val=&quot;836&quot;/&gt;&lt;height val=&quot;434&quot;/&gt;&lt;hasText val=&quot;1&quot;/&gt;&lt;/Image&gt;&lt;/ThreeDShape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3FD00F52-671A-4C52-8F01-4BD29151CCD3}&quot;/&gt;&lt;isInvalidForFieldText val=&quot;0&quot;/&gt;&lt;Image&gt;&lt;filename val=&quot;C:\Users\moogi\AppData\Local\Temp\CP392890365140Session\CPTrustFolder392890365156\PPTImport392894720468\data\asimages\{3FD00F52-671A-4C52-8F01-4BD29151CCD3}_24.png&quot;/&gt;&lt;left val=&quot;56&quot;/&gt;&lt;top val=&quot;29&quot;/&gt;&lt;width val=&quot;822&quot;/&gt;&lt;height val=&quot;187&quot;/&gt;&lt;hasText val=&quot;1&quot;/&gt;&lt;/Image&gt;&lt;/ThreeDShape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44&quot;/&gt;&lt;lineCharCount val=&quot;49&quot;/&gt;&lt;lineCharCount val=&quot;6&quot;/&gt;&lt;lineCharCount val=&quot;52&quot;/&gt;&lt;lineCharCount val=&quot;15&quot;/&gt;&lt;lineCharCount val=&quot;27&quot;/&gt;&lt;lineCharCount val=&quot;53&quot;/&gt;&lt;lineCharCount val=&quot;10&quot;/&gt;&lt;lineCharCount val=&quot;30&quot;/&gt;&lt;/TableIndex&gt;&lt;/ShapeTextInfo&gt;"/>
  <p:tag name="HTML_SHAPEINFO" val="&lt;ThreeDShapeInfo&gt;&lt;uuid val=&quot;{A5977DBA-4E0C-497E-A15A-A0EC0C0EE900}&quot;/&gt;&lt;isInvalidForFieldText val=&quot;0&quot;/&gt;&lt;Image&gt;&lt;filename val=&quot;C:\Users\moogi\AppData\Local\Temp\CP392890365140Session\CPTrustFolder392890365156\PPTImport392894720468\data\asimages\{A5977DBA-4E0C-497E-A15A-A0EC0C0EE900}_24.png&quot;/&gt;&lt;left val=&quot;72&quot;/&gt;&lt;top val=&quot;182&quot;/&gt;&lt;width val=&quot;836&quot;/&gt;&lt;height val=&quot;434&quot;/&gt;&lt;hasText val=&quot;1&quot;/&gt;&lt;/Image&gt;&lt;/ThreeDShape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HTML_AUTOSHAPE_INFO" val="&lt;ThreeDShapeInfo&gt;&lt;uuid val=&quot;{B05E3806-94C1-4D20-89A2-E9CB1AFEEFB4}&quot;/&gt;&lt;isInvalidForFieldText val=&quot;1&quot;/&gt;&lt;Image&gt;&lt;filename val=&quot;C:\Users\moogi\AppData\Local\Temp\CP392890365140Session\CPTrustFolder392890365156\PPTImport392894720468\data\asimages\{B05E3806-94C1-4D20-89A2-E9CB1AFEEFB4}_24_S.png&quot;/&gt;&lt;left val=&quot;591&quot;/&gt;&lt;top val=&quot;547&quot;/&gt;&lt;width val=&quot;61&quot;/&gt;&lt;height val=&quot;61&quot;/&gt;&lt;hasText val=&quot;0&quot;/&gt;&lt;/Image&gt;&lt;Image&gt;&lt;filename val=&quot;C:\Users\moogi\AppData\Local\Temp\CP392890365140Session\CPTrustFolder392890365156\PPTImport392894720468\data\asimages\{B05E3806-94C1-4D20-89A2-E9CB1AFEEFB4}_24_T.png&quot;/&gt;&lt;left val=&quot;591&quot;/&gt;&lt;top val=&quot;548&quot;/&gt;&lt;width val=&quot;59&quot;/&gt;&lt;height val=&quot;59&quot;/&gt;&lt;hasText val=&quot;1&quot;/&gt;&lt;/Image&gt;&lt;/ThreeDShape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{98FD06C7-B9A7-4F3D-B52C-A6EEA45308D5}&quot;/&gt;&lt;isInvalidForFieldText val=&quot;0&quot;/&gt;&lt;Image&gt;&lt;filename val=&quot;C:\Users\moogi\AppData\Local\Temp\CP392890365140Session\CPTrustFolder392890365156\PPTImport392894720468\data\asimages\{98FD06C7-B9A7-4F3D-B52C-A6EEA45308D5}_25.png&quot;/&gt;&lt;left val=&quot;56&quot;/&gt;&lt;top val=&quot;29&quot;/&gt;&lt;width val=&quot;822&quot;/&gt;&lt;height val=&quot;187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43&quot;/&gt;&lt;lineCharCount val=&quot;31&quot;/&gt;&lt;lineCharCount val=&quot;38&quot;/&gt;&lt;lineCharCount val=&quot;19&quot;/&gt;&lt;lineCharCount val=&quot;61&quot;/&gt;&lt;lineCharCount val=&quot;11&quot;/&gt;&lt;/TableIndex&gt;&lt;/ShapeTextInfo&gt;"/>
  <p:tag name="HTML_SHAPEINFO" val="&lt;ThreeDShapeInfo&gt;&lt;uuid val=&quot;{BFCB1508-A913-400D-B5B3-688E2B625C9A}&quot;/&gt;&lt;isInvalidForFieldText val=&quot;0&quot;/&gt;&lt;Image&gt;&lt;filename val=&quot;C:\Users\moogi\AppData\Local\Temp\CP392890365140Session\CPTrustFolder392890365156\PPTImport392894720468\data\asimages\{BFCB1508-A913-400D-B5B3-688E2B625C9A}_4.png&quot;/&gt;&lt;left val=&quot;72&quot;/&gt;&lt;top val=&quot;182&quot;/&gt;&lt;width val=&quot;831&quot;/&gt;&lt;height val=&quot;434&quot;/&gt;&lt;hasText val=&quot;1&quot;/&gt;&lt;/Image&gt;&lt;/ThreeDShape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51&quot;/&gt;&lt;lineCharCount val=&quot;19&quot;/&gt;&lt;lineCharCount val=&quot;36&quot;/&gt;&lt;lineCharCount val=&quot;57&quot;/&gt;&lt;lineCharCount val=&quot;10&quot;/&gt;&lt;lineCharCount val=&quot;1&quot;/&gt;&lt;lineCharCount val=&quot;1&quot;/&gt;&lt;lineCharCount val=&quot;1&quot;/&gt;&lt;lineCharCount val=&quot;1&quot;/&gt;&lt;lineCharCount val=&quot;1&quot;/&gt;&lt;/TableIndex&gt;&lt;/ShapeTextInfo&gt;"/>
  <p:tag name="HTML_SHAPEINFO" val="&lt;ThreeDShapeInfo&gt;&lt;uuid val=&quot;{FD9A63FD-635E-40B1-B272-F0407DC9DDD2}&quot;/&gt;&lt;isInvalidForFieldText val=&quot;0&quot;/&gt;&lt;Image&gt;&lt;filename val=&quot;C:\Users\moogi\AppData\Local\Temp\CP392890365140Session\CPTrustFolder392890365156\PPTImport392894720468\data\asimages\{FD9A63FD-635E-40B1-B272-F0407DC9DDD2}_25.png&quot;/&gt;&lt;left val=&quot;74&quot;/&gt;&lt;top val=&quot;183&quot;/&gt;&lt;width val=&quot;828&quot;/&gt;&lt;height val=&quot;433&quot;/&gt;&lt;hasText val=&quot;1&quot;/&gt;&lt;/Image&gt;&lt;/ThreeDShape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03964687-4416-409D-8863-1BEFF740E5F6}&quot;/&gt;&lt;isInvalidForFieldText val=&quot;0&quot;/&gt;&lt;Image&gt;&lt;filename val=&quot;C:\Users\moogi\AppData\Local\Temp\CP392890365140Session\CPTrustFolder392890365156\PPTImport392894720468\data\asimages\{03964687-4416-409D-8863-1BEFF740E5F6}_25.png&quot;/&gt;&lt;left val=&quot;194&quot;/&gt;&lt;top val=&quot;431&quot;/&gt;&lt;width val=&quot;614&quot;/&gt;&lt;height val=&quot;196&quot;/&gt;&lt;hasText val=&quot;1&quot;/&gt;&lt;/Image&gt;&lt;/ThreeDShape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0&quot;/&gt;&lt;lineCharCount val=&quot;2&quot;/&gt;&lt;lineCharCount val=&quot;1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{0E9D0B16-0118-47B9-9C72-08C6B6789A46}&quot;/&gt;&lt;isInvalidForFieldText val=&quot;0&quot;/&gt;&lt;Image&gt;&lt;filename val=&quot;C:\Users\moogi\AppData\Local\Temp\CP392890365140Session\CPTrustFolder392890365156\PPTImport392894720468\data\asimages\{0E9D0B16-0118-47B9-9C72-08C6B6789A46}_26.png&quot;/&gt;&lt;left val=&quot;56&quot;/&gt;&lt;top val=&quot;29&quot;/&gt;&lt;width val=&quot;822&quot;/&gt;&lt;height val=&quot;187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1&quot;/&gt;&lt;/TableIndex&gt;&lt;/ShapeTextInfo&gt;"/>
  <p:tag name="HTML_SHAPEINFO" val="&lt;ThreeDShapeInfo&gt;&lt;uuid val=&quot;{0C0DF647-47A0-4C9F-9249-1B69500DA722}&quot;/&gt;&lt;isInvalidForFieldText val=&quot;0&quot;/&gt;&lt;Image&gt;&lt;filename val=&quot;C:\Users\moogi\AppData\Local\Temp\CP392890365140Session\CPTrustFolder392890365156\PPTImport392894720468\data\asimages\{0C0DF647-47A0-4C9F-9249-1B69500DA722}_9.png&quot;/&gt;&lt;left val=&quot;56&quot;/&gt;&lt;top val=&quot;29&quot;/&gt;&lt;width val=&quot;823&quot;/&gt;&lt;height val=&quot;187&quot;/&gt;&lt;hasText val=&quot;1&quot;/&gt;&lt;/Image&gt;&lt;/ThreeDShape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50&quot;/&gt;&lt;lineCharCount val=&quot;13&quot;/&gt;&lt;lineCharCount val=&quot;43&quot;/&gt;&lt;lineCharCount val=&quot;22&quot;/&gt;&lt;lineCharCount val=&quot;1&quot;/&gt;&lt;lineCharCount val=&quot;1&quot;/&gt;&lt;lineCharCount val=&quot;1&quot;/&gt;&lt;lineCharCount val=&quot;1&quot;/&gt;&lt;lineCharCount val=&quot;1&quot;/&gt;&lt;/TableIndex&gt;&lt;/ShapeTextInfo&gt;"/>
  <p:tag name="HTML_SHAPEINFO" val="&lt;ThreeDShapeInfo&gt;&lt;uuid val=&quot;{9859CB69-5045-4D00-957C-5E214D769CB8}&quot;/&gt;&lt;isInvalidForFieldText val=&quot;0&quot;/&gt;&lt;Image&gt;&lt;filename val=&quot;C:\Users\moogi\AppData\Local\Temp\CP392890365140Session\CPTrustFolder392890365156\PPTImport392894720468\data\asimages\{9859CB69-5045-4D00-957C-5E214D769CB8}_26.png&quot;/&gt;&lt;left val=&quot;74&quot;/&gt;&lt;top val=&quot;183&quot;/&gt;&lt;width val=&quot;804&quot;/&gt;&lt;height val=&quot;433&quot;/&gt;&lt;hasText val=&quot;1&quot;/&gt;&lt;/Image&gt;&lt;/ThreeDShape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2FDCF9EB-1CC0-4401-8087-C81C2EF40FAD}&quot;/&gt;&lt;isInvalidForFieldText val=&quot;0&quot;/&gt;&lt;Image&gt;&lt;filename val=&quot;C:\Users\moogi\AppData\Local\Temp\CP392890365140Session\CPTrustFolder392890365156\PPTImport392894720468\data\asimages\{2FDCF9EB-1CC0-4401-8087-C81C2EF40FAD}_26.png&quot;/&gt;&lt;left val=&quot;194&quot;/&gt;&lt;top val=&quot;431&quot;/&gt;&lt;width val=&quot;614&quot;/&gt;&lt;height val=&quot;196&quot;/&gt;&lt;hasText val=&quot;1&quot;/&gt;&lt;/Image&gt;&lt;/ThreeDShape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0&quot;/&gt;&lt;lineCharCount val=&quot;2&quot;/&gt;&lt;lineCharCount val=&quot;1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49AA7043-7E88-4741-B27C-5E7D30691E37}&quot;/&gt;&lt;isInvalidForFieldText val=&quot;0&quot;/&gt;&lt;Image&gt;&lt;filename val=&quot;C:\Users\moogi\AppData\Local\Temp\CP392890365140Session\CPTrustFolder392890365156\PPTImport392894720468\data\asimages\{49AA7043-7E88-4741-B27C-5E7D30691E37}_27.png&quot;/&gt;&lt;left val=&quot;56&quot;/&gt;&lt;top val=&quot;29&quot;/&gt;&lt;width val=&quot;822&quot;/&gt;&lt;height val=&quot;187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29&quot;/&gt;&lt;lineCharCount val=&quot;19&quot;/&gt;&lt;lineCharCount val=&quot;42&quot;/&gt;&lt;lineCharCount val=&quot;21&quot;/&gt;&lt;/TableIndex&gt;&lt;/ShapeTextInfo&gt;"/>
  <p:tag name="HTML_SHAPEINFO" val="&lt;ThreeDShapeInfo&gt;&lt;uuid val=&quot;{506FB863-F4A7-435A-8B98-62EA8ECF969E}&quot;/&gt;&lt;isInvalidForFieldText val=&quot;0&quot;/&gt;&lt;Image&gt;&lt;filename val=&quot;C:\Users\moogi\AppData\Local\Temp\CP392890365140Session\CPTrustFolder392890365156\PPTImport392894720468\data\asimages\{506FB863-F4A7-435A-8B98-62EA8ECF969E}_9.png&quot;/&gt;&lt;left val=&quot;72&quot;/&gt;&lt;top val=&quot;182&quot;/&gt;&lt;width val=&quot;806&quot;/&gt;&lt;height val=&quot;434&quot;/&gt;&lt;hasText val=&quot;1&quot;/&gt;&lt;/Image&gt;&lt;/ThreeDShape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47&quot;/&gt;&lt;lineCharCount val=&quot;43&quot;/&gt;&lt;lineCharCount val=&quot;45&quot;/&gt;&lt;lineCharCount val=&quot;7&quot;/&gt;&lt;lineCharCount val=&quot;51&quot;/&gt;&lt;lineCharCount val=&quot;6&quot;/&gt;&lt;/TableIndex&gt;&lt;/ShapeTextInfo&gt;"/>
  <p:tag name="HTML_SHAPEINFO" val="&lt;ThreeDShapeInfo&gt;&lt;uuid val=&quot;{3A674330-5FA3-40EC-BC2C-46C5CA51278F}&quot;/&gt;&lt;isInvalidForFieldText val=&quot;0&quot;/&gt;&lt;Image&gt;&lt;filename val=&quot;C:\Users\moogi\AppData\Local\Temp\CP392890365140Session\CPTrustFolder392890365156\PPTImport392894720468\data\asimages\{3A674330-5FA3-40EC-BC2C-46C5CA51278F}_27.png&quot;/&gt;&lt;left val=&quot;72&quot;/&gt;&lt;top val=&quot;181&quot;/&gt;&lt;width val=&quot;832&quot;/&gt;&lt;height val=&quot;435&quot;/&gt;&lt;hasText val=&quot;1&quot;/&gt;&lt;/Image&gt;&lt;/ThreeDShape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{68617D8E-3083-49BE-95D3-FF864650A1F9}&quot;/&gt;&lt;isInvalidForFieldText val=&quot;0&quot;/&gt;&lt;Image&gt;&lt;filename val=&quot;C:\Users\moogi\AppData\Local\Temp\CP392890365140Session\CPTrustFolder392890365156\PPTImport392894720468\data\asimages\{68617D8E-3083-49BE-95D3-FF864650A1F9}_28.png&quot;/&gt;&lt;left val=&quot;56&quot;/&gt;&lt;top val=&quot;29&quot;/&gt;&lt;width val=&quot;822&quot;/&gt;&lt;height val=&quot;187&quot;/&gt;&lt;hasText val=&quot;1&quot;/&gt;&lt;/Image&gt;&lt;/ThreeDShape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25&quot;/&gt;&lt;lineCharCount val=&quot;25&quot;/&gt;&lt;lineCharCount val=&quot;1&quot;/&gt;&lt;lineCharCount val=&quot;28&quot;/&gt;&lt;lineCharCount val=&quot;4&quot;/&gt;&lt;lineCharCount val=&quot;19&quot;/&gt;&lt;lineCharCount val=&quot;4&quot;/&gt;&lt;lineCharCount val=&quot;36&quot;/&gt;&lt;lineCharCount val=&quot;1&quot;/&gt;&lt;/TableIndex&gt;&lt;/ShapeTextInfo&gt;"/>
  <p:tag name="HTML_SHAPEINFO" val="&lt;ThreeDShapeInfo&gt;&lt;uuid val=&quot;{3FF2AAFE-DB71-4B6C-8D5C-21FBCE9A033C}&quot;/&gt;&lt;isInvalidForFieldText val=&quot;0&quot;/&gt;&lt;Image&gt;&lt;filename val=&quot;C:\Users\moogi\AppData\Local\Temp\CP392890365140Session\CPTrustFolder392890365156\PPTImport392894720468\data\asimages\{3FF2AAFE-DB71-4B6C-8D5C-21FBCE9A033C}_28.png&quot;/&gt;&lt;left val=&quot;85&quot;/&gt;&lt;top val=&quot;187&quot;/&gt;&lt;width val=&quot;793&quot;/&gt;&lt;height val=&quot;437&quot;/&gt;&lt;hasText val=&quot;1&quot;/&gt;&lt;/Image&gt;&lt;/ThreeDShape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{3F5A983A-1F3A-4F86-8C0E-1B33568F46FC}&quot;/&gt;&lt;isInvalidForFieldText val=&quot;0&quot;/&gt;&lt;Image&gt;&lt;filename val=&quot;C:\Users\moogi\AppData\Local\Temp\CP392890365140Session\CPTrustFolder392890365156\PPTImport392894720468\data\asimages\{3F5A983A-1F3A-4F86-8C0E-1B33568F46FC}_29.png&quot;/&gt;&lt;left val=&quot;56&quot;/&gt;&lt;top val=&quot;29&quot;/&gt;&lt;width val=&quot;822&quot;/&gt;&lt;height val=&quot;187&quot;/&gt;&lt;hasText val=&quot;1&quot;/&gt;&lt;/Image&gt;&lt;/ThreeDShape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42&quot;/&gt;&lt;lineCharCount val=&quot;35&quot;/&gt;&lt;lineCharCount val=&quot;23&quot;/&gt;&lt;lineCharCount val=&quot;39&quot;/&gt;&lt;lineCharCount val=&quot;2&quot;/&gt;&lt;/TableIndex&gt;&lt;/ShapeTextInfo&gt;"/>
  <p:tag name="HTML_SHAPEINFO" val="&lt;ThreeDShapeInfo&gt;&lt;uuid val=&quot;{58ACA940-FA3C-4015-BC75-CEA244828E95}&quot;/&gt;&lt;isInvalidForFieldText val=&quot;0&quot;/&gt;&lt;Image&gt;&lt;filename val=&quot;C:\Users\moogi\AppData\Local\Temp\CP392890365140Session\CPTrustFolder392890365156\PPTImport392894720468\data\asimages\{58ACA940-FA3C-4015-BC75-CEA244828E95}_29.png&quot;/&gt;&lt;left val=&quot;85&quot;/&gt;&lt;top val=&quot;187&quot;/&gt;&lt;width val=&quot;793&quot;/&gt;&lt;height val=&quot;429&quot;/&gt;&lt;hasText val=&quot;1&quot;/&gt;&lt;/Image&gt;&lt;/ThreeDShape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3BB8A2D0-36A7-4416-8F75-4CCF21B2743D}&quot;/&gt;&lt;isInvalidForFieldText val=&quot;0&quot;/&gt;&lt;Image&gt;&lt;filename val=&quot;C:\Users\moogi\AppData\Local\Temp\CP392890365140Session\CPTrustFolder392890365156\PPTImport392894720468\data\asimages\{3BB8A2D0-36A7-4416-8F75-4CCF21B2743D}_29.png&quot;/&gt;&lt;left val=&quot;194&quot;/&gt;&lt;top val=&quot;431&quot;/&gt;&lt;width val=&quot;614&quot;/&gt;&lt;height val=&quot;196&quot;/&gt;&lt;hasText val=&quot;1&quot;/&gt;&lt;/Image&gt;&lt;/ThreeDShape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0&quot;/&gt;&lt;lineCharCount val=&quot;2&quot;/&gt;&lt;lineCharCount val=&quot;1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A655953-C168-4223-A007-1AAE678AC01A}" vid="{20A9A4E2-1D08-4FE1-B28E-37DE75CFAA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WCTC</Template>
  <TotalTime>558</TotalTime>
  <Words>6392</Words>
  <Application>Microsoft Office PowerPoint</Application>
  <PresentationFormat>Widescreen</PresentationFormat>
  <Paragraphs>1212</Paragraphs>
  <Slides>167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167</vt:i4>
      </vt:variant>
    </vt:vector>
  </HeadingPairs>
  <TitlesOfParts>
    <vt:vector size="171" baseType="lpstr">
      <vt:lpstr>Calibri</vt:lpstr>
      <vt:lpstr>Calibri Light</vt:lpstr>
      <vt:lpstr>Courier New</vt:lpstr>
      <vt:lpstr>Retrospect</vt:lpstr>
      <vt:lpstr>Java Programming</vt:lpstr>
      <vt:lpstr>Objects and Classes</vt:lpstr>
      <vt:lpstr>Objects</vt:lpstr>
      <vt:lpstr>Classes Define Objects</vt:lpstr>
      <vt:lpstr>Primitive Variables vs. Objects</vt:lpstr>
      <vt:lpstr>Primitive Variables vs. Objects</vt:lpstr>
      <vt:lpstr>Creating an Object</vt:lpstr>
      <vt:lpstr>Writing a Simple Class</vt:lpstr>
      <vt:lpstr>Room Class</vt:lpstr>
      <vt:lpstr>Writing the Code for a Class</vt:lpstr>
      <vt:lpstr>Adding the Class Fields</vt:lpstr>
      <vt:lpstr>The setLength Method</vt:lpstr>
      <vt:lpstr>The setLength Method</vt:lpstr>
      <vt:lpstr>Parameter Names</vt:lpstr>
      <vt:lpstr>Creating Room Objects</vt:lpstr>
      <vt:lpstr>Driver Classes</vt:lpstr>
      <vt:lpstr>LengthDemo Class</vt:lpstr>
      <vt:lpstr>A Room Object</vt:lpstr>
      <vt:lpstr>Things to Note</vt:lpstr>
      <vt:lpstr>Things to Note</vt:lpstr>
      <vt:lpstr>Using the setLength Method</vt:lpstr>
      <vt:lpstr>Using the setLength Method</vt:lpstr>
      <vt:lpstr>Things to Note</vt:lpstr>
      <vt:lpstr>The getLength Method</vt:lpstr>
      <vt:lpstr>Using the getLength Method</vt:lpstr>
      <vt:lpstr>Try It Out</vt:lpstr>
      <vt:lpstr>Accessor and Mutator Methods</vt:lpstr>
      <vt:lpstr>Data Hiding</vt:lpstr>
      <vt:lpstr>Writing the getArea Method</vt:lpstr>
      <vt:lpstr>Avoiding Stale Data</vt:lpstr>
      <vt:lpstr>Things to Note</vt:lpstr>
      <vt:lpstr>Getters/Accessors Methods</vt:lpstr>
      <vt:lpstr>Setter/Mutator Methods</vt:lpstr>
      <vt:lpstr>Instance Fields and Methods</vt:lpstr>
      <vt:lpstr>Instance Fields</vt:lpstr>
      <vt:lpstr>Room Area Program</vt:lpstr>
      <vt:lpstr>Instance Methods</vt:lpstr>
      <vt:lpstr>UML Diagram</vt:lpstr>
      <vt:lpstr>Access Specifiers in UML Diagrams</vt:lpstr>
      <vt:lpstr>Data Types in UML Diagrams</vt:lpstr>
      <vt:lpstr>Parameters in UML Diagrams</vt:lpstr>
      <vt:lpstr>Constructors</vt:lpstr>
      <vt:lpstr>Constructor</vt:lpstr>
      <vt:lpstr>A Room Constructor</vt:lpstr>
      <vt:lpstr>A Room Constructor</vt:lpstr>
      <vt:lpstr>Room Constructor</vt:lpstr>
      <vt:lpstr>Unintialized Local Reference Variables</vt:lpstr>
      <vt:lpstr>No Explicit Constructors</vt:lpstr>
      <vt:lpstr>The Default Constructor</vt:lpstr>
      <vt:lpstr>The Default Constructor</vt:lpstr>
      <vt:lpstr>Writing a No-Arg Constructor</vt:lpstr>
      <vt:lpstr>String Class Constructor</vt:lpstr>
      <vt:lpstr>String Class Constructor</vt:lpstr>
      <vt:lpstr>Constructors in UML Diagrams</vt:lpstr>
      <vt:lpstr>Overloading</vt:lpstr>
      <vt:lpstr>Overloading Methods</vt:lpstr>
      <vt:lpstr>Binding</vt:lpstr>
      <vt:lpstr>Signature</vt:lpstr>
      <vt:lpstr>Signature</vt:lpstr>
      <vt:lpstr>Overloading Constructors</vt:lpstr>
      <vt:lpstr>Default Constructor</vt:lpstr>
      <vt:lpstr>Why Overload?</vt:lpstr>
      <vt:lpstr>Scope of Instance Fields</vt:lpstr>
      <vt:lpstr>Scope of Instance Fields</vt:lpstr>
      <vt:lpstr>Shadowing</vt:lpstr>
      <vt:lpstr>Shadowing</vt:lpstr>
      <vt:lpstr>Local Variable Hides the Field</vt:lpstr>
      <vt:lpstr>Overcome Shadowing with this</vt:lpstr>
      <vt:lpstr>Inheritance</vt:lpstr>
      <vt:lpstr>Generalization and Specialization</vt:lpstr>
      <vt:lpstr>The "is a" Relationship</vt:lpstr>
      <vt:lpstr>Superclass and Subclass</vt:lpstr>
      <vt:lpstr>Superclass and Subclass</vt:lpstr>
      <vt:lpstr>Inheritance in UML Diagrams</vt:lpstr>
      <vt:lpstr>Specialization</vt:lpstr>
      <vt:lpstr>The extends Key Word</vt:lpstr>
      <vt:lpstr>Private Fields</vt:lpstr>
      <vt:lpstr>Access to Private Fields</vt:lpstr>
      <vt:lpstr>Constructors</vt:lpstr>
      <vt:lpstr>The Superclass's Constructor</vt:lpstr>
      <vt:lpstr>The Superclass's Constructor</vt:lpstr>
      <vt:lpstr>Multiple Inheritance</vt:lpstr>
      <vt:lpstr>Inheritance Doesn't Work in Reverse</vt:lpstr>
      <vt:lpstr>Calling the Superclass Constructor</vt:lpstr>
      <vt:lpstr>Superclass Constructor</vt:lpstr>
      <vt:lpstr>The super Key Word</vt:lpstr>
      <vt:lpstr>Person Superclass</vt:lpstr>
      <vt:lpstr>Employee Subclass</vt:lpstr>
      <vt:lpstr>Things to Consider</vt:lpstr>
      <vt:lpstr>Call Person's Constructor from Employee</vt:lpstr>
      <vt:lpstr>Calling the Superclass's Constructor</vt:lpstr>
      <vt:lpstr>Try It Out</vt:lpstr>
      <vt:lpstr>When the Superclass Has No No-Arg Constructors</vt:lpstr>
      <vt:lpstr>Constructor Issues Summary</vt:lpstr>
      <vt:lpstr>Constructor Issues Summary</vt:lpstr>
      <vt:lpstr>Overriding Superclass Methods</vt:lpstr>
      <vt:lpstr>Overriding Methods</vt:lpstr>
      <vt:lpstr>Overriding Methods</vt:lpstr>
      <vt:lpstr>Overriding Methods</vt:lpstr>
      <vt:lpstr>Which speak() Is Called?</vt:lpstr>
      <vt:lpstr>The Override Annotation</vt:lpstr>
      <vt:lpstr>The Override Annotation</vt:lpstr>
      <vt:lpstr>Overriding Versus Overloading</vt:lpstr>
      <vt:lpstr>Overriding Versus Overloading</vt:lpstr>
      <vt:lpstr>Overloading and Inheritance</vt:lpstr>
      <vt:lpstr>Preventing Overriding</vt:lpstr>
      <vt:lpstr>Protected Members</vt:lpstr>
      <vt:lpstr>Protected Members</vt:lpstr>
      <vt:lpstr>Protected Members</vt:lpstr>
      <vt:lpstr>Protected Members in UML</vt:lpstr>
      <vt:lpstr>Package-Private Access</vt:lpstr>
      <vt:lpstr>Chains of Inheritance</vt:lpstr>
      <vt:lpstr>Chains of Inheritance</vt:lpstr>
      <vt:lpstr>The Object Class</vt:lpstr>
      <vt:lpstr>The Object Class</vt:lpstr>
      <vt:lpstr>Overriding equals</vt:lpstr>
      <vt:lpstr>Overriding toString</vt:lpstr>
      <vt:lpstr>Polymorphism</vt:lpstr>
      <vt:lpstr>Polymorphism</vt:lpstr>
      <vt:lpstr>Polymorphism</vt:lpstr>
      <vt:lpstr>Which Method Is Called?</vt:lpstr>
      <vt:lpstr>Which Method is Called</vt:lpstr>
      <vt:lpstr>Dynamic Binding</vt:lpstr>
      <vt:lpstr>Dynamic Binding</vt:lpstr>
      <vt:lpstr>Inheritance Doesn't Work in Reverse</vt:lpstr>
      <vt:lpstr>The instanceof Operator</vt:lpstr>
      <vt:lpstr>Casting</vt:lpstr>
      <vt:lpstr>Abstract Classes and Methods</vt:lpstr>
      <vt:lpstr>Abstract Classes</vt:lpstr>
      <vt:lpstr>Abstract Classes</vt:lpstr>
      <vt:lpstr>Abstract Classes</vt:lpstr>
      <vt:lpstr>Abstract Methods</vt:lpstr>
      <vt:lpstr>Abstract Methods</vt:lpstr>
      <vt:lpstr>Abstract Methods</vt:lpstr>
      <vt:lpstr>Abstract Methods</vt:lpstr>
      <vt:lpstr>Abstract Methods</vt:lpstr>
      <vt:lpstr>Abstract Classes</vt:lpstr>
      <vt:lpstr>Abstract Classes in UML</vt:lpstr>
      <vt:lpstr>Interfaces</vt:lpstr>
      <vt:lpstr>Interfaces</vt:lpstr>
      <vt:lpstr>Interface Methods</vt:lpstr>
      <vt:lpstr>Interface Methods</vt:lpstr>
      <vt:lpstr>Implementing Interfaces</vt:lpstr>
      <vt:lpstr>Implementing Interfaces</vt:lpstr>
      <vt:lpstr>An Interface is a Contract</vt:lpstr>
      <vt:lpstr>Fields in Interfaces</vt:lpstr>
      <vt:lpstr>Multiple Interfaces</vt:lpstr>
      <vt:lpstr>Polymorphism and Interfaces</vt:lpstr>
      <vt:lpstr>Polymorphism and Interfaces</vt:lpstr>
      <vt:lpstr>Polymorphism</vt:lpstr>
      <vt:lpstr>Interfaces in UML</vt:lpstr>
      <vt:lpstr>Enumerated Types</vt:lpstr>
      <vt:lpstr>Enumerated Types</vt:lpstr>
      <vt:lpstr>An Enum for Days</vt:lpstr>
      <vt:lpstr>Uppercase</vt:lpstr>
      <vt:lpstr>Variables of Enumerated Types</vt:lpstr>
      <vt:lpstr>Fully Qualified Name</vt:lpstr>
      <vt:lpstr>Enums are Classes</vt:lpstr>
      <vt:lpstr>The ordinal Method</vt:lpstr>
      <vt:lpstr>The compareTo Method</vt:lpstr>
      <vt:lpstr>The compareTo Method</vt:lpstr>
      <vt:lpstr>Switching on Enumerated Types</vt:lpstr>
      <vt:lpstr>Not Fully Qualified</vt:lpstr>
      <vt:lpstr>Defensive Programming</vt:lpstr>
      <vt:lpstr>Bonus: String to Enum</vt:lpstr>
      <vt:lpstr>Bonus: Iterate Over the Enum Values</vt:lpstr>
      <vt:lpstr>Try It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Stacy Read</dc:creator>
  <cp:lastModifiedBy>Stacy Read</cp:lastModifiedBy>
  <cp:revision>73</cp:revision>
  <dcterms:created xsi:type="dcterms:W3CDTF">2020-12-26T22:58:17Z</dcterms:created>
  <dcterms:modified xsi:type="dcterms:W3CDTF">2021-01-26T23:42:02Z</dcterms:modified>
</cp:coreProperties>
</file>