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96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1127" r:id="rId41"/>
    <p:sldId id="1128" r:id="rId42"/>
    <p:sldId id="1133" r:id="rId43"/>
    <p:sldId id="1129" r:id="rId44"/>
    <p:sldId id="1130" r:id="rId45"/>
    <p:sldId id="1131" r:id="rId46"/>
    <p:sldId id="1132" r:id="rId47"/>
    <p:sldId id="1134" r:id="rId48"/>
    <p:sldId id="1117" r:id="rId49"/>
    <p:sldId id="1118" r:id="rId50"/>
    <p:sldId id="1119" r:id="rId51"/>
    <p:sldId id="1120" r:id="rId52"/>
    <p:sldId id="1121" r:id="rId53"/>
    <p:sldId id="1122" r:id="rId54"/>
    <p:sldId id="1123" r:id="rId55"/>
    <p:sldId id="1124" r:id="rId56"/>
    <p:sldId id="1125" r:id="rId57"/>
    <p:sldId id="112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A68F73-4F44-49B8-889A-B6C1FA5BD882}">
          <p14:sldIdLst>
            <p14:sldId id="256"/>
          </p14:sldIdLst>
        </p14:section>
        <p14:section name="The ArrayList Class" id="{AA9D6BE5-9FFF-44E9-8685-5171E3F68CB0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Lists" id="{D007FE62-F34D-49BF-928A-9653EE32A25C}">
          <p14:sldIdLst>
            <p14:sldId id="272"/>
            <p14:sldId id="273"/>
            <p14:sldId id="274"/>
            <p14:sldId id="277"/>
            <p14:sldId id="278"/>
            <p14:sldId id="279"/>
            <p14:sldId id="280"/>
            <p14:sldId id="296"/>
          </p14:sldIdLst>
        </p14:section>
        <p14:section name="Maps" id="{70BC9F59-BF15-41A3-99B0-757EC0D704EA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Sets" id="{71B21D6F-75E0-468E-B1A4-BBD6416A96A3}">
          <p14:sldIdLst>
            <p14:sldId id="294"/>
            <p14:sldId id="295"/>
            <p14:sldId id="297"/>
            <p14:sldId id="1127"/>
            <p14:sldId id="1128"/>
            <p14:sldId id="1133"/>
            <p14:sldId id="1129"/>
            <p14:sldId id="1130"/>
            <p14:sldId id="1131"/>
            <p14:sldId id="1132"/>
            <p14:sldId id="1134"/>
          </p14:sldIdLst>
        </p14:section>
        <p14:section name="Generics" id="{76CFB367-32E7-4B71-981A-4042F95753DE}">
          <p14:sldIdLst>
            <p14:sldId id="1117"/>
            <p14:sldId id="1118"/>
            <p14:sldId id="1119"/>
            <p14:sldId id="1120"/>
            <p14:sldId id="1121"/>
            <p14:sldId id="1122"/>
            <p14:sldId id="1123"/>
            <p14:sldId id="1124"/>
            <p14:sldId id="1125"/>
            <p14:sldId id="11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7C959-4A26-4881-B898-EDCA43A3A5E5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46A57-2CF0-452A-8E28-7C06EA779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3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8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4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69E2A-C372-4A65-A6A2-9B9D952C3E2E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1DC0FE-E1E2-4179-8F37-08A31283E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6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Lis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llect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y-should-I-use-an-Iterator-in-Java-in-the-first-pla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V3589CReu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set-operation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8787-57B7-4A7B-8FF5-821387CCB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CAAFD-EA99-42C3-AE72-8391F9162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152-130 Module 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92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Whenever an ArrayList needs to grow, it doubles the length of its internal array</a:t>
            </a:r>
          </a:p>
          <a:p>
            <a:pPr algn="ctr"/>
            <a:r>
              <a:rPr lang="en-US" dirty="0"/>
              <a:t>10 → 20 → 40 → 80 → 160 → 320 → 640 → 1280 → 2560</a:t>
            </a:r>
          </a:p>
          <a:p>
            <a:r>
              <a:rPr lang="en-US"/>
              <a:t>Makes </a:t>
            </a:r>
            <a:r>
              <a:rPr lang="en-US" dirty="0"/>
              <a:t>a new array</a:t>
            </a:r>
            <a:r>
              <a:rPr lang="en-US"/>
              <a:t>, copies </a:t>
            </a:r>
            <a:r>
              <a:rPr lang="en-US" dirty="0"/>
              <a:t>the </a:t>
            </a:r>
            <a:r>
              <a:rPr lang="en-US"/>
              <a:t>old contents into it</a:t>
            </a:r>
            <a:endParaRPr lang="en-US" dirty="0"/>
          </a:p>
          <a:p>
            <a:r>
              <a:rPr lang="en-US" dirty="0"/>
              <a:t>If you know you need lots of storage, specify the initial capacity in the constructor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ArrayList&lt;&gt;(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3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Your Own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Change the generic type</a:t>
            </a:r>
          </a:p>
          <a:p>
            <a:endParaRPr lang="en-US" dirty="0"/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students = new ArrayList&lt;&gt;();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Student(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"Drako"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"Malfoy"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&lt;Candle&gt; candles = new ArrayList&lt;&gt;();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candles.add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Candle());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4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</a:t>
            </a:r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polymorphism, we can declare an </a:t>
            </a:r>
            <a:r>
              <a:rPr lang="en-US" err="1"/>
              <a:t>ArrayList</a:t>
            </a:r>
            <a:r>
              <a:rPr lang="en-US"/>
              <a:t> as </a:t>
            </a:r>
            <a:r>
              <a:rPr lang="en-US" dirty="0"/>
              <a:t>its interface </a:t>
            </a:r>
            <a:r>
              <a:rPr lang="en-US" dirty="0">
                <a:hlinkClick r:id="rId2"/>
              </a:rPr>
              <a:t>List</a:t>
            </a:r>
            <a:endParaRPr lang="en-US" dirty="0"/>
          </a:p>
          <a:p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list = new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sz="2600" dirty="0"/>
          </a:p>
          <a:p>
            <a:endParaRPr lang="en-US"/>
          </a:p>
          <a:p>
            <a:r>
              <a:rPr lang="en-US"/>
              <a:t>Allows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/>
              <a:t> to </a:t>
            </a:r>
            <a:r>
              <a:rPr lang="en-US" dirty="0"/>
              <a:t>be any class type that implements the </a:t>
            </a:r>
            <a:r>
              <a:rPr lang="en-US"/>
              <a:t>List interface (such as Vector or LinkedList)</a:t>
            </a:r>
            <a:endParaRPr lang="en-US" dirty="0"/>
          </a:p>
          <a:p>
            <a:r>
              <a:rPr lang="en-US"/>
              <a:t>More </a:t>
            </a:r>
            <a:r>
              <a:rPr lang="en-US" dirty="0"/>
              <a:t>flexibility if </a:t>
            </a:r>
            <a:r>
              <a:rPr lang="en-US"/>
              <a:t>we change </a:t>
            </a:r>
            <a:r>
              <a:rPr lang="en-US" dirty="0"/>
              <a:t>the </a:t>
            </a:r>
            <a:r>
              <a:rPr lang="en-US"/>
              <a:t>list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4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Section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2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of objects stored as a single unit</a:t>
            </a:r>
          </a:p>
          <a:p>
            <a:r>
              <a:rPr lang="en-US" dirty="0"/>
              <a:t>We’ve just looked at </a:t>
            </a:r>
            <a:r>
              <a:rPr lang="en-US" dirty="0" err="1"/>
              <a:t>ArrayList</a:t>
            </a:r>
            <a:r>
              <a:rPr lang="en-US" dirty="0"/>
              <a:t>, which is a type of List</a:t>
            </a:r>
          </a:p>
          <a:p>
            <a:r>
              <a:rPr lang="en-US" dirty="0"/>
              <a:t>Other general types: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err="1"/>
              <a:t>Deque</a:t>
            </a:r>
            <a:r>
              <a:rPr lang="en-US"/>
              <a:t> ("deck")</a:t>
            </a:r>
            <a:endParaRPr lang="en-US" dirty="0"/>
          </a:p>
          <a:p>
            <a:r>
              <a:rPr lang="en-US" dirty="0"/>
              <a:t>All of the above implement the </a:t>
            </a:r>
            <a:r>
              <a:rPr lang="en-US" dirty="0">
                <a:hlinkClick r:id="rId2"/>
              </a:rPr>
              <a:t>Collection</a:t>
            </a:r>
            <a:r>
              <a:rPr lang="en-US" dirty="0"/>
              <a:t> 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5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895E-31FD-4525-8D82-6383E14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FAA4-D4AD-47AE-B5C9-C7378A40E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it allow null items?</a:t>
            </a:r>
          </a:p>
          <a:p>
            <a:r>
              <a:rPr lang="en-US" dirty="0"/>
              <a:t>Does it allow duplicate items?</a:t>
            </a:r>
          </a:p>
          <a:p>
            <a:r>
              <a:rPr lang="en-US" dirty="0"/>
              <a:t>Does it store items in order?</a:t>
            </a:r>
          </a:p>
          <a:p>
            <a:r>
              <a:rPr lang="en-US" dirty="0"/>
              <a:t>How efficiently can you find an item?</a:t>
            </a:r>
          </a:p>
          <a:p>
            <a:r>
              <a:rPr lang="en-US" dirty="0"/>
              <a:t>How efficiently can you insert/delete an item?</a:t>
            </a:r>
          </a:p>
        </p:txBody>
      </p:sp>
    </p:spTree>
    <p:extLst>
      <p:ext uri="{BB962C8B-B14F-4D97-AF65-F5344CB8AC3E}">
        <p14:creationId xmlns:p14="http://schemas.microsoft.com/office/powerpoint/2010/main" val="134865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uses contiguous memory allocation</a:t>
            </a:r>
          </a:p>
          <a:p>
            <a:r>
              <a:rPr lang="en-US" dirty="0"/>
              <a:t>Elements occupy successive memory locations</a:t>
            </a:r>
          </a:p>
        </p:txBody>
      </p:sp>
      <p:pic>
        <p:nvPicPr>
          <p:cNvPr id="5" name="Picture 2" descr="Image result for arraylist linkedlist">
            <a:extLst>
              <a:ext uri="{FF2B5EF4-FFF2-40B4-BE49-F238E27FC236}">
                <a16:creationId xmlns:a16="http://schemas.microsoft.com/office/drawing/2014/main" id="{515D7DDE-1947-4ACE-BB62-6E378F111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23" y="3200399"/>
            <a:ext cx="7321639" cy="28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1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uses linked allocation</a:t>
            </a:r>
          </a:p>
          <a:p>
            <a:r>
              <a:rPr lang="en-US" dirty="0"/>
              <a:t>Each element contains a reference to its successor (a link)</a:t>
            </a:r>
          </a:p>
        </p:txBody>
      </p:sp>
      <p:pic>
        <p:nvPicPr>
          <p:cNvPr id="6" name="Picture 2" descr="Image result for arraylist linkedlist">
            <a:extLst>
              <a:ext uri="{FF2B5EF4-FFF2-40B4-BE49-F238E27FC236}">
                <a16:creationId xmlns:a16="http://schemas.microsoft.com/office/drawing/2014/main" id="{515D7DDE-1947-4ACE-BB62-6E378F111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23" y="3200399"/>
            <a:ext cx="7321639" cy="28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8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is fast to add/remove elements in the middle</a:t>
            </a:r>
          </a:p>
          <a:p>
            <a:r>
              <a:rPr lang="en-US" dirty="0"/>
              <a:t>You don’t have to shift the rest</a:t>
            </a:r>
          </a:p>
        </p:txBody>
      </p:sp>
      <p:pic>
        <p:nvPicPr>
          <p:cNvPr id="4" name="Picture 2" descr="Image result for arraylist linkedlist">
            <a:extLst>
              <a:ext uri="{FF2B5EF4-FFF2-40B4-BE49-F238E27FC236}">
                <a16:creationId xmlns:a16="http://schemas.microsoft.com/office/drawing/2014/main" id="{515D7DDE-1947-4ACE-BB62-6E378F111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23" y="3200399"/>
            <a:ext cx="7321639" cy="28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75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through the elements of a list in index order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checks if more elements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US" dirty="0"/>
              <a:t> retrieves the next element</a:t>
            </a:r>
          </a:p>
          <a:p>
            <a:r>
              <a:rPr lang="en-US" dirty="0"/>
              <a:t>Iterator will have generic type to match the List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Iterator&lt;String&gt;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ArrayList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5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43AB67-6D19-4FB2-B516-14893DCD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List&lt;String&gt; stuff = new ArrayList&lt;&gt;();</a:t>
            </a:r>
          </a:p>
          <a:p>
            <a:pPr marL="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stuff.add(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"First"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stuff.add(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"Second"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stuff.add(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"Third"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Iterator&lt;String&gt; itr = stuff.iterator();</a:t>
            </a:r>
            <a:br>
              <a:rPr lang="en-US" sz="2000" b="1">
                <a:latin typeface="Courier New" pitchFamily="49" charset="0"/>
                <a:cs typeface="Courier New" pitchFamily="49" charset="0"/>
              </a:rPr>
            </a:b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while (itr.hasNext()) {</a:t>
            </a:r>
          </a:p>
          <a:p>
            <a:pPr marL="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String item = itr.next();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 System.out.println(item);</a:t>
            </a:r>
          </a:p>
          <a:p>
            <a:pPr marL="0" indent="0"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9880E-FECA-4FA7-B391-ACC74D0C2C72}"/>
              </a:ext>
            </a:extLst>
          </p:cNvPr>
          <p:cNvSpPr txBox="1"/>
          <p:nvPr/>
        </p:nvSpPr>
        <p:spPr>
          <a:xfrm>
            <a:off x="8005270" y="4721444"/>
            <a:ext cx="221522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don't have to cast</a:t>
            </a:r>
          </a:p>
          <a:p>
            <a:r>
              <a:rPr lang="en-US" dirty="0"/>
              <a:t>the result </a:t>
            </a:r>
            <a:r>
              <a:rPr lang="en-US"/>
              <a:t>of itr.</a:t>
            </a:r>
            <a:r>
              <a:rPr lang="en-US" dirty="0" err="1"/>
              <a:t>next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504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modify the list while looping through it</a:t>
            </a:r>
          </a:p>
          <a:p>
            <a:r>
              <a:rPr lang="en-US" dirty="0"/>
              <a:t>If another part of your program needs to loop over list elements, but you don't trust it with the actual list</a:t>
            </a:r>
          </a:p>
          <a:p>
            <a:r>
              <a:rPr lang="en-US" dirty="0"/>
              <a:t>Hides the actual type of collection</a:t>
            </a:r>
          </a:p>
          <a:p>
            <a:r>
              <a:rPr lang="en-US" dirty="0">
                <a:hlinkClick r:id="rId2"/>
              </a:rPr>
              <a:t>https://www.quora.com/Why-should-I-use-an-Iterator-in-Java-in-the-first-place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5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move backwards (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previous()</a:t>
            </a:r>
            <a:r>
              <a:rPr lang="en-US" dirty="0"/>
              <a:t>) as well as forwards</a:t>
            </a:r>
          </a:p>
          <a:p>
            <a:pPr marL="0" indent="0">
              <a:buNone/>
            </a:pPr>
            <a:r>
              <a:rPr lang="en-US" dirty="0"/>
              <a:t>Also 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hasPrevious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method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Tracks position using a cursor</a:t>
            </a:r>
          </a:p>
          <a:p>
            <a:pPr marL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&gt; it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stuff.listIterator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charset="2"/>
              <a:buChar char="§"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41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any number of nulls</a:t>
            </a:r>
          </a:p>
          <a:p>
            <a:r>
              <a:rPr lang="en-US" dirty="0"/>
              <a:t>Allow any number of duplicates</a:t>
            </a:r>
          </a:p>
          <a:p>
            <a:r>
              <a:rPr lang="en-US" dirty="0"/>
              <a:t>Maintain insertion order</a:t>
            </a:r>
          </a:p>
        </p:txBody>
      </p:sp>
    </p:spTree>
    <p:extLst>
      <p:ext uri="{BB962C8B-B14F-4D97-AF65-F5344CB8AC3E}">
        <p14:creationId xmlns:p14="http://schemas.microsoft.com/office/powerpoint/2010/main" val="36975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Contains pairs of elements: a key and a value</a:t>
            </a:r>
          </a:p>
          <a:p>
            <a:pPr marL="0" indent="0">
              <a:buNone/>
            </a:pPr>
            <a:r>
              <a:rPr lang="en-US" dirty="0"/>
              <a:t>To retrieve a value, supply the key</a:t>
            </a:r>
          </a:p>
          <a:p>
            <a:pPr marL="0" indent="0">
              <a:buNone/>
            </a:pPr>
            <a:r>
              <a:rPr lang="en-US" dirty="0"/>
              <a:t>Fast retrieval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not implement </a:t>
            </a:r>
            <a:r>
              <a:rPr lang="en-US" dirty="0" err="1"/>
              <a:t>java.util.Collection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3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HashMap</a:t>
            </a:r>
            <a:r>
              <a:rPr lang="en-US" dirty="0"/>
              <a:t> uses an algorithm to calculate a </a:t>
            </a:r>
            <a:r>
              <a:rPr lang="en-US" i="1" dirty="0"/>
              <a:t>hash code</a:t>
            </a:r>
            <a:r>
              <a:rPr lang="en-US" dirty="0"/>
              <a:t> for an element</a:t>
            </a:r>
          </a:p>
          <a:p>
            <a:pPr marL="0" indent="0">
              <a:buNone/>
            </a:pPr>
            <a:r>
              <a:rPr lang="en-US" dirty="0"/>
              <a:t>Equivalent elements should generate equal hashes</a:t>
            </a:r>
          </a:p>
          <a:p>
            <a:pPr marL="0" indent="0">
              <a:buNone/>
            </a:pPr>
            <a:r>
              <a:rPr lang="en-US" dirty="0"/>
              <a:t>Every object inherits a </a:t>
            </a:r>
            <a:r>
              <a:rPr lang="en-US" i="1" dirty="0" err="1"/>
              <a:t>hashCode</a:t>
            </a:r>
            <a:r>
              <a:rPr lang="en-US" i="1" dirty="0"/>
              <a:t>() </a:t>
            </a:r>
            <a:r>
              <a:rPr lang="en-US" dirty="0"/>
              <a:t>method from the Object class, but it's not very robust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Overriding equals and </a:t>
            </a:r>
            <a:r>
              <a:rPr lang="en-US" dirty="0" err="1">
                <a:hlinkClick r:id="rId2"/>
              </a:rPr>
              <a:t>hashcode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99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hash code becomes a unique key</a:t>
            </a:r>
          </a:p>
          <a:p>
            <a:pPr marL="0" indent="0">
              <a:buNone/>
            </a:pPr>
            <a:r>
              <a:rPr lang="en-US" dirty="0"/>
              <a:t>Data type of key and value can be specified </a:t>
            </a:r>
            <a:r>
              <a:rPr lang="en-US"/>
              <a:t>with generics</a:t>
            </a:r>
          </a:p>
          <a:p>
            <a:pPr marL="0" indent="0">
              <a:buNone/>
            </a:pPr>
            <a:r>
              <a:rPr lang="en-US"/>
              <a:t>The key is a String, the value is an Integer</a:t>
            </a:r>
          </a:p>
          <a:p>
            <a:pPr marL="0" indent="0">
              <a:buNone/>
            </a:pPr>
            <a:r>
              <a:rPr lang="en-US"/>
              <a:t>(Like ArrayList, we declare the variable as the supertype Map)</a:t>
            </a:r>
          </a:p>
          <a:p>
            <a:pPr marL="0" indent="0" algn="ctr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map;</a:t>
            </a: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put() and get()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 Map 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String, String&gt; capitals 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new HashMap &lt;&gt;();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capitals.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"USA"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"Washington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D.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C."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capitals.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"Canada"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"Ottawa"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capitals.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"Mexico"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"Mexico City"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String key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"Canada"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"The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capital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of 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key;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 is "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capitals.get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(key);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get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19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If you ask a user to enter X number of meal types, and you want to find the average calories for each meal type...?</a:t>
            </a:r>
          </a:p>
          <a:p>
            <a:pPr marL="0" indent="0">
              <a:buNone/>
            </a:pPr>
            <a:r>
              <a:rPr lang="en-US"/>
              <a:t>How do you know how many lists to make?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List&lt;Meal&gt; breakfasts = new ArrayList&lt;&gt;();</a:t>
            </a:r>
          </a:p>
          <a:p>
            <a:pPr marL="0" indent="0"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List&lt;Meal&gt; lunches = new ArrayList&lt;&gt;();</a:t>
            </a:r>
          </a:p>
          <a:p>
            <a:pPr marL="201168" lvl="1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64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Lists of Meals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By using a List as the value, you can store multiple values for each key</a:t>
            </a:r>
          </a:p>
          <a:p>
            <a:r>
              <a:rPr lang="en-US"/>
              <a:t>Create </a:t>
            </a:r>
            <a:r>
              <a:rPr lang="en-US" dirty="0"/>
              <a:t>a </a:t>
            </a:r>
            <a:r>
              <a:rPr lang="en-US" dirty="0" err="1"/>
              <a:t>HashMap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String keys</a:t>
            </a:r>
          </a:p>
          <a:p>
            <a:pPr lvl="1"/>
            <a:r>
              <a:rPr lang="en-US"/>
              <a:t>List</a:t>
            </a:r>
            <a:r>
              <a:rPr lang="en-US" dirty="0"/>
              <a:t>&lt;Meal&gt; values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Map &lt;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, 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&lt;Meal&gt;&gt;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mealMap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new HashMap &lt;&gt;();</a:t>
            </a:r>
            <a:endParaRPr lang="en-US" sz="2200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2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ArrayList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Resizable array</a:t>
            </a:r>
          </a:p>
          <a:p>
            <a:r>
              <a:rPr lang="en-US" dirty="0"/>
              <a:t>Implements the List interface</a:t>
            </a:r>
          </a:p>
          <a:p>
            <a:r>
              <a:rPr lang="en-US" dirty="0"/>
              <a:t>Imported from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/>
              <a:t> package</a:t>
            </a:r>
          </a:p>
          <a:p>
            <a:r>
              <a:rPr lang="en-US" dirty="0"/>
              <a:t>Stores multiple objects with one variable</a:t>
            </a:r>
          </a:p>
          <a:p>
            <a:r>
              <a:rPr lang="en-US" dirty="0"/>
              <a:t>Expands and shrinks in size automatically when necessary</a:t>
            </a:r>
          </a:p>
          <a:p>
            <a:r>
              <a:rPr lang="en-US" dirty="0"/>
              <a:t>Can remove elements</a:t>
            </a:r>
          </a:p>
        </p:txBody>
      </p:sp>
    </p:spTree>
    <p:extLst>
      <p:ext uri="{BB962C8B-B14F-4D97-AF65-F5344CB8AC3E}">
        <p14:creationId xmlns:p14="http://schemas.microsoft.com/office/powerpoint/2010/main" val="83888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Have a List for Meal Type 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read meal types from the user, check if you have a list for the current meal type</a:t>
            </a:r>
          </a:p>
          <a:p>
            <a:r>
              <a:rPr lang="en-US" dirty="0"/>
              <a:t>If you don’t, create an empty list and put it in the map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mealType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keyboard.nextLine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mealMap.containsKey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mealType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mealMap.put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mealType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new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&lt;Meal&gt;());</a:t>
            </a:r>
            <a:endParaRPr lang="en-US" sz="2800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23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Meal to Correct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meal type String to get the right list</a:t>
            </a:r>
          </a:p>
          <a:p>
            <a:r>
              <a:rPr lang="en-US" dirty="0"/>
              <a:t>Add the meal object to 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 List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&lt;Meal&gt; list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mealMap.get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mealType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 list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.add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(new Meal(...));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4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containsKey</a:t>
            </a:r>
            <a:r>
              <a:rPr lang="en-US" dirty="0"/>
              <a:t>()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 to ask for a nonexistent key, you get a null</a:t>
            </a:r>
          </a:p>
          <a:p>
            <a:endParaRPr lang="en-US"/>
          </a:p>
          <a:p>
            <a:r>
              <a:rPr lang="en-US"/>
              <a:t>Test </a:t>
            </a:r>
            <a:r>
              <a:rPr lang="en-US" dirty="0"/>
              <a:t>if key exists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75129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Another common use for </a:t>
            </a:r>
            <a:r>
              <a:rPr lang="en-US" dirty="0" err="1"/>
              <a:t>HashMap</a:t>
            </a:r>
            <a:r>
              <a:rPr lang="en-US" dirty="0"/>
              <a:t> is running multiple counters at once</a:t>
            </a:r>
          </a:p>
          <a:p>
            <a:pPr marL="0" indent="0">
              <a:buNone/>
            </a:pPr>
            <a:endParaRPr lang="en-US" sz="28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&lt;String, Integer&gt; counts = new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counts.</a:t>
            </a:r>
            <a:r>
              <a:rPr lang="en-US" sz="2800" b="1" err="1">
                <a:latin typeface="Courier New" pitchFamily="49" charset="0"/>
                <a:cs typeface="Courier New" pitchFamily="49" charset="0"/>
              </a:rPr>
              <a:t>containsKey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"Lunch"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   counts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b="1" err="1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"Lunch"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counts.</a:t>
            </a:r>
            <a:r>
              <a:rPr lang="en-US" sz="2800" b="1" err="1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"Lunch"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counts.</a:t>
            </a:r>
            <a:r>
              <a:rPr lang="en-US" sz="2800" b="1" err="1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"Lunch"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4023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view all the key/value pairs in a Map, you can loop over all of its entries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entrySet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returns a Set of </a:t>
            </a:r>
            <a:r>
              <a:rPr lang="en-US" dirty="0" err="1"/>
              <a:t>Map.Entry</a:t>
            </a:r>
            <a:r>
              <a:rPr lang="en-US" dirty="0"/>
              <a:t> objects</a:t>
            </a:r>
          </a:p>
          <a:p>
            <a:r>
              <a:rPr lang="en-US" dirty="0"/>
              <a:t>Each entry contains a key and its associated value</a:t>
            </a:r>
          </a:p>
        </p:txBody>
      </p:sp>
    </p:spTree>
    <p:extLst>
      <p:ext uri="{BB962C8B-B14F-4D97-AF65-F5344CB8AC3E}">
        <p14:creationId xmlns:p14="http://schemas.microsoft.com/office/powerpoint/2010/main" val="2475159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entrySet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Map &lt;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String, Double&gt;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myMap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new HashMap &lt;&gt;();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&lt;String, Double&gt; entry :</a:t>
            </a:r>
            <a:br>
              <a:rPr lang="en-US" sz="2600" b="1" dirty="0">
                <a:latin typeface="Courier New" pitchFamily="49" charset="0"/>
                <a:cs typeface="Courier New" pitchFamily="49" charset="0"/>
              </a:rPr>
            </a:b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myMap.entrySet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2600" b="1">
                <a:latin typeface="Courier New" pitchFamily="49" charset="0"/>
                <a:cs typeface="Courier New" pitchFamily="49" charset="0"/>
              </a:rPr>
              <a:t>   String key = entry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600" b="1" err="1">
                <a:latin typeface="Courier New" pitchFamily="49" charset="0"/>
                <a:cs typeface="Courier New" pitchFamily="49" charset="0"/>
              </a:rPr>
              <a:t>getKey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();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b="1">
                <a:latin typeface="Courier New" pitchFamily="49" charset="0"/>
                <a:cs typeface="Courier New" pitchFamily="49" charset="0"/>
              </a:rPr>
              <a:t>   double value = entry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600" b="1" err="1">
                <a:latin typeface="Courier New" pitchFamily="49" charset="0"/>
                <a:cs typeface="Courier New" pitchFamily="49" charset="0"/>
              </a:rPr>
              <a:t>getValue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600" b="1">
                <a:latin typeface="Courier New" pitchFamily="49" charset="0"/>
                <a:cs typeface="Courier New" pitchFamily="49" charset="0"/>
              </a:rPr>
              <a:t>   System.out.println(key + </a:t>
            </a:r>
            <a:r>
              <a:rPr lang="en-US" sz="2600" b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2600" b="1">
                <a:latin typeface="Courier New" pitchFamily="49" charset="0"/>
                <a:cs typeface="Courier New" pitchFamily="49" charset="0"/>
              </a:rPr>
              <a:t> + value);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3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key/value pairs</a:t>
            </a:r>
          </a:p>
          <a:p>
            <a:r>
              <a:rPr lang="en-US" dirty="0"/>
              <a:t>No duplicate keys, duplicate values okay</a:t>
            </a:r>
          </a:p>
          <a:p>
            <a:r>
              <a:rPr lang="en-US" dirty="0"/>
              <a:t>Allows a single null key, unlimited null values</a:t>
            </a:r>
          </a:p>
          <a:p>
            <a:r>
              <a:rPr lang="en-US" dirty="0"/>
              <a:t>Some Map implementations preserve order</a:t>
            </a:r>
          </a:p>
          <a:p>
            <a:pPr lvl="1"/>
            <a:r>
              <a:rPr lang="en-US" dirty="0" err="1"/>
              <a:t>TreeMap</a:t>
            </a:r>
            <a:r>
              <a:rPr lang="en-US" dirty="0"/>
              <a:t>: ascending </a:t>
            </a:r>
            <a:r>
              <a:rPr lang="en-US"/>
              <a:t>key order, can sort keys</a:t>
            </a:r>
            <a:endParaRPr lang="en-US" dirty="0"/>
          </a:p>
          <a:p>
            <a:pPr lvl="1"/>
            <a:r>
              <a:rPr lang="en-US" dirty="0" err="1"/>
              <a:t>LinkedHashMap</a:t>
            </a:r>
            <a:r>
              <a:rPr lang="en-US" dirty="0"/>
              <a:t>: insertion order</a:t>
            </a:r>
          </a:p>
          <a:p>
            <a:r>
              <a:rPr lang="en-US" dirty="0"/>
              <a:t>Fast retrieval, insert, and delete</a:t>
            </a:r>
          </a:p>
        </p:txBody>
      </p:sp>
    </p:spTree>
    <p:extLst>
      <p:ext uri="{BB962C8B-B14F-4D97-AF65-F5344CB8AC3E}">
        <p14:creationId xmlns:p14="http://schemas.microsoft.com/office/powerpoint/2010/main" val="2151437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/>
              <a:t>the "keys" </a:t>
            </a:r>
            <a:r>
              <a:rPr lang="en-US" dirty="0"/>
              <a:t>part of a map</a:t>
            </a:r>
          </a:p>
          <a:p>
            <a:r>
              <a:rPr lang="en-US" dirty="0"/>
              <a:t>Elements are unordered</a:t>
            </a:r>
          </a:p>
          <a:p>
            <a:r>
              <a:rPr lang="en-US" dirty="0"/>
              <a:t>No duplicates</a:t>
            </a:r>
          </a:p>
          <a:p>
            <a:r>
              <a:rPr lang="en-US" dirty="0"/>
              <a:t>One null value</a:t>
            </a:r>
          </a:p>
          <a:p>
            <a:r>
              <a:rPr lang="en-US" dirty="0"/>
              <a:t>Good for fast retrieval when you must search for an element by value</a:t>
            </a:r>
          </a:p>
        </p:txBody>
      </p:sp>
    </p:spTree>
    <p:extLst>
      <p:ext uri="{BB962C8B-B14F-4D97-AF65-F5344CB8AC3E}">
        <p14:creationId xmlns:p14="http://schemas.microsoft.com/office/powerpoint/2010/main" val="3688320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HashSet</a:t>
            </a:r>
            <a:r>
              <a:rPr lang="en-US" dirty="0"/>
              <a:t> uses each element's </a:t>
            </a:r>
            <a:r>
              <a:rPr lang="en-US" i="1" dirty="0"/>
              <a:t>hash code</a:t>
            </a:r>
            <a:r>
              <a:rPr lang="en-US" dirty="0"/>
              <a:t> to eliminate duplicates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When you add an element to a </a:t>
            </a:r>
            <a:r>
              <a:rPr lang="en-US" dirty="0" err="1"/>
              <a:t>HashSet</a:t>
            </a:r>
            <a:r>
              <a:rPr lang="en-US" dirty="0"/>
              <a:t>, it checks to see if it already contains the element's hash code</a:t>
            </a:r>
          </a:p>
          <a:p>
            <a:pPr marL="0" indent="0">
              <a:buNone/>
            </a:pPr>
            <a:r>
              <a:rPr lang="en-US" dirty="0"/>
              <a:t>Sometimes </a:t>
            </a:r>
            <a:r>
              <a:rPr lang="en-US" i="1" dirty="0"/>
              <a:t>collisions</a:t>
            </a:r>
            <a:r>
              <a:rPr lang="en-US" dirty="0"/>
              <a:t> occur, so the </a:t>
            </a:r>
            <a:r>
              <a:rPr lang="en-US" dirty="0" err="1"/>
              <a:t>HashSet</a:t>
            </a:r>
            <a:r>
              <a:rPr lang="en-US" dirty="0"/>
              <a:t> follows up with the </a:t>
            </a:r>
            <a:r>
              <a:rPr lang="en-US" i="1"/>
              <a:t>equals </a:t>
            </a:r>
            <a:r>
              <a:rPr lang="en-US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46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Hash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integer value that characterizes an object</a:t>
            </a:r>
          </a:p>
          <a:p>
            <a:r>
              <a:rPr lang="en-US" dirty="0" err="1"/>
              <a:t>HashSet</a:t>
            </a:r>
            <a:r>
              <a:rPr lang="en-US" dirty="0"/>
              <a:t> uses an algorithm to create this hash code for each object in the set</a:t>
            </a:r>
          </a:p>
          <a:p>
            <a:r>
              <a:rPr lang="en-US" dirty="0"/>
              <a:t>This is done to make searching for objects faster</a:t>
            </a:r>
          </a:p>
        </p:txBody>
      </p:sp>
    </p:spTree>
    <p:extLst>
      <p:ext uri="{BB962C8B-B14F-4D97-AF65-F5344CB8AC3E}">
        <p14:creationId xmlns:p14="http://schemas.microsoft.com/office/powerpoint/2010/main" val="12015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ArrayList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You can store any object type in an </a:t>
            </a:r>
            <a:r>
              <a:rPr lang="en-US" sz="3800" dirty="0" err="1"/>
              <a:t>ArrayList</a:t>
            </a:r>
            <a:endParaRPr lang="en-US" sz="3800" dirty="0"/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List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= 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 is fun"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Integer(5));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Date());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Integer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(Integer)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Error!!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Date d = (Date)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9875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FE84-976F-43FB-B70D-0DF9BF23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D6888-0E9A-49DC-83DE-6F87889B0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Remember this from algebra?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>
                    <a:ea typeface="Cambria Math" panose="02040503050406030204" pitchFamily="18" charset="0"/>
                  </a:rPr>
                  <a:t>   The </a:t>
                </a:r>
                <a:r>
                  <a:rPr lang="en-US" b="0" i="1">
                    <a:ea typeface="Cambria Math" panose="02040503050406030204" pitchFamily="18" charset="0"/>
                  </a:rPr>
                  <a:t>union</a:t>
                </a:r>
                <a:r>
                  <a:rPr lang="en-US" b="0">
                    <a:ea typeface="Cambria Math" panose="02040503050406030204" pitchFamily="18" charset="0"/>
                  </a:rPr>
                  <a:t> of set A and set B </a:t>
                </a:r>
                <a:br>
                  <a:rPr lang="en-US" b="0">
                    <a:ea typeface="Cambria Math" panose="02040503050406030204" pitchFamily="18" charset="0"/>
                  </a:rPr>
                </a:br>
                <a:r>
                  <a:rPr lang="en-US" b="0">
                    <a:ea typeface="Cambria Math" panose="02040503050406030204" pitchFamily="18" charset="0"/>
                  </a:rPr>
                  <a:t>                    (elements in either A or B)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  The </a:t>
                </a:r>
                <a:r>
                  <a:rPr lang="en-US" i="1"/>
                  <a:t>intersection</a:t>
                </a:r>
                <a:r>
                  <a:rPr lang="en-US"/>
                  <a:t> of set A and set B</a:t>
                </a:r>
                <a:br>
                  <a:rPr lang="en-US"/>
                </a:br>
                <a:r>
                  <a:rPr lang="en-US"/>
                  <a:t>                    (elements in both A and B)</a:t>
                </a:r>
              </a:p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            The </a:t>
                </a:r>
                <a:r>
                  <a:rPr lang="en-US" i="1"/>
                  <a:t>complement</a:t>
                </a:r>
                <a:r>
                  <a:rPr lang="en-US"/>
                  <a:t> of set A</a:t>
                </a:r>
                <a:br>
                  <a:rPr lang="en-US"/>
                </a:br>
                <a:r>
                  <a:rPr lang="en-US"/>
                  <a:t>                   (elements not in A)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D6888-0E9A-49DC-83DE-6F87889B0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3182" b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85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F1EB-0760-4AC3-957B-A65ADB50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Venn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BE1C-E0E6-4AD0-97C4-6DDF8771A7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Define three HashSets of Strings</a:t>
            </a:r>
          </a:p>
          <a:p>
            <a:r>
              <a:rPr lang="en-US"/>
              <a:t>Fill each set with the items in its circle</a:t>
            </a:r>
          </a:p>
          <a:p>
            <a:r>
              <a:rPr lang="en-US"/>
              <a:t>Use Java's set operations to find the union, intersection, and complement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E01D4DC-09A9-4563-B286-36B6829B52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47" y="1846263"/>
            <a:ext cx="4172507" cy="40227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41A6DF-C85F-471F-AE71-A48D16052FAA}"/>
              </a:ext>
            </a:extLst>
          </p:cNvPr>
          <p:cNvSpPr txBox="1"/>
          <p:nvPr/>
        </p:nvSpPr>
        <p:spPr>
          <a:xfrm>
            <a:off x="7298422" y="6532269"/>
            <a:ext cx="4810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https://www.template.net/design-templates/print/sample-funny-venn-diagram/</a:t>
            </a:r>
          </a:p>
        </p:txBody>
      </p:sp>
    </p:spTree>
    <p:extLst>
      <p:ext uri="{BB962C8B-B14F-4D97-AF65-F5344CB8AC3E}">
        <p14:creationId xmlns:p14="http://schemas.microsoft.com/office/powerpoint/2010/main" val="2157055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F1EB-0760-4AC3-957B-A65ADB50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Duplicates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BE1C-E0E6-4AD0-97C4-6DDF8771A7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Sets don't allow duplicate elements</a:t>
            </a:r>
          </a:p>
          <a:p>
            <a:r>
              <a:rPr lang="en-US"/>
              <a:t>If you combine all carby things with all cheesey things, you won't end up with two "Lasagna"s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E01D4DC-09A9-4563-B286-36B6829B52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47" y="1846263"/>
            <a:ext cx="4172507" cy="4022725"/>
          </a:xfrm>
        </p:spPr>
      </p:pic>
    </p:spTree>
    <p:extLst>
      <p:ext uri="{BB962C8B-B14F-4D97-AF65-F5344CB8AC3E}">
        <p14:creationId xmlns:p14="http://schemas.microsoft.com/office/powerpoint/2010/main" val="3184786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E07D-FBA5-4285-87B1-D3DCDDCF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Intersection of Cheesey and Tomatoey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FAD5-C8A4-4D24-856A-D821BA6DF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865583" cy="4023360"/>
          </a:xfrm>
        </p:spPr>
        <p:txBody>
          <a:bodyPr/>
          <a:lstStyle/>
          <a:p>
            <a:r>
              <a:rPr lang="en-US"/>
              <a:t>Start with the cheesey set</a:t>
            </a:r>
          </a:p>
          <a:p>
            <a:r>
              <a:rPr lang="en-US"/>
              <a:t>Retain only tomatoey elements</a:t>
            </a:r>
          </a:p>
          <a:p>
            <a:endParaRPr lang="en-US"/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Set&lt;String&gt; cheeseyAndTomatoey 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= new HashSet&lt;&gt;(cheesey);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cheeseyAndTomatoey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.retainAll(tomatoey);</a:t>
            </a:r>
          </a:p>
        </p:txBody>
      </p:sp>
      <p:pic>
        <p:nvPicPr>
          <p:cNvPr id="5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974C1D7-7085-42D8-8CFB-0A89C36E0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47" y="1846263"/>
            <a:ext cx="4172507" cy="4022725"/>
          </a:xfrm>
        </p:spPr>
      </p:pic>
    </p:spTree>
    <p:extLst>
      <p:ext uri="{BB962C8B-B14F-4D97-AF65-F5344CB8AC3E}">
        <p14:creationId xmlns:p14="http://schemas.microsoft.com/office/powerpoint/2010/main" val="3306886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E07D-FBA5-4285-87B1-D3DCDDCF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of Carby and Tomatoey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FAD5-C8A4-4D24-856A-D821BA6DF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865583" cy="4023360"/>
          </a:xfrm>
        </p:spPr>
        <p:txBody>
          <a:bodyPr/>
          <a:lstStyle/>
          <a:p>
            <a:r>
              <a:rPr lang="en-US"/>
              <a:t>Start with the carby set</a:t>
            </a:r>
          </a:p>
          <a:p>
            <a:r>
              <a:rPr lang="en-US"/>
              <a:t>Add all tomatoey elements</a:t>
            </a:r>
          </a:p>
          <a:p>
            <a:endParaRPr lang="en-US"/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Set&lt;String&gt; carbyOrTomatoey 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= new HashSet&lt;&gt;(carby);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carbyOrTomatoey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.addAll(tomatoey);</a:t>
            </a:r>
          </a:p>
        </p:txBody>
      </p:sp>
      <p:pic>
        <p:nvPicPr>
          <p:cNvPr id="5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974C1D7-7085-42D8-8CFB-0A89C36E0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47" y="1846263"/>
            <a:ext cx="4172507" cy="4022725"/>
          </a:xfrm>
        </p:spPr>
      </p:pic>
    </p:spTree>
    <p:extLst>
      <p:ext uri="{BB962C8B-B14F-4D97-AF65-F5344CB8AC3E}">
        <p14:creationId xmlns:p14="http://schemas.microsoft.com/office/powerpoint/2010/main" val="2617636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E07D-FBA5-4285-87B1-D3DCDDCF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Complement of Cheesey and Carby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FAD5-C8A4-4D24-856A-D821BA6DF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865583" cy="4023360"/>
          </a:xfrm>
        </p:spPr>
        <p:txBody>
          <a:bodyPr/>
          <a:lstStyle/>
          <a:p>
            <a:r>
              <a:rPr lang="en-US"/>
              <a:t>Start with the cheesey set</a:t>
            </a:r>
          </a:p>
          <a:p>
            <a:r>
              <a:rPr lang="en-US"/>
              <a:t>Remove all carby elements</a:t>
            </a:r>
          </a:p>
          <a:p>
            <a:endParaRPr lang="en-US"/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Set&lt;String&gt; cheeseyButNotCarby 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= new HashSet&lt;&gt;(cheesey);</a:t>
            </a:r>
          </a:p>
          <a:p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cheeseyButNotCarby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.removeAll(carby);</a:t>
            </a:r>
          </a:p>
        </p:txBody>
      </p:sp>
      <p:pic>
        <p:nvPicPr>
          <p:cNvPr id="5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974C1D7-7085-42D8-8CFB-0A89C36E0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47" y="1846263"/>
            <a:ext cx="4172507" cy="4022725"/>
          </a:xfrm>
        </p:spPr>
      </p:pic>
    </p:spTree>
    <p:extLst>
      <p:ext uri="{BB962C8B-B14F-4D97-AF65-F5344CB8AC3E}">
        <p14:creationId xmlns:p14="http://schemas.microsoft.com/office/powerpoint/2010/main" val="2412047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F926-B418-49EB-8E3B-14F13C58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Venn Diagram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D1CA-89F3-4A14-B191-8047E4762D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Start with one set</a:t>
            </a:r>
          </a:p>
          <a:p>
            <a:r>
              <a:rPr lang="en-US"/>
              <a:t>Retains only items in both other sets</a:t>
            </a:r>
          </a:p>
          <a:p>
            <a:endParaRPr lang="en-US"/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Set&lt;String&gt; allThree = </a:t>
            </a:r>
            <a:b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new HashSet&lt;&gt;(cheesey);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allThree.retainAll(carby);</a:t>
            </a:r>
          </a:p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allThree.retainAll(tomatoey);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38E9AED-FBF6-4103-B107-39852DF0F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47" y="1846263"/>
            <a:ext cx="4172507" cy="4022725"/>
          </a:xfrm>
        </p:spPr>
      </p:pic>
    </p:spTree>
    <p:extLst>
      <p:ext uri="{BB962C8B-B14F-4D97-AF65-F5344CB8AC3E}">
        <p14:creationId xmlns:p14="http://schemas.microsoft.com/office/powerpoint/2010/main" val="1486220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8CC2F1-EC18-4FA8-BD2C-69E90E2A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 with Streams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AC35E-6230-4EA9-9530-50D620AE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Java's stream API (Module 6) allows you to filter sets using data-in/data-out functional programming style</a:t>
            </a:r>
          </a:p>
          <a:p>
            <a:r>
              <a:rPr lang="en-US"/>
              <a:t>Third party libraries like Apache Commons Collections and Guava also contain set utilities</a:t>
            </a:r>
          </a:p>
          <a:p>
            <a:endParaRPr lang="en-US"/>
          </a:p>
          <a:p>
            <a:r>
              <a:rPr lang="en-US"/>
              <a:t>See </a:t>
            </a:r>
            <a:r>
              <a:rPr lang="en-US">
                <a:hlinkClick r:id="rId2"/>
              </a:rPr>
              <a:t>here</a:t>
            </a:r>
            <a:r>
              <a:rPr lang="en-US"/>
              <a:t> for additional options</a:t>
            </a:r>
          </a:p>
        </p:txBody>
      </p:sp>
    </p:spTree>
    <p:extLst>
      <p:ext uri="{BB962C8B-B14F-4D97-AF65-F5344CB8AC3E}">
        <p14:creationId xmlns:p14="http://schemas.microsoft.com/office/powerpoint/2010/main" val="2498105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Generics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4C61AB-2689-49BB-B670-31A47F137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22051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A4BD-E8AB-4033-A203-9A763D73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Before Java 5, you would have to cast objects when you accessed them in a List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List list = new ArrayList();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list.add(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 is fun"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list.add(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int i = (int)list.get(</a:t>
            </a:r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Error!!</a:t>
            </a:r>
            <a:endParaRPr lang="en-US" sz="3600"/>
          </a:p>
          <a:p>
            <a:pPr>
              <a:buFont typeface="Wingdings" charset="2"/>
              <a:buChar char="§"/>
            </a:pPr>
            <a:endParaRPr lang="en-US" sz="3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ensure that the operations done with the objects in the list are only those that are valid for the object type?</a:t>
            </a:r>
          </a:p>
          <a:p>
            <a:r>
              <a:rPr lang="en-US" dirty="0"/>
              <a:t>Type safety is the restriction of code so that only legal operations are performed </a:t>
            </a:r>
            <a:r>
              <a:rPr lang="en-US"/>
              <a:t>on objects</a:t>
            </a:r>
          </a:p>
          <a:p>
            <a:endParaRPr lang="en-US"/>
          </a:p>
          <a:p>
            <a:r>
              <a:rPr lang="en-US"/>
              <a:t>With a </a:t>
            </a:r>
            <a:r>
              <a:rPr lang="en-US" i="1"/>
              <a:t>generic</a:t>
            </a:r>
            <a:r>
              <a:rPr lang="en-US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39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/>
              <a:t>Generics </a:t>
            </a:r>
            <a:r>
              <a:rPr lang="en-US" sz="3500" dirty="0"/>
              <a:t>provide type safety at </a:t>
            </a:r>
            <a:r>
              <a:rPr lang="en-US" sz="3500"/>
              <a:t>compile time</a:t>
            </a:r>
          </a:p>
          <a:p>
            <a:pPr marL="0" indent="0">
              <a:buNone/>
            </a:pPr>
            <a:r>
              <a:rPr lang="en-US" sz="3500"/>
              <a:t>Create "a list that can only hold type X" by changing the class name in the angle brackets</a:t>
            </a:r>
          </a:p>
          <a:p>
            <a:pPr marL="0" indent="0">
              <a:buNone/>
            </a:pPr>
            <a:r>
              <a:rPr lang="en-US" sz="3500"/>
              <a:t>How is </a:t>
            </a:r>
            <a:r>
              <a:rPr lang="en-US" sz="3500">
                <a:hlinkClick r:id="rId2"/>
              </a:rPr>
              <a:t>ArrayList</a:t>
            </a:r>
            <a:r>
              <a:rPr lang="en-US" sz="3500"/>
              <a:t> written to handle this?</a:t>
            </a:r>
          </a:p>
          <a:p>
            <a:pPr marL="0" indent="0">
              <a:buNone/>
            </a:pPr>
            <a:endParaRPr lang="en-US" sz="2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   List</a:t>
            </a:r>
            <a:r>
              <a:rPr lang="en-US" sz="2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 is fun"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</a:t>
            </a:r>
            <a:r>
              <a:rPr lang="en-US" sz="2600" b="1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Error!!</a:t>
            </a:r>
          </a:p>
          <a:p>
            <a:pPr>
              <a:buFont typeface="Wingdings" charset="2"/>
              <a:buChar char="§"/>
            </a:pPr>
            <a:endParaRPr lang="en-US" sz="2800" dirty="0"/>
          </a:p>
          <a:p>
            <a:pPr>
              <a:buFont typeface="Wingdings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3646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Generics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create our own classes that accept data type arguments</a:t>
            </a:r>
          </a:p>
          <a:p>
            <a:pPr marL="0" indent="0">
              <a:buNone/>
            </a:pPr>
            <a:r>
              <a:rPr lang="en-US" dirty="0"/>
              <a:t>Let's write </a:t>
            </a:r>
            <a:r>
              <a:rPr lang="en-US"/>
              <a:t>a TranscriptDetail </a:t>
            </a: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/>
              <a:t>It can represent courses that use different grading schemes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Percentage (a double)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Letter grades (a char)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Pass/fail (a boolean)</a:t>
            </a:r>
            <a:endParaRPr lang="en-US" dirty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18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Classes and Fields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In </a:t>
            </a:r>
            <a:r>
              <a:rPr lang="en-US" dirty="0"/>
              <a:t>the class header, provide a </a:t>
            </a:r>
            <a:r>
              <a:rPr lang="en-US"/>
              <a:t>type parameter in brackets</a:t>
            </a:r>
          </a:p>
          <a:p>
            <a:pPr marL="0" indent="0">
              <a:buNone/>
            </a:pPr>
            <a:r>
              <a:rPr lang="en-US"/>
              <a:t>Commonly single uppercase letters</a:t>
            </a:r>
          </a:p>
          <a:p>
            <a:pPr marL="0" indent="0">
              <a:buNone/>
            </a:pPr>
            <a:r>
              <a:rPr lang="en-US"/>
              <a:t>T for type, E for element, K for key, V for value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TranscriptDetail&lt;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private String courseName;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finalGrade;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07543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Methods can use the type parameter </a:t>
            </a:r>
            <a:r>
              <a:rPr lang="en-US"/>
              <a:t>as well</a:t>
            </a:r>
          </a:p>
          <a:p>
            <a:pPr marL="0" indent="0">
              <a:buNone/>
            </a:pPr>
            <a:r>
              <a:rPr lang="en-US"/>
              <a:t>Use T like any other class name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TranscriptDetail&lt;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finalGrade;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getFinalGrade()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 finalGrade;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void setFinalGrade(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finalGrade)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.finalGrade = finalGrade;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52229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To create a TranscriptDetail, you must </a:t>
            </a:r>
            <a:r>
              <a:rPr lang="en-US" dirty="0"/>
              <a:t>specify a class </a:t>
            </a:r>
            <a:r>
              <a:rPr lang="en-US"/>
              <a:t>for 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TranscriptDetail&lt;Boolean&gt; dbaCertClass = new TranscriptDetail&lt;&gt;();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dbaCertClass.setFinalGrade(</a:t>
            </a:r>
            <a:r>
              <a:rPr lang="en-US" sz="20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TranscriptDetail&lt;Character&gt; cprClass = new TranscriptDetail&lt;&gt;();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cprClass.setFinalGrade(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05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TranscriptDetail&lt;Double&gt; calculus = new TranscriptDetail&lt;&gt;();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calculus.setFinalGrade(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3.79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67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Must Be Classes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type arguments cannot </a:t>
            </a:r>
            <a:r>
              <a:rPr lang="en-US"/>
              <a:t>be primitives</a:t>
            </a:r>
          </a:p>
          <a:p>
            <a:pPr marL="0" indent="0">
              <a:buNone/>
            </a:pPr>
            <a:r>
              <a:rPr lang="en-US"/>
              <a:t>Use wrapper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strike="sngStrike">
                <a:latin typeface="Courier New" panose="02070309020205020404" pitchFamily="49" charset="0"/>
                <a:cs typeface="Courier New" panose="02070309020205020404" pitchFamily="49" charset="0"/>
              </a:rPr>
              <a:t>TranscriptDetail&lt;double&gt; calculus = new TranscriptDetail&lt;&gt;();</a:t>
            </a:r>
            <a:endParaRPr lang="en-US" sz="2000" b="1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TranscriptDetail&lt;Double&gt; calculus = new TranscriptDetail&lt;&gt;();</a:t>
            </a:r>
          </a:p>
          <a:p>
            <a:pPr marL="0" indent="0">
              <a:buNone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calculus.setFinalGrade(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3.79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B6AD8-B042-41AE-A8AC-43EEFA4B6717}"/>
              </a:ext>
            </a:extLst>
          </p:cNvPr>
          <p:cNvSpPr txBox="1"/>
          <p:nvPr/>
        </p:nvSpPr>
        <p:spPr>
          <a:xfrm>
            <a:off x="8850882" y="5052390"/>
            <a:ext cx="2304798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don't have to say</a:t>
            </a:r>
          </a:p>
          <a:p>
            <a:r>
              <a:rPr lang="en-US" dirty="0"/>
              <a:t>new </a:t>
            </a:r>
            <a:r>
              <a:rPr lang="en-US"/>
              <a:t>Double(3.79)</a:t>
            </a:r>
            <a:endParaRPr lang="en-US" dirty="0"/>
          </a:p>
          <a:p>
            <a:r>
              <a:rPr lang="en-US" dirty="0"/>
              <a:t>because of autoboxing</a:t>
            </a:r>
          </a:p>
        </p:txBody>
      </p:sp>
    </p:spTree>
    <p:extLst>
      <p:ext uri="{BB962C8B-B14F-4D97-AF65-F5344CB8AC3E}">
        <p14:creationId xmlns:p14="http://schemas.microsoft.com/office/powerpoint/2010/main" val="2042286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D227-09FB-437C-92CC-0D6364B3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Awarding Transfer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ECCF-B5C0-409B-8792-46CCB61B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collect all of the TranscriptDetail objects in a List</a:t>
            </a:r>
          </a:p>
          <a:p>
            <a:endParaRPr lang="en-US"/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List&lt;TranscriptDetail&gt; transferCredits </a:t>
            </a:r>
            <a:b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= new ArrayList&lt;&gt;();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transferCredits.add(dbaCertClass);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transferCredits.add(cprClass);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transferCredits.add(calculus);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339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0A5B-C7B6-4B00-94BF-ED6CC340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Final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D5B6-7A15-4C06-8465-390134FC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getFinalGrade()</a:t>
            </a:r>
            <a:r>
              <a:rPr lang="en-US">
                <a:cs typeface="Courier New" panose="02070309020205020404" pitchFamily="49" charset="0"/>
              </a:rPr>
              <a:t> will return different data types, depending on its T data type</a:t>
            </a:r>
          </a:p>
          <a:p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 (TranscriptDetail detail : transferCredits) {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System.out.println(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"Original Grade: "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b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detail.getFinalGrade() );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687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generics, we can provide type safety at compile time</a:t>
            </a:r>
          </a:p>
          <a:p>
            <a:r>
              <a:rPr lang="en-US" dirty="0"/>
              <a:t>Syntax</a:t>
            </a:r>
            <a:r>
              <a:rPr lang="en-US"/>
              <a:t>: 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test = new ArrayList&lt;&gt;();</a:t>
            </a:r>
            <a:endParaRPr lang="en-US" sz="2600" dirty="0"/>
          </a:p>
          <a:p>
            <a:pPr lvl="1"/>
            <a:r>
              <a:rPr lang="en-US" dirty="0"/>
              <a:t>The E (sometimes T) stands for the element/type of objects stored</a:t>
            </a:r>
          </a:p>
          <a:p>
            <a:pPr lvl="1"/>
            <a:r>
              <a:rPr lang="en-US" dirty="0"/>
              <a:t>Must be a class type or a wrapper class (no primitive types)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ArrayList</a:t>
            </a:r>
            <a:r>
              <a:rPr lang="en-US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 is fun"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Integer(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6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ArrayList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.add(e)</a:t>
            </a:r>
            <a:r>
              <a:rPr lang="en-US" sz="2200" dirty="0"/>
              <a:t> adds an element to the end of </a:t>
            </a:r>
            <a:r>
              <a:rPr lang="en-US" sz="2200"/>
              <a:t>the list</a:t>
            </a:r>
            <a:endParaRPr lang="en-US" sz="2200" dirty="0"/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.add(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sz="2200" dirty="0"/>
              <a:t> overloaded version to insert an element at a given index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sz="2200" dirty="0"/>
              <a:t> replaces an element at a given index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.get(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/>
              <a:t> retrieves an element at a </a:t>
            </a:r>
            <a:r>
              <a:rPr lang="en-US" sz="2200"/>
              <a:t>given index (element remains in the list)</a:t>
            </a:r>
            <a:endParaRPr lang="en-US" sz="2200" dirty="0"/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.remove(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/>
              <a:t> retrieves an element </a:t>
            </a:r>
            <a:r>
              <a:rPr lang="en-US" sz="2200" dirty="0"/>
              <a:t>at a </a:t>
            </a:r>
            <a:r>
              <a:rPr lang="en-US" sz="2200"/>
              <a:t>given index (element removed from the list)</a:t>
            </a:r>
            <a:endParaRPr lang="en-US" sz="2200" dirty="0"/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.clear()</a:t>
            </a:r>
            <a:r>
              <a:rPr lang="en-US" sz="2200" dirty="0"/>
              <a:t> removes all elements from the list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.size()</a:t>
            </a:r>
            <a:r>
              <a:rPr lang="en-US" sz="2200" dirty="0"/>
              <a:t> returns the count of elements in the list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r>
              <a:rPr lang="en-US" sz="2200" dirty="0"/>
              <a:t> returns the first index of a given element in the list, or -1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.contains(e)</a:t>
            </a:r>
            <a:r>
              <a:rPr lang="en-US" sz="2200" dirty="0"/>
              <a:t> returns a </a:t>
            </a:r>
            <a:r>
              <a:rPr lang="en-US" sz="2200" dirty="0" err="1"/>
              <a:t>boolean</a:t>
            </a:r>
            <a:r>
              <a:rPr lang="en-US" sz="2200" dirty="0"/>
              <a:t> if the list contains the given object</a:t>
            </a:r>
          </a:p>
        </p:txBody>
      </p:sp>
    </p:spTree>
    <p:extLst>
      <p:ext uri="{BB962C8B-B14F-4D97-AF65-F5344CB8AC3E}">
        <p14:creationId xmlns:p14="http://schemas.microsoft.com/office/powerpoint/2010/main" val="361711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ArrayList’s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/>
              <a:t>Prints a representation of all items in the ArrayList</a:t>
            </a:r>
          </a:p>
          <a:p>
            <a:r>
              <a:rPr lang="en-US" sz="3800" dirty="0"/>
              <a:t>Is called automatically when concatenated or printed</a:t>
            </a:r>
          </a:p>
          <a:p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nameList.toString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[Mario, Gerald, Maya]</a:t>
            </a:r>
          </a:p>
          <a:p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[Mario, Gerald, Maya]</a:t>
            </a:r>
          </a:p>
          <a:p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sz="33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33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3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"Names "</a:t>
            </a:r>
            <a:r>
              <a:rPr lang="en-US" sz="33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3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nameList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Names [Mario, Gerald, Maya]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1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ArrayList class actually contains an array that does the storage</a:t>
            </a:r>
          </a:p>
          <a:p>
            <a:r>
              <a:rPr lang="en-US" dirty="0"/>
              <a:t>ArrayList provides a convenient facade with lots of functionality</a:t>
            </a:r>
          </a:p>
          <a:p>
            <a:r>
              <a:rPr lang="en-US" dirty="0"/>
              <a:t>An </a:t>
            </a:r>
            <a:r>
              <a:rPr lang="en-US" dirty="0" err="1"/>
              <a:t>ArrayList's</a:t>
            </a:r>
            <a:r>
              <a:rPr lang="en-US" dirty="0"/>
              <a:t> capacity is how many items that internal array can hold</a:t>
            </a:r>
          </a:p>
          <a:p>
            <a:r>
              <a:rPr lang="en-US" dirty="0"/>
              <a:t>By default, initial capacity is 10</a:t>
            </a:r>
          </a:p>
          <a:p>
            <a:r>
              <a:rPr lang="en-US" dirty="0"/>
              <a:t>When the 11</a:t>
            </a:r>
            <a:r>
              <a:rPr lang="en-US" baseline="30000" dirty="0"/>
              <a:t>th</a:t>
            </a:r>
            <a:r>
              <a:rPr lang="en-US" dirty="0"/>
              <a:t> item is added, capacity </a:t>
            </a:r>
            <a:r>
              <a:rPr lang="en-US"/>
              <a:t>is doubled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44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655953-C168-4223-A007-1AAE678AC01A}" vid="{20A9A4E2-1D08-4FE1-B28E-37DE75CFAA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WCTC</Template>
  <TotalTime>8744</TotalTime>
  <Words>2614</Words>
  <Application>Microsoft Office PowerPoint</Application>
  <PresentationFormat>Widescreen</PresentationFormat>
  <Paragraphs>360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Java Programming</vt:lpstr>
      <vt:lpstr>The ArrayList Class</vt:lpstr>
      <vt:lpstr>The ArrayList Class</vt:lpstr>
      <vt:lpstr>The ArrayList Class</vt:lpstr>
      <vt:lpstr>Type Safety</vt:lpstr>
      <vt:lpstr>Generics</vt:lpstr>
      <vt:lpstr>The ArrayList Class Methods</vt:lpstr>
      <vt:lpstr>ArrayList’s toString Method</vt:lpstr>
      <vt:lpstr>Capacity</vt:lpstr>
      <vt:lpstr>Capacity</vt:lpstr>
      <vt:lpstr>Storing Your Own Objects</vt:lpstr>
      <vt:lpstr>Design Best Practices</vt:lpstr>
      <vt:lpstr>Collections</vt:lpstr>
      <vt:lpstr>What is a Collection?</vt:lpstr>
      <vt:lpstr>Questions to Keep in Mind</vt:lpstr>
      <vt:lpstr>ArrayList</vt:lpstr>
      <vt:lpstr>LinkedList</vt:lpstr>
      <vt:lpstr>List Efficiency</vt:lpstr>
      <vt:lpstr>Iterators</vt:lpstr>
      <vt:lpstr>Iterators</vt:lpstr>
      <vt:lpstr>Why?</vt:lpstr>
      <vt:lpstr>ListIterator</vt:lpstr>
      <vt:lpstr>Review: Lists</vt:lpstr>
      <vt:lpstr>Maps</vt:lpstr>
      <vt:lpstr>HashMap</vt:lpstr>
      <vt:lpstr>HashMap Generics</vt:lpstr>
      <vt:lpstr>put() and get()</vt:lpstr>
      <vt:lpstr>HashMap of Lists</vt:lpstr>
      <vt:lpstr>Map of Lists of Meals</vt:lpstr>
      <vt:lpstr>Do We Have a List for Meal Type X?</vt:lpstr>
      <vt:lpstr>Add Meal to Correct List</vt:lpstr>
      <vt:lpstr>Why containsKey() ?</vt:lpstr>
      <vt:lpstr>Multiple Counters</vt:lpstr>
      <vt:lpstr>Iterating Over Maps</vt:lpstr>
      <vt:lpstr>entrySet()</vt:lpstr>
      <vt:lpstr>Review: Maps</vt:lpstr>
      <vt:lpstr>Sets</vt:lpstr>
      <vt:lpstr>HashSet</vt:lpstr>
      <vt:lpstr>What is a Hash Code?</vt:lpstr>
      <vt:lpstr>Set Operations</vt:lpstr>
      <vt:lpstr>Venn Diagrams</vt:lpstr>
      <vt:lpstr>No Duplicates</vt:lpstr>
      <vt:lpstr>Intersection of Cheesey and Tomatoey</vt:lpstr>
      <vt:lpstr>Union of Carby and Tomatoey</vt:lpstr>
      <vt:lpstr>Complement of Cheesey and Carby</vt:lpstr>
      <vt:lpstr>Venn Diagram Center</vt:lpstr>
      <vt:lpstr>Set Operations with Streams</vt:lpstr>
      <vt:lpstr>Generics</vt:lpstr>
      <vt:lpstr>Generics</vt:lpstr>
      <vt:lpstr>Generics</vt:lpstr>
      <vt:lpstr>Custom Generics</vt:lpstr>
      <vt:lpstr>Generic Classes and Fields</vt:lpstr>
      <vt:lpstr>Generic Methods</vt:lpstr>
      <vt:lpstr>Creating Objects</vt:lpstr>
      <vt:lpstr>Data Types Must Be Classes</vt:lpstr>
      <vt:lpstr>Awarding Transfer Credit</vt:lpstr>
      <vt:lpstr>Printing Final Grades</vt:lpstr>
    </vt:vector>
  </TitlesOfParts>
  <Company>Waukesha County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Brittney Schultz</dc:creator>
  <cp:lastModifiedBy>Stacy Read</cp:lastModifiedBy>
  <cp:revision>63</cp:revision>
  <dcterms:created xsi:type="dcterms:W3CDTF">2021-01-03T15:54:49Z</dcterms:created>
  <dcterms:modified xsi:type="dcterms:W3CDTF">2021-02-04T19:17:32Z</dcterms:modified>
</cp:coreProperties>
</file>