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9"/>
  </p:notesMasterIdLst>
  <p:sldIdLst>
    <p:sldId id="256" r:id="rId2"/>
    <p:sldId id="327" r:id="rId3"/>
    <p:sldId id="328" r:id="rId4"/>
    <p:sldId id="329" r:id="rId5"/>
    <p:sldId id="330" r:id="rId6"/>
    <p:sldId id="331" r:id="rId7"/>
    <p:sldId id="332" r:id="rId8"/>
    <p:sldId id="335" r:id="rId9"/>
    <p:sldId id="336" r:id="rId10"/>
    <p:sldId id="337" r:id="rId11"/>
    <p:sldId id="338" r:id="rId12"/>
    <p:sldId id="333" r:id="rId13"/>
    <p:sldId id="334" r:id="rId14"/>
    <p:sldId id="340" r:id="rId15"/>
    <p:sldId id="341" r:id="rId16"/>
    <p:sldId id="342" r:id="rId17"/>
    <p:sldId id="343" r:id="rId18"/>
    <p:sldId id="345" r:id="rId19"/>
    <p:sldId id="346" r:id="rId20"/>
    <p:sldId id="347" r:id="rId21"/>
    <p:sldId id="344" r:id="rId22"/>
    <p:sldId id="348" r:id="rId23"/>
    <p:sldId id="349" r:id="rId24"/>
    <p:sldId id="362" r:id="rId25"/>
    <p:sldId id="350" r:id="rId26"/>
    <p:sldId id="356" r:id="rId27"/>
    <p:sldId id="361" r:id="rId28"/>
    <p:sldId id="363" r:id="rId29"/>
    <p:sldId id="1134" r:id="rId30"/>
    <p:sldId id="1135" r:id="rId31"/>
    <p:sldId id="1136" r:id="rId32"/>
    <p:sldId id="1137" r:id="rId33"/>
    <p:sldId id="1138" r:id="rId34"/>
    <p:sldId id="1139" r:id="rId35"/>
    <p:sldId id="1143" r:id="rId36"/>
    <p:sldId id="1140" r:id="rId37"/>
    <p:sldId id="1141" r:id="rId38"/>
    <p:sldId id="1142" r:id="rId39"/>
    <p:sldId id="1144" r:id="rId40"/>
    <p:sldId id="1145" r:id="rId41"/>
    <p:sldId id="1158" r:id="rId42"/>
    <p:sldId id="1130" r:id="rId43"/>
    <p:sldId id="1117" r:id="rId44"/>
    <p:sldId id="1118" r:id="rId45"/>
    <p:sldId id="1100" r:id="rId46"/>
    <p:sldId id="1102" r:id="rId47"/>
    <p:sldId id="1103" r:id="rId48"/>
    <p:sldId id="1120" r:id="rId49"/>
    <p:sldId id="1121" r:id="rId50"/>
    <p:sldId id="1122" r:id="rId51"/>
    <p:sldId id="1119" r:id="rId52"/>
    <p:sldId id="1123" r:id="rId53"/>
    <p:sldId id="1124" r:id="rId54"/>
    <p:sldId id="1125" r:id="rId55"/>
    <p:sldId id="1126" r:id="rId56"/>
    <p:sldId id="1127" r:id="rId57"/>
    <p:sldId id="1128" r:id="rId58"/>
    <p:sldId id="1129" r:id="rId59"/>
    <p:sldId id="1131" r:id="rId60"/>
    <p:sldId id="1104" r:id="rId61"/>
    <p:sldId id="1132" r:id="rId62"/>
    <p:sldId id="1106" r:id="rId63"/>
    <p:sldId id="1133" r:id="rId64"/>
    <p:sldId id="1111" r:id="rId65"/>
    <p:sldId id="1162" r:id="rId66"/>
    <p:sldId id="1159" r:id="rId67"/>
    <p:sldId id="1160" r:id="rId68"/>
    <p:sldId id="1161" r:id="rId69"/>
    <p:sldId id="1146" r:id="rId70"/>
    <p:sldId id="1031" r:id="rId71"/>
    <p:sldId id="1147" r:id="rId72"/>
    <p:sldId id="1030" r:id="rId73"/>
    <p:sldId id="1113" r:id="rId74"/>
    <p:sldId id="1108" r:id="rId75"/>
    <p:sldId id="1148" r:id="rId76"/>
    <p:sldId id="1149" r:id="rId77"/>
    <p:sldId id="1150" r:id="rId7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448D70F-CC84-4687-A4B1-A7C14EA04B90}">
          <p14:sldIdLst>
            <p14:sldId id="256"/>
          </p14:sldIdLst>
        </p14:section>
        <p14:section name="File Input and Output" id="{7EFCC480-662B-4FA9-8F55-61E42AE02747}">
          <p14:sldIdLst>
            <p14:sldId id="327"/>
            <p14:sldId id="328"/>
            <p14:sldId id="329"/>
            <p14:sldId id="330"/>
          </p14:sldIdLst>
        </p14:section>
        <p14:section name="Writing Text Files" id="{70C206CB-DF31-4E04-9E84-4D00CEFDCCC1}">
          <p14:sldIdLst>
            <p14:sldId id="331"/>
            <p14:sldId id="332"/>
            <p14:sldId id="335"/>
            <p14:sldId id="336"/>
            <p14:sldId id="337"/>
            <p14:sldId id="338"/>
            <p14:sldId id="333"/>
            <p14:sldId id="334"/>
            <p14:sldId id="340"/>
            <p14:sldId id="341"/>
            <p14:sldId id="342"/>
          </p14:sldIdLst>
        </p14:section>
        <p14:section name="Reading Text Files" id="{8B723E66-B97C-4A86-B751-C661BD864AE2}">
          <p14:sldIdLst>
            <p14:sldId id="343"/>
            <p14:sldId id="345"/>
            <p14:sldId id="346"/>
            <p14:sldId id="347"/>
            <p14:sldId id="344"/>
            <p14:sldId id="348"/>
            <p14:sldId id="349"/>
            <p14:sldId id="362"/>
            <p14:sldId id="350"/>
            <p14:sldId id="356"/>
            <p14:sldId id="361"/>
            <p14:sldId id="363"/>
          </p14:sldIdLst>
        </p14:section>
        <p14:section name="Try-Catch" id="{9FB83ECD-D50B-47BD-901A-180CAB4A2897}">
          <p14:sldIdLst>
            <p14:sldId id="1134"/>
            <p14:sldId id="1135"/>
            <p14:sldId id="1136"/>
            <p14:sldId id="1137"/>
            <p14:sldId id="1138"/>
            <p14:sldId id="1139"/>
            <p14:sldId id="1143"/>
            <p14:sldId id="1140"/>
            <p14:sldId id="1141"/>
            <p14:sldId id="1142"/>
            <p14:sldId id="1144"/>
            <p14:sldId id="1145"/>
            <p14:sldId id="1158"/>
            <p14:sldId id="1130"/>
          </p14:sldIdLst>
        </p14:section>
        <p14:section name="Binary Files" id="{9ADE5CB7-A137-4ECA-AF7E-91E3CA0DBDA5}">
          <p14:sldIdLst>
            <p14:sldId id="1117"/>
            <p14:sldId id="1118"/>
            <p14:sldId id="1100"/>
            <p14:sldId id="1102"/>
            <p14:sldId id="1103"/>
            <p14:sldId id="1120"/>
            <p14:sldId id="1121"/>
            <p14:sldId id="1122"/>
            <p14:sldId id="1119"/>
            <p14:sldId id="1123"/>
            <p14:sldId id="1124"/>
            <p14:sldId id="1125"/>
            <p14:sldId id="1126"/>
            <p14:sldId id="1127"/>
            <p14:sldId id="1128"/>
            <p14:sldId id="1129"/>
            <p14:sldId id="1131"/>
            <p14:sldId id="1104"/>
            <p14:sldId id="1132"/>
            <p14:sldId id="1106"/>
            <p14:sldId id="1133"/>
            <p14:sldId id="1111"/>
            <p14:sldId id="1162"/>
            <p14:sldId id="1159"/>
            <p14:sldId id="1160"/>
            <p14:sldId id="1161"/>
          </p14:sldIdLst>
        </p14:section>
        <p14:section name="Control Break Logic" id="{18EA0789-9204-43D5-8872-08F6EA99CFF0}">
          <p14:sldIdLst>
            <p14:sldId id="1146"/>
            <p14:sldId id="1031"/>
            <p14:sldId id="1147"/>
            <p14:sldId id="1030"/>
            <p14:sldId id="1113"/>
            <p14:sldId id="1108"/>
            <p14:sldId id="1148"/>
            <p14:sldId id="1149"/>
            <p14:sldId id="11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8D4B8-C1DE-4FB3-8864-B2F0FECE7DE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C63D0-478A-4D0A-8759-2A159A793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02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93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94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54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56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39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76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24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669AC-ED4E-456B-894C-1081110C603C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45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669AC-ED4E-456B-894C-1081110C603C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55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669AC-ED4E-456B-894C-1081110C603C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70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38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0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4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56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7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5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9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5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269E2A-C372-4A65-A6A2-9B9D952C3E2E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6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3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269E2A-C372-4A65-A6A2-9B9D952C3E2E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56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1.5.0/docs/api/java/io/OutputStream.html#flush%28%29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java-serial-version-uid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8787-57B7-4A7B-8FF5-821387CCB8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Java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CAAFD-EA99-42C3-AE72-8391F9162D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152-130 Module 4</a:t>
            </a:r>
          </a:p>
        </p:txBody>
      </p:sp>
    </p:spTree>
    <p:extLst>
      <p:ext uri="{BB962C8B-B14F-4D97-AF65-F5344CB8AC3E}">
        <p14:creationId xmlns:p14="http://schemas.microsoft.com/office/powerpoint/2010/main" val="112929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DF06-3FE8-48CB-AA50-DD9FEF36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Throwing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0F9A3-97D7-4CFD-9288-E0DD91C15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In IntelliJ, place cursor at exception</a:t>
            </a:r>
          </a:p>
          <a:p>
            <a:r>
              <a:rPr lang="en-US"/>
              <a:t>Alt + Enter</a:t>
            </a:r>
          </a:p>
          <a:p>
            <a:r>
              <a:rPr lang="en-US"/>
              <a:t>Select fix that says "throw exception" or "add exception"</a:t>
            </a:r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207744-525B-4869-91F8-DDA4B397B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268" y="4089115"/>
            <a:ext cx="8077464" cy="1464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974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72416-2DA5-43CD-B8C0-3CEF876B0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Throwing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96532-2A82-410A-A551-96119D50E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throws clause will be added to the method header</a:t>
            </a:r>
          </a:p>
          <a:p>
            <a:endParaRPr lang="en-US" sz="2800"/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args)</a:t>
            </a:r>
            <a:b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throws IOException {</a:t>
            </a:r>
          </a:p>
          <a:p>
            <a:endParaRPr lang="en-US" sz="2800"/>
          </a:p>
          <a:p>
            <a:pPr>
              <a:lnSpc>
                <a:spcPct val="100000"/>
              </a:lnSpc>
            </a:pPr>
            <a:r>
              <a:rPr lang="en-US"/>
              <a:t>Whatever method calls this method will have to be prepared to handle a IOException</a:t>
            </a:r>
          </a:p>
          <a:p>
            <a:r>
              <a:rPr lang="en-US"/>
              <a:t>Because it's the main method, program will crash</a:t>
            </a:r>
          </a:p>
        </p:txBody>
      </p:sp>
    </p:spTree>
    <p:extLst>
      <p:ext uri="{BB962C8B-B14F-4D97-AF65-F5344CB8AC3E}">
        <p14:creationId xmlns:p14="http://schemas.microsoft.com/office/powerpoint/2010/main" val="3332607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6A96-C752-4A3D-A479-9E442431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Write to the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CEA51-BB35-401E-A2C9-3066F8C2C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cs typeface="Courier New" panose="02070309020205020404" pitchFamily="49" charset="0"/>
              </a:rPr>
              <a:t>Use print(), println(), and printf() methods the same as the console</a:t>
            </a:r>
          </a:p>
          <a:p>
            <a:endParaRPr lang="en-US">
              <a:cs typeface="Courier New" panose="02070309020205020404" pitchFamily="49" charset="0"/>
            </a:endParaRP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outputFile.print(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outputFile.println(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again"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outputFile.printf(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"%.2f"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, tax * total);</a:t>
            </a:r>
          </a:p>
          <a:p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877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03A73-789B-43CF-AD2F-071462D3E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Close the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117C-0FBC-47EB-A86B-5EB248576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When you're done writing, close the file</a:t>
            </a:r>
          </a:p>
          <a:p>
            <a:r>
              <a:rPr lang="en-US"/>
              <a:t>Sever the connection between the file and the program</a:t>
            </a:r>
          </a:p>
          <a:p>
            <a:r>
              <a:rPr lang="en-US"/>
              <a:t>Good idea to </a:t>
            </a:r>
            <a:r>
              <a:rPr lang="en-US">
                <a:hlinkClick r:id="rId2"/>
              </a:rPr>
              <a:t>flush the buffer</a:t>
            </a:r>
            <a:endParaRPr lang="en-US"/>
          </a:p>
          <a:p>
            <a:r>
              <a:rPr lang="en-US"/>
              <a:t>(Faster to write characters to a buffer, and write buffer to file when full)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outputFile.flush();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outputFile.close();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72345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F3903-8C8E-4149-AEF7-D2433084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4B443-D1E1-4762-8A86-77E9760A2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Creating a PrintWriter by passing a String filename to constructor will overwrite the file</a:t>
            </a:r>
          </a:p>
          <a:p>
            <a:r>
              <a:rPr lang="en-US"/>
              <a:t>To open for appending, create a FileWriter first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FileWriter fwriter =</a:t>
            </a:r>
            <a:b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new FileWriter(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"data.txt"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/>
              <a:t>As before, will create if does not exist</a:t>
            </a:r>
          </a:p>
          <a:p>
            <a:r>
              <a:rPr lang="en-US"/>
              <a:t>The true means append</a:t>
            </a:r>
          </a:p>
        </p:txBody>
      </p:sp>
    </p:spTree>
    <p:extLst>
      <p:ext uri="{BB962C8B-B14F-4D97-AF65-F5344CB8AC3E}">
        <p14:creationId xmlns:p14="http://schemas.microsoft.com/office/powerpoint/2010/main" val="1167188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F3903-8C8E-4149-AEF7-D2433084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4B443-D1E1-4762-8A86-77E9760A2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Creating a PrintWriter by passing the FileWriter</a:t>
            </a:r>
          </a:p>
          <a:p>
            <a:r>
              <a:rPr lang="en-US"/>
              <a:t>Any data written to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outputFile</a:t>
            </a:r>
            <a:r>
              <a:rPr lang="en-US"/>
              <a:t> adds to what was already in data.txt</a:t>
            </a:r>
          </a:p>
          <a:p>
            <a:endParaRPr lang="en-US" sz="2800"/>
          </a:p>
          <a:p>
            <a:pPr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FileWriter fwriter =</a:t>
            </a:r>
            <a:b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new FileWriter(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"data.txt"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PrintWriter outputFile =</a:t>
            </a:r>
            <a:b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new PrintWriter(fwriter);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507451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A350-4AFA-4AFF-8D74-9035CF272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F18BD-37F0-45AE-9471-C7DD9B853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Using just the file name, file is created in the </a:t>
            </a:r>
            <a:r>
              <a:rPr lang="en-US"/>
              <a:t>current directory (varies by IDE)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You can </a:t>
            </a:r>
            <a:r>
              <a:rPr lang="en-US"/>
              <a:t>specify the full file path, with drive letter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Remember to escape backslashes</a:t>
            </a:r>
            <a:endParaRPr lang="en-US" sz="3600" dirty="0"/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filename = 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E:\\homework\\names.txt"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pw = new </a:t>
            </a:r>
            <a:r>
              <a:rPr lang="en-US" sz="2800" b="1" err="1"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(filename);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268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41A8F-C41D-4684-B2DE-82599BB4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from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970D-EED4-4F40-AE4A-2C74288C0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Use a Scanner to read a text file</a:t>
            </a:r>
          </a:p>
          <a:p>
            <a:r>
              <a:rPr lang="en-US"/>
              <a:t>Instead of passing System.in to constructor, pass a File object</a:t>
            </a:r>
          </a:p>
          <a:p>
            <a:endParaRPr lang="en-US" sz="3600"/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File file = new File(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"customers.txt"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Scanner inputFile = new Scanner(file);</a:t>
            </a:r>
            <a:endParaRPr lang="en-US" sz="3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753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342E0-9B3D-4542-83C0-3B6B4E4A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from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2E8F4-F798-4F3A-8747-53FA80D08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You can use the same Scanner methods to read the file as you do with console input</a:t>
            </a:r>
            <a:endParaRPr lang="en-US" sz="2800"/>
          </a:p>
          <a:p>
            <a:endParaRPr lang="en-US" sz="2800"/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File file = new File(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"customers.txt"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Scanner inputFile = new Scanner(file);</a:t>
            </a:r>
          </a:p>
          <a:p>
            <a:endParaRPr lang="en-US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String line = inputFile.nextLine();</a:t>
            </a:r>
            <a:endParaRPr lang="en-US" sz="2800"/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119770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35616-AFA4-4CF9-97F2-9D81F43B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End of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0203A-9C3C-471F-9426-276ADCEC6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/>
              <a:t>To read multiple lines, use a loop</a:t>
            </a:r>
          </a:p>
          <a:p>
            <a:r>
              <a:rPr lang="en-US"/>
              <a:t>How do you know how many lines are in a file?</a:t>
            </a:r>
          </a:p>
          <a:p>
            <a:r>
              <a:rPr lang="en-US"/>
              <a:t>How do you know when the loop should stop?</a:t>
            </a:r>
          </a:p>
          <a:p>
            <a:endParaRPr lang="en-US"/>
          </a:p>
          <a:p>
            <a:r>
              <a:rPr lang="en-US"/>
              <a:t>If using a Scanner, call the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hasNext()</a:t>
            </a:r>
            <a:r>
              <a:rPr lang="en-US"/>
              <a:t> method</a:t>
            </a:r>
          </a:p>
          <a:p>
            <a:r>
              <a:rPr lang="en-US"/>
              <a:t>Returns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/>
              <a:t> if there is another line to read</a:t>
            </a:r>
          </a:p>
        </p:txBody>
      </p:sp>
    </p:spTree>
    <p:extLst>
      <p:ext uri="{BB962C8B-B14F-4D97-AF65-F5344CB8AC3E}">
        <p14:creationId xmlns:p14="http://schemas.microsoft.com/office/powerpoint/2010/main" val="64571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0392-A46F-40DA-B011-D03AD17A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Input and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1CB97-BCC3-4D15-8632-3201BB1E3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</p:spTree>
    <p:extLst>
      <p:ext uri="{BB962C8B-B14F-4D97-AF65-F5344CB8AC3E}">
        <p14:creationId xmlns:p14="http://schemas.microsoft.com/office/powerpoint/2010/main" val="4151420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233BF-CE51-46F5-8C5C-D7695693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Detecting End of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17F8-C8D1-42EF-B728-DEC954F54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File file = new File(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"customers.txt"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Scanner inputFile = new Scanner(file);</a:t>
            </a:r>
          </a:p>
          <a:p>
            <a:endParaRPr lang="en-US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while (inputFile.hasNext()) {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String line = inputFile.nextLine();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System.out.println(line);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57135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41A8F-C41D-4684-B2DE-82599BB4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Warning!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970D-EED4-4F40-AE4A-2C74288C0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Don't pass the String file name directly to the Scanner</a:t>
            </a:r>
          </a:p>
          <a:p>
            <a:endParaRPr lang="en-US" sz="3600"/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Scanner inputFile = </a:t>
            </a:r>
            <a:b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     new Scanner(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"customers.txt"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File file = new File(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"customers.txt"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Scanner inputFile = new Scanner(file);</a:t>
            </a:r>
            <a:endParaRPr lang="en-US" sz="3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&quot;Not Allowed&quot; Symbol 3">
            <a:extLst>
              <a:ext uri="{FF2B5EF4-FFF2-40B4-BE49-F238E27FC236}">
                <a16:creationId xmlns:a16="http://schemas.microsoft.com/office/drawing/2014/main" id="{E2D0CDC0-9FD8-4DB9-95BE-91E91BD312A5}"/>
              </a:ext>
            </a:extLst>
          </p:cNvPr>
          <p:cNvSpPr/>
          <p:nvPr/>
        </p:nvSpPr>
        <p:spPr>
          <a:xfrm>
            <a:off x="7530906" y="3321148"/>
            <a:ext cx="903848" cy="903848"/>
          </a:xfrm>
          <a:prstGeom prst="noSmoking">
            <a:avLst>
              <a:gd name="adj" fmla="val 5587"/>
            </a:avLst>
          </a:prstGeom>
          <a:solidFill>
            <a:srgbClr val="E48312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58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1BDE2-748C-427A-8570-69840CD5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Primitive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36F5-8CF2-4255-971E-5E3B8E2B7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File(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"numbers.txt"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inputFile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Scanner(file);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sum = 0;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inputFile.hasNext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inputFile</a:t>
            </a:r>
            <a:r>
              <a:rPr lang="en-US" sz="2400" b="1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nextLine();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sum = sum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+ Double.parseDouble(number);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"%.3f"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sum);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7DF4D9-CC90-4BBD-96B5-5B9B3F4D6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737" y="2024668"/>
            <a:ext cx="2640396" cy="2172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1310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F3B7-2AE8-48EB-AA63-6A0A0156A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 if File Exists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CDEB7-8E79-40C3-AB98-F0CB411C8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happens if you try to open a file for reading that doesn't exist?</a:t>
            </a:r>
          </a:p>
          <a:p>
            <a:endParaRPr lang="en-US" sz="28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should be "numbers.txt"!</a:t>
            </a:r>
            <a:endParaRPr lang="en-US" sz="2800" b="1">
              <a:solidFill>
                <a:srgbClr val="00B050"/>
              </a:solidFill>
            </a:endParaRP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File file = new File(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"number.txt"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96535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F3B7-2AE8-48EB-AA63-6A0A0156A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 if File Exists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CDEB7-8E79-40C3-AB98-F0CB411C8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program crashes with FileNotFoundException!</a:t>
            </a:r>
            <a:endParaRPr lang="en-US" sz="3600"/>
          </a:p>
          <a:p>
            <a:endParaRPr lang="en-US" sz="28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 in thread "main" java.io.FileNotFoundException: number.txt</a:t>
            </a:r>
            <a:br>
              <a:rPr lang="en-US" sz="2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(The system cannot find the file specified)</a:t>
            </a:r>
          </a:p>
        </p:txBody>
      </p:sp>
    </p:spTree>
    <p:extLst>
      <p:ext uri="{BB962C8B-B14F-4D97-AF65-F5344CB8AC3E}">
        <p14:creationId xmlns:p14="http://schemas.microsoft.com/office/powerpoint/2010/main" val="2351723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80C05-1CB9-4889-9AE5-9DCF6161D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 if File Exists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CC750-0B7A-4B19-AB93-9C36E6773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Before creating the Scanner, use exists() method of File object</a:t>
            </a:r>
            <a:endParaRPr lang="en-US" sz="3600"/>
          </a:p>
          <a:p>
            <a:endParaRPr lang="en-US" sz="2800"/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File file = new File(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"number.txt"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if (!file.exists()) {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System.out.print(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"Error!"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8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Now what? Can the next line run?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Scanner inputFile = new Scanner(file);</a:t>
            </a:r>
            <a:endParaRPr lang="en-US" sz="28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87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313F3-D068-4771-A472-E9AE2438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and 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3CE63-F8E3-493F-8EA5-11A252CCE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/>
              <a:t>You may need to read console input with a Scanner AND read a file with a Scanner</a:t>
            </a:r>
          </a:p>
          <a:p>
            <a:pPr>
              <a:lnSpc>
                <a:spcPct val="100000"/>
              </a:lnSpc>
            </a:pPr>
            <a:r>
              <a:rPr lang="en-US"/>
              <a:t>For example, you may ask the user the name of the file to open</a:t>
            </a:r>
          </a:p>
          <a:p>
            <a:pPr>
              <a:lnSpc>
                <a:spcPct val="100000"/>
              </a:lnSpc>
            </a:pPr>
            <a:endParaRPr lang="en-US"/>
          </a:p>
          <a:p>
            <a:pPr>
              <a:lnSpc>
                <a:spcPct val="100000"/>
              </a:lnSpc>
            </a:pPr>
            <a:r>
              <a:rPr lang="en-US"/>
              <a:t>You must make two Scanners: one for console input, one for file input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78120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313F3-D068-4771-A472-E9AE2438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and 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3CE63-F8E3-493F-8EA5-11A252CCE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Scanner keyboard = new Scanner(System.in);</a:t>
            </a:r>
          </a:p>
          <a:p>
            <a:endParaRPr lang="en-US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System.out.print(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"File name: 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String filename = keyboard.nextLine();</a:t>
            </a:r>
          </a:p>
          <a:p>
            <a:endParaRPr lang="en-US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File file = new File(filename);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Scanner inputFile = new Scanner(file);</a:t>
            </a:r>
          </a:p>
        </p:txBody>
      </p:sp>
    </p:spTree>
    <p:extLst>
      <p:ext uri="{BB962C8B-B14F-4D97-AF65-F5344CB8AC3E}">
        <p14:creationId xmlns:p14="http://schemas.microsoft.com/office/powerpoint/2010/main" val="228255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D4F32-5A32-44CA-A93C-0B18A9F1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 All Lines into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3FC13-0FCF-470F-9B08-B9F50A4A5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 can easily read all lines in a text file into a List!</a:t>
            </a:r>
          </a:p>
          <a:p>
            <a:r>
              <a:rPr lang="en-US"/>
              <a:t>Must import Files and Paths from </a:t>
            </a:r>
            <a:r>
              <a:rPr lang="en-US" b="0" i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java.nio.file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/>
          </a:p>
          <a:p>
            <a:pPr marL="201168" lvl="1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List&lt;String&gt; lines =</a:t>
            </a:r>
          </a:p>
          <a:p>
            <a:pPr marL="201168" lvl="1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Files.readAllLines(Paths.get(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"info.txt"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605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6E535-B467-4C3F-8839-5928746D3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Try-Catch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3ACA1-DB05-4332-9B62-B9C9B74EB9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337866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7B774-42A9-40D9-971D-9A8FDE36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Saving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D2A03-5F2E-457A-84E3-EB9BDABE6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As your programs run, data lives in RAM</a:t>
            </a:r>
          </a:p>
          <a:p>
            <a:r>
              <a:rPr lang="en-US"/>
              <a:t>When program exits, data is lost</a:t>
            </a:r>
          </a:p>
          <a:p>
            <a:r>
              <a:rPr lang="en-US"/>
              <a:t>To persist data, save to file on the hard drive</a:t>
            </a:r>
          </a:p>
        </p:txBody>
      </p:sp>
    </p:spTree>
    <p:extLst>
      <p:ext uri="{BB962C8B-B14F-4D97-AF65-F5344CB8AC3E}">
        <p14:creationId xmlns:p14="http://schemas.microsoft.com/office/powerpoint/2010/main" val="30844585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9FED20-A78A-4F62-A22E-0B764EA3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61BA79-59C4-4D7C-813A-224CF0ECF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Letting our program crash whenever something goes wrong is not a long-term solution</a:t>
            </a:r>
          </a:p>
          <a:p>
            <a:endParaRPr lang="en-US"/>
          </a:p>
          <a:p>
            <a:r>
              <a:rPr lang="en-US"/>
              <a:t>Java allows us to try a dangerous operation, then recover if an exception occurs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96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94C5E-5793-4010-8E22-6D517D5B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FC246-2215-4BE2-B5FE-121ACDF9D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Code that can generate an exception goes inside a try block</a:t>
            </a:r>
          </a:p>
          <a:p>
            <a:endParaRPr lang="en-US"/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int response;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response =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  Integer.parseInt(keyboard.nextLine());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2949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1897-D9E2-4942-8FD2-3530C828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Could Go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CD57B-F814-4549-802A-AB9EFF160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the user types something that can't be parsed to an int, a NumberFormatException is thrown</a:t>
            </a:r>
          </a:p>
          <a:p>
            <a:r>
              <a:rPr lang="en-US"/>
              <a:t>We can </a:t>
            </a:r>
            <a:r>
              <a:rPr lang="en-US" i="1"/>
              <a:t>catch</a:t>
            </a:r>
            <a:r>
              <a:rPr lang="en-US"/>
              <a:t> the exception (instead of </a:t>
            </a:r>
            <a:r>
              <a:rPr lang="en-US" i="1"/>
              <a:t>throwing</a:t>
            </a:r>
            <a:r>
              <a:rPr lang="en-US"/>
              <a:t>) it, and recover</a:t>
            </a:r>
          </a:p>
          <a:p>
            <a:endParaRPr lang="en-US"/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catch (NumberFormatException e) { ... }</a:t>
            </a:r>
          </a:p>
        </p:txBody>
      </p:sp>
    </p:spTree>
    <p:extLst>
      <p:ext uri="{BB962C8B-B14F-4D97-AF65-F5344CB8AC3E}">
        <p14:creationId xmlns:p14="http://schemas.microsoft.com/office/powerpoint/2010/main" val="2932216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1897-D9E2-4942-8FD2-3530C828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Catching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CD57B-F814-4549-802A-AB9EFF160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exception is an object</a:t>
            </a:r>
          </a:p>
          <a:p>
            <a:r>
              <a:rPr lang="en-US"/>
              <a:t>It will be placed in the variable you provide</a:t>
            </a:r>
          </a:p>
          <a:p>
            <a:r>
              <a:rPr lang="en-US"/>
              <a:t>Usually named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/>
              <a:t> or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ex</a:t>
            </a:r>
            <a:r>
              <a:rPr lang="en-US"/>
              <a:t>, but any name is okay</a:t>
            </a:r>
          </a:p>
          <a:p>
            <a:endParaRPr lang="en-US"/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catch (NumberFormatException e) { ... }</a:t>
            </a:r>
          </a:p>
        </p:txBody>
      </p:sp>
    </p:spTree>
    <p:extLst>
      <p:ext uri="{BB962C8B-B14F-4D97-AF65-F5344CB8AC3E}">
        <p14:creationId xmlns:p14="http://schemas.microsoft.com/office/powerpoint/2010/main" val="359360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3083F-CAE7-4D94-937C-9761F378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Recovery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2652E-559F-4260-8711-065725AF8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Inside the body of the catch block, specify what to do if the exception occurs</a:t>
            </a:r>
          </a:p>
          <a:p>
            <a:r>
              <a:rPr lang="en-US"/>
              <a:t>Show a message to the user, set a default value, etc.</a:t>
            </a:r>
          </a:p>
          <a:p>
            <a:endParaRPr lang="en-US"/>
          </a:p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catch (NumberFormatException e) { 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response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05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3083F-CAE7-4D94-937C-9761F378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Catch Block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2652E-559F-4260-8711-065725AF8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code inside the catch block only executes if the exception occurs</a:t>
            </a:r>
          </a:p>
          <a:p>
            <a:r>
              <a:rPr lang="en-US"/>
              <a:t>Otherwise, it is ignored</a:t>
            </a:r>
          </a:p>
          <a:p>
            <a:endParaRPr lang="en-US"/>
          </a:p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catch (NumberFormatException e) { 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response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02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8028-540C-4F2D-B9E8-A0F7F961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Complete Try-Catch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9216E-BE5F-4E02-ABB9-6CC844C7F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int response;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response =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  Integer.parseInt(keyboard.nextLine());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} catch (NumberFormatException e) { 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response = </a:t>
            </a: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964193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FB55-672B-4051-88C4-520D9C1EB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Than One Catch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5CB0B-29A2-432B-83BA-13780124E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Every </a:t>
            </a:r>
            <a:r>
              <a:rPr lang="en-US" i="1"/>
              <a:t>try</a:t>
            </a:r>
            <a:r>
              <a:rPr lang="en-US"/>
              <a:t> must have at least </a:t>
            </a:r>
            <a:r>
              <a:rPr lang="en-US" i="1"/>
              <a:t>catch</a:t>
            </a:r>
            <a:r>
              <a:rPr lang="en-US"/>
              <a:t>*</a:t>
            </a:r>
          </a:p>
          <a:p>
            <a:r>
              <a:rPr lang="en-US"/>
              <a:t>You can have more than one</a:t>
            </a:r>
          </a:p>
          <a:p>
            <a:endParaRPr lang="en-US"/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try { ... }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catch (IllegalArgumentException e) { ... }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catch (NullPointerException e) { ...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C8BA2-5B04-4F20-AFF0-DE8B46453025}"/>
              </a:ext>
            </a:extLst>
          </p:cNvPr>
          <p:cNvSpPr txBox="1"/>
          <p:nvPr/>
        </p:nvSpPr>
        <p:spPr>
          <a:xfrm>
            <a:off x="9678256" y="5869094"/>
            <a:ext cx="232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 Or exactly one </a:t>
            </a:r>
            <a:r>
              <a:rPr lang="en-US" i="1"/>
              <a:t>finally</a:t>
            </a:r>
          </a:p>
        </p:txBody>
      </p:sp>
    </p:spTree>
    <p:extLst>
      <p:ext uri="{BB962C8B-B14F-4D97-AF65-F5344CB8AC3E}">
        <p14:creationId xmlns:p14="http://schemas.microsoft.com/office/powerpoint/2010/main" val="34299572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FB55-672B-4051-88C4-520D9C1EB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5CB0B-29A2-432B-83BA-13780124E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the recovery code is the same for multiple exceptions, you can catch multiple exception types</a:t>
            </a:r>
          </a:p>
          <a:p>
            <a:r>
              <a:rPr lang="en-US"/>
              <a:t>Use a single pipe between them</a:t>
            </a:r>
          </a:p>
          <a:p>
            <a:endParaRPr lang="en-US"/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try { ... }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catch (IllegalArgumentException  | 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  NullPointerException e) { ... }</a:t>
            </a:r>
          </a:p>
        </p:txBody>
      </p:sp>
    </p:spTree>
    <p:extLst>
      <p:ext uri="{BB962C8B-B14F-4D97-AF65-F5344CB8AC3E}">
        <p14:creationId xmlns:p14="http://schemas.microsoft.com/office/powerpoint/2010/main" val="14085296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F8B3D-26C6-4B54-90C0-D60A59DFE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Optional Final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4C563-B036-41B8-B27E-2E41AD051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 can add an optional </a:t>
            </a:r>
            <a:r>
              <a:rPr lang="en-US" i="1"/>
              <a:t>finally</a:t>
            </a:r>
            <a:r>
              <a:rPr lang="en-US"/>
              <a:t> block after the last </a:t>
            </a:r>
            <a:r>
              <a:rPr lang="en-US" i="1"/>
              <a:t>catch</a:t>
            </a:r>
            <a:endParaRPr lang="en-US"/>
          </a:p>
          <a:p>
            <a:r>
              <a:rPr lang="en-US"/>
              <a:t>Code in the finally block </a:t>
            </a:r>
            <a:r>
              <a:rPr lang="en-US" b="1"/>
              <a:t>always</a:t>
            </a:r>
            <a:r>
              <a:rPr lang="en-US"/>
              <a:t> executes, even if no exception occurs</a:t>
            </a:r>
          </a:p>
          <a:p>
            <a:r>
              <a:rPr lang="en-US"/>
              <a:t>Good for cleanup step, closing files, etc.</a:t>
            </a:r>
          </a:p>
        </p:txBody>
      </p:sp>
    </p:spTree>
    <p:extLst>
      <p:ext uri="{BB962C8B-B14F-4D97-AF65-F5344CB8AC3E}">
        <p14:creationId xmlns:p14="http://schemas.microsoft.com/office/powerpoint/2010/main" val="403757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5BF0-F1FD-4C26-86D1-5862B996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Steps to Using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C8FB4-CBF8-4DD8-910B-123B2EF16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Open the file</a:t>
            </a:r>
          </a:p>
          <a:p>
            <a:pPr marL="201168" lvl="1" indent="0">
              <a:buNone/>
            </a:pPr>
            <a:r>
              <a:rPr lang="en-US"/>
              <a:t>    Creates a connection between file and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Write/read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When finished, close the file</a:t>
            </a:r>
          </a:p>
        </p:txBody>
      </p:sp>
    </p:spTree>
    <p:extLst>
      <p:ext uri="{BB962C8B-B14F-4D97-AF65-F5344CB8AC3E}">
        <p14:creationId xmlns:p14="http://schemas.microsoft.com/office/powerpoint/2010/main" val="17451340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8028-540C-4F2D-B9E8-A0F7F961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Complete Try-Catch-Finally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9216E-BE5F-4E02-ABB9-6CC844C7F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int response;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response = Integer.parseInt(keyboard.nextLine());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 catch (NumberFormatException e) { 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response = </a:t>
            </a: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 finally {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System.out.print(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"You chose 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+ response);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87934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3A660-EF0F-47F1-A238-C359688B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try/finally?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28828-34A5-4D1C-A090-5F00D08F4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have a finally block without any catch blocks</a:t>
            </a:r>
          </a:p>
          <a:p>
            <a:r>
              <a:rPr lang="en-US" dirty="0"/>
              <a:t>You must have at least one catch block or exactly one finally block with every try block</a:t>
            </a:r>
          </a:p>
        </p:txBody>
      </p:sp>
    </p:spTree>
    <p:extLst>
      <p:ext uri="{BB962C8B-B14F-4D97-AF65-F5344CB8AC3E}">
        <p14:creationId xmlns:p14="http://schemas.microsoft.com/office/powerpoint/2010/main" val="35107778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03A2-3965-4D1F-BCD8-0C5873F3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Printing the Stack 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A9331-38BA-40F8-8C7F-EF872EE00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Many IDEs will include this line of code in a catch block automatically</a:t>
            </a:r>
          </a:p>
          <a:p>
            <a:r>
              <a:rPr lang="en-US"/>
              <a:t>The stack trace contains the sequence of method calls that led up to the exception</a:t>
            </a:r>
          </a:p>
          <a:p>
            <a:r>
              <a:rPr lang="en-US"/>
              <a:t>Useful info for developers, not for users</a:t>
            </a:r>
          </a:p>
          <a:p>
            <a:endParaRPr lang="en-US"/>
          </a:p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e.printStackTrace();</a:t>
            </a:r>
          </a:p>
        </p:txBody>
      </p:sp>
    </p:spTree>
    <p:extLst>
      <p:ext uri="{BB962C8B-B14F-4D97-AF65-F5344CB8AC3E}">
        <p14:creationId xmlns:p14="http://schemas.microsoft.com/office/powerpoint/2010/main" val="30407852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C27B61-5F23-49C3-8504-FFCA51AD17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Binary Files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B5F3AB3-9092-40F5-A529-109ADF1F5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32398456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2DD4-D4E1-4023-BD4E-A9172A44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Serializing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973B1-9B5C-4F7A-B2B8-710104BA8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Converting data objects to a byte stream (a series of 1's and 0's) for storage or transfer</a:t>
            </a:r>
          </a:p>
          <a:p>
            <a:r>
              <a:rPr lang="en-US"/>
              <a:t>Writing objects to a network connection, database, or file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Going the other direction (bytes to objects) is </a:t>
            </a:r>
            <a:r>
              <a:rPr lang="en-US" i="1"/>
              <a:t>deserializing</a:t>
            </a:r>
          </a:p>
        </p:txBody>
      </p:sp>
      <p:pic>
        <p:nvPicPr>
          <p:cNvPr id="1026" name="Picture 2" descr="Streams- inserting Data into the stream">
            <a:extLst>
              <a:ext uri="{FF2B5EF4-FFF2-40B4-BE49-F238E27FC236}">
                <a16:creationId xmlns:a16="http://schemas.microsoft.com/office/drawing/2014/main" id="{C3F3CA88-9020-48AF-8D7F-52CFD64C1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109" y="3704262"/>
            <a:ext cx="4337781" cy="14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5337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00" dirty="0"/>
              <a:t>The simplest way of saving objects to </a:t>
            </a:r>
            <a:r>
              <a:rPr lang="en-US" sz="3500"/>
              <a:t>a file </a:t>
            </a:r>
            <a:r>
              <a:rPr lang="en-US" sz="3500" dirty="0"/>
              <a:t>is to </a:t>
            </a:r>
            <a:r>
              <a:rPr lang="en-US" sz="3500"/>
              <a:t>serialize the whole object</a:t>
            </a:r>
            <a:endParaRPr lang="en-US" sz="3500" dirty="0"/>
          </a:p>
          <a:p>
            <a:pPr marL="0" indent="0">
              <a:buNone/>
            </a:pPr>
            <a:r>
              <a:rPr lang="en-US" sz="3500" dirty="0"/>
              <a:t>Converted to a series of bytes that contain the </a:t>
            </a:r>
            <a:r>
              <a:rPr lang="en-US" sz="3500"/>
              <a:t>object's data</a:t>
            </a:r>
            <a:endParaRPr lang="en-US" sz="3500" dirty="0"/>
          </a:p>
          <a:p>
            <a:pPr marL="0" indent="0">
              <a:buNone/>
            </a:pPr>
            <a:r>
              <a:rPr lang="en-US" sz="3500" dirty="0"/>
              <a:t>The class must implement the Serializable interface:</a:t>
            </a:r>
          </a:p>
          <a:p>
            <a:pPr marL="0" indent="0">
              <a:buNone/>
            </a:pPr>
            <a:endParaRPr lang="en-US" sz="3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000" b="1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java.io.Serializable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000" b="1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3000" b="1">
                <a:latin typeface="Courier New" panose="02070309020205020404" pitchFamily="49" charset="0"/>
                <a:cs typeface="Courier New" panose="02070309020205020404" pitchFamily="49" charset="0"/>
              </a:rPr>
              <a:t>Room implements Serializable 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{...} </a:t>
            </a:r>
          </a:p>
        </p:txBody>
      </p:sp>
    </p:spTree>
    <p:extLst>
      <p:ext uri="{BB962C8B-B14F-4D97-AF65-F5344CB8AC3E}">
        <p14:creationId xmlns:p14="http://schemas.microsoft.com/office/powerpoint/2010/main" val="39737449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Serializable interface is empty: no methods </a:t>
            </a:r>
            <a:r>
              <a:rPr lang="en-US"/>
              <a:t>or fields</a:t>
            </a:r>
            <a:endParaRPr lang="en-US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It tells the Java compiler that objects of a class can be serialized (written to a </a:t>
            </a:r>
            <a:r>
              <a:rPr lang="en-US">
                <a:cs typeface="Courier New" panose="02070309020205020404" pitchFamily="49" charset="0"/>
              </a:rPr>
              <a:t>stream)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cs typeface="Courier New" panose="02070309020205020404" pitchFamily="49" charset="0"/>
              </a:rPr>
              <a:t>If </a:t>
            </a:r>
            <a:r>
              <a:rPr lang="en-US" dirty="0">
                <a:cs typeface="Courier New" panose="02070309020205020404" pitchFamily="49" charset="0"/>
              </a:rPr>
              <a:t>a Serializable class contains other objects, </a:t>
            </a:r>
            <a:r>
              <a:rPr lang="en-US">
                <a:cs typeface="Courier New" panose="02070309020205020404" pitchFamily="49" charset="0"/>
              </a:rPr>
              <a:t>those objects' </a:t>
            </a:r>
            <a:r>
              <a:rPr lang="en-US" dirty="0">
                <a:cs typeface="Courier New" panose="02070309020205020404" pitchFamily="49" charset="0"/>
              </a:rPr>
              <a:t>classes should also </a:t>
            </a:r>
            <a:r>
              <a:rPr lang="en-US">
                <a:cs typeface="Courier New" panose="02070309020205020404" pitchFamily="49" charset="0"/>
              </a:rPr>
              <a:t>be Serializable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3088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process of writing objects to a stream (usually a file or a network </a:t>
            </a:r>
            <a:r>
              <a:rPr lang="en-US"/>
              <a:t>connection)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Use 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dirty="0"/>
              <a:t> wrapped in </a:t>
            </a:r>
            <a:r>
              <a:rPr lang="en-US"/>
              <a:t>an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ObjectOutputStream</a:t>
            </a:r>
          </a:p>
          <a:p>
            <a:pPr marL="0" indent="0">
              <a:buNone/>
            </a:pPr>
            <a:endParaRPr lang="en-US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FileOutputStream fos = </a:t>
            </a:r>
            <a:b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new FileOutputStream(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"data.obj"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ObjectOutputStream oos = new ObjectOutputStream(fos);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3983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E452D-D972-4002-82C6-0095FA87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Wrapping?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AFFC2-5B7E-4C5A-9C3A-1BF39368B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Design pattern preview: Decorator!</a:t>
            </a:r>
          </a:p>
          <a:p>
            <a:endParaRPr lang="en-US"/>
          </a:p>
          <a:p>
            <a:r>
              <a:rPr lang="en-US"/>
              <a:t>Think about all the different file options:</a:t>
            </a:r>
          </a:p>
          <a:p>
            <a:r>
              <a:rPr lang="en-US"/>
              <a:t>Binary vs text</a:t>
            </a:r>
          </a:p>
          <a:p>
            <a:r>
              <a:rPr lang="en-US"/>
              <a:t>Encrypted vs unencrypted</a:t>
            </a:r>
          </a:p>
          <a:p>
            <a:r>
              <a:rPr lang="en-US"/>
              <a:t>Compressed vs uncompressed</a:t>
            </a:r>
          </a:p>
        </p:txBody>
      </p:sp>
    </p:spTree>
    <p:extLst>
      <p:ext uri="{BB962C8B-B14F-4D97-AF65-F5344CB8AC3E}">
        <p14:creationId xmlns:p14="http://schemas.microsoft.com/office/powerpoint/2010/main" val="36764540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DF3A1-760A-4234-B89C-419A537A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Possible Combinations?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753C9-3BFC-455D-ABA0-2BC1B8D18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Rather than have separate classes for a EncryptedUncompressedBinaryFileReader, UnencryptedCompressedTextFileWriter, etc...</a:t>
            </a:r>
          </a:p>
          <a:p>
            <a:endParaRPr lang="en-US"/>
          </a:p>
          <a:p>
            <a:r>
              <a:rPr lang="en-US"/>
              <a:t>Java starts with a basic input (or output) class</a:t>
            </a:r>
          </a:p>
          <a:p>
            <a:r>
              <a:rPr lang="en-US"/>
              <a:t>The programmer wraps that basic class in additional functionality as needed</a:t>
            </a:r>
          </a:p>
        </p:txBody>
      </p:sp>
    </p:spTree>
    <p:extLst>
      <p:ext uri="{BB962C8B-B14F-4D97-AF65-F5344CB8AC3E}">
        <p14:creationId xmlns:p14="http://schemas.microsoft.com/office/powerpoint/2010/main" val="2940407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4C0BD-FA91-406B-BA71-BC861E474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Types of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DC609-BDC1-4147-B800-AF121A8FD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Text file</a:t>
            </a:r>
          </a:p>
          <a:p>
            <a:pPr lvl="1"/>
            <a:r>
              <a:rPr lang="en-US"/>
              <a:t>Contains text-encoded data</a:t>
            </a:r>
          </a:p>
          <a:p>
            <a:pPr lvl="1"/>
            <a:r>
              <a:rPr lang="en-US"/>
              <a:t>Human readable</a:t>
            </a:r>
          </a:p>
          <a:p>
            <a:pPr lvl="1"/>
            <a:r>
              <a:rPr lang="en-US"/>
              <a:t>Can open in text editor like Notepad</a:t>
            </a:r>
          </a:p>
          <a:p>
            <a:r>
              <a:rPr lang="en-US"/>
              <a:t>Binary file</a:t>
            </a:r>
          </a:p>
          <a:p>
            <a:pPr lvl="1"/>
            <a:r>
              <a:rPr lang="en-US"/>
              <a:t>Contains ones and zeroes</a:t>
            </a:r>
          </a:p>
          <a:p>
            <a:pPr lvl="1"/>
            <a:r>
              <a:rPr lang="en-US"/>
              <a:t>Not human readable</a:t>
            </a:r>
          </a:p>
          <a:p>
            <a:pPr lvl="1"/>
            <a:r>
              <a:rPr lang="en-US"/>
              <a:t>Need a specialized program to 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2CC2F-9004-4F55-968B-FD166A569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335" y="2008781"/>
            <a:ext cx="2862854" cy="1931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C38A20-8752-405A-96A6-166313CFE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8334" y="4175412"/>
            <a:ext cx="2911175" cy="1933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23777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File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The file extension you use doesn't matter</a:t>
            </a:r>
          </a:p>
          <a:p>
            <a:pPr marL="0" indent="0">
              <a:buNone/>
            </a:pPr>
            <a:r>
              <a:rPr lang="en-US">
                <a:cs typeface="Courier New" panose="02070309020205020404" pitchFamily="49" charset="0"/>
              </a:rPr>
              <a:t>I like .obj, but .dat is another good option</a:t>
            </a:r>
          </a:p>
          <a:p>
            <a:pPr marL="0" indent="0">
              <a:buNone/>
            </a:pPr>
            <a:endParaRPr lang="en-US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FileOutputStream fos = </a:t>
            </a:r>
            <a:b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    new FileOutputStream(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"data.obj"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ObjectOutputStream oos = </a:t>
            </a:r>
            <a:b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    new ObjectOutputStream(fos);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5574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Write objects directly to the file with the writeObject method</a:t>
            </a:r>
          </a:p>
          <a:p>
            <a:pPr marL="0" indent="0">
              <a:buNone/>
            </a:pP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GradeBook gradebook = new GradeBook();</a:t>
            </a:r>
          </a:p>
          <a:p>
            <a:pPr marL="0" indent="0">
              <a:buNone/>
            </a:pPr>
            <a:r>
              <a:rPr lang="en-US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Open file for reading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oos.writeObject(gradeBook);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6124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5BA5B-FAC6-488C-B0FC-507F01930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Many Red Squiggles!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71B18-C102-43ED-87F7-B49780A11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Whenever you work with files, there's a large possibility of something going wrong</a:t>
            </a:r>
          </a:p>
          <a:p>
            <a:r>
              <a:rPr lang="en-US"/>
              <a:t>We must handle the possible exceptions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FileOutputStream os = </a:t>
            </a:r>
            <a:b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new </a:t>
            </a:r>
            <a:r>
              <a:rPr lang="en-US" sz="2800" b="1" u="wavyHeavy">
                <a:uFill>
                  <a:solidFill>
                    <a:srgbClr val="FF0000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"data.obj"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ObjectOutputStream oos = </a:t>
            </a:r>
            <a:b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new </a:t>
            </a:r>
            <a:r>
              <a:rPr lang="en-US" sz="2800" b="1" u="wavyHeavy">
                <a:uFill>
                  <a:solidFill>
                    <a:srgbClr val="FF0000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ObjectOutputStream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(os);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oos.</a:t>
            </a:r>
            <a:r>
              <a:rPr lang="en-US" sz="2800" b="1" u="wavyHeavy">
                <a:uFill>
                  <a:solidFill>
                    <a:srgbClr val="FF0000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writeObject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(paintCalculator);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4975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3BB11-CCE5-4F00-81B3-A83F61BB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40CAB-0D0B-4164-B36B-5F8A225C9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Let's not crash our program over bad files</a:t>
            </a:r>
          </a:p>
          <a:p>
            <a:r>
              <a:rPr lang="en-US"/>
              <a:t>We will </a:t>
            </a:r>
            <a:r>
              <a:rPr lang="en-US" i="1"/>
              <a:t>try</a:t>
            </a:r>
            <a:r>
              <a:rPr lang="en-US"/>
              <a:t> to write to the file</a:t>
            </a:r>
          </a:p>
          <a:p>
            <a:r>
              <a:rPr lang="en-US"/>
              <a:t>If an exception happens, we will </a:t>
            </a:r>
            <a:r>
              <a:rPr lang="en-US" i="1"/>
              <a:t>catch</a:t>
            </a:r>
            <a:r>
              <a:rPr lang="en-US"/>
              <a:t> it</a:t>
            </a:r>
          </a:p>
          <a:p>
            <a:r>
              <a:rPr lang="en-US"/>
              <a:t>(As opposed to </a:t>
            </a:r>
            <a:r>
              <a:rPr lang="en-US" i="1"/>
              <a:t>throwing</a:t>
            </a:r>
            <a:r>
              <a:rPr lang="en-US"/>
              <a:t> it)</a:t>
            </a:r>
          </a:p>
          <a:p>
            <a:r>
              <a:rPr lang="en-US"/>
              <a:t>This allows the program to recover gracefully</a:t>
            </a:r>
          </a:p>
        </p:txBody>
      </p:sp>
    </p:spTree>
    <p:extLst>
      <p:ext uri="{BB962C8B-B14F-4D97-AF65-F5344CB8AC3E}">
        <p14:creationId xmlns:p14="http://schemas.microsoft.com/office/powerpoint/2010/main" val="9984620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481D-DC4C-43EF-89CA-F3C658419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Deal with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6F1B4-C57D-41EC-96FA-706C176C7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Print a message to the user that the operation failed</a:t>
            </a:r>
          </a:p>
          <a:p>
            <a:r>
              <a:rPr lang="en-US"/>
              <a:t>If the file was open, close it</a:t>
            </a:r>
          </a:p>
          <a:p>
            <a:endParaRPr lang="en-US"/>
          </a:p>
          <a:p>
            <a:r>
              <a:rPr lang="en-US"/>
              <a:t>As of Java 7, there is a special try-catch syntax for working with system resources</a:t>
            </a:r>
          </a:p>
          <a:p>
            <a:r>
              <a:rPr lang="en-US"/>
              <a:t>Files, database connections, network connections, etc.</a:t>
            </a:r>
          </a:p>
        </p:txBody>
      </p:sp>
    </p:spTree>
    <p:extLst>
      <p:ext uri="{BB962C8B-B14F-4D97-AF65-F5344CB8AC3E}">
        <p14:creationId xmlns:p14="http://schemas.microsoft.com/office/powerpoint/2010/main" val="31833265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9C7C-8090-4C4A-963C-31B85DB1F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With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0F7A2-45DA-4BDF-97BF-30E748E90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Begin a try block that includes the resource declaration(s) in its head</a:t>
            </a:r>
          </a:p>
          <a:p>
            <a:endParaRPr lang="en-US"/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try (FileOutputStream os = </a:t>
            </a:r>
            <a:b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      new FileOutputStream(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"data.obj"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ObjectOutputStream oos = </a:t>
            </a:r>
            <a:b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      new ObjectOutputStream(os))</a:t>
            </a:r>
          </a:p>
          <a:p>
            <a:endParaRPr lang="en-US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5282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0EC31-4408-47EF-AD92-758C50EC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With Resources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DA77E-731D-4997-9C61-3ECDEFD09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Within the body of the block, perform file reading or writing</a:t>
            </a:r>
          </a:p>
          <a:p>
            <a:endParaRPr lang="en-US"/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try (FileOutputStream os = ...;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ObjectOutputStream oos = ...)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oos.writeObject(gradeBook);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675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4F0ED-516B-4F19-879F-1DBA692AC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Catch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2082B-B770-46EE-8B98-7387C9B4C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Working with files usually causes several exceptions so you may need multiple blocks</a:t>
            </a:r>
          </a:p>
          <a:p>
            <a:r>
              <a:rPr lang="en-US"/>
              <a:t>Or use the single pipe |</a:t>
            </a:r>
          </a:p>
          <a:p>
            <a:endParaRPr lang="en-US"/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catch (IOException e) { ... 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400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91EC-1928-47E1-9BC9-F77E8CE0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Catch Block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D6823-1182-4A80-AD96-BD3CC0BAE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Code in the </a:t>
            </a:r>
            <a:r>
              <a:rPr lang="en-US" i="1"/>
              <a:t>catch</a:t>
            </a:r>
            <a:r>
              <a:rPr lang="en-US"/>
              <a:t> block only executes if the associated exception occurs</a:t>
            </a:r>
          </a:p>
          <a:p>
            <a:r>
              <a:rPr lang="en-US"/>
              <a:t>Specify your recovery procedure here</a:t>
            </a:r>
          </a:p>
          <a:p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catch (IOException e) { 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System.out.println(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"File could not be opened."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914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02019-2796-4262-821C-FB50856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Need to Close the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C9D41-0687-437F-AAA4-EFBC07CF2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Try-with-resources syntax can only be used on </a:t>
            </a:r>
            <a:r>
              <a:rPr lang="en-US" i="1"/>
              <a:t>autocloseable</a:t>
            </a:r>
            <a:r>
              <a:rPr lang="en-US"/>
              <a:t> resources</a:t>
            </a:r>
          </a:p>
          <a:p>
            <a:r>
              <a:rPr lang="en-US"/>
              <a:t>Whether an exception occurs or not, the resource will be closed at the end of the block</a:t>
            </a:r>
          </a:p>
          <a:p>
            <a:endParaRPr lang="en-US"/>
          </a:p>
          <a:p>
            <a:r>
              <a:rPr lang="en-US"/>
              <a:t>This saves a </a:t>
            </a:r>
            <a:r>
              <a:rPr lang="en-US" i="1"/>
              <a:t>ton</a:t>
            </a:r>
            <a:r>
              <a:rPr lang="en-US"/>
              <a:t> of boilerplate code!</a:t>
            </a:r>
          </a:p>
        </p:txBody>
      </p:sp>
    </p:spTree>
    <p:extLst>
      <p:ext uri="{BB962C8B-B14F-4D97-AF65-F5344CB8AC3E}">
        <p14:creationId xmlns:p14="http://schemas.microsoft.com/office/powerpoint/2010/main" val="3507652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88D13-F7CB-432F-8B66-3E143E18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PrintWriter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E60FB-9F7F-4421-B244-A7BFEBBDD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Create an instance of the PrintWriter class</a:t>
            </a:r>
          </a:p>
          <a:p>
            <a:endParaRPr lang="en-US" sz="2800"/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PrintWriter outputFile = </a:t>
            </a:r>
            <a:b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new PrintWriter(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"data.txt"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2800"/>
          </a:p>
          <a:p>
            <a:r>
              <a:rPr lang="en-US"/>
              <a:t>Lets you open a file for writing</a:t>
            </a:r>
          </a:p>
          <a:p>
            <a:r>
              <a:rPr lang="en-US"/>
              <a:t>Need to import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java.io.PrintWriter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581958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Deserializing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process of reading objects back </a:t>
            </a:r>
            <a:r>
              <a:rPr lang="en-US"/>
              <a:t>into memory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Use a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dirty="0"/>
              <a:t> wrapped in </a:t>
            </a:r>
            <a:r>
              <a:rPr lang="en-US"/>
              <a:t>an 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ObjectInputStream</a:t>
            </a:r>
            <a:endParaRPr lang="en-US" dirty="0"/>
          </a:p>
          <a:p>
            <a:pPr marL="0" indent="0">
              <a:buNone/>
            </a:pPr>
            <a:endParaRPr lang="en-US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try (FileInputStream fis = </a:t>
            </a:r>
            <a:b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new FileInputStream(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"data.obj"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ObjectInputStream ois = </a:t>
            </a:r>
            <a:b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new ObjectInputStream(fis)) {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3382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A354C-7DE1-4A07-9CD6-5CF1E8AFF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Cast Incoming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EAE71-BC48-4896-BC40-2D9553AEC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readObject method returns a data type Object</a:t>
            </a:r>
          </a:p>
          <a:p>
            <a:r>
              <a:rPr lang="en-US"/>
              <a:t>Must cast back to original data type</a:t>
            </a:r>
          </a:p>
          <a:p>
            <a:endParaRPr lang="en-US"/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try (FileInputStream fis = ...;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ObjectInputStream ois = ...) {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gradebook = (GradeBook)ois.readObject();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756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A4624-3DDA-4688-830B-A8FA56C2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Objects?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8CD00-DC91-477E-A529-B095E8D62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When we read a text file, we can test if there are </a:t>
            </a:r>
            <a:r>
              <a:rPr lang="en-US"/>
              <a:t>more lines</a:t>
            </a:r>
            <a:endParaRPr lang="en-US" dirty="0"/>
          </a:p>
          <a:p>
            <a:r>
              <a:rPr lang="en-US"/>
              <a:t>Test for hasNext() when using a Scanner, for example</a:t>
            </a:r>
            <a:endParaRPr lang="en-US" dirty="0"/>
          </a:p>
          <a:p>
            <a:endParaRPr lang="en-US"/>
          </a:p>
          <a:p>
            <a:r>
              <a:rPr lang="en-US"/>
              <a:t>ObjectInputStream can't do that easily</a:t>
            </a:r>
          </a:p>
          <a:p>
            <a:r>
              <a:rPr lang="en-US"/>
              <a:t>Testing for end of file is messy</a:t>
            </a:r>
            <a:endParaRPr lang="en-US" dirty="0"/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316836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A4624-3DDA-4688-830B-A8FA56C2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8CD00-DC91-477E-A529-B095E8D62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/>
              <a:t>Write only a single object to the file</a:t>
            </a:r>
          </a:p>
          <a:p>
            <a:r>
              <a:rPr lang="en-US" sz="3600"/>
              <a:t>That object may contain a collection -- or </a:t>
            </a:r>
            <a:r>
              <a:rPr lang="en-US" sz="3600" b="1"/>
              <a:t>be</a:t>
            </a:r>
            <a:r>
              <a:rPr lang="en-US" sz="3600"/>
              <a:t> a collection -- of other objects</a:t>
            </a:r>
            <a:endParaRPr lang="en-US" sz="3600" dirty="0"/>
          </a:p>
          <a:p>
            <a:pPr marL="201168" lvl="1" indent="0">
              <a:buNone/>
            </a:pPr>
            <a:endParaRPr lang="en-US" sz="2400" dirty="0"/>
          </a:p>
          <a:p>
            <a:pPr marL="201168" lvl="1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List&lt;Student&gt; myList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</a:p>
          <a:p>
            <a:pPr marL="201168" lvl="1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 in the object, casting </a:t>
            </a:r>
            <a:r>
              <a:rPr lang="en-US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List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myList = (List&lt;Student&gt;)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ois.readObject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704619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A4624-3DDA-4688-830B-A8FA56C2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8CD00-DC91-477E-A529-B095E8D62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Fields declared as transient are </a:t>
            </a:r>
            <a:r>
              <a:rPr lang="en-US"/>
              <a:t>not serialized</a:t>
            </a:r>
            <a:endParaRPr lang="en-US" dirty="0"/>
          </a:p>
          <a:p>
            <a:pPr marL="201168" lvl="1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transient int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roomNumber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01168" lvl="1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Useful for temporary data created during program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0627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3465-EFE9-4218-8258-BFC6F4EE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A36DF-E88E-417F-9024-104646971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Static fields are not serialized</a:t>
            </a:r>
          </a:p>
          <a:p>
            <a:r>
              <a:rPr lang="en-US"/>
              <a:t>They are implicitly transient</a:t>
            </a:r>
          </a:p>
          <a:p>
            <a:endParaRPr lang="en-US"/>
          </a:p>
          <a:p>
            <a:r>
              <a:rPr lang="en-US"/>
              <a:t>Serialization is for saving objects, not classes</a:t>
            </a:r>
          </a:p>
          <a:p>
            <a:r>
              <a:rPr lang="en-US"/>
              <a:t>Static fields belong to the class</a:t>
            </a:r>
          </a:p>
          <a:p>
            <a:r>
              <a:rPr lang="en-US"/>
              <a:t>Any changes to their values will be lost in serialization</a:t>
            </a:r>
          </a:p>
          <a:p>
            <a:r>
              <a:rPr lang="en-US"/>
              <a:t>They will be reinitialized during deserialization</a:t>
            </a:r>
          </a:p>
        </p:txBody>
      </p:sp>
    </p:spTree>
    <p:extLst>
      <p:ext uri="{BB962C8B-B14F-4D97-AF65-F5344CB8AC3E}">
        <p14:creationId xmlns:p14="http://schemas.microsoft.com/office/powerpoint/2010/main" val="30759922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699B-6198-43AE-93F3-47F4253A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InvalidClassException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916F4-6FE6-4AC1-BAC9-6132EFBEE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you change a class after serializing it, you might get an error when you deserialize</a:t>
            </a:r>
          </a:p>
          <a:p>
            <a:r>
              <a:rPr lang="en-US"/>
              <a:t>The two classes have different serialVersionUID values</a:t>
            </a:r>
          </a:p>
          <a:p>
            <a:r>
              <a:rPr lang="en-US"/>
              <a:t>Java thinks they are incompatible</a:t>
            </a:r>
          </a:p>
          <a:p>
            <a:endParaRPr lang="en-US"/>
          </a:p>
          <a:p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java.io.InvalidClassException: edu.wctc.paintcalc.Wall; local class incompatible: stream classdesc serialVersionUID = -3491412124372031509, local class serialVersionUID = 3199987019459001905</a:t>
            </a:r>
          </a:p>
        </p:txBody>
      </p:sp>
    </p:spTree>
    <p:extLst>
      <p:ext uri="{BB962C8B-B14F-4D97-AF65-F5344CB8AC3E}">
        <p14:creationId xmlns:p14="http://schemas.microsoft.com/office/powerpoint/2010/main" val="29277837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DA3D-0E1C-43B1-BA43-642B539C5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 Version ID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42853-90ED-4180-BB6B-9C825C622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Where did serialVersionUID come from?</a:t>
            </a:r>
          </a:p>
          <a:p>
            <a:r>
              <a:rPr lang="en-US"/>
              <a:t>The JVM generates one automatically if a Serializable class doesn't contain one</a:t>
            </a:r>
          </a:p>
          <a:p>
            <a:r>
              <a:rPr lang="en-US">
                <a:hlinkClick r:id="rId2"/>
              </a:rPr>
              <a:t>It's good practice to manually include one</a:t>
            </a:r>
            <a:endParaRPr lang="en-US"/>
          </a:p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71109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DA3D-0E1C-43B1-BA43-642B539C5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 Version ID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42853-90ED-4180-BB6B-9C825C622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this field to every Serializable class, exactly as shown</a:t>
            </a:r>
          </a:p>
          <a:p>
            <a:r>
              <a:rPr lang="en-US"/>
              <a:t>It doesn't matter what the number is, so we use 1 for simplicity</a:t>
            </a:r>
          </a:p>
          <a:p>
            <a:r>
              <a:rPr lang="en-US"/>
              <a:t>If a class undergoes changes that </a:t>
            </a:r>
            <a:r>
              <a:rPr lang="en-US" b="1"/>
              <a:t>do</a:t>
            </a:r>
            <a:r>
              <a:rPr lang="en-US"/>
              <a:t> make it incompatible with previously serialized versions, update the ID</a:t>
            </a:r>
          </a:p>
          <a:p>
            <a:r>
              <a:rPr lang="en-US"/>
              <a:t> 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long serialVersionUID = </a:t>
            </a: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1L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856718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3DE0F-B4B5-489E-99E6-C46B53BE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Break Logic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FCA5C-1954-4974-8DF5-3DF4DBCB2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4</a:t>
            </a:r>
          </a:p>
        </p:txBody>
      </p:sp>
    </p:spTree>
    <p:extLst>
      <p:ext uri="{BB962C8B-B14F-4D97-AF65-F5344CB8AC3E}">
        <p14:creationId xmlns:p14="http://schemas.microsoft.com/office/powerpoint/2010/main" val="2492983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73EA-59D5-40F7-8E6D-A409B708F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Warning!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A643B-79A1-4314-BA19-3D5E052F4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When you create a PrintWriter: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If the file </a:t>
            </a:r>
            <a:r>
              <a:rPr lang="en-US" b="1"/>
              <a:t>does not exist</a:t>
            </a:r>
            <a:r>
              <a:rPr lang="en-US"/>
              <a:t>, it will be created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If the file </a:t>
            </a:r>
            <a:r>
              <a:rPr lang="en-US" b="1"/>
              <a:t>does exist</a:t>
            </a:r>
            <a:r>
              <a:rPr lang="en-US"/>
              <a:t>, it will be erased and rewritten</a:t>
            </a:r>
          </a:p>
        </p:txBody>
      </p:sp>
    </p:spTree>
    <p:extLst>
      <p:ext uri="{BB962C8B-B14F-4D97-AF65-F5344CB8AC3E}">
        <p14:creationId xmlns:p14="http://schemas.microsoft.com/office/powerpoint/2010/main" val="40305264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Entity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An </a:t>
            </a:r>
            <a:r>
              <a:rPr lang="en-US" i="1"/>
              <a:t>entity class</a:t>
            </a:r>
            <a:r>
              <a:rPr lang="en-US"/>
              <a:t> is one whose fields </a:t>
            </a:r>
            <a:r>
              <a:rPr lang="en-US" dirty="0"/>
              <a:t>match the attributes of a table in </a:t>
            </a:r>
            <a:r>
              <a:rPr lang="en-US"/>
              <a:t>a database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62A641-192D-4268-A4AE-3E6C3AD6D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838" y="3188700"/>
            <a:ext cx="7041811" cy="268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049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Entity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Very simple classes, usually only to transport data</a:t>
            </a:r>
          </a:p>
          <a:p>
            <a:pPr>
              <a:buFont typeface="Wingdings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/>
              <a:t>The lab </a:t>
            </a:r>
            <a:r>
              <a:rPr lang="en-US" dirty="0"/>
              <a:t>program includes a class called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Meal</a:t>
            </a:r>
            <a:r>
              <a:rPr lang="en-US" dirty="0"/>
              <a:t> </a:t>
            </a:r>
            <a:r>
              <a:rPr lang="en-US"/>
              <a:t>that matches lines in a comma-separated value (CSV) file</a:t>
            </a:r>
          </a:p>
          <a:p>
            <a:pPr>
              <a:buFont typeface="Wingdings" charset="2"/>
              <a:buChar char="§"/>
            </a:pPr>
            <a:endParaRPr lang="en-US"/>
          </a:p>
          <a:p>
            <a:pPr marL="0" indent="0">
              <a:buNone/>
            </a:pPr>
            <a:r>
              <a:rPr lang="en-US" sz="3200" b="1">
                <a:latin typeface="Courier New" charset="0"/>
                <a:ea typeface="Courier New" charset="0"/>
                <a:cs typeface="Courier New" charset="0"/>
              </a:rPr>
              <a:t>Breakfast,Belgian waffle,647</a:t>
            </a:r>
          </a:p>
          <a:p>
            <a:pPr>
              <a:buFont typeface="Wingdings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965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Entity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00"/>
              <a:t>File </a:t>
            </a:r>
            <a:r>
              <a:rPr lang="en-US" sz="3500" dirty="0"/>
              <a:t>contains lines like:</a:t>
            </a:r>
          </a:p>
          <a:p>
            <a:pPr marL="0" indent="0">
              <a:buNone/>
            </a:pP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Breakfast,Belgian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waffle,647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500"/>
              <a:t>Class </a:t>
            </a:r>
            <a:r>
              <a:rPr lang="en-US" sz="3500" dirty="0"/>
              <a:t>contains fields like:</a:t>
            </a:r>
          </a:p>
          <a:p>
            <a:pPr marL="0" indent="0">
              <a:buNone/>
            </a:pP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public class Meal {    </a:t>
            </a:r>
          </a:p>
          <a:p>
            <a:pPr marL="0" indent="0">
              <a:buNone/>
            </a:pP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   private 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MealType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mealType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;    </a:t>
            </a:r>
          </a:p>
          <a:p>
            <a:pPr marL="0" indent="0">
              <a:buNone/>
            </a:pP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   private String item;    </a:t>
            </a:r>
          </a:p>
          <a:p>
            <a:pPr marL="0" indent="0">
              <a:buNone/>
            </a:pP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   private 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calories;</a:t>
            </a:r>
          </a:p>
          <a:p>
            <a:pPr marL="0" indent="0">
              <a:buNone/>
            </a:pP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93917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EF377-D175-4A52-8982-AF04504AB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.split()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51612-7B87-46D9-A24D-97DAA99BE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/>
              <a:t>Java </a:t>
            </a:r>
            <a:r>
              <a:rPr lang="en-US" dirty="0"/>
              <a:t>can </a:t>
            </a:r>
            <a:r>
              <a:rPr lang="en-US"/>
              <a:t>break this </a:t>
            </a:r>
            <a:r>
              <a:rPr lang="en-US" dirty="0"/>
              <a:t>line apart into in an array </a:t>
            </a:r>
            <a:r>
              <a:rPr lang="en-US"/>
              <a:t>of Strings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Breakfast,Belgian waffle,647</a:t>
            </a:r>
          </a:p>
          <a:p>
            <a:endParaRPr lang="en-US" dirty="0"/>
          </a:p>
          <a:p>
            <a:r>
              <a:rPr lang="en-US" dirty="0"/>
              <a:t>We must supply the delimiter (in this case, a comma) as an argument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line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scanner.readLine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lineArray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1709442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have a comma-separated value (CSV</a:t>
            </a:r>
            <a:r>
              <a:rPr lang="en-US"/>
              <a:t>) file that contains meals for a cookbook</a:t>
            </a:r>
          </a:p>
          <a:p>
            <a:pPr>
              <a:lnSpc>
                <a:spcPct val="100000"/>
              </a:lnSpc>
            </a:pPr>
            <a:r>
              <a:rPr lang="en-US"/>
              <a:t>Meals </a:t>
            </a:r>
            <a:r>
              <a:rPr lang="en-US" dirty="0"/>
              <a:t>have a type, a name, and a calorie count</a:t>
            </a:r>
          </a:p>
          <a:p>
            <a:pPr marL="0" lvl="1" indent="0" algn="ctr">
              <a:lnSpc>
                <a:spcPct val="100000"/>
              </a:lnSpc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Breakfast,Belgian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waffle,647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/>
              <a:t>We </a:t>
            </a:r>
            <a:r>
              <a:rPr lang="en-US" dirty="0"/>
              <a:t>want to find the total, average, min, max, and median calories for each meal </a:t>
            </a:r>
            <a:r>
              <a:rPr lang="en-US"/>
              <a:t>type (Breakfast, Dinner, etc.)</a:t>
            </a:r>
          </a:p>
          <a:p>
            <a:pPr>
              <a:lnSpc>
                <a:spcPct val="100000"/>
              </a:lnSpc>
            </a:pPr>
            <a:r>
              <a:rPr lang="en-US"/>
              <a:t>The file is already sorted by meal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5376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6BCD-CA95-4493-8318-89CF39C7E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Break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FA8E0-7812-4B1C-9B80-DC246D121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Get a Meal object from the List of all meals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If this Meal has a different meal type than the previous Meal:</a:t>
            </a:r>
          </a:p>
          <a:p>
            <a:pPr marL="715518" lvl="1" indent="-514350">
              <a:buFont typeface="+mj-lt"/>
              <a:buAutoNum type="alphaLcPeriod"/>
            </a:pPr>
            <a:r>
              <a:rPr lang="en-US" sz="3200"/>
              <a:t>Calculate and output the total, average, etc. for the previous type</a:t>
            </a:r>
          </a:p>
          <a:p>
            <a:pPr marL="715518" lvl="1" indent="-514350">
              <a:buFont typeface="+mj-lt"/>
              <a:buAutoNum type="alphaLcPeriod"/>
            </a:pPr>
            <a:r>
              <a:rPr lang="en-US" sz="3200"/>
              <a:t>Clear any previous running totals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Repeat from 1 until no more Meals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Repeat step 2a one last time for the final meal type</a:t>
            </a:r>
          </a:p>
          <a:p>
            <a:endParaRPr lang="en-US"/>
          </a:p>
          <a:p>
            <a:pPr lvl="1"/>
            <a:endParaRPr lang="en-US" sz="32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4033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6FAB9-C956-4143-852F-BCCB52C0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6A667-24D5-4114-836D-CDB7B6BD2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Step 2 of the algorithm is the </a:t>
            </a:r>
            <a:r>
              <a:rPr lang="en-US" i="1"/>
              <a:t>control break</a:t>
            </a:r>
          </a:p>
          <a:p>
            <a:r>
              <a:rPr lang="en-US"/>
              <a:t>A key value has changed, requiring us to do extra processing</a:t>
            </a:r>
          </a:p>
          <a:p>
            <a:r>
              <a:rPr lang="en-US"/>
              <a:t>To detect the change, we need to keep track of the current meal type!</a:t>
            </a:r>
          </a:p>
          <a:p>
            <a:r>
              <a:rPr lang="en-US"/>
              <a:t>Compare the meal type you are currently totaling to the new one you just read</a:t>
            </a:r>
          </a:p>
        </p:txBody>
      </p:sp>
    </p:spTree>
    <p:extLst>
      <p:ext uri="{BB962C8B-B14F-4D97-AF65-F5344CB8AC3E}">
        <p14:creationId xmlns:p14="http://schemas.microsoft.com/office/powerpoint/2010/main" val="10224139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6FAB9-C956-4143-852F-BCCB52C0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6A667-24D5-4114-836D-CDB7B6BD2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How do we prevent totals from printing during the first iteration?</a:t>
            </a:r>
          </a:p>
          <a:p>
            <a:endParaRPr lang="en-US"/>
          </a:p>
          <a:p>
            <a:r>
              <a:rPr lang="en-US"/>
              <a:t>Initialize current meal type with a dummy value</a:t>
            </a:r>
          </a:p>
          <a:p>
            <a:r>
              <a:rPr lang="en-US"/>
              <a:t>(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/>
              <a:t> is often used for this purpose)</a:t>
            </a:r>
          </a:p>
          <a:p>
            <a:r>
              <a:rPr lang="en-US"/>
              <a:t>If current type is the dummy, don't print anything</a:t>
            </a:r>
          </a:p>
        </p:txBody>
      </p:sp>
    </p:spTree>
    <p:extLst>
      <p:ext uri="{BB962C8B-B14F-4D97-AF65-F5344CB8AC3E}">
        <p14:creationId xmlns:p14="http://schemas.microsoft.com/office/powerpoint/2010/main" val="2459974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E93A3-CAF6-4A66-916B-2F4994EA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a throws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78DE8-13BD-4669-8CC8-4187B51EE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/>
              <a:t>When an unexpected event happens, Java </a:t>
            </a:r>
            <a:r>
              <a:rPr lang="en-US" i="1"/>
              <a:t>throws</a:t>
            </a:r>
            <a:r>
              <a:rPr lang="en-US"/>
              <a:t> an exception</a:t>
            </a:r>
          </a:p>
          <a:p>
            <a:r>
              <a:rPr lang="en-US"/>
              <a:t>The program cannot continue until it's dealt with</a:t>
            </a:r>
          </a:p>
          <a:p>
            <a:r>
              <a:rPr lang="en-US"/>
              <a:t>When dealing with files, lots of possible exceptions</a:t>
            </a:r>
          </a:p>
          <a:p>
            <a:pPr lvl="1"/>
            <a:r>
              <a:rPr lang="en-US"/>
              <a:t>Disk is full</a:t>
            </a:r>
          </a:p>
          <a:p>
            <a:pPr lvl="1"/>
            <a:r>
              <a:rPr lang="en-US"/>
              <a:t>Don't have access rights</a:t>
            </a:r>
          </a:p>
          <a:p>
            <a:pPr lvl="1"/>
            <a:r>
              <a:rPr lang="en-US"/>
              <a:t>File doesn't exist</a:t>
            </a:r>
          </a:p>
        </p:txBody>
      </p:sp>
    </p:spTree>
    <p:extLst>
      <p:ext uri="{BB962C8B-B14F-4D97-AF65-F5344CB8AC3E}">
        <p14:creationId xmlns:p14="http://schemas.microsoft.com/office/powerpoint/2010/main" val="3086895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AF32-8BA2-49B8-B91C-C1F2FCFF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Ways of Handling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F769A-6A91-4292-9158-8D07B5EE4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/>
              <a:t>1. Deal with it</a:t>
            </a:r>
          </a:p>
          <a:p>
            <a:r>
              <a:rPr lang="en-US"/>
              <a:t>Use a </a:t>
            </a:r>
            <a:r>
              <a:rPr lang="en-US" i="1"/>
              <a:t>try-catch block</a:t>
            </a:r>
            <a:r>
              <a:rPr lang="en-US"/>
              <a:t> to specify how to recover from the exception</a:t>
            </a:r>
          </a:p>
          <a:p>
            <a:endParaRPr lang="en-US"/>
          </a:p>
          <a:p>
            <a:r>
              <a:rPr lang="en-US"/>
              <a:t>2. Pass the buck</a:t>
            </a:r>
          </a:p>
          <a:p>
            <a:r>
              <a:rPr lang="en-US"/>
              <a:t>Let the method </a:t>
            </a:r>
            <a:r>
              <a:rPr lang="en-US" i="1"/>
              <a:t>re-throw the exception</a:t>
            </a:r>
          </a:p>
          <a:p>
            <a:r>
              <a:rPr lang="en-US"/>
              <a:t>Whatever method called that method has to deal with it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844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A655953-C168-4223-A007-1AAE678AC01A}" vid="{20A9A4E2-1D08-4FE1-B28E-37DE75CFAA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WCTC</Template>
  <TotalTime>824</TotalTime>
  <Words>3076</Words>
  <Application>Microsoft Office PowerPoint</Application>
  <PresentationFormat>Widescreen</PresentationFormat>
  <Paragraphs>475</Paragraphs>
  <Slides>77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3" baseType="lpstr">
      <vt:lpstr>Arial</vt:lpstr>
      <vt:lpstr>Calibri</vt:lpstr>
      <vt:lpstr>Calibri Light</vt:lpstr>
      <vt:lpstr>Courier New</vt:lpstr>
      <vt:lpstr>Wingdings</vt:lpstr>
      <vt:lpstr>Retrospect</vt:lpstr>
      <vt:lpstr>Java Programming</vt:lpstr>
      <vt:lpstr>File Input and Output</vt:lpstr>
      <vt:lpstr>Saving Data</vt:lpstr>
      <vt:lpstr>Steps to Using a File</vt:lpstr>
      <vt:lpstr>Two Types of Files</vt:lpstr>
      <vt:lpstr>The PrintWriter Class</vt:lpstr>
      <vt:lpstr>Warning!</vt:lpstr>
      <vt:lpstr>Adding a throws Clause</vt:lpstr>
      <vt:lpstr>Two Ways of Handling Exceptions</vt:lpstr>
      <vt:lpstr>Throwing Exceptions</vt:lpstr>
      <vt:lpstr>Throwing Exceptions</vt:lpstr>
      <vt:lpstr>Write to the File</vt:lpstr>
      <vt:lpstr>Close the File</vt:lpstr>
      <vt:lpstr>Appending Data</vt:lpstr>
      <vt:lpstr>Appending Data</vt:lpstr>
      <vt:lpstr>File Location</vt:lpstr>
      <vt:lpstr>Reading from a File</vt:lpstr>
      <vt:lpstr>Reading from a File</vt:lpstr>
      <vt:lpstr>End of File</vt:lpstr>
      <vt:lpstr>Detecting End of File</vt:lpstr>
      <vt:lpstr>Warning!</vt:lpstr>
      <vt:lpstr>Reading Primitive Values</vt:lpstr>
      <vt:lpstr>Check if File Exists</vt:lpstr>
      <vt:lpstr>Check if File Exists</vt:lpstr>
      <vt:lpstr>Check if File Exists</vt:lpstr>
      <vt:lpstr>Reading and Writing</vt:lpstr>
      <vt:lpstr>Reading and Writing</vt:lpstr>
      <vt:lpstr>Read All Lines into a List</vt:lpstr>
      <vt:lpstr>Try-Catch</vt:lpstr>
      <vt:lpstr>Dealing With It</vt:lpstr>
      <vt:lpstr>Try Block</vt:lpstr>
      <vt:lpstr>What Could Go Wrong?</vt:lpstr>
      <vt:lpstr>Catching Exceptions</vt:lpstr>
      <vt:lpstr>Recovery Time</vt:lpstr>
      <vt:lpstr>Catch Block Execution</vt:lpstr>
      <vt:lpstr>Complete Try-Catch</vt:lpstr>
      <vt:lpstr>More Than One Catch</vt:lpstr>
      <vt:lpstr>Combining Exceptions</vt:lpstr>
      <vt:lpstr>Optional Final Steps</vt:lpstr>
      <vt:lpstr>Complete Try-Catch-Finally</vt:lpstr>
      <vt:lpstr>try/finally?</vt:lpstr>
      <vt:lpstr>Printing the Stack Trace</vt:lpstr>
      <vt:lpstr>Binary Files</vt:lpstr>
      <vt:lpstr>Serializing</vt:lpstr>
      <vt:lpstr>Object Serialization</vt:lpstr>
      <vt:lpstr>Serializable</vt:lpstr>
      <vt:lpstr>Serializing</vt:lpstr>
      <vt:lpstr>Why Wrapping?</vt:lpstr>
      <vt:lpstr>How Many Possible Combinations?</vt:lpstr>
      <vt:lpstr>Binary File Extension</vt:lpstr>
      <vt:lpstr>Serializing</vt:lpstr>
      <vt:lpstr>So Many Red Squiggles!</vt:lpstr>
      <vt:lpstr>Dealing With It</vt:lpstr>
      <vt:lpstr>How to Deal with It?</vt:lpstr>
      <vt:lpstr>Try With Resources</vt:lpstr>
      <vt:lpstr>Try With Resources Body</vt:lpstr>
      <vt:lpstr>Catch Block</vt:lpstr>
      <vt:lpstr>Catch Block Execution</vt:lpstr>
      <vt:lpstr>No Need to Close the File</vt:lpstr>
      <vt:lpstr>Deserializing</vt:lpstr>
      <vt:lpstr>Cast Incoming Objects</vt:lpstr>
      <vt:lpstr>How Many Objects?</vt:lpstr>
      <vt:lpstr>A Better Solution</vt:lpstr>
      <vt:lpstr>Transient</vt:lpstr>
      <vt:lpstr>Static Fields</vt:lpstr>
      <vt:lpstr>InvalidClassException</vt:lpstr>
      <vt:lpstr>Add a Version ID Field</vt:lpstr>
      <vt:lpstr>Add a Version ID Field</vt:lpstr>
      <vt:lpstr>Control Break Logic</vt:lpstr>
      <vt:lpstr>Entity Classes</vt:lpstr>
      <vt:lpstr>Entity Classes</vt:lpstr>
      <vt:lpstr>Entity Object</vt:lpstr>
      <vt:lpstr>The .split() method</vt:lpstr>
      <vt:lpstr>Problem Statement</vt:lpstr>
      <vt:lpstr>Control Break Algorithm</vt:lpstr>
      <vt:lpstr>Control Break</vt:lpstr>
      <vt:lpstr>Control Break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Stacy Read</dc:creator>
  <cp:lastModifiedBy>Stacy Read</cp:lastModifiedBy>
  <cp:revision>82</cp:revision>
  <dcterms:created xsi:type="dcterms:W3CDTF">2020-12-28T02:05:39Z</dcterms:created>
  <dcterms:modified xsi:type="dcterms:W3CDTF">2021-01-17T18:48:02Z</dcterms:modified>
</cp:coreProperties>
</file>