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2"/>
  </p:notesMasterIdLst>
  <p:sldIdLst>
    <p:sldId id="1115" r:id="rId2"/>
    <p:sldId id="351" r:id="rId3"/>
    <p:sldId id="364" r:id="rId4"/>
    <p:sldId id="365" r:id="rId5"/>
    <p:sldId id="354" r:id="rId6"/>
    <p:sldId id="355" r:id="rId7"/>
    <p:sldId id="366" r:id="rId8"/>
    <p:sldId id="968" r:id="rId9"/>
    <p:sldId id="969" r:id="rId10"/>
    <p:sldId id="970" r:id="rId11"/>
    <p:sldId id="972" r:id="rId12"/>
    <p:sldId id="973" r:id="rId13"/>
    <p:sldId id="974" r:id="rId14"/>
    <p:sldId id="975" r:id="rId15"/>
    <p:sldId id="976" r:id="rId16"/>
    <p:sldId id="977" r:id="rId17"/>
    <p:sldId id="978" r:id="rId18"/>
    <p:sldId id="979" r:id="rId19"/>
    <p:sldId id="980" r:id="rId20"/>
    <p:sldId id="981" r:id="rId21"/>
    <p:sldId id="982" r:id="rId22"/>
    <p:sldId id="995" r:id="rId23"/>
    <p:sldId id="983" r:id="rId24"/>
    <p:sldId id="984" r:id="rId25"/>
    <p:sldId id="985" r:id="rId26"/>
    <p:sldId id="988" r:id="rId27"/>
    <p:sldId id="987" r:id="rId28"/>
    <p:sldId id="986" r:id="rId29"/>
    <p:sldId id="989" r:id="rId30"/>
    <p:sldId id="990" r:id="rId31"/>
    <p:sldId id="991" r:id="rId32"/>
    <p:sldId id="992" r:id="rId33"/>
    <p:sldId id="993" r:id="rId34"/>
    <p:sldId id="1133" r:id="rId35"/>
    <p:sldId id="997" r:id="rId36"/>
    <p:sldId id="994" r:id="rId37"/>
    <p:sldId id="1134" r:id="rId38"/>
    <p:sldId id="996" r:id="rId39"/>
    <p:sldId id="1135" r:id="rId40"/>
    <p:sldId id="1099" r:id="rId41"/>
    <p:sldId id="1147" r:id="rId42"/>
    <p:sldId id="1148" r:id="rId43"/>
    <p:sldId id="1149" r:id="rId44"/>
    <p:sldId id="1150" r:id="rId45"/>
    <p:sldId id="1151" r:id="rId46"/>
    <p:sldId id="1153" r:id="rId47"/>
    <p:sldId id="1152" r:id="rId48"/>
    <p:sldId id="1154" r:id="rId49"/>
    <p:sldId id="1155" r:id="rId50"/>
    <p:sldId id="1078" r:id="rId51"/>
    <p:sldId id="1026" r:id="rId52"/>
    <p:sldId id="1028" r:id="rId53"/>
    <p:sldId id="1030" r:id="rId54"/>
    <p:sldId id="1029" r:id="rId55"/>
    <p:sldId id="1037" r:id="rId56"/>
    <p:sldId id="1038" r:id="rId57"/>
    <p:sldId id="1159" r:id="rId58"/>
    <p:sldId id="700" r:id="rId59"/>
    <p:sldId id="1048" r:id="rId60"/>
    <p:sldId id="1098" r:id="rId61"/>
    <p:sldId id="1049" r:id="rId62"/>
    <p:sldId id="1104" r:id="rId63"/>
    <p:sldId id="1054" r:id="rId64"/>
    <p:sldId id="1056" r:id="rId65"/>
    <p:sldId id="1105" r:id="rId66"/>
    <p:sldId id="1156" r:id="rId67"/>
    <p:sldId id="1157" r:id="rId68"/>
    <p:sldId id="1106" r:id="rId69"/>
    <p:sldId id="1158" r:id="rId70"/>
    <p:sldId id="1160" r:id="rId71"/>
    <p:sldId id="1161" r:id="rId72"/>
    <p:sldId id="1162" r:id="rId73"/>
    <p:sldId id="1163" r:id="rId74"/>
    <p:sldId id="1164" r:id="rId75"/>
    <p:sldId id="1165" r:id="rId76"/>
    <p:sldId id="1166" r:id="rId77"/>
    <p:sldId id="1168" r:id="rId78"/>
    <p:sldId id="1167" r:id="rId79"/>
    <p:sldId id="1169" r:id="rId80"/>
    <p:sldId id="1170" r:id="rId81"/>
    <p:sldId id="1171" r:id="rId82"/>
    <p:sldId id="1172" r:id="rId83"/>
    <p:sldId id="1173" r:id="rId84"/>
    <p:sldId id="1174" r:id="rId85"/>
    <p:sldId id="1175" r:id="rId86"/>
    <p:sldId id="1176" r:id="rId87"/>
    <p:sldId id="1177" r:id="rId88"/>
    <p:sldId id="1178" r:id="rId89"/>
    <p:sldId id="1179" r:id="rId90"/>
    <p:sldId id="1180" r:id="rId9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401A42-4BB2-4B20-B1CC-9DCC7978F4AF}">
          <p14:sldIdLst>
            <p14:sldId id="1115"/>
          </p14:sldIdLst>
        </p14:section>
        <p14:section name="Generating Random Numbers" id="{BCE898E5-2FC2-44C9-8903-956EE9F3F77E}">
          <p14:sldIdLst>
            <p14:sldId id="351"/>
            <p14:sldId id="364"/>
            <p14:sldId id="365"/>
            <p14:sldId id="354"/>
            <p14:sldId id="355"/>
            <p14:sldId id="366"/>
          </p14:sldIdLst>
        </p14:section>
        <p14:section name="Dates" id="{7B4DA27C-3F67-4D3F-B3F8-602583467869}">
          <p14:sldIdLst>
            <p14:sldId id="968"/>
            <p14:sldId id="969"/>
            <p14:sldId id="970"/>
            <p14:sldId id="972"/>
            <p14:sldId id="973"/>
            <p14:sldId id="974"/>
            <p14:sldId id="975"/>
            <p14:sldId id="976"/>
            <p14:sldId id="977"/>
            <p14:sldId id="978"/>
            <p14:sldId id="979"/>
            <p14:sldId id="980"/>
            <p14:sldId id="981"/>
            <p14:sldId id="982"/>
            <p14:sldId id="995"/>
            <p14:sldId id="983"/>
            <p14:sldId id="984"/>
            <p14:sldId id="985"/>
            <p14:sldId id="988"/>
            <p14:sldId id="987"/>
            <p14:sldId id="986"/>
            <p14:sldId id="989"/>
            <p14:sldId id="990"/>
            <p14:sldId id="991"/>
            <p14:sldId id="992"/>
            <p14:sldId id="993"/>
            <p14:sldId id="1133"/>
            <p14:sldId id="997"/>
            <p14:sldId id="994"/>
            <p14:sldId id="1134"/>
            <p14:sldId id="996"/>
            <p14:sldId id="1135"/>
          </p14:sldIdLst>
        </p14:section>
        <p14:section name="BigDecimal and BigInteger" id="{7A58ED76-35E3-4BF4-8A30-C2008AC95832}">
          <p14:sldIdLst>
            <p14:sldId id="1099"/>
            <p14:sldId id="1147"/>
            <p14:sldId id="1148"/>
            <p14:sldId id="1149"/>
            <p14:sldId id="1150"/>
            <p14:sldId id="1151"/>
            <p14:sldId id="1153"/>
            <p14:sldId id="1152"/>
            <p14:sldId id="1154"/>
            <p14:sldId id="1155"/>
          </p14:sldIdLst>
        </p14:section>
        <p14:section name="Exceptions" id="{4D8D86BA-FB36-4990-9CC4-BDBAB0DF2EC4}">
          <p14:sldIdLst>
            <p14:sldId id="1078"/>
            <p14:sldId id="1026"/>
            <p14:sldId id="1028"/>
            <p14:sldId id="1030"/>
            <p14:sldId id="1029"/>
            <p14:sldId id="1037"/>
            <p14:sldId id="1038"/>
            <p14:sldId id="1159"/>
          </p14:sldIdLst>
        </p14:section>
        <p14:section name="Checked and Unchecked Exceptions" id="{DE82E66C-D829-405D-9350-878520DA6557}">
          <p14:sldIdLst>
            <p14:sldId id="700"/>
            <p14:sldId id="1048"/>
            <p14:sldId id="1098"/>
            <p14:sldId id="1049"/>
            <p14:sldId id="1104"/>
            <p14:sldId id="1054"/>
            <p14:sldId id="1056"/>
            <p14:sldId id="1105"/>
            <p14:sldId id="1156"/>
            <p14:sldId id="1157"/>
            <p14:sldId id="1106"/>
            <p14:sldId id="1158"/>
          </p14:sldIdLst>
        </p14:section>
        <p14:section name="Third-Party Libraries" id="{DA400F81-48FD-43D0-A7CF-DF2C529134BA}">
          <p14:sldIdLst>
            <p14:sldId id="1160"/>
            <p14:sldId id="1161"/>
            <p14:sldId id="1162"/>
            <p14:sldId id="1163"/>
            <p14:sldId id="1164"/>
            <p14:sldId id="1165"/>
            <p14:sldId id="1166"/>
            <p14:sldId id="1168"/>
            <p14:sldId id="1167"/>
            <p14:sldId id="1169"/>
            <p14:sldId id="1170"/>
            <p14:sldId id="1171"/>
            <p14:sldId id="1172"/>
            <p14:sldId id="1173"/>
            <p14:sldId id="1174"/>
            <p14:sldId id="1175"/>
            <p14:sldId id="1176"/>
            <p14:sldId id="1177"/>
            <p14:sldId id="1178"/>
            <p14:sldId id="1179"/>
            <p14:sldId id="11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7EF70-EFC1-4B52-8C0A-F34E4F7A0BC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34EB8-3343-4927-B029-3852FD646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66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31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7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669AC-ED4E-456B-894C-1081110C603C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80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669AC-ED4E-456B-894C-1081110C603C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11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669AC-ED4E-456B-894C-1081110C603C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28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669AC-ED4E-456B-894C-1081110C603C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34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669AC-ED4E-456B-894C-1081110C603C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60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4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12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669AC-ED4E-456B-894C-1081110C603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0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669AC-ED4E-456B-894C-1081110C603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40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669AC-ED4E-456B-894C-1081110C603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99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669AC-ED4E-456B-894C-1081110C603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6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669AC-ED4E-456B-894C-1081110C603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73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669AC-ED4E-456B-894C-1081110C603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8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38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0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4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6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7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5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9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5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269E2A-C372-4A65-A6A2-9B9D952C3E2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6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3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269E2A-C372-4A65-A6A2-9B9D952C3E2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56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376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time/format/DateTimeFormatte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Random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rules.sonarsource.com/java/RSPEC-2111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ArrayIndexOutOfBoundsException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Exception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sterXML/jackson" TargetMode="External"/><Relationship Id="rId2" Type="http://schemas.openxmlformats.org/officeDocument/2006/relationships/hyperlink" Target="https://itextpdf.com/en/products/itext-7/itext-7-co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te.mockito.org/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sql/connect/jdbc/download-microsoft-jdbc-driver-for-sql-server?view=sql-server-ver15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apache.org/proper/commons-codec/" TargetMode="External"/><Relationship Id="rId2" Type="http://schemas.openxmlformats.org/officeDocument/2006/relationships/hyperlink" Target="http://apache.org/index.html#projects-list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undex#:~:text=Soundex%20is%20a%20phonetic%20algorithm,despite%20minor%20differences%20in%20spelling.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apache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8787-57B7-4A7B-8FF5-821387CCB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CAAFD-EA99-42C3-AE72-8391F9162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152-130 Module 5</a:t>
            </a:r>
          </a:p>
        </p:txBody>
      </p:sp>
    </p:spTree>
    <p:extLst>
      <p:ext uri="{BB962C8B-B14F-4D97-AF65-F5344CB8AC3E}">
        <p14:creationId xmlns:p14="http://schemas.microsoft.com/office/powerpoint/2010/main" val="3730782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970A-A425-47DB-A6FB-186C7497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Milliseconds Since the Epoch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6006-AA22-4B19-BC1A-7C367A87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 date was specified by the number of milliseconds since "the Unix epoch": January 1</a:t>
            </a:r>
            <a:r>
              <a:rPr lang="en-US" baseline="30000"/>
              <a:t>st</a:t>
            </a:r>
            <a:r>
              <a:rPr lang="en-US"/>
              <a:t>, 1970</a:t>
            </a:r>
          </a:p>
          <a:p>
            <a:pPr marL="0" indent="0">
              <a:buNone/>
            </a:pPr>
            <a:r>
              <a:rPr lang="en-US"/>
              <a:t>Represented as a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/>
            </a:br>
            <a:r>
              <a:rPr lang="en-US"/>
              <a:t> (64 bit integer data type)</a:t>
            </a:r>
          </a:p>
          <a:p>
            <a:pPr>
              <a:buFont typeface="Wingdings" charset="2"/>
              <a:buChar char="§"/>
            </a:pPr>
            <a:endParaRPr lang="en-US" sz="3300"/>
          </a:p>
          <a:p>
            <a:pPr>
              <a:buFont typeface="Wingdings" charset="2"/>
              <a:buChar char="§"/>
            </a:pPr>
            <a:endParaRPr lang="en-US" sz="3300"/>
          </a:p>
          <a:p>
            <a:pPr>
              <a:buFont typeface="Arial" panose="020B0604020202020204" pitchFamily="34" charset="0"/>
              <a:buChar char="•"/>
            </a:pPr>
            <a:endParaRPr lang="en-US" sz="2400"/>
          </a:p>
        </p:txBody>
      </p:sp>
      <p:pic>
        <p:nvPicPr>
          <p:cNvPr id="1026" name="Picture 2" descr="Image result for unix epoch dates">
            <a:extLst>
              <a:ext uri="{FF2B5EF4-FFF2-40B4-BE49-F238E27FC236}">
                <a16:creationId xmlns:a16="http://schemas.microsoft.com/office/drawing/2014/main" id="{731AA6F7-A5F6-42AD-83EC-AE303DF37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564" y="2795527"/>
            <a:ext cx="258127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29139-F4D8-47EA-B4A4-688B09865CFC}"/>
              </a:ext>
            </a:extLst>
          </p:cNvPr>
          <p:cNvSpPr txBox="1"/>
          <p:nvPr/>
        </p:nvSpPr>
        <p:spPr>
          <a:xfrm>
            <a:off x="8181743" y="5361351"/>
            <a:ext cx="1606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hlinkClick r:id="rId3"/>
              </a:rPr>
              <a:t>https://xkcd.com/376/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8264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970A-A425-47DB-A6FB-186C7497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java.util.Date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6006-AA22-4B19-BC1A-7C367A87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What date is represented by this object?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Date date = new Date(117, 8, 21);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September 21</a:t>
            </a:r>
            <a:r>
              <a:rPr lang="en-US" baseline="30000"/>
              <a:t>st</a:t>
            </a:r>
            <a:r>
              <a:rPr lang="en-US"/>
              <a:t>, 2017</a:t>
            </a:r>
          </a:p>
          <a:p>
            <a:pPr marL="0" indent="0">
              <a:buNone/>
            </a:pPr>
            <a:r>
              <a:rPr lang="en-US"/>
              <a:t>Offset for year (1900) and month (zero-based) are non-intuitive</a:t>
            </a:r>
          </a:p>
          <a:p>
            <a:pPr>
              <a:buFont typeface="Wingdings" charset="2"/>
              <a:buChar char="§"/>
            </a:pPr>
            <a:endParaRPr lang="en-US" sz="3300"/>
          </a:p>
          <a:p>
            <a:pPr>
              <a:buFont typeface="Wingdings" charset="2"/>
              <a:buChar char="§"/>
            </a:pPr>
            <a:endParaRPr lang="en-US" sz="3300"/>
          </a:p>
          <a:p>
            <a:pPr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24243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970A-A425-47DB-A6FB-186C7497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 Prior to 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6006-AA22-4B19-BC1A-7C367A87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Java 1.1 deprecated much of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java.util.Date </a:t>
            </a:r>
            <a:r>
              <a:rPr lang="en-US"/>
              <a:t>and added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java.util.Calendar</a:t>
            </a:r>
          </a:p>
          <a:p>
            <a:pPr marL="0" indent="0">
              <a:buNone/>
            </a:pPr>
            <a:r>
              <a:rPr lang="en-US" sz="3200">
                <a:cs typeface="Courier New" panose="02070309020205020404" pitchFamily="49" charset="0"/>
              </a:rPr>
              <a:t>Confusing, which to use?</a:t>
            </a:r>
          </a:p>
          <a:p>
            <a:pPr marL="0" indent="0">
              <a:buNone/>
            </a:pPr>
            <a:r>
              <a:rPr lang="en-US"/>
              <a:t>Months still started at 0</a:t>
            </a:r>
          </a:p>
          <a:p>
            <a:pPr marL="0" indent="0">
              <a:buNone/>
            </a:pPr>
            <a:r>
              <a:rPr lang="en-US"/>
              <a:t>Formatters like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DateFormat</a:t>
            </a:r>
            <a:r>
              <a:rPr lang="en-US"/>
              <a:t> still required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/>
              <a:t> class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5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970A-A425-47DB-A6FB-186C7497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 Prior to 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6006-AA22-4B19-BC1A-7C367A87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Date and Calendar are both mutable</a:t>
            </a:r>
          </a:p>
          <a:p>
            <a:pPr marL="0" indent="0">
              <a:buNone/>
            </a:pPr>
            <a:r>
              <a:rPr lang="en-US" sz="3200"/>
              <a:t>Maintenance problems when values change</a:t>
            </a:r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r>
              <a:rPr lang="en-US"/>
              <a:t>Many developers relied on third-party date and time libraries (</a:t>
            </a:r>
            <a:r>
              <a:rPr lang="en-US" sz="3200"/>
              <a:t>Joda-Time)</a:t>
            </a:r>
          </a:p>
        </p:txBody>
      </p:sp>
    </p:spTree>
    <p:extLst>
      <p:ext uri="{BB962C8B-B14F-4D97-AF65-F5344CB8AC3E}">
        <p14:creationId xmlns:p14="http://schemas.microsoft.com/office/powerpoint/2010/main" val="2839697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970A-A425-47DB-A6FB-186C7497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Changes in 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6006-AA22-4B19-BC1A-7C367A87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/>
              <a:t>In Java 8, Oracle integrated much of Joda-Time into the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java.time</a:t>
            </a:r>
            <a:r>
              <a:rPr lang="en-US" sz="3300"/>
              <a:t> package</a:t>
            </a:r>
          </a:p>
          <a:p>
            <a:pPr marL="0" indent="0">
              <a:buNone/>
            </a:pPr>
            <a:r>
              <a:rPr lang="en-US" sz="3300"/>
              <a:t>New classes introduced to simplify usage</a:t>
            </a:r>
          </a:p>
          <a:p>
            <a:pPr lvl="1"/>
            <a:r>
              <a:rPr lang="en-US" sz="3100"/>
              <a:t>Human-friendly versus machine-friendly</a:t>
            </a:r>
          </a:p>
          <a:p>
            <a:pPr lvl="1"/>
            <a:r>
              <a:rPr lang="en-US" sz="3100"/>
              <a:t>Dates (years, months, and days) versus times (hours, minutes, seconds)</a:t>
            </a:r>
          </a:p>
          <a:p>
            <a:pPr lvl="1"/>
            <a:r>
              <a:rPr lang="en-US" sz="3100"/>
              <a:t>Points in time versus elapsed time</a:t>
            </a:r>
          </a:p>
        </p:txBody>
      </p:sp>
    </p:spTree>
    <p:extLst>
      <p:ext uri="{BB962C8B-B14F-4D97-AF65-F5344CB8AC3E}">
        <p14:creationId xmlns:p14="http://schemas.microsoft.com/office/powerpoint/2010/main" val="165847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970A-A425-47DB-A6FB-186C7497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LocalDate and LocalTime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6006-AA22-4B19-BC1A-7C367A87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Both are human-friendly classes</a:t>
            </a: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US"/>
              <a:t>: a plain date without a time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en-US"/>
              <a:t>: a plain time without a date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Neither class contains time zone information!</a:t>
            </a:r>
          </a:p>
        </p:txBody>
      </p:sp>
    </p:spTree>
    <p:extLst>
      <p:ext uri="{BB962C8B-B14F-4D97-AF65-F5344CB8AC3E}">
        <p14:creationId xmlns:p14="http://schemas.microsoft.com/office/powerpoint/2010/main" val="2744378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970A-A425-47DB-A6FB-186C7497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6006-AA22-4B19-BC1A-7C367A87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Year, month, and day are all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/>
              <a:t>s, no offsets</a:t>
            </a:r>
          </a:p>
          <a:p>
            <a:pPr marL="0" indent="0"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LocalDate date = </a:t>
            </a:r>
            <a:b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LocalDate.of(</a:t>
            </a:r>
            <a:r>
              <a:rPr 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2017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Shorthand to create today's date:</a:t>
            </a:r>
          </a:p>
          <a:p>
            <a:pPr marL="0" indent="0">
              <a:buNone/>
            </a:pPr>
            <a:r>
              <a:rPr lang="en-US" sz="3100" b="1">
                <a:latin typeface="Courier New" panose="02070309020205020404" pitchFamily="49" charset="0"/>
                <a:cs typeface="Courier New" panose="02070309020205020404" pitchFamily="49" charset="0"/>
              </a:rPr>
              <a:t>LocalDate today = LocalDate.now();</a:t>
            </a:r>
          </a:p>
          <a:p>
            <a:pPr>
              <a:buFont typeface="Wingdings" charset="2"/>
              <a:buChar char="§"/>
            </a:pPr>
            <a:endParaRPr lang="en-US" sz="3100"/>
          </a:p>
        </p:txBody>
      </p:sp>
    </p:spTree>
    <p:extLst>
      <p:ext uri="{BB962C8B-B14F-4D97-AF65-F5344CB8AC3E}">
        <p14:creationId xmlns:p14="http://schemas.microsoft.com/office/powerpoint/2010/main" val="2090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970A-A425-47DB-A6FB-186C7497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6006-AA22-4B19-BC1A-7C367A876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389228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Hours uses 24-hour clock (</a:t>
            </a:r>
            <a:r>
              <a:rPr lang="en-US" sz="3200"/>
              <a:t>0-23 are valid)</a:t>
            </a:r>
          </a:p>
          <a:p>
            <a:pPr marL="0" indent="0">
              <a:buNone/>
            </a:pPr>
            <a:r>
              <a:rPr lang="en-US"/>
              <a:t>0-59 are valid for minute and seconds</a:t>
            </a:r>
          </a:p>
          <a:p>
            <a:pPr marL="0" indent="0"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LocalTime time = LocalTime.of(</a:t>
            </a:r>
            <a:r>
              <a:rPr 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Shorthand to create the current time:</a:t>
            </a:r>
          </a:p>
          <a:p>
            <a:pPr marL="0" indent="0">
              <a:buNone/>
            </a:pPr>
            <a:r>
              <a:rPr lang="en-US" sz="3100" b="1">
                <a:latin typeface="Courier New" panose="02070309020205020404" pitchFamily="49" charset="0"/>
                <a:cs typeface="Courier New" panose="02070309020205020404" pitchFamily="49" charset="0"/>
              </a:rPr>
              <a:t>LocalTime current = LocalTime.now();</a:t>
            </a:r>
          </a:p>
          <a:p>
            <a:pPr>
              <a:buFont typeface="Wingdings" charset="2"/>
              <a:buChar char="§"/>
            </a:pPr>
            <a:endParaRPr lang="en-US" sz="3100"/>
          </a:p>
        </p:txBody>
      </p:sp>
    </p:spTree>
    <p:extLst>
      <p:ext uri="{BB962C8B-B14F-4D97-AF65-F5344CB8AC3E}">
        <p14:creationId xmlns:p14="http://schemas.microsoft.com/office/powerpoint/2010/main" val="4106555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970A-A425-47DB-A6FB-186C7497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6006-AA22-4B19-BC1A-7C367A87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en-US">
                <a:cs typeface="Courier New" panose="02070309020205020404" pitchFamily="49" charset="0"/>
              </a:rPr>
              <a:t> has three overloaded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of()</a:t>
            </a:r>
            <a:r>
              <a:rPr lang="en-US">
                <a:cs typeface="Courier New" panose="02070309020205020404" pitchFamily="49" charset="0"/>
              </a:rPr>
              <a:t> methods: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LocalTime hm = LocalTime.of(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LocalTime hms = LocalTime.of(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LocalTime hmsn = LocalTime.of(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345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Wingdings" charset="2"/>
              <a:buChar char="§"/>
            </a:pPr>
            <a:endParaRPr lang="en-US" sz="3100"/>
          </a:p>
          <a:p>
            <a:pPr marL="0" indent="0">
              <a:buNone/>
            </a:pPr>
            <a:r>
              <a:rPr lang="en-US"/>
              <a:t>The fourth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/>
              <a:t> is nanoseconds (one-billionth of a second)</a:t>
            </a:r>
          </a:p>
          <a:p>
            <a:pPr>
              <a:buFont typeface="Wingdings" charset="2"/>
              <a:buChar char="§"/>
            </a:pPr>
            <a:endParaRPr lang="en-US" sz="3100"/>
          </a:p>
        </p:txBody>
      </p:sp>
    </p:spTree>
    <p:extLst>
      <p:ext uri="{BB962C8B-B14F-4D97-AF65-F5344CB8AC3E}">
        <p14:creationId xmlns:p14="http://schemas.microsoft.com/office/powerpoint/2010/main" val="223044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970A-A425-47DB-A6FB-186C7497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Large Literal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6006-AA22-4B19-BC1A-7C367A87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cs typeface="Courier New" panose="02070309020205020404" pitchFamily="49" charset="0"/>
              </a:rPr>
              <a:t>Can be difficult for humans to read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 nanos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100000000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cs typeface="Courier New" panose="02070309020205020404" pitchFamily="49" charset="0"/>
              </a:rPr>
              <a:t>Java ignores the underscores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 nanos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100_000_000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LocalTime hmsn = LocalTime.of(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nanos);</a:t>
            </a:r>
          </a:p>
          <a:p>
            <a:pPr>
              <a:buFont typeface="Wingdings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2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8F31-A0B2-4E5E-982D-0ED3055C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Random Numbers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43DA0-43BC-4217-925F-D554F622B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1067826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970A-A425-47DB-A6FB-186C7497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6006-AA22-4B19-BC1A-7C367A87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cs typeface="Courier New" panose="02070309020205020404" pitchFamily="49" charset="0"/>
              </a:rPr>
              <a:t>Combines a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US">
                <a:cs typeface="Courier New" panose="02070309020205020404" pitchFamily="49" charset="0"/>
              </a:rPr>
              <a:t> and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LocalDateTime dt1 = LocalDateTime.of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(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2017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Shorthand to create the current date/time: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LocalDateTime current = 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LocalDateTime.now();</a:t>
            </a:r>
          </a:p>
          <a:p>
            <a:pPr>
              <a:buFont typeface="Wingdings" charset="2"/>
              <a:buChar char="§"/>
            </a:pPr>
            <a:endParaRPr lang="en-US" sz="3100"/>
          </a:p>
        </p:txBody>
      </p:sp>
    </p:spTree>
    <p:extLst>
      <p:ext uri="{BB962C8B-B14F-4D97-AF65-F5344CB8AC3E}">
        <p14:creationId xmlns:p14="http://schemas.microsoft.com/office/powerpoint/2010/main" val="3845341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970A-A425-47DB-A6FB-186C7497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LocalDateTime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6006-AA22-4B19-BC1A-7C367A87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cs typeface="Courier New" panose="02070309020205020404" pitchFamily="49" charset="0"/>
              </a:rPr>
              <a:t>If you have a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US">
                <a:cs typeface="Courier New" panose="02070309020205020404" pitchFamily="49" charset="0"/>
              </a:rPr>
              <a:t> and/or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en-US">
                <a:cs typeface="Courier New" panose="02070309020205020404" pitchFamily="49" charset="0"/>
              </a:rPr>
              <a:t>, you can use them to create a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LocalDateTime dt2 =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LocalDateTime.of(date, time);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LocalDateTime dt3 = 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date.atTime(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07857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970A-A425-47DB-A6FB-186C7497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Factory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6006-AA22-4B19-BC1A-7C367A87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cs typeface="Courier New" panose="02070309020205020404" pitchFamily="49" charset="0"/>
              </a:rPr>
              <a:t>Methods like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of()</a:t>
            </a:r>
            <a:r>
              <a:rPr lang="en-US">
                <a:cs typeface="Courier New" panose="02070309020205020404" pitchFamily="49" charset="0"/>
              </a:rPr>
              <a:t> and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now()</a:t>
            </a:r>
            <a:r>
              <a:rPr lang="en-US">
                <a:cs typeface="Courier New" panose="02070309020205020404" pitchFamily="49" charset="0"/>
              </a:rPr>
              <a:t> are static</a:t>
            </a:r>
          </a:p>
          <a:p>
            <a:pPr marL="0" indent="0">
              <a:buNone/>
            </a:pPr>
            <a:r>
              <a:rPr lang="en-US">
                <a:cs typeface="Courier New" panose="02070309020205020404" pitchFamily="49" charset="0"/>
              </a:rPr>
              <a:t>Called with respect to the class</a:t>
            </a:r>
          </a:p>
          <a:p>
            <a:pPr marL="0" indent="0">
              <a:buNone/>
            </a:pPr>
            <a:r>
              <a:rPr lang="en-US">
                <a:cs typeface="Courier New" panose="02070309020205020404" pitchFamily="49" charset="0"/>
              </a:rPr>
              <a:t>These methods are creating new objects for us</a:t>
            </a:r>
          </a:p>
          <a:p>
            <a:pPr marL="0" indent="0">
              <a:buNone/>
            </a:pPr>
            <a:r>
              <a:rPr lang="en-US" sz="3200">
                <a:cs typeface="Courier New" panose="02070309020205020404" pitchFamily="49" charset="0"/>
              </a:rPr>
              <a:t>We're not calling any constructors</a:t>
            </a:r>
          </a:p>
          <a:p>
            <a:pPr marL="0" indent="0">
              <a:buNone/>
            </a:pPr>
            <a:r>
              <a:rPr lang="en-US" sz="3200">
                <a:cs typeface="Courier New" panose="02070309020205020404" pitchFamily="49" charset="0"/>
              </a:rPr>
              <a:t>We never say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new LocalDate(...)</a:t>
            </a:r>
          </a:p>
          <a:p>
            <a:pPr marL="0" indent="0">
              <a:buNone/>
            </a:pPr>
            <a:r>
              <a:rPr lang="en-US">
                <a:cs typeface="Courier New" panose="02070309020205020404" pitchFamily="49" charset="0"/>
              </a:rPr>
              <a:t>This is a pattern known as Factory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560507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970A-A425-47DB-A6FB-186C7497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Extracting LocalDate or LocalTime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6006-AA22-4B19-BC1A-7C367A87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cs typeface="Courier New" panose="02070309020205020404" pitchFamily="49" charset="0"/>
              </a:rPr>
              <a:t>If you have a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lang="en-US">
                <a:cs typeface="Courier New" panose="02070309020205020404" pitchFamily="49" charset="0"/>
              </a:rPr>
              <a:t>, you can extract the date portion as a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LocalDate date = dateTime.toLocalDate();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cs typeface="Courier New" panose="02070309020205020404" pitchFamily="49" charset="0"/>
              </a:rPr>
              <a:t>If you have a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lang="en-US">
                <a:cs typeface="Courier New" panose="02070309020205020404" pitchFamily="49" charset="0"/>
              </a:rPr>
              <a:t>, you can extract the time portion as a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LocalTime time = dateTime.toLocalTime();</a:t>
            </a: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124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970A-A425-47DB-A6FB-186C7497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6006-AA22-4B19-BC1A-7C367A87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cs typeface="Courier New" panose="02070309020205020404" pitchFamily="49" charset="0"/>
              </a:rPr>
              <a:t>Machine-friendly representation of a moment in time</a:t>
            </a:r>
          </a:p>
          <a:p>
            <a:pPr marL="0" indent="0">
              <a:buNone/>
            </a:pPr>
            <a:r>
              <a:rPr lang="en-US" sz="3200">
                <a:cs typeface="Courier New" panose="02070309020205020404" pitchFamily="49" charset="0"/>
              </a:rPr>
              <a:t>A single large number (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3200">
                <a:cs typeface="Courier New" panose="02070309020205020404" pitchFamily="49" charset="0"/>
              </a:rPr>
              <a:t> integer)</a:t>
            </a:r>
          </a:p>
          <a:p>
            <a:pPr marL="0" indent="0">
              <a:buNone/>
            </a:pPr>
            <a:endParaRPr lang="en-US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cs typeface="Courier New" panose="02070309020205020404" pitchFamily="49" charset="0"/>
              </a:rPr>
              <a:t>Seconds since the Unix epoch (January 1, 1970)</a:t>
            </a:r>
          </a:p>
          <a:p>
            <a:pPr marL="0" indent="0">
              <a:buNone/>
            </a:pPr>
            <a:r>
              <a:rPr lang="en-US" sz="3200">
                <a:cs typeface="Courier New" panose="02070309020205020404" pitchFamily="49" charset="0"/>
              </a:rPr>
              <a:t>NOT MILLISECONDS LIKE java.util.Date</a:t>
            </a:r>
          </a:p>
          <a:p>
            <a:pPr marL="0" indent="0">
              <a:buNone/>
            </a:pPr>
            <a:r>
              <a:rPr lang="en-US" sz="3200">
                <a:cs typeface="Courier New" panose="02070309020205020404" pitchFamily="49" charset="0"/>
              </a:rPr>
              <a:t>Also has nanosecond precision (1 billionth of a second)</a:t>
            </a:r>
          </a:p>
          <a:p>
            <a:pPr marL="0" indent="0">
              <a:buNone/>
            </a:pPr>
            <a:r>
              <a:rPr lang="en-US"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982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970A-A425-47DB-A6FB-186C7497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6006-AA22-4B19-BC1A-7C367A87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Instant i1 = Instant.ofEpochSecond(3);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System.out.print(i1);</a:t>
            </a:r>
          </a:p>
          <a:p>
            <a:pPr marL="0" indent="0">
              <a:buNone/>
            </a:pPr>
            <a:r>
              <a:rPr lang="en-US" sz="2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1970-01-01T00:00:03Z</a:t>
            </a:r>
          </a:p>
          <a:p>
            <a:pPr marL="0" indent="0">
              <a:buNone/>
            </a:pPr>
            <a:endParaRPr lang="en-US" sz="28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Instant i2 = Instant.now();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System.out.print(i2.getEpochSecond());</a:t>
            </a:r>
          </a:p>
          <a:p>
            <a:pPr marL="0" indent="0">
              <a:buNone/>
            </a:pPr>
            <a:r>
              <a:rPr lang="en-US" sz="2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1550634413</a:t>
            </a:r>
          </a:p>
          <a:p>
            <a:pPr marL="0" indent="0">
              <a:buNone/>
            </a:pPr>
            <a:endParaRPr lang="en-US" sz="280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569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970A-A425-47DB-A6FB-186C7497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6006-AA22-4B19-BC1A-7C367A87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>
                <a:cs typeface="Courier New" panose="02070309020205020404" pitchFamily="49" charset="0"/>
              </a:rPr>
              <a:t>Represents a time distance between two Temporal objects</a:t>
            </a:r>
          </a:p>
          <a:p>
            <a:pPr marL="0" indent="0">
              <a:buNone/>
            </a:pPr>
            <a:r>
              <a:rPr lang="en-US">
                <a:cs typeface="Courier New" panose="02070309020205020404" pitchFamily="49" charset="0"/>
              </a:rPr>
              <a:t>Can accept two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en-US">
                <a:cs typeface="Courier New" panose="02070309020205020404" pitchFamily="49" charset="0"/>
              </a:rPr>
              <a:t>s, two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lang="en-US">
                <a:cs typeface="Courier New" panose="02070309020205020404" pitchFamily="49" charset="0"/>
              </a:rPr>
              <a:t>s, or two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Instant</a:t>
            </a:r>
            <a:r>
              <a:rPr lang="en-US">
                <a:cs typeface="Courier New" panose="02070309020205020404" pitchFamily="49" charset="0"/>
              </a:rPr>
              <a:t>s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Duration d1 = Duration.between(lt1, lt2);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Duration d2 = Duration.between(dt1, dt2);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Duration d3 = Duration.between(i1, i2);</a:t>
            </a:r>
          </a:p>
        </p:txBody>
      </p:sp>
    </p:spTree>
    <p:extLst>
      <p:ext uri="{BB962C8B-B14F-4D97-AF65-F5344CB8AC3E}">
        <p14:creationId xmlns:p14="http://schemas.microsoft.com/office/powerpoint/2010/main" val="753581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970A-A425-47DB-A6FB-186C7497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6006-AA22-4B19-BC1A-7C367A87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cs typeface="Courier New" panose="02070309020205020404" pitchFamily="49" charset="0"/>
              </a:rPr>
              <a:t>Why not LocalDate?</a:t>
            </a:r>
          </a:p>
          <a:p>
            <a:pPr marL="0" indent="0">
              <a:buNone/>
            </a:pPr>
            <a:endParaRPr lang="en-US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cs typeface="Courier New" panose="02070309020205020404" pitchFamily="49" charset="0"/>
              </a:rPr>
              <a:t>Duration models time in hours, minutes, and seconds</a:t>
            </a:r>
          </a:p>
          <a:p>
            <a:pPr marL="0" indent="0">
              <a:buNone/>
            </a:pPr>
            <a:r>
              <a:rPr lang="en-US">
                <a:cs typeface="Courier New" panose="02070309020205020404" pitchFamily="49" charset="0"/>
              </a:rPr>
              <a:t>LocalDate has no time component</a:t>
            </a:r>
          </a:p>
          <a:p>
            <a:pPr marL="0" indent="0">
              <a:buNone/>
            </a:pPr>
            <a:r>
              <a:rPr lang="en-US">
                <a:cs typeface="Courier New" panose="02070309020205020404" pitchFamily="49" charset="0"/>
              </a:rPr>
              <a:t>If you need to measure a temporal difference in years, months, and days, use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Period</a:t>
            </a:r>
          </a:p>
        </p:txBody>
      </p:sp>
    </p:spTree>
    <p:extLst>
      <p:ext uri="{BB962C8B-B14F-4D97-AF65-F5344CB8AC3E}">
        <p14:creationId xmlns:p14="http://schemas.microsoft.com/office/powerpoint/2010/main" val="3547753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970A-A425-47DB-A6FB-186C7497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Period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6006-AA22-4B19-BC1A-7C367A87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>
                <a:cs typeface="Courier New" panose="02070309020205020404" pitchFamily="49" charset="0"/>
              </a:rPr>
              <a:t>Can only accept two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US">
                <a:cs typeface="Courier New" panose="02070309020205020404" pitchFamily="49" charset="0"/>
              </a:rPr>
              <a:t>s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Period p1 = Period.between(date1, date2);</a:t>
            </a:r>
          </a:p>
          <a:p>
            <a:pPr marL="0" indent="0">
              <a:buNone/>
            </a:pPr>
            <a:r>
              <a:rPr lang="en-US">
                <a:cs typeface="Courier New" panose="02070309020205020404" pitchFamily="49" charset="0"/>
              </a:rPr>
              <a:t>You can also create a Period manually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Period tenDays = Period.ofDays(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Period threeWeeks = Period.ofWeeks(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Period twoYearsSixMonthsOneDay =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Period.of(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36335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970A-A425-47DB-A6FB-186C7497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6006-AA22-4B19-BC1A-7C367A87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cs typeface="Courier New" panose="02070309020205020404" pitchFamily="49" charset="0"/>
              </a:rPr>
              <a:t>All Temporal objects in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java.time</a:t>
            </a:r>
            <a:r>
              <a:rPr lang="en-US">
                <a:cs typeface="Courier New" panose="02070309020205020404" pitchFamily="49" charset="0"/>
              </a:rPr>
              <a:t> are immutable</a:t>
            </a:r>
          </a:p>
          <a:p>
            <a:pPr marL="0" indent="0">
              <a:buNone/>
            </a:pPr>
            <a:r>
              <a:rPr lang="en-US">
                <a:cs typeface="Courier New" panose="02070309020205020404" pitchFamily="49" charset="0"/>
              </a:rPr>
              <a:t>Changing one of an object's values (e.g. updating the month) creates a brand new object</a:t>
            </a:r>
            <a:endParaRPr lang="en-US" sz="240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1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3152AF-ABCE-42CF-BECD-314C6CCD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Utility for Random Numbers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F176B0-94AC-41F7-899A-41CF662D8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Java's Math class contains many utility methods for math operations</a:t>
            </a:r>
          </a:p>
          <a:p>
            <a:endParaRPr lang="en-US"/>
          </a:p>
          <a:p>
            <a:r>
              <a:rPr lang="en-US"/>
              <a:t>To generate a random double between 0 (inclusive) and 1 (exclusive):</a:t>
            </a:r>
          </a:p>
          <a:p>
            <a:endParaRPr lang="en-US"/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double randomNum = Math.random();</a:t>
            </a:r>
          </a:p>
        </p:txBody>
      </p:sp>
    </p:spTree>
    <p:extLst>
      <p:ext uri="{BB962C8B-B14F-4D97-AF65-F5344CB8AC3E}">
        <p14:creationId xmlns:p14="http://schemas.microsoft.com/office/powerpoint/2010/main" val="2988347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7C93-FADD-4798-961B-E82B9435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6B98-50FB-4E16-AF2E-FF0EC9AAF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the current date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LocalDate d1 = LocalDate.now();</a:t>
            </a:r>
          </a:p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Keep month and day, change year to 2011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LocalDate d2 = d1.withYear(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Keep month and year, change day to 25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LocalDate d3 = d1.withDayOfMonth(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84972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7C93-FADD-4798-961B-E82B9435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6B98-50FB-4E16-AF2E-FF0EC9AAF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1 week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LocalDate d3 = d1.plusWeeks(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Subtract 6 years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LocalDate d4 = d1.minusYears(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1 week AND subtract 6 years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LocalDate d5 = 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d1.plusWeeks(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).minusYears(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0106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7C93-FADD-4798-961B-E82B9435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Temporal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6B98-50FB-4E16-AF2E-FF0EC9AAF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Classes that represent a point in time (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LocalDate, LocalTime, LocalDateTime,</a:t>
            </a: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 and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Instant</a:t>
            </a: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) all share common methods:</a:t>
            </a:r>
            <a:endParaRPr 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parse() </a:t>
            </a:r>
            <a:r>
              <a:rPr lang="en-US" sz="20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from a 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format() </a:t>
            </a:r>
            <a:r>
              <a:rPr lang="en-US" sz="20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convert to a 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minus()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with()</a:t>
            </a:r>
            <a:endParaRPr lang="en-US" sz="200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890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7C93-FADD-4798-961B-E82B9435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get()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6B98-50FB-4E16-AF2E-FF0EC9AAF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You can use unit-specific methods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hour = time.getHour();</a:t>
            </a: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year = date.getYear();</a:t>
            </a:r>
          </a:p>
        </p:txBody>
      </p:sp>
    </p:spTree>
    <p:extLst>
      <p:ext uri="{BB962C8B-B14F-4D97-AF65-F5344CB8AC3E}">
        <p14:creationId xmlns:p14="http://schemas.microsoft.com/office/powerpoint/2010/main" val="3814971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7C93-FADD-4798-961B-E82B9435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get()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6B98-50FB-4E16-AF2E-FF0EC9AAF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94365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Or you can use the plain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 method and specify a unit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month =</a:t>
            </a:r>
            <a:b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nowDate.get(ChronoField.MONTH_OF_YEAR);</a:t>
            </a: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second =</a:t>
            </a:r>
            <a:b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nowTime.get(ChronoField.SECOND_OF_MINUTE);</a:t>
            </a:r>
          </a:p>
        </p:txBody>
      </p:sp>
    </p:spTree>
    <p:extLst>
      <p:ext uri="{BB962C8B-B14F-4D97-AF65-F5344CB8AC3E}">
        <p14:creationId xmlns:p14="http://schemas.microsoft.com/office/powerpoint/2010/main" val="671190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7C93-FADD-4798-961B-E82B9435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Date-Time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6B98-50FB-4E16-AF2E-FF0EC9AAF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58405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A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 can be parsed from a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 in the pattern "yyyy-MM-dd"</a:t>
            </a: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 date = </a:t>
            </a:r>
            <a:b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LocalDate.parse(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"2017-09-21"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buClr>
                <a:srgbClr val="E48312"/>
              </a:buClr>
              <a:buNone/>
            </a:pPr>
            <a:r>
              <a:rPr lang="en-US">
                <a:solidFill>
                  <a:srgbClr val="000000"/>
                </a:solidFill>
                <a:cs typeface="Courier New" panose="02070309020205020404" pitchFamily="49" charset="0"/>
              </a:rPr>
              <a:t>A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en-US">
                <a:solidFill>
                  <a:srgbClr val="000000"/>
                </a:solidFill>
                <a:cs typeface="Courier New" panose="02070309020205020404" pitchFamily="49" charset="0"/>
              </a:rPr>
              <a:t> can be parsed from a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cs typeface="Courier New" panose="02070309020205020404" pitchFamily="49" charset="0"/>
              </a:rPr>
              <a:t> in the pattern "hh:mm:ss"</a:t>
            </a:r>
          </a:p>
          <a:p>
            <a:pPr marL="0" indent="0">
              <a:buClr>
                <a:srgbClr val="E48312"/>
              </a:buClr>
              <a:buNone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LocalTime time = </a:t>
            </a:r>
            <a:b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LocalTime.parse(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"13:45:20"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854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7C93-FADD-4798-961B-E82B9435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Date-Time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6B98-50FB-4E16-AF2E-FF0EC9AAF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17309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More complex patterns require a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DateTimeFormatter</a:t>
            </a: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 object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DateTimeFormatter formatter = DateTimeFormatter.ofPattern(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"dd/MM/yyyy"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26985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7C93-FADD-4798-961B-E82B9435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Date-Time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6B98-50FB-4E16-AF2E-FF0EC9AAF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Pass the String and the formatter to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's parse method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dateStr 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"18/03/2014"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 date1 =</a:t>
            </a:r>
            <a:b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LocalDate.parse(dateStr, formatter);</a:t>
            </a:r>
          </a:p>
        </p:txBody>
      </p:sp>
    </p:spTree>
    <p:extLst>
      <p:ext uri="{BB962C8B-B14F-4D97-AF65-F5344CB8AC3E}">
        <p14:creationId xmlns:p14="http://schemas.microsoft.com/office/powerpoint/2010/main" val="872240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7C93-FADD-4798-961B-E82B9435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Date-Time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6B98-50FB-4E16-AF2E-FF0EC9AAF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466284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The same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DateTimeFormatter</a:t>
            </a: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 object can also be used to format a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 into a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DateTimeFormatter formatter = DateTimeFormatter.ofPattern(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"dd/MM/yyyy"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02987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7C93-FADD-4798-961B-E82B9435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Date-Time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6B98-50FB-4E16-AF2E-FF0EC9AAF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Pass the formatter to the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's format method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 date1 = </a:t>
            </a:r>
            <a:b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LocalDate.of(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2014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formattedDate = </a:t>
            </a:r>
            <a:b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date1.format(formatter);</a:t>
            </a:r>
          </a:p>
          <a:p>
            <a:pPr marL="0" lvl="0" indent="0">
              <a:buClr>
                <a:srgbClr val="E48312"/>
              </a:buClr>
              <a:buNone/>
            </a:pPr>
            <a:r>
              <a:rPr lang="en-US">
                <a:solidFill>
                  <a:srgbClr val="000000"/>
                </a:solidFill>
                <a:cs typeface="Courier New" panose="02070309020205020404" pitchFamily="49" charset="0"/>
              </a:rPr>
              <a:t>See the </a:t>
            </a:r>
            <a:r>
              <a:rPr lang="en-US">
                <a:solidFill>
                  <a:srgbClr val="000000"/>
                </a:solidFill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API</a:t>
            </a:r>
            <a:r>
              <a:rPr lang="en-US">
                <a:solidFill>
                  <a:srgbClr val="000000"/>
                </a:solidFill>
                <a:cs typeface="Courier New" panose="02070309020205020404" pitchFamily="49" charset="0"/>
              </a:rPr>
              <a:t> for pattern abbreviations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14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F3DC-075E-4827-8FC8-464AA01C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Random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3D58E-A705-4653-BBF6-E0982C049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Behind the scenes, Math.random() creates a pseudo-random number generator object</a:t>
            </a:r>
          </a:p>
          <a:p>
            <a:r>
              <a:rPr lang="en-US"/>
              <a:t>An instance of </a:t>
            </a:r>
            <a:r>
              <a:rPr lang="en-US">
                <a:hlinkClick r:id="rId2"/>
              </a:rPr>
              <a:t>java.util.Random</a:t>
            </a:r>
            <a:r>
              <a:rPr lang="en-US"/>
              <a:t> class</a:t>
            </a:r>
          </a:p>
          <a:p>
            <a:endParaRPr lang="en-US"/>
          </a:p>
          <a:p>
            <a:r>
              <a:rPr lang="en-US"/>
              <a:t>The Random class offers more options and can be used directly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Random randomGen = new Random();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39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err="1"/>
              <a:t>BigDecimal</a:t>
            </a:r>
            <a:r>
              <a:rPr lang="en-US" dirty="0"/>
              <a:t> and </a:t>
            </a:r>
            <a:r>
              <a:rPr lang="en-US" dirty="0" err="1"/>
              <a:t>BigInteger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45BEA3-0BE0-4BC1-9E6E-37070E50B1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11613439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7C93-FADD-4798-961B-E82B9435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Point Math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6B98-50FB-4E16-AF2E-FF0EC9AAF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Doubles and floats use 64 and 32 bits to store decimal numbers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When accuracy is required, do not use them</a:t>
            </a:r>
          </a:p>
          <a:p>
            <a:pPr marL="0" indent="0">
              <a:buNone/>
            </a:pPr>
            <a: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num1 = </a:t>
            </a:r>
            <a:r>
              <a:rPr lang="pt-BR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34.56789876</a:t>
            </a:r>
            <a: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num2 = </a:t>
            </a:r>
            <a:r>
              <a:rPr lang="pt-BR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34.2234</a:t>
            </a:r>
            <a: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sum1 = num1 + num2;</a:t>
            </a:r>
          </a:p>
          <a:p>
            <a:pPr marL="0" indent="0">
              <a:buNone/>
            </a:pPr>
            <a: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System.out.println(sum1);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814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7C93-FADD-4798-961B-E82B9435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BigDecimal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6B98-50FB-4E16-AF2E-FF0EC9AAF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A class to enable accurate math</a:t>
            </a:r>
          </a:p>
          <a:p>
            <a:pPr marL="0" indent="0">
              <a:buNone/>
            </a:pPr>
            <a: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BigDecimal bd1 = </a:t>
            </a:r>
            <a:b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new BigDecimal(</a:t>
            </a:r>
            <a:r>
              <a:rPr lang="pt-BR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"34.56789876"</a:t>
            </a:r>
            <a: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BigDecimal bd2 = </a:t>
            </a:r>
            <a:b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new BigDecimal(</a:t>
            </a:r>
            <a:r>
              <a:rPr lang="pt-BR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"34.2234"</a:t>
            </a:r>
            <a: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BigDecimal sum = </a:t>
            </a:r>
            <a:b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bd1 + bd2; </a:t>
            </a:r>
            <a:r>
              <a:rPr lang="pt-BR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Nope! Error</a:t>
            </a:r>
          </a:p>
        </p:txBody>
      </p:sp>
    </p:spTree>
    <p:extLst>
      <p:ext uri="{BB962C8B-B14F-4D97-AF65-F5344CB8AC3E}">
        <p14:creationId xmlns:p14="http://schemas.microsoft.com/office/powerpoint/2010/main" val="21284391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7C93-FADD-4798-961B-E82B9435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BigDecimal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6B98-50FB-4E16-AF2E-FF0EC9AAF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Can't use arithmetic operators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Must use the class's methods</a:t>
            </a:r>
          </a:p>
          <a:p>
            <a:pPr marL="0" indent="0">
              <a:buNone/>
            </a:pPr>
            <a:endParaRPr lang="pt-BR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BigDecimal sum2 = bd1.</a:t>
            </a:r>
            <a:r>
              <a:rPr lang="pt-BR" b="1" u="sng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(bd2);</a:t>
            </a:r>
          </a:p>
          <a:p>
            <a:pPr marL="0" indent="0">
              <a:buNone/>
            </a:pPr>
            <a:endParaRPr lang="pt-BR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chemeClr val="tx1"/>
                </a:solidFill>
                <a:cs typeface="Courier New" panose="02070309020205020404" pitchFamily="49" charset="0"/>
              </a:rPr>
              <a:t>Also divide(), multiply(), and subtract() methods</a:t>
            </a:r>
          </a:p>
        </p:txBody>
      </p:sp>
    </p:spTree>
    <p:extLst>
      <p:ext uri="{BB962C8B-B14F-4D97-AF65-F5344CB8AC3E}">
        <p14:creationId xmlns:p14="http://schemas.microsoft.com/office/powerpoint/2010/main" val="39614209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7C93-FADD-4798-961B-E82B9435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BigDecimals are Immutable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6B98-50FB-4E16-AF2E-FF0EC9AAF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Like Strings, can't change their value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You can only create new ones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The add() method returns a new BigDecimal object containing the sum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The values of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bd1</a:t>
            </a: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 and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bd2</a:t>
            </a: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 can't be changed</a:t>
            </a:r>
            <a:endParaRPr lang="pt-BR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br>
              <a:rPr lang="pt-BR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BigDecimal sum = bd1.add(bd2);</a:t>
            </a:r>
          </a:p>
        </p:txBody>
      </p:sp>
    </p:spTree>
    <p:extLst>
      <p:ext uri="{BB962C8B-B14F-4D97-AF65-F5344CB8AC3E}">
        <p14:creationId xmlns:p14="http://schemas.microsoft.com/office/powerpoint/2010/main" val="8337974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7C93-FADD-4798-961B-E82B9435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BigDecimals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6B98-50FB-4E16-AF2E-FF0EC9AAF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The BigDecimal class has many overloaded constructors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Earlier, we used one that accepts a String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Why not use the one that takes a primitive double?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(Spoiler: </a:t>
            </a:r>
            <a:r>
              <a:rPr lang="en-US" b="1">
                <a:solidFill>
                  <a:schemeClr val="tx1"/>
                </a:solidFill>
                <a:cs typeface="Courier New" panose="02070309020205020404" pitchFamily="49" charset="0"/>
                <a:hlinkClick r:id="rId2"/>
              </a:rPr>
              <a:t>Don't!</a:t>
            </a: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BigDecimal bd3 = </a:t>
            </a:r>
            <a:b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new BigDecimal(</a:t>
            </a:r>
            <a:r>
              <a:rPr lang="pt-BR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34.56789876</a:t>
            </a:r>
            <a: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8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5729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7C93-FADD-4798-961B-E82B9435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BigDecimals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6B98-50FB-4E16-AF2E-FF0EC9AAF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Like Strings, we can't use relational operators to compare BigDecimals</a:t>
            </a:r>
          </a:p>
          <a:p>
            <a:pPr marL="0" indent="0">
              <a:buNone/>
            </a:pPr>
            <a: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(bd3 &lt; bd4) { </a:t>
            </a:r>
            <a:r>
              <a:rPr lang="pt-BR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Nope! Error</a:t>
            </a:r>
          </a:p>
          <a:p>
            <a:pPr marL="0" indent="0">
              <a:buNone/>
            </a:pPr>
            <a:endParaRPr lang="pt-BR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Need to use .equals() and .compareTo() methods</a:t>
            </a: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(bd3.compareTo(bd4) &lt; 0) ...</a:t>
            </a: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(bd3.equals(bd4)) ...</a:t>
            </a:r>
            <a:endParaRPr lang="pt-BR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1032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7C93-FADD-4798-961B-E82B9435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BigInteger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6B98-50FB-4E16-AF2E-FF0EC9AAF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Represents whole numbers of more than 64 bits (the size of a long)</a:t>
            </a:r>
          </a:p>
          <a:p>
            <a:pPr marL="0" indent="0">
              <a:buNone/>
            </a:pPr>
            <a:endParaRPr lang="pt-BR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BigInteger bi1 = </a:t>
            </a:r>
            <a:b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 BigInteger(</a:t>
            </a:r>
            <a:r>
              <a:rPr lang="pt-BR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"123456789000"</a:t>
            </a:r>
            <a: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BigInteger bi2 = </a:t>
            </a:r>
            <a:b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 BigInteger(</a:t>
            </a:r>
            <a:r>
              <a:rPr lang="pt-BR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"-8000"</a:t>
            </a:r>
            <a: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8245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7C93-FADD-4798-961B-E82B9435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BigInteger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6B98-50FB-4E16-AF2E-FF0EC9AAF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>
                <a:solidFill>
                  <a:schemeClr val="tx1"/>
                </a:solidFill>
                <a:cs typeface="Courier New" panose="02070309020205020404" pitchFamily="49" charset="0"/>
              </a:rPr>
              <a:t>Can't use the underscore separator when using the String constructor</a:t>
            </a:r>
            <a:endParaRPr lang="en-US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Nope! Error</a:t>
            </a:r>
          </a:p>
          <a:p>
            <a:pPr marL="0" indent="0">
              <a:buNone/>
            </a:pPr>
            <a: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BigInteger bi1 = </a:t>
            </a:r>
            <a:b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 BigInteger(</a:t>
            </a:r>
            <a:r>
              <a:rPr lang="pt-BR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"123_456_789_000"</a:t>
            </a:r>
            <a:r>
              <a:rPr lang="pt-B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Char char="§"/>
            </a:pPr>
            <a:endParaRPr lang="pt-BR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6969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7C93-FADD-4798-961B-E82B9435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BigInteger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6B98-50FB-4E16-AF2E-FF0EC9AAF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Works similar to BigDecimal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Also immutable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Can't use relational operators, use .compareTo() and .equals()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BigInteger prod = bi1.multiply(bi2);</a:t>
            </a: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BigInteger div = bi1.divide(bi2);</a:t>
            </a:r>
          </a:p>
        </p:txBody>
      </p:sp>
    </p:spTree>
    <p:extLst>
      <p:ext uri="{BB962C8B-B14F-4D97-AF65-F5344CB8AC3E}">
        <p14:creationId xmlns:p14="http://schemas.microsoft.com/office/powerpoint/2010/main" val="393403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7247-32B7-4F08-B950-39A96329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Generate Random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BFE98-880D-48BA-9A93-9B74DA461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Get a random integer between around -2.1 billion and +2.1 billion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int randInt = randomGen.nextInt();</a:t>
            </a:r>
          </a:p>
          <a:p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E48312"/>
              </a:buClr>
            </a:pPr>
            <a:r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t>Get a random integer between 0 (inclusive) and 100 (exclusive)</a:t>
            </a:r>
          </a:p>
          <a:p>
            <a:pPr lvl="0">
              <a:buClr>
                <a:srgbClr val="E48312"/>
              </a:buClr>
            </a:pPr>
            <a:r>
              <a:rPr lang="en-US" sz="2800" b="1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randInt = randomGen.nextInt(100);</a:t>
            </a:r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328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Exceptions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BF01F3-936C-4A1E-A09B-37E83C494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1220821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Exceptions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EA2E2-00F8-4C92-9CD0-8FD55F8E7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An object generated as the result of an error or unexpected event</a:t>
            </a:r>
          </a:p>
          <a:p>
            <a:pPr marL="0" indent="0">
              <a:buNone/>
            </a:pPr>
            <a:r>
              <a:rPr lang="en-US"/>
              <a:t>We say that an exception was "thrown"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506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>Exception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/>
              <a:t>An </a:t>
            </a:r>
            <a:r>
              <a:rPr lang="en-US" altLang="en-US" dirty="0"/>
              <a:t>exception is an object</a:t>
            </a:r>
          </a:p>
          <a:p>
            <a:pPr marL="0" indent="0">
              <a:buNone/>
            </a:pPr>
            <a:r>
              <a:rPr lang="en-US" altLang="en-US"/>
              <a:t>Created </a:t>
            </a:r>
            <a:r>
              <a:rPr lang="en-US" altLang="en-US" dirty="0"/>
              <a:t>from classes in the Java API</a:t>
            </a:r>
          </a:p>
          <a:p>
            <a:pPr marL="0" indent="0">
              <a:buNone/>
            </a:pPr>
            <a:r>
              <a:rPr lang="en-US" altLang="en-US"/>
              <a:t>Derived </a:t>
            </a:r>
            <a:r>
              <a:rPr lang="en-US" altLang="en-US" dirty="0"/>
              <a:t>from the </a:t>
            </a:r>
            <a:r>
              <a:rPr lang="en-US" altLang="en-US" dirty="0">
                <a:latin typeface="Courier New" charset="0"/>
              </a:rPr>
              <a:t>Throwable</a:t>
            </a:r>
            <a:r>
              <a:rPr lang="en-US" altLang="en-US" dirty="0"/>
              <a:t> class</a:t>
            </a:r>
          </a:p>
          <a:p>
            <a:pPr marL="0" indent="0">
              <a:buNone/>
            </a:pPr>
            <a:r>
              <a:rPr lang="en-US" altLang="en-US"/>
              <a:t> </a:t>
            </a:r>
          </a:p>
          <a:p>
            <a:pPr marL="0" indent="0">
              <a:buNone/>
            </a:pPr>
            <a:r>
              <a:rPr lang="en-US" altLang="en-US"/>
              <a:t>Two </a:t>
            </a:r>
            <a:r>
              <a:rPr lang="en-US" altLang="en-US" dirty="0"/>
              <a:t>main ones:</a:t>
            </a:r>
            <a:r>
              <a:rPr lang="en-US" altLang="en-US" dirty="0">
                <a:latin typeface="Courier New" charset="0"/>
              </a:rPr>
              <a:t> Error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charset="0"/>
              </a:rPr>
              <a:t>Exception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1833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Exception Classes</a:t>
            </a: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4264631" y="1272283"/>
            <a:ext cx="6477000" cy="4572000"/>
            <a:chOff x="1104" y="720"/>
            <a:chExt cx="4080" cy="288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CA3B0AC6-62E6-4B25-ACB8-7755350A3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720"/>
              <a:ext cx="960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600" dirty="0"/>
                <a:t>Object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6CD23534-7746-467C-BE2E-02B4EC870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152"/>
              <a:ext cx="960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600"/>
                <a:t>Throwable</a:t>
              </a: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9BFFA4D7-C676-4910-A17E-C60A5A52F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728"/>
              <a:ext cx="960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600"/>
                <a:t>Exception</a:t>
              </a: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776CEEA6-95D8-457C-AB25-697B7EF92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728"/>
              <a:ext cx="480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600"/>
                <a:t>Error</a:t>
              </a: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5845D849-95BA-4635-8BAD-268B59DC2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400"/>
              <a:ext cx="1248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600"/>
                <a:t>RuntimeException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6FEA0EA3-8E2A-4996-AB1F-AA2A2F473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00"/>
              <a:ext cx="960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600"/>
                <a:t>IOException</a:t>
              </a:r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8C7D52F0-A3E0-4232-99F0-6D787E171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408"/>
              <a:ext cx="1488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600"/>
                <a:t>FileNotFoundException</a:t>
              </a:r>
            </a:p>
          </p:txBody>
        </p:sp>
        <p:sp>
          <p:nvSpPr>
            <p:cNvPr id="13" name="Rectangle 15">
              <a:extLst>
                <a:ext uri="{FF2B5EF4-FFF2-40B4-BE49-F238E27FC236}">
                  <a16:creationId xmlns:a16="http://schemas.microsoft.com/office/drawing/2014/main" id="{4859862B-245C-4624-A5CA-03C96AC28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408"/>
              <a:ext cx="1056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600"/>
                <a:t>EOFException</a:t>
              </a:r>
            </a:p>
          </p:txBody>
        </p:sp>
        <p:sp>
          <p:nvSpPr>
            <p:cNvPr id="14" name="Rectangle 21">
              <a:extLst>
                <a:ext uri="{FF2B5EF4-FFF2-40B4-BE49-F238E27FC236}">
                  <a16:creationId xmlns:a16="http://schemas.microsoft.com/office/drawing/2014/main" id="{EA75F780-E13D-4BEC-A038-985F0363F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256"/>
              <a:ext cx="384" cy="1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/>
                <a:t>…</a:t>
              </a:r>
            </a:p>
          </p:txBody>
        </p:sp>
        <p:cxnSp>
          <p:nvCxnSpPr>
            <p:cNvPr id="15" name="AutoShape 22">
              <a:extLst>
                <a:ext uri="{FF2B5EF4-FFF2-40B4-BE49-F238E27FC236}">
                  <a16:creationId xmlns:a16="http://schemas.microsoft.com/office/drawing/2014/main" id="{F36F8BFC-A776-4B0C-ABAE-B47D4BC12E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880" y="912"/>
              <a:ext cx="0" cy="24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AutoShape 23">
              <a:extLst>
                <a:ext uri="{FF2B5EF4-FFF2-40B4-BE49-F238E27FC236}">
                  <a16:creationId xmlns:a16="http://schemas.microsoft.com/office/drawing/2014/main" id="{B11096E9-150E-4C81-ADCC-A255A271FEF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1920" y="768"/>
              <a:ext cx="384" cy="1536"/>
            </a:xfrm>
            <a:prstGeom prst="bentConnector3">
              <a:avLst>
                <a:gd name="adj1" fmla="val 43227"/>
              </a:avLst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AutoShape 24">
              <a:extLst>
                <a:ext uri="{FF2B5EF4-FFF2-40B4-BE49-F238E27FC236}">
                  <a16:creationId xmlns:a16="http://schemas.microsoft.com/office/drawing/2014/main" id="{711DAB9E-4BB6-44F6-A687-440FB9A977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>
              <a:off x="3120" y="1104"/>
              <a:ext cx="384" cy="864"/>
            </a:xfrm>
            <a:prstGeom prst="bentConnector3">
              <a:avLst>
                <a:gd name="adj1" fmla="val 43227"/>
              </a:avLst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AutoShape 25">
              <a:extLst>
                <a:ext uri="{FF2B5EF4-FFF2-40B4-BE49-F238E27FC236}">
                  <a16:creationId xmlns:a16="http://schemas.microsoft.com/office/drawing/2014/main" id="{644F539E-CD6E-46A0-9315-8645564201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344" y="1920"/>
              <a:ext cx="0" cy="33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9" name="Rectangle 26">
              <a:extLst>
                <a:ext uri="{FF2B5EF4-FFF2-40B4-BE49-F238E27FC236}">
                  <a16:creationId xmlns:a16="http://schemas.microsoft.com/office/drawing/2014/main" id="{580DEB97-8CF5-4EE8-A210-D58CBDDF9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832"/>
              <a:ext cx="384" cy="1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/>
                <a:t>…</a:t>
              </a:r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F2167100-4504-4D05-BBE7-3794F1C96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408"/>
              <a:ext cx="384" cy="1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/>
                <a:t>…</a:t>
              </a:r>
            </a:p>
          </p:txBody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5AD62191-8A0A-4D7B-8F5D-9A97EA94F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400"/>
              <a:ext cx="384" cy="1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/>
                <a:t>…</a:t>
              </a:r>
            </a:p>
          </p:txBody>
        </p:sp>
        <p:cxnSp>
          <p:nvCxnSpPr>
            <p:cNvPr id="22" name="AutoShape 29">
              <a:extLst>
                <a:ext uri="{FF2B5EF4-FFF2-40B4-BE49-F238E27FC236}">
                  <a16:creationId xmlns:a16="http://schemas.microsoft.com/office/drawing/2014/main" id="{939EA74C-9219-426C-B670-CED8676BC10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0" y="2592"/>
              <a:ext cx="0" cy="24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AutoShape 30">
              <a:extLst>
                <a:ext uri="{FF2B5EF4-FFF2-40B4-BE49-F238E27FC236}">
                  <a16:creationId xmlns:a16="http://schemas.microsoft.com/office/drawing/2014/main" id="{15F3BC64-7723-40AC-B8C9-3218253C34D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>
              <a:off x="3576" y="2184"/>
              <a:ext cx="816" cy="1632"/>
            </a:xfrm>
            <a:prstGeom prst="bentConnector3">
              <a:avLst>
                <a:gd name="adj1" fmla="val 27324"/>
              </a:avLst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AutoShape 31">
              <a:extLst>
                <a:ext uri="{FF2B5EF4-FFF2-40B4-BE49-F238E27FC236}">
                  <a16:creationId xmlns:a16="http://schemas.microsoft.com/office/drawing/2014/main" id="{0D8D4200-86C3-4B38-B2AA-5A76C11AB18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>
              <a:off x="2964" y="2796"/>
              <a:ext cx="816" cy="408"/>
            </a:xfrm>
            <a:prstGeom prst="bentConnector3">
              <a:avLst>
                <a:gd name="adj1" fmla="val 27083"/>
              </a:avLst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AutoShape 32">
              <a:extLst>
                <a:ext uri="{FF2B5EF4-FFF2-40B4-BE49-F238E27FC236}">
                  <a16:creationId xmlns:a16="http://schemas.microsoft.com/office/drawing/2014/main" id="{EC3D7C50-8545-4F39-9E82-8D220A408B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2184" y="2424"/>
              <a:ext cx="816" cy="1152"/>
            </a:xfrm>
            <a:prstGeom prst="bentConnector3">
              <a:avLst>
                <a:gd name="adj1" fmla="val 27204"/>
              </a:avLst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AutoShape 33">
              <a:extLst>
                <a:ext uri="{FF2B5EF4-FFF2-40B4-BE49-F238E27FC236}">
                  <a16:creationId xmlns:a16="http://schemas.microsoft.com/office/drawing/2014/main" id="{BECEFDA5-C255-4302-A79A-9A8A2B4814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2736" y="1392"/>
              <a:ext cx="480" cy="1536"/>
            </a:xfrm>
            <a:prstGeom prst="bentConnector3">
              <a:avLst>
                <a:gd name="adj1" fmla="val 50000"/>
              </a:avLst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AutoShape 34">
              <a:extLst>
                <a:ext uri="{FF2B5EF4-FFF2-40B4-BE49-F238E27FC236}">
                  <a16:creationId xmlns:a16="http://schemas.microsoft.com/office/drawing/2014/main" id="{50E39990-A6C1-472B-B4DF-A476C04E78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3216" y="1872"/>
              <a:ext cx="480" cy="576"/>
            </a:xfrm>
            <a:prstGeom prst="bentConnector3">
              <a:avLst>
                <a:gd name="adj1" fmla="val 50000"/>
              </a:avLst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AutoShape 35">
              <a:extLst>
                <a:ext uri="{FF2B5EF4-FFF2-40B4-BE49-F238E27FC236}">
                  <a16:creationId xmlns:a16="http://schemas.microsoft.com/office/drawing/2014/main" id="{217B3D23-879D-4322-AEC0-47692D43DF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>
              <a:off x="3912" y="1752"/>
              <a:ext cx="480" cy="816"/>
            </a:xfrm>
            <a:prstGeom prst="bentConnector3">
              <a:avLst>
                <a:gd name="adj1" fmla="val 50000"/>
              </a:avLst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2613672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/>
              <a:t>An Error </a:t>
            </a:r>
            <a:r>
              <a:rPr lang="en-US" altLang="en-US" dirty="0"/>
              <a:t>mean something very bad happened!</a:t>
            </a:r>
          </a:p>
          <a:p>
            <a:pPr lvl="2"/>
            <a:r>
              <a:rPr lang="en-US" altLang="en-US" sz="2800"/>
              <a:t> An </a:t>
            </a:r>
            <a:r>
              <a:rPr lang="en-US" altLang="en-US" sz="2800" dirty="0"/>
              <a:t>internal error in the Java Virtual Machine </a:t>
            </a:r>
          </a:p>
          <a:p>
            <a:pPr lvl="2"/>
            <a:r>
              <a:rPr lang="en-US" altLang="en-US" sz="2800"/>
              <a:t> Running </a:t>
            </a:r>
            <a:r>
              <a:rPr lang="en-US" altLang="en-US" sz="2800" dirty="0"/>
              <a:t>out </a:t>
            </a:r>
            <a:r>
              <a:rPr lang="en-US" altLang="en-US" sz="2800"/>
              <a:t>of memory</a:t>
            </a:r>
            <a:endParaRPr lang="en-US" altLang="en-US" sz="2800" dirty="0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Applications </a:t>
            </a:r>
            <a:r>
              <a:rPr lang="en-US" altLang="en-US" dirty="0"/>
              <a:t>usually can't recover from errors</a:t>
            </a:r>
          </a:p>
          <a:p>
            <a:pPr marL="0" indent="0">
              <a:buNone/>
            </a:pPr>
            <a:r>
              <a:rPr lang="en-US" altLang="en-US"/>
              <a:t>Don't </a:t>
            </a:r>
            <a:r>
              <a:rPr lang="en-US" altLang="en-US" dirty="0"/>
              <a:t>try to handle them</a:t>
            </a:r>
          </a:p>
        </p:txBody>
      </p:sp>
    </p:spTree>
    <p:extLst>
      <p:ext uri="{BB962C8B-B14F-4D97-AF65-F5344CB8AC3E}">
        <p14:creationId xmlns:p14="http://schemas.microsoft.com/office/powerpoint/2010/main" val="9932903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Polymorphism and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631552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FileNotFoundException</a:t>
            </a:r>
            <a:r>
              <a:rPr lang="en-US" dirty="0"/>
              <a:t> extends </a:t>
            </a:r>
            <a:r>
              <a:rPr lang="en-US" dirty="0" err="1"/>
              <a:t>IOException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IOException</a:t>
            </a:r>
            <a:r>
              <a:rPr lang="en-US" dirty="0"/>
              <a:t> </a:t>
            </a:r>
            <a:r>
              <a:rPr lang="en-US"/>
              <a:t>extends Exception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Would </a:t>
            </a:r>
            <a:r>
              <a:rPr lang="en-US" dirty="0"/>
              <a:t>a catch block for </a:t>
            </a:r>
            <a:r>
              <a:rPr lang="en-US" dirty="0" err="1"/>
              <a:t>IOException</a:t>
            </a:r>
            <a:r>
              <a:rPr lang="en-US" dirty="0"/>
              <a:t> trigger for a </a:t>
            </a:r>
            <a:r>
              <a:rPr lang="en-US" dirty="0" err="1"/>
              <a:t>FileNotFoundException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For an Exception?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8CDFE07-672D-4D2A-8FBB-EE65B28F8880}"/>
              </a:ext>
            </a:extLst>
          </p:cNvPr>
          <p:cNvGrpSpPr/>
          <p:nvPr/>
        </p:nvGrpSpPr>
        <p:grpSpPr>
          <a:xfrm>
            <a:off x="8298180" y="2090366"/>
            <a:ext cx="1889752" cy="1467747"/>
            <a:chOff x="6324600" y="1600200"/>
            <a:chExt cx="1889752" cy="18714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7BD5F-00EE-4568-B42F-383AF19EF0F9}"/>
                </a:ext>
              </a:extLst>
            </p:cNvPr>
            <p:cNvSpPr/>
            <p:nvPr/>
          </p:nvSpPr>
          <p:spPr>
            <a:xfrm>
              <a:off x="6324600" y="1600200"/>
              <a:ext cx="1889752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Exception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E46807C-F181-4737-8455-6D3AD0196005}"/>
                </a:ext>
              </a:extLst>
            </p:cNvPr>
            <p:cNvCxnSpPr>
              <a:cxnSpLocks/>
              <a:stCxn id="4" idx="2"/>
              <a:endCxn id="10" idx="0"/>
            </p:cNvCxnSpPr>
            <p:nvPr/>
          </p:nvCxnSpPr>
          <p:spPr>
            <a:xfrm>
              <a:off x="7269476" y="2667000"/>
              <a:ext cx="7621" cy="80463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86534676-F568-45D9-BFBC-6422852AC0AA}"/>
                </a:ext>
              </a:extLst>
            </p:cNvPr>
            <p:cNvSpPr/>
            <p:nvPr/>
          </p:nvSpPr>
          <p:spPr>
            <a:xfrm>
              <a:off x="7155178" y="2667000"/>
              <a:ext cx="228596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3D01EF-1D67-469C-8C1F-2CA862AA904D}"/>
              </a:ext>
            </a:extLst>
          </p:cNvPr>
          <p:cNvGrpSpPr/>
          <p:nvPr/>
        </p:nvGrpSpPr>
        <p:grpSpPr>
          <a:xfrm>
            <a:off x="8298180" y="3558113"/>
            <a:ext cx="1904993" cy="1611822"/>
            <a:chOff x="6324599" y="1600200"/>
            <a:chExt cx="1904993" cy="194717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F92B46-E8B8-452D-ABDC-5475DAED7CFF}"/>
                </a:ext>
              </a:extLst>
            </p:cNvPr>
            <p:cNvSpPr/>
            <p:nvPr/>
          </p:nvSpPr>
          <p:spPr>
            <a:xfrm>
              <a:off x="6324599" y="1600200"/>
              <a:ext cx="1904993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/>
                <a:t>IOException</a:t>
              </a:r>
              <a:endParaRPr lang="en-US" sz="2400" b="1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A3C1A87-2F1C-4C14-A684-A436345E6CB2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>
              <a:off x="7277096" y="2666999"/>
              <a:ext cx="2" cy="8803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83575821-12DD-470E-A4F5-8895CBAC25C5}"/>
                </a:ext>
              </a:extLst>
            </p:cNvPr>
            <p:cNvSpPr/>
            <p:nvPr/>
          </p:nvSpPr>
          <p:spPr>
            <a:xfrm>
              <a:off x="7155177" y="2678430"/>
              <a:ext cx="228596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1B525-29CD-4AF7-93C1-A4045DA8F24D}"/>
              </a:ext>
            </a:extLst>
          </p:cNvPr>
          <p:cNvSpPr/>
          <p:nvPr/>
        </p:nvSpPr>
        <p:spPr>
          <a:xfrm>
            <a:off x="8290559" y="5123701"/>
            <a:ext cx="1905000" cy="883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FileNotFound</a:t>
            </a:r>
            <a:br>
              <a:rPr lang="en-US" sz="2400" b="1" dirty="0"/>
            </a:br>
            <a:r>
              <a:rPr lang="en-US" sz="2400" b="1" dirty="0"/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31202492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Polymorphism and Exceptions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en-US" b="1" dirty="0">
                <a:latin typeface="Courier New" charset="0"/>
              </a:rPr>
              <a:t>try {</a:t>
            </a:r>
          </a:p>
          <a:p>
            <a:pPr lvl="1">
              <a:buNone/>
            </a:pPr>
            <a:r>
              <a:rPr lang="en-US" altLang="en-US" b="1" dirty="0">
                <a:latin typeface="Courier New" charset="0"/>
              </a:rPr>
              <a:t>  number = </a:t>
            </a:r>
            <a:r>
              <a:rPr lang="en-US" altLang="en-US" b="1" dirty="0" err="1">
                <a:latin typeface="Courier New" charset="0"/>
              </a:rPr>
              <a:t>Integer.</a:t>
            </a:r>
            <a:r>
              <a:rPr lang="en-US" altLang="en-US" b="1" err="1">
                <a:latin typeface="Courier New" charset="0"/>
              </a:rPr>
              <a:t>parseInt</a:t>
            </a:r>
            <a:r>
              <a:rPr lang="en-US" altLang="en-US" b="1">
                <a:latin typeface="Courier New" charset="0"/>
              </a:rPr>
              <a:t>(</a:t>
            </a:r>
            <a:r>
              <a:rPr lang="en-US" altLang="en-US" b="1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"abc"</a:t>
            </a:r>
            <a:r>
              <a:rPr lang="en-US" altLang="en-US" b="1">
                <a:latin typeface="Courier New" charset="0"/>
              </a:rPr>
              <a:t>);</a:t>
            </a:r>
            <a:endParaRPr lang="en-US" altLang="en-US" b="1" dirty="0">
              <a:latin typeface="Courier New" charset="0"/>
            </a:endParaRPr>
          </a:p>
          <a:p>
            <a:pPr lvl="1">
              <a:buNone/>
            </a:pPr>
            <a:r>
              <a:rPr lang="en-US" altLang="en-US" b="1">
                <a:latin typeface="Courier New" charset="0"/>
              </a:rPr>
              <a:t>} catch </a:t>
            </a:r>
            <a:r>
              <a:rPr lang="en-US" altLang="en-US" b="1" dirty="0">
                <a:latin typeface="Courier New" charset="0"/>
              </a:rPr>
              <a:t>(Exception e) {</a:t>
            </a:r>
          </a:p>
          <a:p>
            <a:pPr lvl="1">
              <a:buNone/>
            </a:pPr>
            <a:r>
              <a:rPr lang="en-US" altLang="en-US" b="1" dirty="0">
                <a:latin typeface="Courier New" charset="0"/>
              </a:rPr>
              <a:t>  </a:t>
            </a:r>
            <a:r>
              <a:rPr lang="en-US" altLang="en-US" b="1" dirty="0" err="1">
                <a:latin typeface="Courier New" charset="0"/>
              </a:rPr>
              <a:t>System.out.println</a:t>
            </a:r>
            <a:r>
              <a:rPr lang="en-US" altLang="en-US" b="1" dirty="0">
                <a:latin typeface="Courier New" charset="0"/>
              </a:rPr>
              <a:t>(</a:t>
            </a:r>
            <a:br>
              <a:rPr lang="en-US" altLang="en-US" b="1" dirty="0">
                <a:latin typeface="Courier New" charset="0"/>
              </a:rPr>
            </a:br>
            <a:r>
              <a:rPr lang="en-US" altLang="en-US" b="1">
                <a:latin typeface="Courier New" charset="0"/>
              </a:rPr>
              <a:t>       </a:t>
            </a:r>
            <a:r>
              <a:rPr lang="en-US" altLang="en-US" b="1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"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The following error occurred: "</a:t>
            </a:r>
            <a:br>
              <a:rPr lang="en-US" altLang="en-US" b="1" dirty="0">
                <a:latin typeface="Courier New" charset="0"/>
              </a:rPr>
            </a:br>
            <a:r>
              <a:rPr lang="en-US" altLang="en-US" b="1" dirty="0">
                <a:latin typeface="Courier New" charset="0"/>
              </a:rPr>
              <a:t>              + </a:t>
            </a:r>
            <a:r>
              <a:rPr lang="en-US" altLang="en-US" b="1" dirty="0" err="1">
                <a:latin typeface="Courier New" charset="0"/>
              </a:rPr>
              <a:t>e.getMessage</a:t>
            </a:r>
            <a:r>
              <a:rPr lang="en-US" altLang="en-US" b="1" dirty="0">
                <a:latin typeface="Courier New" charset="0"/>
              </a:rPr>
              <a:t>());</a:t>
            </a:r>
          </a:p>
          <a:p>
            <a:pPr lvl="1">
              <a:buNone/>
            </a:pPr>
            <a:r>
              <a:rPr lang="en-US" altLang="en-US" b="1" dirty="0">
                <a:latin typeface="Courier New" charset="0"/>
              </a:rPr>
              <a:t>}</a:t>
            </a:r>
          </a:p>
          <a:p>
            <a:r>
              <a:rPr lang="en-US" altLang="en-US"/>
              <a:t>What </a:t>
            </a:r>
            <a:r>
              <a:rPr lang="en-US" altLang="en-US" dirty="0"/>
              <a:t>exception is actually thrown when you can't parse an int?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80717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2E95-5E73-4C38-8922-8C85C0BC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Not Always Catch </a:t>
            </a:r>
            <a:r>
              <a:rPr lang="en-US" sz="4400">
                <a:latin typeface="Courier"/>
              </a:rPr>
              <a:t>Exception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B07F4-1690-4B05-9B23-F88C0579A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Catching the </a:t>
            </a:r>
            <a:r>
              <a:rPr lang="en-US">
                <a:latin typeface="Courier"/>
              </a:rPr>
              <a:t>Exception</a:t>
            </a:r>
            <a:r>
              <a:rPr lang="en-US"/>
              <a:t> superclass is bad practice</a:t>
            </a:r>
          </a:p>
          <a:p>
            <a:pPr marL="0" indent="0">
              <a:buNone/>
            </a:pPr>
            <a:r>
              <a:rPr lang="en-US"/>
              <a:t>It catches the exceptions you expected, but also the unexpected, making them hard to identify and debug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For example, the </a:t>
            </a:r>
            <a:r>
              <a:rPr lang="en-US">
                <a:latin typeface="Courier"/>
              </a:rPr>
              <a:t>IOException</a:t>
            </a:r>
            <a:r>
              <a:rPr lang="en-US"/>
              <a:t> you expected when reading lines from a file, but also the </a:t>
            </a:r>
            <a:r>
              <a:rPr lang="en-US">
                <a:latin typeface="Courier"/>
              </a:rPr>
              <a:t>ArrayIndexOutOfBoundsException</a:t>
            </a:r>
            <a:r>
              <a:rPr lang="en-US"/>
              <a:t> you really should fix!</a:t>
            </a:r>
          </a:p>
        </p:txBody>
      </p:sp>
    </p:spTree>
    <p:extLst>
      <p:ext uri="{BB962C8B-B14F-4D97-AF65-F5344CB8AC3E}">
        <p14:creationId xmlns:p14="http://schemas.microsoft.com/office/powerpoint/2010/main" val="2387370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Checked and Unchecked Exceptions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7B2CCC-4A75-44A6-8EEF-18CE1D7CE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5</a:t>
            </a:r>
          </a:p>
        </p:txBody>
      </p:sp>
    </p:spTree>
    <p:extLst>
      <p:ext uri="{BB962C8B-B14F-4D97-AF65-F5344CB8AC3E}">
        <p14:creationId xmlns:p14="http://schemas.microsoft.com/office/powerpoint/2010/main" val="39501788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Checked and Unchecked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Two </a:t>
            </a:r>
            <a:r>
              <a:rPr lang="en-US" dirty="0"/>
              <a:t>main categories </a:t>
            </a:r>
            <a:r>
              <a:rPr lang="en-US"/>
              <a:t>of exceptions: </a:t>
            </a:r>
            <a:r>
              <a:rPr lang="en-US" i="1"/>
              <a:t>checked</a:t>
            </a:r>
            <a:r>
              <a:rPr lang="en-US"/>
              <a:t> and </a:t>
            </a:r>
            <a:r>
              <a:rPr lang="en-US" i="1"/>
              <a:t>unchecked</a:t>
            </a:r>
            <a:endParaRPr lang="en-US" i="1" dirty="0"/>
          </a:p>
          <a:p>
            <a:pPr marL="201168" lvl="1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/>
              <a:t>You </a:t>
            </a:r>
            <a:r>
              <a:rPr lang="en-US" b="1" dirty="0"/>
              <a:t>must</a:t>
            </a:r>
            <a:r>
              <a:rPr lang="en-US" dirty="0"/>
              <a:t> handle checked exceptions or your code won't compile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Unchecked </a:t>
            </a:r>
            <a:r>
              <a:rPr lang="en-US" dirty="0"/>
              <a:t>exceptions happen at runtime</a:t>
            </a:r>
          </a:p>
          <a:p>
            <a:pPr marL="0" indent="0">
              <a:buNone/>
            </a:pPr>
            <a:r>
              <a:rPr lang="en-US"/>
              <a:t>Java </a:t>
            </a:r>
            <a:r>
              <a:rPr lang="en-US" dirty="0"/>
              <a:t>expects programmers to prevent them</a:t>
            </a:r>
          </a:p>
        </p:txBody>
      </p:sp>
    </p:spTree>
    <p:extLst>
      <p:ext uri="{BB962C8B-B14F-4D97-AF65-F5344CB8AC3E}">
        <p14:creationId xmlns:p14="http://schemas.microsoft.com/office/powerpoint/2010/main" val="19764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87C6-0C9F-4168-B00A-00655B2B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A1E2A-6A7C-41FE-BE34-85E943D3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E48312"/>
              </a:buClr>
            </a:pPr>
            <a:r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t>Get a random double between 0 (inclusive) and 1 (exclusive)</a:t>
            </a:r>
          </a:p>
          <a:p>
            <a:pPr lvl="0">
              <a:buClr>
                <a:srgbClr val="E48312"/>
              </a:buClr>
            </a:pPr>
            <a:r>
              <a:rPr lang="en-US" sz="2800" b="1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randDb = randomGen.nextDouble();</a:t>
            </a:r>
          </a:p>
          <a:p>
            <a:pPr lvl="0">
              <a:buClr>
                <a:srgbClr val="E48312"/>
              </a:buClr>
            </a:pPr>
            <a:r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t>Get a random float between 0 (inclusive) and 1 (exclusive)</a:t>
            </a:r>
          </a:p>
          <a:p>
            <a:pPr lvl="0">
              <a:buClr>
                <a:srgbClr val="E48312"/>
              </a:buClr>
            </a:pPr>
            <a:r>
              <a:rPr lang="en-US" sz="2800" b="1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randFt = randomGen.nextFloat();</a:t>
            </a:r>
          </a:p>
          <a:p>
            <a:pPr lvl="0">
              <a:buClr>
                <a:srgbClr val="E48312"/>
              </a:buClr>
            </a:pPr>
            <a:r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t>Get a random long between min long and max long</a:t>
            </a:r>
          </a:p>
          <a:p>
            <a:pPr lvl="0">
              <a:buClr>
                <a:srgbClr val="E48312"/>
              </a:buClr>
            </a:pPr>
            <a:r>
              <a:rPr lang="en-US" sz="2800" b="1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randLg = randomGen.nextLong();</a:t>
            </a:r>
            <a:endParaRPr lang="en-US" sz="36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717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Unchecked Exceptions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A03AE-CAB9-4DA9-8CAE-98CE5726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Either an Error (bad!) or a RuntimeException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Look up </a:t>
            </a:r>
            <a:r>
              <a:rPr lang="en-US">
                <a:hlinkClick r:id="rId3"/>
              </a:rPr>
              <a:t>ArrayIndexOutOfBoundsException</a:t>
            </a:r>
            <a:r>
              <a:rPr lang="en-US"/>
              <a:t> in the Java API documentation</a:t>
            </a:r>
          </a:p>
          <a:p>
            <a:pPr marL="0" indent="0">
              <a:buNone/>
            </a:pPr>
            <a:r>
              <a:rPr lang="en-US"/>
              <a:t>From what does it inherit?</a:t>
            </a:r>
          </a:p>
          <a:p>
            <a:pPr marL="0" indent="0">
              <a:buNone/>
            </a:pPr>
            <a:r>
              <a:rPr lang="en-US"/>
              <a:t>What causes it to be thrown?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874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Checked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All </a:t>
            </a:r>
            <a:r>
              <a:rPr lang="en-US" dirty="0"/>
              <a:t>exceptions that are not derived from </a:t>
            </a:r>
            <a:r>
              <a:rPr lang="en-US" dirty="0">
                <a:latin typeface="Courier"/>
              </a:rPr>
              <a:t>Error</a:t>
            </a:r>
            <a:r>
              <a:rPr lang="en-US" dirty="0"/>
              <a:t> or </a:t>
            </a:r>
            <a:r>
              <a:rPr lang="en-US" dirty="0" err="1">
                <a:latin typeface="Courier"/>
              </a:rPr>
              <a:t>RuntimeException</a:t>
            </a:r>
            <a:r>
              <a:rPr lang="en-US" dirty="0"/>
              <a:t> are </a:t>
            </a:r>
            <a:r>
              <a:rPr lang="en-US"/>
              <a:t>checked exceptions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latin typeface="Courier"/>
              </a:rPr>
              <a:t>IOException</a:t>
            </a:r>
            <a:r>
              <a:rPr lang="en-US"/>
              <a:t>, for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Must </a:t>
            </a:r>
            <a:r>
              <a:rPr lang="en-US" dirty="0"/>
              <a:t>handle those at </a:t>
            </a:r>
            <a:r>
              <a:rPr lang="en-US"/>
              <a:t>compile time using try/catch or throws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705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7983-1B6E-45BD-8A85-E74EF087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D828A-BBA9-4254-889D-5A28CEECC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 </a:t>
            </a:r>
            <a:r>
              <a:rPr lang="en-US" dirty="0">
                <a:hlinkClick r:id="rId2"/>
              </a:rPr>
              <a:t>Exception</a:t>
            </a:r>
            <a:r>
              <a:rPr lang="en-US" dirty="0"/>
              <a:t> in the Java API documentation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What </a:t>
            </a:r>
            <a:r>
              <a:rPr lang="en-US" dirty="0"/>
              <a:t>constructors does it have?</a:t>
            </a:r>
          </a:p>
        </p:txBody>
      </p:sp>
    </p:spTree>
    <p:extLst>
      <p:ext uri="{BB962C8B-B14F-4D97-AF65-F5344CB8AC3E}">
        <p14:creationId xmlns:p14="http://schemas.microsoft.com/office/powerpoint/2010/main" val="35085303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Throwing Exceptions Manually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>
                <a:latin typeface="Courier"/>
              </a:rPr>
              <a:t>Exception</a:t>
            </a:r>
            <a:r>
              <a:rPr lang="en-US" altLang="en-US"/>
              <a:t> has a one-argument constructor that accepts a String message </a:t>
            </a:r>
          </a:p>
          <a:p>
            <a:pPr marL="0" indent="0">
              <a:buNone/>
            </a:pPr>
            <a:r>
              <a:rPr lang="en-US" altLang="en-US"/>
              <a:t>Retrieved </a:t>
            </a:r>
            <a:r>
              <a:rPr lang="en-US" altLang="en-US" dirty="0"/>
              <a:t>with </a:t>
            </a:r>
            <a:r>
              <a:rPr lang="en-US" altLang="en-US" dirty="0" err="1">
                <a:latin typeface="Courier New" charset="0"/>
              </a:rPr>
              <a:t>getMessage</a:t>
            </a:r>
            <a:r>
              <a:rPr lang="en-US" altLang="en-US" dirty="0"/>
              <a:t> method</a:t>
            </a:r>
          </a:p>
          <a:p>
            <a:pPr marL="201168" lvl="1" indent="0">
              <a:buNone/>
            </a:pPr>
            <a:endParaRPr lang="en-US" altLang="en-US" dirty="0"/>
          </a:p>
          <a:p>
            <a:pPr marL="201168" lvl="1" indent="0">
              <a:buNone/>
            </a:pPr>
            <a:r>
              <a:rPr lang="en-US" altLang="en-US" sz="3200" b="1">
                <a:latin typeface="Courier New" charset="0"/>
              </a:rPr>
              <a:t>if (fuel &lt; </a:t>
            </a:r>
            <a:r>
              <a:rPr lang="en-US" altLang="en-US" sz="3200" b="1">
                <a:solidFill>
                  <a:srgbClr val="C00000"/>
                </a:solidFill>
                <a:latin typeface="Courier New" charset="0"/>
              </a:rPr>
              <a:t>0</a:t>
            </a:r>
            <a:r>
              <a:rPr lang="en-US" altLang="en-US" sz="3200" b="1">
                <a:latin typeface="Courier New" charset="0"/>
              </a:rPr>
              <a:t>)</a:t>
            </a:r>
          </a:p>
          <a:p>
            <a:pPr marL="201168" lvl="1" indent="0">
              <a:buNone/>
            </a:pPr>
            <a:r>
              <a:rPr lang="en-US" altLang="en-US" sz="3200" b="1">
                <a:latin typeface="Courier New" charset="0"/>
              </a:rPr>
              <a:t>   throw </a:t>
            </a:r>
            <a:r>
              <a:rPr lang="en-US" altLang="en-US" sz="3200" b="1" dirty="0">
                <a:latin typeface="Courier New" charset="0"/>
              </a:rPr>
              <a:t>new Exception(</a:t>
            </a:r>
            <a:r>
              <a:rPr lang="en-US" altLang="en-US" sz="32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"Out of fuel"</a:t>
            </a:r>
            <a:r>
              <a:rPr lang="en-US" altLang="en-US" sz="3200" b="1" dirty="0">
                <a:latin typeface="Courier New" charset="0"/>
              </a:rPr>
              <a:t>);</a:t>
            </a:r>
          </a:p>
          <a:p>
            <a:pPr marL="201168" lvl="1" indent="0">
              <a:buNone/>
            </a:pPr>
            <a:endParaRPr lang="en-US" altLang="en-US" sz="3200" b="1" i="1" dirty="0">
              <a:latin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0055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Creating Exception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What </a:t>
            </a:r>
            <a:r>
              <a:rPr lang="en-US" dirty="0"/>
              <a:t>can go wrong with a </a:t>
            </a:r>
            <a:r>
              <a:rPr lang="en-US" dirty="0" err="1"/>
              <a:t>BankAccount</a:t>
            </a:r>
            <a:r>
              <a:rPr lang="en-US" dirty="0"/>
              <a:t> </a:t>
            </a:r>
            <a:r>
              <a:rPr lang="en-US"/>
              <a:t>class?</a:t>
            </a:r>
            <a:endParaRPr lang="en-US" sz="3200" dirty="0"/>
          </a:p>
          <a:p>
            <a:pPr lvl="1"/>
            <a:r>
              <a:rPr lang="en-US" dirty="0"/>
              <a:t> Negative starting balance passed to the constructor</a:t>
            </a:r>
          </a:p>
          <a:p>
            <a:pPr lvl="1"/>
            <a:r>
              <a:rPr lang="en-US" dirty="0"/>
              <a:t> Negative interest rate passed to constructor</a:t>
            </a:r>
          </a:p>
          <a:p>
            <a:pPr lvl="1"/>
            <a:r>
              <a:rPr lang="en-US" dirty="0"/>
              <a:t> Negative number passed to deposit method</a:t>
            </a:r>
          </a:p>
          <a:p>
            <a:pPr lvl="1"/>
            <a:r>
              <a:rPr lang="en-US" dirty="0"/>
              <a:t> Negative number passed to withdraw method</a:t>
            </a:r>
          </a:p>
          <a:p>
            <a:pPr lvl="1"/>
            <a:r>
              <a:rPr lang="en-US" dirty="0"/>
              <a:t> Amount passed to withdraw method </a:t>
            </a:r>
            <a:r>
              <a:rPr lang="en-US"/>
              <a:t>exceeds accounts </a:t>
            </a:r>
            <a:r>
              <a:rPr lang="en-US" dirty="0"/>
              <a:t>balance</a:t>
            </a:r>
          </a:p>
          <a:p>
            <a:pPr marL="0" indent="0">
              <a:buNone/>
            </a:pPr>
            <a:r>
              <a:rPr lang="en-US"/>
              <a:t>We </a:t>
            </a:r>
            <a:r>
              <a:rPr lang="en-US" dirty="0"/>
              <a:t>can create exceptions that represent each of </a:t>
            </a:r>
            <a:r>
              <a:rPr lang="en-US"/>
              <a:t>these  </a:t>
            </a:r>
            <a:r>
              <a:rPr lang="en-US" dirty="0"/>
              <a:t>conditions</a:t>
            </a:r>
          </a:p>
        </p:txBody>
      </p:sp>
    </p:spTree>
    <p:extLst>
      <p:ext uri="{BB962C8B-B14F-4D97-AF65-F5344CB8AC3E}">
        <p14:creationId xmlns:p14="http://schemas.microsoft.com/office/powerpoint/2010/main" val="34612268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329D-0663-4B06-9049-6A6D59F6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Exception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5A160-C05C-4002-8557-50A266F35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Courier"/>
              </a:rPr>
              <a:t>public </a:t>
            </a:r>
            <a:r>
              <a:rPr lang="en-US" sz="2800" b="1">
                <a:latin typeface="Courier"/>
              </a:rPr>
              <a:t>class NegativeDepositException</a:t>
            </a:r>
            <a:br>
              <a:rPr lang="en-US" sz="2800" b="1" dirty="0">
                <a:latin typeface="Courier"/>
              </a:rPr>
            </a:br>
            <a:r>
              <a:rPr lang="en-US" sz="2800" b="1">
                <a:latin typeface="Courier"/>
              </a:rPr>
              <a:t>                           extends </a:t>
            </a:r>
            <a:r>
              <a:rPr lang="en-US" sz="2800" b="1" dirty="0">
                <a:latin typeface="Courier"/>
              </a:rPr>
              <a:t>Exception {</a:t>
            </a:r>
          </a:p>
          <a:p>
            <a:r>
              <a:rPr lang="en-US" sz="2800" b="1" dirty="0">
                <a:latin typeface="Courier"/>
              </a:rPr>
              <a:t>  </a:t>
            </a:r>
            <a:r>
              <a:rPr lang="en-US" sz="2800" b="1">
                <a:latin typeface="Courier"/>
              </a:rPr>
              <a:t>public NegativeDepositException</a:t>
            </a:r>
            <a:br>
              <a:rPr lang="en-US" sz="2800" b="1">
                <a:latin typeface="Courier"/>
              </a:rPr>
            </a:br>
            <a:r>
              <a:rPr lang="en-US" sz="2800" b="1">
                <a:latin typeface="Courier"/>
              </a:rPr>
              <a:t>                         (double amount) </a:t>
            </a:r>
            <a:r>
              <a:rPr lang="en-US" sz="2800" b="1" dirty="0">
                <a:latin typeface="Courier"/>
              </a:rPr>
              <a:t>{</a:t>
            </a:r>
          </a:p>
          <a:p>
            <a:r>
              <a:rPr lang="en-US" sz="2800" b="1" dirty="0">
                <a:latin typeface="Courier"/>
              </a:rPr>
              <a:t>    </a:t>
            </a:r>
            <a:r>
              <a:rPr lang="en-US" sz="2800" b="1">
                <a:latin typeface="Courier"/>
              </a:rPr>
              <a:t>super(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"/>
              </a:rPr>
              <a:t>"Deposit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"/>
              </a:rPr>
              <a:t>cannot be negative: "</a:t>
            </a:r>
            <a:r>
              <a:rPr lang="en-US" sz="2800" b="1" dirty="0">
                <a:latin typeface="Courier"/>
              </a:rPr>
              <a:t> </a:t>
            </a:r>
            <a:br>
              <a:rPr lang="en-US" sz="2800" b="1" dirty="0">
                <a:latin typeface="Courier"/>
              </a:rPr>
            </a:br>
            <a:r>
              <a:rPr lang="en-US" sz="2800" b="1" dirty="0">
                <a:latin typeface="Courier"/>
              </a:rPr>
              <a:t>          </a:t>
            </a:r>
            <a:r>
              <a:rPr lang="en-US" sz="2800" b="1">
                <a:latin typeface="Courier"/>
              </a:rPr>
              <a:t>+ amount);</a:t>
            </a:r>
            <a:endParaRPr lang="en-US" sz="2800" b="1" dirty="0">
              <a:latin typeface="Courier"/>
            </a:endParaRPr>
          </a:p>
          <a:p>
            <a:r>
              <a:rPr lang="en-US" sz="2800" b="1" dirty="0">
                <a:latin typeface="Courier"/>
              </a:rPr>
              <a:t>  }</a:t>
            </a:r>
          </a:p>
          <a:p>
            <a:r>
              <a:rPr lang="en-US" sz="2800" b="1" dirty="0"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2952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6C58-76A9-4AAF-85AD-A48A746A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Superclass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5FE8A-80C4-4CBC-B12A-E84B05F60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Our custom exception class calls the one-argument  constructor from its parent class, </a:t>
            </a:r>
            <a:r>
              <a:rPr lang="en-US">
                <a:latin typeface="Courier"/>
              </a:rPr>
              <a:t>Exception</a:t>
            </a:r>
          </a:p>
          <a:p>
            <a:endParaRPr lang="en-US"/>
          </a:p>
          <a:p>
            <a:r>
              <a:rPr lang="en-US" sz="3200" b="1">
                <a:latin typeface="Courier"/>
              </a:rPr>
              <a:t>super(</a:t>
            </a:r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Courier"/>
              </a:rPr>
              <a:t>"Deposit cannot be negative: "</a:t>
            </a:r>
            <a:r>
              <a:rPr lang="en-US" sz="3200" b="1">
                <a:latin typeface="Courier"/>
              </a:rPr>
              <a:t> </a:t>
            </a:r>
            <a:br>
              <a:rPr lang="en-US" sz="3200" b="1">
                <a:latin typeface="Courier"/>
              </a:rPr>
            </a:br>
            <a:r>
              <a:rPr lang="en-US" sz="3200" b="1">
                <a:latin typeface="Courier"/>
              </a:rPr>
              <a:t>          + amount);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734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CF19-5E6D-4353-A2CE-7AA29C93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Throwing Custom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40DD6-80AF-4BC0-AADD-CD9432EAF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</a:t>
            </a:r>
            <a:r>
              <a:rPr lang="en-US">
                <a:latin typeface="Courier"/>
              </a:rPr>
              <a:t>BankAccount</a:t>
            </a:r>
            <a:r>
              <a:rPr lang="en-US"/>
              <a:t> class contains a </a:t>
            </a:r>
            <a:r>
              <a:rPr lang="en-US">
                <a:latin typeface="Courier"/>
              </a:rPr>
              <a:t>deposit</a:t>
            </a:r>
            <a:r>
              <a:rPr lang="en-US"/>
              <a:t> method</a:t>
            </a:r>
          </a:p>
          <a:p>
            <a:pPr marL="0" indent="0">
              <a:buNone/>
            </a:pPr>
            <a:r>
              <a:rPr lang="en-US"/>
              <a:t>If a negative amount is deposited, the method creates and throws a </a:t>
            </a:r>
            <a:r>
              <a:rPr lang="en-US">
                <a:latin typeface="Courier"/>
              </a:rPr>
              <a:t>NegativeDepositException</a:t>
            </a:r>
          </a:p>
          <a:p>
            <a:endParaRPr lang="en-US"/>
          </a:p>
          <a:p>
            <a:r>
              <a:rPr lang="en-US" sz="2800" b="1">
                <a:latin typeface="Courier"/>
              </a:rPr>
              <a:t>public void deposit(double amount)</a:t>
            </a:r>
            <a:br>
              <a:rPr lang="en-US" sz="2800" b="1">
                <a:latin typeface="Courier"/>
              </a:rPr>
            </a:br>
            <a:r>
              <a:rPr lang="en-US" sz="2800" b="1">
                <a:latin typeface="Courier"/>
              </a:rPr>
              <a:t>              throws NegativeDepositException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196484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329D-0663-4B06-9049-6A6D59F6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Throwing Custom Exceptions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5A160-C05C-4002-8557-50A266F35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/>
              </a:rPr>
              <a:t>public </a:t>
            </a:r>
            <a:r>
              <a:rPr lang="en-US" sz="2800" b="1">
                <a:latin typeface="Courier"/>
              </a:rPr>
              <a:t>void deposit(double amount)</a:t>
            </a:r>
            <a:br>
              <a:rPr lang="en-US" sz="2800" b="1" dirty="0">
                <a:latin typeface="Courier"/>
              </a:rPr>
            </a:br>
            <a:r>
              <a:rPr lang="en-US" sz="2800" b="1">
                <a:latin typeface="Courier"/>
              </a:rPr>
              <a:t>              throws NegativeDepositException </a:t>
            </a:r>
            <a:r>
              <a:rPr lang="en-US" sz="2800" b="1" dirty="0">
                <a:latin typeface="Courier"/>
              </a:rPr>
              <a:t>{</a:t>
            </a:r>
          </a:p>
          <a:p>
            <a:pPr marL="0" indent="0">
              <a:buNone/>
            </a:pPr>
            <a:r>
              <a:rPr lang="en-US" sz="2800" b="1" dirty="0">
                <a:latin typeface="Courier"/>
              </a:rPr>
              <a:t>  </a:t>
            </a:r>
            <a:r>
              <a:rPr lang="en-US" sz="2800" b="1">
                <a:latin typeface="Courier"/>
              </a:rPr>
              <a:t>if (amount </a:t>
            </a:r>
            <a:r>
              <a:rPr lang="en-US" sz="2800" b="1" dirty="0">
                <a:latin typeface="Courier"/>
              </a:rPr>
              <a:t>&lt; </a:t>
            </a:r>
            <a:r>
              <a:rPr lang="en-US" sz="2800" b="1" dirty="0">
                <a:solidFill>
                  <a:srgbClr val="C00000"/>
                </a:solidFill>
                <a:latin typeface="Courier"/>
              </a:rPr>
              <a:t>0</a:t>
            </a:r>
            <a:r>
              <a:rPr lang="en-US" sz="2800" b="1" dirty="0">
                <a:latin typeface="Courier"/>
              </a:rPr>
              <a:t>) {</a:t>
            </a:r>
          </a:p>
          <a:p>
            <a:pPr marL="0" indent="0">
              <a:buNone/>
            </a:pPr>
            <a:r>
              <a:rPr lang="en-US" sz="2800" b="1" dirty="0">
                <a:latin typeface="Courier"/>
              </a:rPr>
              <a:t>    throw </a:t>
            </a:r>
            <a:r>
              <a:rPr lang="en-US" sz="2800" b="1">
                <a:latin typeface="Courier"/>
              </a:rPr>
              <a:t>new NegativeDepositException(amount);</a:t>
            </a:r>
            <a:endParaRPr lang="en-US" sz="2800" b="1" dirty="0">
              <a:latin typeface="Courier"/>
            </a:endParaRPr>
          </a:p>
          <a:p>
            <a:pPr marL="0" indent="0">
              <a:buNone/>
            </a:pPr>
            <a:r>
              <a:rPr lang="en-US" sz="2800" b="1" dirty="0">
                <a:latin typeface="Courier"/>
              </a:rPr>
              <a:t>  }</a:t>
            </a:r>
          </a:p>
          <a:p>
            <a:pPr marL="0" indent="0">
              <a:buNone/>
            </a:pPr>
            <a:r>
              <a:rPr lang="en-US" sz="2800" b="1">
                <a:latin typeface="Courier"/>
              </a:rPr>
              <a:t>  balance += amount;</a:t>
            </a:r>
            <a:endParaRPr lang="en-US" sz="2800" b="1" dirty="0">
              <a:latin typeface="Courier"/>
            </a:endParaRPr>
          </a:p>
          <a:p>
            <a:pPr marL="0" indent="0">
              <a:buNone/>
            </a:pPr>
            <a:r>
              <a:rPr lang="en-US" sz="2800" b="1" dirty="0"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06050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93D5-AE87-4425-A838-2B7D699F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Catch, Create, Throw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1963D-39A9-478E-AD83-91AA1F22B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It is very common to catch native Java exceptions and throw custom ones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For example, you're writing a game that is supposed to autosave once per turn</a:t>
            </a:r>
          </a:p>
          <a:p>
            <a:pPr marL="0" indent="0">
              <a:buNone/>
            </a:pPr>
            <a:r>
              <a:rPr lang="en-US"/>
              <a:t>If the autosave fails, Java's </a:t>
            </a:r>
            <a:r>
              <a:rPr lang="en-US">
                <a:latin typeface="Courier"/>
              </a:rPr>
              <a:t>IOException</a:t>
            </a:r>
            <a:r>
              <a:rPr lang="en-US"/>
              <a:t> is caught and a custom </a:t>
            </a:r>
            <a:r>
              <a:rPr lang="en-US">
                <a:latin typeface="Courier"/>
              </a:rPr>
              <a:t>AutosaveException</a:t>
            </a:r>
            <a:r>
              <a:rPr lang="en-US"/>
              <a:t> is thrown</a:t>
            </a:r>
          </a:p>
        </p:txBody>
      </p:sp>
    </p:spTree>
    <p:extLst>
      <p:ext uri="{BB962C8B-B14F-4D97-AF65-F5344CB8AC3E}">
        <p14:creationId xmlns:p14="http://schemas.microsoft.com/office/powerpoint/2010/main" val="173829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D07A-8A9F-42A2-BCFE-F3918EAF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Integer Between X and 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FB22-C7F5-4DC2-96FD-0385BC6D6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is no built-in method that generates an integer in range X - Y</a:t>
            </a:r>
          </a:p>
          <a:p>
            <a:endParaRPr lang="en-US"/>
          </a:p>
          <a:p>
            <a:r>
              <a:rPr lang="en-US"/>
              <a:t>Use the same technique as in C# and JavaScript</a:t>
            </a:r>
          </a:p>
          <a:p>
            <a:endParaRPr lang="en-US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Math.floor(Math.random() * numPossibleVals) + minValue;</a:t>
            </a:r>
          </a:p>
        </p:txBody>
      </p:sp>
    </p:spTree>
    <p:extLst>
      <p:ext uri="{BB962C8B-B14F-4D97-AF65-F5344CB8AC3E}">
        <p14:creationId xmlns:p14="http://schemas.microsoft.com/office/powerpoint/2010/main" val="18840717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8C3B-E99E-4844-85F1-2AB0CE2B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Third-Party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44395-51C6-4435-8D82-50AED40B1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6</a:t>
            </a:r>
          </a:p>
        </p:txBody>
      </p:sp>
    </p:spTree>
    <p:extLst>
      <p:ext uri="{BB962C8B-B14F-4D97-AF65-F5344CB8AC3E}">
        <p14:creationId xmlns:p14="http://schemas.microsoft.com/office/powerpoint/2010/main" val="1912916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5909BB-C1D9-40B6-A1B3-69E6D6C3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Libraries Do?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103BB9-9367-4B2A-BF30-5DCA80DFD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iText</a:t>
            </a:r>
            <a:r>
              <a:rPr lang="en-US"/>
              <a:t> allows you to write Java code that creates PDFs</a:t>
            </a:r>
          </a:p>
          <a:p>
            <a:r>
              <a:rPr lang="en-US">
                <a:hlinkClick r:id="rId3"/>
              </a:rPr>
              <a:t>Jackson</a:t>
            </a:r>
            <a:r>
              <a:rPr lang="en-US"/>
              <a:t> makes it easy to read/write JSON and XML with Java</a:t>
            </a:r>
          </a:p>
          <a:p>
            <a:r>
              <a:rPr lang="en-US">
                <a:hlinkClick r:id="rId4"/>
              </a:rPr>
              <a:t>Mockito</a:t>
            </a:r>
            <a:r>
              <a:rPr lang="en-US"/>
              <a:t> enables you to write unit tests to automatically ensure your code does what it's supposed to</a:t>
            </a:r>
          </a:p>
          <a:p>
            <a:endParaRPr lang="en-US"/>
          </a:p>
          <a:p>
            <a:r>
              <a:rPr lang="en-US"/>
              <a:t>Neat! How do we use them in our program?</a:t>
            </a:r>
          </a:p>
        </p:txBody>
      </p:sp>
    </p:spTree>
    <p:extLst>
      <p:ext uri="{BB962C8B-B14F-4D97-AF65-F5344CB8AC3E}">
        <p14:creationId xmlns:p14="http://schemas.microsoft.com/office/powerpoint/2010/main" val="34863727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30CC-DD81-49DB-A6F5-D9975D6C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F13C2-35C5-48CE-87B5-3ACB520F4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Java application is packaged into a jar file for distribution</a:t>
            </a:r>
          </a:p>
          <a:p>
            <a:r>
              <a:rPr lang="en-US"/>
              <a:t>jar == </a:t>
            </a:r>
            <a:r>
              <a:rPr lang="en-US" b="1"/>
              <a:t>J</a:t>
            </a:r>
            <a:r>
              <a:rPr lang="en-US"/>
              <a:t>ava </a:t>
            </a:r>
            <a:r>
              <a:rPr lang="en-US" b="1"/>
              <a:t>ar</a:t>
            </a:r>
            <a:r>
              <a:rPr lang="en-US"/>
              <a:t>chive</a:t>
            </a:r>
          </a:p>
          <a:p>
            <a:endParaRPr lang="en-US"/>
          </a:p>
          <a:p>
            <a:r>
              <a:rPr lang="en-US"/>
              <a:t>You can download a jar and include it in your application</a:t>
            </a:r>
          </a:p>
          <a:p>
            <a:r>
              <a:rPr lang="en-US"/>
              <a:t>Your application can reference the classes in the jar</a:t>
            </a:r>
          </a:p>
        </p:txBody>
      </p:sp>
    </p:spTree>
    <p:extLst>
      <p:ext uri="{BB962C8B-B14F-4D97-AF65-F5344CB8AC3E}">
        <p14:creationId xmlns:p14="http://schemas.microsoft.com/office/powerpoint/2010/main" val="16227150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C5C6-E887-42A2-B92A-739EB36F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Database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5F91-4ED1-4AC3-9A14-AA872100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Every database manufacturer publishes </a:t>
            </a:r>
            <a:r>
              <a:rPr lang="en-US" i="1"/>
              <a:t>driver</a:t>
            </a:r>
            <a:r>
              <a:rPr lang="en-US"/>
              <a:t> libraries</a:t>
            </a:r>
          </a:p>
          <a:p>
            <a:r>
              <a:rPr lang="en-US"/>
              <a:t>Contains classes that enable Java programs to connect to their database</a:t>
            </a:r>
          </a:p>
          <a:p>
            <a:endParaRPr lang="en-US"/>
          </a:p>
          <a:p>
            <a:r>
              <a:rPr lang="en-US"/>
              <a:t>SQL Server drivers can be downloaded </a:t>
            </a:r>
            <a:r>
              <a:rPr lang="en-US">
                <a:hlinkClick r:id="rId2"/>
              </a:rPr>
              <a:t>here</a:t>
            </a:r>
            <a:endParaRPr lang="en-US"/>
          </a:p>
          <a:p>
            <a:r>
              <a:rPr lang="en-US"/>
              <a:t>See the jar files for different Java versions?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25488-57EC-45BB-BB90-5356D8E1D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198" y="3429000"/>
            <a:ext cx="1895475" cy="2228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1565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10FF-2705-4E99-8F72-3435B78E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0C26B-0943-442B-80DD-6F4DEB16E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frustration that arises when libraries require other libraries to work (</a:t>
            </a:r>
            <a:r>
              <a:rPr lang="en-US" i="1"/>
              <a:t>transitive dependencies</a:t>
            </a:r>
            <a:r>
              <a:rPr lang="en-US"/>
              <a:t>)</a:t>
            </a:r>
          </a:p>
          <a:p>
            <a:r>
              <a:rPr lang="en-US"/>
              <a:t>Gets worse when library versions are in conflict!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1E4A87-FC8B-49F4-9BFA-E76B86FB4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68" y="3429000"/>
            <a:ext cx="5503177" cy="287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9453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30FB-36DA-4238-8C40-5B4115D6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Maven for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18BF7-E814-40EC-B0AA-137E5587B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Maven is a popular Java tool to manage dependencies (libraries)</a:t>
            </a:r>
          </a:p>
          <a:p>
            <a:endParaRPr lang="en-US"/>
          </a:p>
          <a:p>
            <a:r>
              <a:rPr lang="en-US"/>
              <a:t>You create a Project Object Model file that includes all the libraries your project needs</a:t>
            </a:r>
          </a:p>
          <a:p>
            <a:r>
              <a:rPr lang="en-US"/>
              <a:t>Maven downloads them and manages transitive dependencies</a:t>
            </a:r>
          </a:p>
        </p:txBody>
      </p:sp>
    </p:spTree>
    <p:extLst>
      <p:ext uri="{BB962C8B-B14F-4D97-AF65-F5344CB8AC3E}">
        <p14:creationId xmlns:p14="http://schemas.microsoft.com/office/powerpoint/2010/main" val="10313733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6591-D603-4897-8A0F-7E9EF894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Server Driver in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F3C15-8CC0-4A4A-9DE7-5A8CCE2A3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Maven, you don't download a jar from Microsoft</a:t>
            </a:r>
          </a:p>
          <a:p>
            <a:r>
              <a:rPr lang="en-US"/>
              <a:t>You include this entry in your pom.xml file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&lt;groupId&gt;com.microsoft.sqlserver&lt;/groupId&gt;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&lt;artifactId&gt;mssql-jdbc&lt;/artifactId&gt;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&lt;version&gt;8.4.1.jre14&lt;/version&gt;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320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6591-D603-4897-8A0F-7E9EF894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Server Driver in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F3C15-8CC0-4A4A-9DE7-5A8CCE2A3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Maven will download the correct jar, and any other required libraries</a:t>
            </a:r>
          </a:p>
          <a:p>
            <a:r>
              <a:rPr lang="en-US"/>
              <a:t>Your Java code can use the classes in these libraries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896BC-C6F5-4B9C-9B6A-8F1155CEE8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77"/>
          <a:stretch/>
        </p:blipFill>
        <p:spPr>
          <a:xfrm>
            <a:off x="3718421" y="3548543"/>
            <a:ext cx="3971070" cy="254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383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F5F6-6DB4-4733-9D0C-7BC8036F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Maven in IntelliJ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3C192-438C-447B-986C-16BA6BAA1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 new project, but select Maven from the left menu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BF896-7AAD-45A5-9926-F71F8D580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312" y="2547084"/>
            <a:ext cx="6096000" cy="328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20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DF2B-E82F-43CD-A101-577F9E82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Group, Artifact,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EA8EB-DC93-4358-8DC7-A2843F525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group, artifact, and version (GAV) uniquely identifies a Maven project</a:t>
            </a:r>
          </a:p>
          <a:p>
            <a:r>
              <a:rPr lang="en-US"/>
              <a:t>Usually the group is your domain</a:t>
            </a:r>
            <a:br>
              <a:rPr lang="en-US"/>
            </a:br>
            <a:r>
              <a:rPr lang="en-US"/>
              <a:t>name backwards (</a:t>
            </a:r>
            <a:r>
              <a:rPr lang="en-US" i="1"/>
              <a:t>edu.wctc</a:t>
            </a:r>
            <a:r>
              <a:rPr lang="en-US"/>
              <a:t>)</a:t>
            </a:r>
          </a:p>
          <a:p>
            <a:r>
              <a:rPr lang="en-US"/>
              <a:t>The artifact ID is your project</a:t>
            </a:r>
            <a:br>
              <a:rPr lang="en-US"/>
            </a:br>
            <a:r>
              <a:rPr lang="en-US"/>
              <a:t>name (</a:t>
            </a:r>
            <a:r>
              <a:rPr lang="en-US" i="1"/>
              <a:t>module5homework</a:t>
            </a:r>
            <a:r>
              <a:rPr lang="en-US"/>
              <a:t>)</a:t>
            </a:r>
          </a:p>
          <a:p>
            <a:r>
              <a:rPr lang="en-US"/>
              <a:t>Version can remain </a:t>
            </a:r>
            <a:r>
              <a:rPr lang="en-US" i="1"/>
              <a:t>1.0-SNAPSHOT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03081-59E8-41DF-B858-274946705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236" y="2885813"/>
            <a:ext cx="3443039" cy="232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4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Dates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15E5A-ABCD-40EA-92B9-7D5E17F92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A55CF1-3E44-4378-85F2-B50605E15600}"/>
              </a:ext>
            </a:extLst>
          </p:cNvPr>
          <p:cNvSpPr txBox="1"/>
          <p:nvPr/>
        </p:nvSpPr>
        <p:spPr>
          <a:xfrm>
            <a:off x="4297201" y="443988"/>
            <a:ext cx="73600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"Unfortunately, the Java API isn't always perfect."</a:t>
            </a:r>
          </a:p>
          <a:p>
            <a:r>
              <a:rPr lang="en-US" i="1"/>
              <a:t>Urma, Fusco, and Mycroft</a:t>
            </a:r>
            <a:br>
              <a:rPr lang="en-US" i="1"/>
            </a:br>
            <a:r>
              <a:rPr lang="en-US" i="1"/>
              <a:t>Modern Java in Action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6589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7C13-B37C-405C-B5F2-BC60EAA7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IntelliJ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FB011-300D-4150-8D8B-5294A9CEF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next screen relates solely to your IntelliJ project settings</a:t>
            </a:r>
          </a:p>
          <a:p>
            <a:r>
              <a:rPr lang="en-US"/>
              <a:t>Feel free to change directories or project name here</a:t>
            </a:r>
          </a:p>
          <a:p>
            <a:r>
              <a:rPr lang="en-US"/>
              <a:t>It won't affect Maven</a:t>
            </a:r>
          </a:p>
        </p:txBody>
      </p:sp>
    </p:spTree>
    <p:extLst>
      <p:ext uri="{BB962C8B-B14F-4D97-AF65-F5344CB8AC3E}">
        <p14:creationId xmlns:p14="http://schemas.microsoft.com/office/powerpoint/2010/main" val="35245723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AE08-8290-4704-BA80-31F6A3E8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C48E3-BB3C-4801-B1A7-9AA452D8C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Maven project is organized a little differently</a:t>
            </a:r>
          </a:p>
          <a:p>
            <a:r>
              <a:rPr lang="en-US"/>
              <a:t>Our Java classes should go in the src &gt; main &gt; java folder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87697-49FD-46F8-BBDF-CA2A57730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805" y="3160150"/>
            <a:ext cx="3143350" cy="291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877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7CF7-32F0-4FC1-883B-02211BE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the POM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5EA0-9AC9-40CD-8A74-6F473F53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Your Maven project comes with a starter pom.xml file</a:t>
            </a:r>
          </a:p>
          <a:p>
            <a:r>
              <a:rPr lang="en-US"/>
              <a:t>The first thing we'll change is the default Java version (which is 5)</a:t>
            </a:r>
          </a:p>
          <a:p>
            <a:endParaRPr lang="en-US"/>
          </a:p>
          <a:p>
            <a:r>
              <a:rPr lang="en-US"/>
              <a:t>This means we can't use any language features introduced in Java 6+</a:t>
            </a:r>
          </a:p>
          <a:p>
            <a:r>
              <a:rPr lang="en-US"/>
              <a:t>(Not good... Java 6 released in 2006!)</a:t>
            </a:r>
          </a:p>
        </p:txBody>
      </p:sp>
    </p:spTree>
    <p:extLst>
      <p:ext uri="{BB962C8B-B14F-4D97-AF65-F5344CB8AC3E}">
        <p14:creationId xmlns:p14="http://schemas.microsoft.com/office/powerpoint/2010/main" val="328055764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0B3C-3618-4147-96E2-54380C20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 Important Popup!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E52D5-93FB-4B07-8EED-6B892FB4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you make any change to the POM, this popup will appear</a:t>
            </a:r>
          </a:p>
          <a:p>
            <a:r>
              <a:rPr lang="en-US" b="1"/>
              <a:t>Do not dismiss it!</a:t>
            </a:r>
            <a:endParaRPr lang="en-US"/>
          </a:p>
          <a:p>
            <a:r>
              <a:rPr lang="en-US"/>
              <a:t>You must import changes (or enable auto-import) or your changes will not be applied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6D64F-EE05-4BBE-A48B-D10C9E56D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659" y="4723205"/>
            <a:ext cx="3671102" cy="125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769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EF70-1201-4607-9D85-702EE9E9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Oh No! I Dismissed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21C7F-5AE1-450F-A095-BC99D0A48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you accidentally dismiss the popup, or your changes don't seem to be having an effect</a:t>
            </a:r>
          </a:p>
          <a:p>
            <a:r>
              <a:rPr lang="en-US"/>
              <a:t>Open the Maven drawer from the right screen edge</a:t>
            </a:r>
          </a:p>
          <a:p>
            <a:r>
              <a:rPr lang="en-US"/>
              <a:t>Click the refresh wheel button (first on the left)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24A0E-1185-4AF0-9632-02512AA2D4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922"/>
          <a:stretch/>
        </p:blipFill>
        <p:spPr>
          <a:xfrm>
            <a:off x="3802574" y="4152550"/>
            <a:ext cx="3875622" cy="193465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13C9A11-9FD8-4DE0-AB64-B6C223BE7033}"/>
              </a:ext>
            </a:extLst>
          </p:cNvPr>
          <p:cNvSpPr/>
          <p:nvPr/>
        </p:nvSpPr>
        <p:spPr>
          <a:xfrm>
            <a:off x="2382474" y="4706224"/>
            <a:ext cx="1350628" cy="629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Reimport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D40683C7-BE29-4C88-8E8D-7DA2AD85FD25}"/>
              </a:ext>
            </a:extLst>
          </p:cNvPr>
          <p:cNvSpPr/>
          <p:nvPr/>
        </p:nvSpPr>
        <p:spPr>
          <a:xfrm>
            <a:off x="7747668" y="5441256"/>
            <a:ext cx="1736521" cy="6459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Open drawer</a:t>
            </a:r>
          </a:p>
        </p:txBody>
      </p:sp>
    </p:spTree>
    <p:extLst>
      <p:ext uri="{BB962C8B-B14F-4D97-AF65-F5344CB8AC3E}">
        <p14:creationId xmlns:p14="http://schemas.microsoft.com/office/powerpoint/2010/main" val="23127013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734F-A84D-4FAD-B97D-2D60ED58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Java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3E50-5A6A-4339-8C56-4B698AA9F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these lines inside the &lt;project&gt; ... &lt;/project&gt; tags</a:t>
            </a:r>
          </a:p>
          <a:p>
            <a:r>
              <a:rPr lang="en-US"/>
              <a:t>Change the X to your Java version:</a:t>
            </a:r>
          </a:p>
          <a:p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&lt;properties&gt;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&lt;maven.compiler.target&gt;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&lt;/maven.compiler.target&gt;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&lt;maven.compiler.source&gt;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&lt;/maven.compiler.source&gt;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&lt;/properties&gt;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5B6A7B-2219-42B3-BF9F-B0E2DBAE3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70739"/>
              </p:ext>
            </p:extLst>
          </p:nvPr>
        </p:nvGraphicFramePr>
        <p:xfrm>
          <a:off x="7023450" y="2590411"/>
          <a:ext cx="3085284" cy="1112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42642">
                  <a:extLst>
                    <a:ext uri="{9D8B030D-6E8A-4147-A177-3AD203B41FA5}">
                      <a16:colId xmlns:a16="http://schemas.microsoft.com/office/drawing/2014/main" val="2551163967"/>
                    </a:ext>
                  </a:extLst>
                </a:gridCol>
                <a:gridCol w="1542642">
                  <a:extLst>
                    <a:ext uri="{9D8B030D-6E8A-4147-A177-3AD203B41FA5}">
                      <a16:colId xmlns:a16="http://schemas.microsoft.com/office/drawing/2014/main" val="4280536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Java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76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8 or 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1.8, 1.7,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07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9 or higher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9, 11, 14,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30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1435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7F77-6963-47D7-8D58-11783701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4A3EE-0F63-4A62-A180-03D94D6ED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We're going to use a library published by the Apache Foundation</a:t>
            </a:r>
          </a:p>
          <a:p>
            <a:r>
              <a:rPr lang="en-US"/>
              <a:t>They maintain a </a:t>
            </a:r>
            <a:r>
              <a:rPr lang="en-US">
                <a:hlinkClick r:id="rId2"/>
              </a:rPr>
              <a:t>huge collection</a:t>
            </a:r>
            <a:r>
              <a:rPr lang="en-US"/>
              <a:t> of open source libraries</a:t>
            </a:r>
          </a:p>
          <a:p>
            <a:endParaRPr lang="en-US"/>
          </a:p>
          <a:p>
            <a:r>
              <a:rPr lang="en-US"/>
              <a:t>We're going to use one called </a:t>
            </a:r>
            <a:r>
              <a:rPr lang="en-US">
                <a:hlinkClick r:id="rId3"/>
              </a:rPr>
              <a:t>Commons Codec</a:t>
            </a:r>
            <a:endParaRPr lang="en-US"/>
          </a:p>
          <a:p>
            <a:r>
              <a:rPr lang="en-US"/>
              <a:t>Contains lots of encoding/decoding algorithms (Base64, Hex, Phonetic, etc.)</a:t>
            </a:r>
          </a:p>
        </p:txBody>
      </p:sp>
    </p:spTree>
    <p:extLst>
      <p:ext uri="{BB962C8B-B14F-4D97-AF65-F5344CB8AC3E}">
        <p14:creationId xmlns:p14="http://schemas.microsoft.com/office/powerpoint/2010/main" val="9418993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CC40-16B5-405F-8158-6F8C2494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Generate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D1070-5BAB-4DF0-B886-04336CA8E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Right click inside pom.xml and select Generate &gt; Dependency</a:t>
            </a:r>
          </a:p>
          <a:p>
            <a:r>
              <a:rPr lang="en-US"/>
              <a:t>Type </a:t>
            </a:r>
            <a:r>
              <a:rPr lang="en-US" i="1"/>
              <a:t>commons-codec, </a:t>
            </a:r>
            <a:r>
              <a:rPr lang="en-US"/>
              <a:t>then highlight and add the top entry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EDF3E-B449-4B22-AC22-1EFFA64E1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814" y="3612691"/>
            <a:ext cx="2253267" cy="2364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9F5F35-FF0B-47E7-9D4D-D5EE44D32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32" y="3612691"/>
            <a:ext cx="3966916" cy="206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611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0B3C-3618-4147-96E2-54380C20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 Important Popup!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E52D5-93FB-4B07-8EED-6B892FB4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Did you remember to import changes?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6D64F-EE05-4BBE-A48B-D10C9E56D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771" y="3429000"/>
            <a:ext cx="3671102" cy="125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026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288-3A1B-49F4-89E3-38AFE046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the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9BA7E-9D71-4F04-8A79-E91228F0A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Commons-codec contains a class named </a:t>
            </a:r>
            <a:r>
              <a:rPr lang="en-US">
                <a:hlinkClick r:id="rId2"/>
              </a:rPr>
              <a:t>Soundex</a:t>
            </a:r>
            <a:endParaRPr lang="en-US"/>
          </a:p>
          <a:p>
            <a:r>
              <a:rPr lang="en-US"/>
              <a:t>A phonetic algorithm that encodes sounds</a:t>
            </a:r>
          </a:p>
          <a:p>
            <a:r>
              <a:rPr lang="en-US"/>
              <a:t>You can now use Soundex in your code</a:t>
            </a:r>
          </a:p>
          <a:p>
            <a:endParaRPr lang="en-US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Soundex soundex = new Soundex();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String enc = soundex.encode(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"Stacy"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624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970A-A425-47DB-A6FB-186C7497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 Prior to 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6006-AA22-4B19-BC1A-7C367A87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Java 1.0 contained one class: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</a:p>
          <a:p>
            <a:pPr marL="0" indent="0">
              <a:buNone/>
            </a:pPr>
            <a:r>
              <a:rPr lang="en-US"/>
              <a:t>Not really a date, a point in time measured in milliseconds</a:t>
            </a:r>
          </a:p>
          <a:p>
            <a:pPr marL="0" indent="0">
              <a:buNone/>
            </a:pPr>
            <a:r>
              <a:rPr lang="en-US" sz="3200"/>
              <a:t>1/1000</a:t>
            </a:r>
            <a:r>
              <a:rPr lang="en-US" sz="3200" baseline="30000"/>
              <a:t>th</a:t>
            </a:r>
            <a:r>
              <a:rPr lang="en-US" sz="3200"/>
              <a:t> of a second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956088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EC69-AF78-412E-9EB4-E7270F9A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Notice the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25B59-F311-4546-9355-C1826013E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use Soundex, you must import it</a:t>
            </a:r>
          </a:p>
          <a:p>
            <a:endParaRPr lang="en-US"/>
          </a:p>
          <a:p>
            <a:r>
              <a:rPr lang="en-US"/>
              <a:t>Above your class header, you should see: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import org.apache.commons.codec.language.Soundex;</a:t>
            </a:r>
          </a:p>
          <a:p>
            <a:endParaRPr lang="en-US"/>
          </a:p>
          <a:p>
            <a:r>
              <a:rPr lang="en-US"/>
              <a:t>Notice the reverse domain name? </a:t>
            </a:r>
            <a:r>
              <a:rPr lang="en-US">
                <a:hlinkClick r:id="rId2"/>
              </a:rPr>
              <a:t>https://commons.apache.org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433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A655953-C168-4223-A007-1AAE678AC01A}" vid="{20A9A4E2-1D08-4FE1-B28E-37DE75CFAA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WCTC</Template>
  <TotalTime>496</TotalTime>
  <Words>3402</Words>
  <Application>Microsoft Office PowerPoint</Application>
  <PresentationFormat>Widescreen</PresentationFormat>
  <Paragraphs>528</Paragraphs>
  <Slides>90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8" baseType="lpstr">
      <vt:lpstr>Arial</vt:lpstr>
      <vt:lpstr>Calibri</vt:lpstr>
      <vt:lpstr>Calibri Light</vt:lpstr>
      <vt:lpstr>Courier</vt:lpstr>
      <vt:lpstr>Courier New</vt:lpstr>
      <vt:lpstr>Times New Roman</vt:lpstr>
      <vt:lpstr>Wingdings</vt:lpstr>
      <vt:lpstr>Retrospect</vt:lpstr>
      <vt:lpstr>Java Programming</vt:lpstr>
      <vt:lpstr>Generating Random Numbers</vt:lpstr>
      <vt:lpstr>Math Utility for Random Numbers</vt:lpstr>
      <vt:lpstr>The Random Class</vt:lpstr>
      <vt:lpstr>Generate Random Integers</vt:lpstr>
      <vt:lpstr>Other Random Numbers</vt:lpstr>
      <vt:lpstr>Random Integer Between X and Y</vt:lpstr>
      <vt:lpstr>Dates</vt:lpstr>
      <vt:lpstr>Dates Prior to Java 8</vt:lpstr>
      <vt:lpstr>Milliseconds Since the Epoch</vt:lpstr>
      <vt:lpstr>Creating a java.util.Date</vt:lpstr>
      <vt:lpstr>Dates Prior to Java 8</vt:lpstr>
      <vt:lpstr>Dates Prior to Java 8</vt:lpstr>
      <vt:lpstr>Changes in Java 8</vt:lpstr>
      <vt:lpstr>LocalDate and LocalTime</vt:lpstr>
      <vt:lpstr>LocalDate</vt:lpstr>
      <vt:lpstr>LocalTime</vt:lpstr>
      <vt:lpstr>LocalTime</vt:lpstr>
      <vt:lpstr>Large Literal Numbers</vt:lpstr>
      <vt:lpstr>LocalDateTime</vt:lpstr>
      <vt:lpstr>Creating a LocalDateTime</vt:lpstr>
      <vt:lpstr>Static Factory Methods</vt:lpstr>
      <vt:lpstr>Extracting LocalDate or LocalTime</vt:lpstr>
      <vt:lpstr>Instant</vt:lpstr>
      <vt:lpstr>Instant</vt:lpstr>
      <vt:lpstr>Duration</vt:lpstr>
      <vt:lpstr>Duration</vt:lpstr>
      <vt:lpstr>Period</vt:lpstr>
      <vt:lpstr>Manipulating Dates</vt:lpstr>
      <vt:lpstr>Manipulating Dates</vt:lpstr>
      <vt:lpstr>Manipulating Dates</vt:lpstr>
      <vt:lpstr>Common Temporal Methods</vt:lpstr>
      <vt:lpstr>The get() Method</vt:lpstr>
      <vt:lpstr>The get() Method</vt:lpstr>
      <vt:lpstr>Parsing Date-Time Objects</vt:lpstr>
      <vt:lpstr>Parsing Date-Time Objects</vt:lpstr>
      <vt:lpstr>Parsing Date-Time Objects</vt:lpstr>
      <vt:lpstr>Printing Date-Time Objects</vt:lpstr>
      <vt:lpstr>Printing Date-Time Objects</vt:lpstr>
      <vt:lpstr>BigDecimal and BigInteger</vt:lpstr>
      <vt:lpstr>Floating Point Math</vt:lpstr>
      <vt:lpstr>BigDecimal</vt:lpstr>
      <vt:lpstr>BigDecimal</vt:lpstr>
      <vt:lpstr>BigDecimals are Immutable</vt:lpstr>
      <vt:lpstr>Creating BigDecimals</vt:lpstr>
      <vt:lpstr>Comparing BigDecimals</vt:lpstr>
      <vt:lpstr>BigInteger</vt:lpstr>
      <vt:lpstr>BigInteger</vt:lpstr>
      <vt:lpstr>BigInteger</vt:lpstr>
      <vt:lpstr>Exceptions</vt:lpstr>
      <vt:lpstr>Exceptions</vt:lpstr>
      <vt:lpstr>Exception Classes</vt:lpstr>
      <vt:lpstr>Exception Classes</vt:lpstr>
      <vt:lpstr>Errors</vt:lpstr>
      <vt:lpstr>Polymorphism and Exceptions</vt:lpstr>
      <vt:lpstr>Polymorphism and Exceptions</vt:lpstr>
      <vt:lpstr>Why Not Always Catch Exception?</vt:lpstr>
      <vt:lpstr>Checked and Unchecked Exceptions</vt:lpstr>
      <vt:lpstr>Checked and Unchecked</vt:lpstr>
      <vt:lpstr>Unchecked Exceptions</vt:lpstr>
      <vt:lpstr>Checked Exceptions</vt:lpstr>
      <vt:lpstr>Creating Exceptions</vt:lpstr>
      <vt:lpstr>Throwing Exceptions Manually</vt:lpstr>
      <vt:lpstr>Creating Exception Classes</vt:lpstr>
      <vt:lpstr>Creating Exception Classes</vt:lpstr>
      <vt:lpstr>Superclass Constructor</vt:lpstr>
      <vt:lpstr>Throwing Custom Exceptions</vt:lpstr>
      <vt:lpstr>Throwing Custom Exceptions</vt:lpstr>
      <vt:lpstr>Catch, Create, Throw</vt:lpstr>
      <vt:lpstr>Third-Party Libraries</vt:lpstr>
      <vt:lpstr>What Do Libraries Do?</vt:lpstr>
      <vt:lpstr>Jar Files</vt:lpstr>
      <vt:lpstr>Example: Database Drivers</vt:lpstr>
      <vt:lpstr>Dependency Hell</vt:lpstr>
      <vt:lpstr>Maven for Dependencies</vt:lpstr>
      <vt:lpstr>SQL Server Driver in Maven</vt:lpstr>
      <vt:lpstr>SQL Server Driver in Maven</vt:lpstr>
      <vt:lpstr>Maven in IntelliJ</vt:lpstr>
      <vt:lpstr>Group, Artifact, Version</vt:lpstr>
      <vt:lpstr>IntelliJ Stuff</vt:lpstr>
      <vt:lpstr>Project Layout</vt:lpstr>
      <vt:lpstr>Edit the POM</vt:lpstr>
      <vt:lpstr>Super Important Popup!</vt:lpstr>
      <vt:lpstr>Oh No! I Dismissed It!</vt:lpstr>
      <vt:lpstr>Change Java Version</vt:lpstr>
      <vt:lpstr>Add a Dependency</vt:lpstr>
      <vt:lpstr>Generate Dependency</vt:lpstr>
      <vt:lpstr>Super Important Popup!</vt:lpstr>
      <vt:lpstr>Use the Library</vt:lpstr>
      <vt:lpstr>Notice the Import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Stacy Read</dc:creator>
  <cp:lastModifiedBy>Stacy Read</cp:lastModifiedBy>
  <cp:revision>91</cp:revision>
  <dcterms:created xsi:type="dcterms:W3CDTF">2021-01-09T00:05:25Z</dcterms:created>
  <dcterms:modified xsi:type="dcterms:W3CDTF">2021-01-17T00:54:29Z</dcterms:modified>
</cp:coreProperties>
</file>