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57" r:id="rId6"/>
    <p:sldId id="265" r:id="rId7"/>
    <p:sldId id="294" r:id="rId8"/>
    <p:sldId id="295" r:id="rId9"/>
    <p:sldId id="296" r:id="rId10"/>
    <p:sldId id="297" r:id="rId11"/>
    <p:sldId id="299" r:id="rId12"/>
    <p:sldId id="258" r:id="rId13"/>
    <p:sldId id="261" r:id="rId14"/>
    <p:sldId id="266" r:id="rId15"/>
    <p:sldId id="267" r:id="rId16"/>
    <p:sldId id="259" r:id="rId17"/>
    <p:sldId id="260" r:id="rId18"/>
    <p:sldId id="268" r:id="rId19"/>
    <p:sldId id="300" r:id="rId20"/>
    <p:sldId id="271" r:id="rId21"/>
    <p:sldId id="302" r:id="rId22"/>
    <p:sldId id="301" r:id="rId23"/>
    <p:sldId id="270" r:id="rId24"/>
    <p:sldId id="272" r:id="rId25"/>
    <p:sldId id="269" r:id="rId26"/>
    <p:sldId id="274" r:id="rId27"/>
    <p:sldId id="273" r:id="rId28"/>
    <p:sldId id="275" r:id="rId29"/>
    <p:sldId id="278" r:id="rId30"/>
    <p:sldId id="276" r:id="rId31"/>
    <p:sldId id="287" r:id="rId32"/>
    <p:sldId id="279" r:id="rId33"/>
    <p:sldId id="284" r:id="rId34"/>
    <p:sldId id="290" r:id="rId35"/>
    <p:sldId id="286" r:id="rId36"/>
    <p:sldId id="303" r:id="rId37"/>
    <p:sldId id="288" r:id="rId38"/>
    <p:sldId id="304" r:id="rId39"/>
    <p:sldId id="289" r:id="rId40"/>
    <p:sldId id="291" r:id="rId41"/>
    <p:sldId id="306" r:id="rId42"/>
    <p:sldId id="285" r:id="rId43"/>
    <p:sldId id="277" r:id="rId44"/>
    <p:sldId id="281" r:id="rId45"/>
    <p:sldId id="280" r:id="rId46"/>
    <p:sldId id="283" r:id="rId47"/>
    <p:sldId id="282" r:id="rId48"/>
    <p:sldId id="293" r:id="rId49"/>
    <p:sldId id="292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6F9161-0BF8-478F-99DC-42DE62232F36}">
          <p14:sldIdLst>
            <p14:sldId id="256"/>
          </p14:sldIdLst>
        </p14:section>
        <p14:section name="Overview" id="{DAD35927-F597-4FEE-B1C6-43382A32C57E}">
          <p14:sldIdLst>
            <p14:sldId id="262"/>
            <p14:sldId id="263"/>
            <p14:sldId id="264"/>
          </p14:sldIdLst>
        </p14:section>
        <p14:section name="Lambdas" id="{1D5EF42D-12D0-4C5B-8F74-7B35F0E36E01}">
          <p14:sldIdLst>
            <p14:sldId id="257"/>
            <p14:sldId id="265"/>
            <p14:sldId id="294"/>
            <p14:sldId id="295"/>
            <p14:sldId id="296"/>
            <p14:sldId id="297"/>
            <p14:sldId id="299"/>
            <p14:sldId id="258"/>
            <p14:sldId id="261"/>
            <p14:sldId id="266"/>
            <p14:sldId id="267"/>
            <p14:sldId id="259"/>
            <p14:sldId id="260"/>
            <p14:sldId id="268"/>
            <p14:sldId id="300"/>
            <p14:sldId id="271"/>
            <p14:sldId id="302"/>
            <p14:sldId id="301"/>
            <p14:sldId id="270"/>
            <p14:sldId id="272"/>
          </p14:sldIdLst>
        </p14:section>
        <p14:section name="Stream API" id="{7ED33C03-92B9-4926-8D18-A62266E7BC8A}">
          <p14:sldIdLst>
            <p14:sldId id="269"/>
            <p14:sldId id="274"/>
            <p14:sldId id="273"/>
            <p14:sldId id="275"/>
            <p14:sldId id="278"/>
            <p14:sldId id="276"/>
            <p14:sldId id="287"/>
            <p14:sldId id="279"/>
            <p14:sldId id="284"/>
            <p14:sldId id="290"/>
            <p14:sldId id="286"/>
            <p14:sldId id="303"/>
            <p14:sldId id="288"/>
            <p14:sldId id="304"/>
            <p14:sldId id="289"/>
            <p14:sldId id="291"/>
            <p14:sldId id="306"/>
            <p14:sldId id="285"/>
            <p14:sldId id="277"/>
            <p14:sldId id="281"/>
            <p14:sldId id="280"/>
            <p14:sldId id="283"/>
            <p14:sldId id="282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97" d="100"/>
          <a:sy n="97" d="100"/>
        </p:scale>
        <p:origin x="60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38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0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4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6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7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5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9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5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269E2A-C372-4A65-A6A2-9B9D952C3E2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6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3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269E2A-C372-4A65-A6A2-9B9D952C3E2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6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8787-57B7-4A7B-8FF5-821387CCB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CAAFD-EA99-42C3-AE72-8391F9162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152-130 Module </a:t>
            </a:r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2929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6D57-6873-4928-ACAB-563C86F3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BMICalculator as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92FD-414E-43F3-BA27-D8AA5D967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public double compute(double x, double y) {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return x / (y * y) *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703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/>
          </a:p>
          <a:p>
            <a:pPr algn="ctr"/>
            <a:r>
              <a:rPr lang="en-US"/>
              <a:t>becomes</a:t>
            </a:r>
          </a:p>
          <a:p>
            <a:endParaRPr lang="es-E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s-ES" sz="2800" b="1">
                <a:latin typeface="Courier New" panose="02070309020205020404" pitchFamily="49" charset="0"/>
                <a:cs typeface="Courier New" panose="02070309020205020404" pitchFamily="49" charset="0"/>
              </a:rPr>
              <a:t>(x, y) -&gt; x / (y * y) * </a:t>
            </a:r>
            <a:r>
              <a:rPr lang="es-E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703</a:t>
            </a:r>
            <a:r>
              <a:rPr lang="es-ES" sz="28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64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6F3BCB-9B93-4CD0-B71B-78FB1545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Lambdas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AA2911-9C79-4225-B8B0-1E81C345E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strike="sngStrike">
                <a:latin typeface="Courier New" panose="02070309020205020404" pitchFamily="49" charset="0"/>
                <a:cs typeface="Courier New" panose="02070309020205020404" pitchFamily="49" charset="0"/>
              </a:rPr>
              <a:t>public class BMICalculator implements ExpressionCalculator {</a:t>
            </a:r>
          </a:p>
          <a:p>
            <a:r>
              <a:rPr lang="en-US" sz="1800" b="1" strike="sngStrike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sz="1800" b="1" strike="sngStrike">
                <a:latin typeface="Courier New" panose="02070309020205020404" pitchFamily="49" charset="0"/>
                <a:cs typeface="Courier New" panose="02070309020205020404" pitchFamily="49" charset="0"/>
              </a:rPr>
              <a:t>    public double compute(double x, double y) {</a:t>
            </a:r>
          </a:p>
          <a:p>
            <a:r>
              <a:rPr lang="en-US" sz="1800" b="1" strike="sngStrike">
                <a:latin typeface="Courier New" panose="02070309020205020404" pitchFamily="49" charset="0"/>
                <a:cs typeface="Courier New" panose="02070309020205020404" pitchFamily="49" charset="0"/>
              </a:rPr>
              <a:t>        return x / (y * y) * </a:t>
            </a:r>
            <a:r>
              <a:rPr lang="en-US" sz="1800" b="1" strike="sngStrike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703</a:t>
            </a:r>
            <a:r>
              <a:rPr lang="en-US" sz="1800" b="1" strike="sngStrike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b="1" strike="sngStrike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800" b="1" strike="sngStrike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ExpressionCalculator calc = </a:t>
            </a:r>
            <a:r>
              <a:rPr lang="es-ES" sz="1800" b="1">
                <a:latin typeface="Courier New" panose="02070309020205020404" pitchFamily="49" charset="0"/>
                <a:cs typeface="Courier New" panose="02070309020205020404" pitchFamily="49" charset="0"/>
              </a:rPr>
              <a:t>(x, y) -&gt; x / (y * y) * </a:t>
            </a:r>
            <a:r>
              <a:rPr lang="es-E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703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double bmi = calc.compute(</a:t>
            </a:r>
            <a:r>
              <a:rPr 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150.5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67.0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System.out.println(bmi);</a:t>
            </a:r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0D52DF-C491-4F86-8D1F-C805A8E0DD4F}"/>
              </a:ext>
            </a:extLst>
          </p:cNvPr>
          <p:cNvSpPr/>
          <p:nvPr/>
        </p:nvSpPr>
        <p:spPr>
          <a:xfrm>
            <a:off x="8509819" y="2689123"/>
            <a:ext cx="2418736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Don't need to create a whole class just to hold one method!</a:t>
            </a:r>
          </a:p>
        </p:txBody>
      </p:sp>
    </p:spTree>
    <p:extLst>
      <p:ext uri="{BB962C8B-B14F-4D97-AF65-F5344CB8AC3E}">
        <p14:creationId xmlns:p14="http://schemas.microsoft.com/office/powerpoint/2010/main" val="2891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Expressions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in </a:t>
            </a:r>
            <a:r>
              <a:rPr lang="en-US"/>
              <a:t>Java 8 (March 2014)</a:t>
            </a:r>
            <a:endParaRPr lang="en-US" dirty="0"/>
          </a:p>
          <a:p>
            <a:r>
              <a:rPr lang="en-US" dirty="0"/>
              <a:t>A shorthand for creating a no-named method within </a:t>
            </a:r>
            <a:r>
              <a:rPr lang="en-US"/>
              <a:t>another method</a:t>
            </a:r>
          </a:p>
          <a:p>
            <a:r>
              <a:rPr lang="en-US"/>
              <a:t>"Code as data"</a:t>
            </a:r>
            <a:endParaRPr lang="en-US" dirty="0"/>
          </a:p>
          <a:p>
            <a:r>
              <a:rPr lang="en-US" dirty="0"/>
              <a:t>Takes zero or more parameters</a:t>
            </a:r>
          </a:p>
          <a:p>
            <a:r>
              <a:rPr lang="en-US" dirty="0"/>
              <a:t>Executes one or more statements</a:t>
            </a:r>
          </a:p>
          <a:p>
            <a:r>
              <a:rPr lang="en-US" dirty="0"/>
              <a:t>Can return a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40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F4D58-28B3-43DB-AF57-7A29D5BC2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A lambda must implement a functional interface, or any interface that only has one abstract method</a:t>
            </a:r>
          </a:p>
          <a:p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ExpressionCalculator xc = (x, y) -&gt; Math.pow(x,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+ x *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System.out.println(xc.compute(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 35.0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Notice how this interface object (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US"/>
              <a:t>) has a different implementation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compute()</a:t>
            </a:r>
            <a:r>
              <a:rPr lang="en-US"/>
              <a:t> than BMICalc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Objects, Many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We can </a:t>
            </a:r>
            <a:r>
              <a:rPr lang="en-US" dirty="0"/>
              <a:t>have many </a:t>
            </a:r>
            <a:r>
              <a:rPr lang="en-US"/>
              <a:t>different implementations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ExpressionCalculator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addTipToBill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bill, percent)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-&gt; bill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(percent /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bill;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double total = addTipToBill.compute(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12.95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.out.</a:t>
            </a:r>
            <a:r>
              <a:rPr lang="en-US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"$%.2f",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total);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$15.54</a:t>
            </a:r>
          </a:p>
        </p:txBody>
      </p:sp>
    </p:spTree>
    <p:extLst>
      <p:ext uri="{BB962C8B-B14F-4D97-AF65-F5344CB8AC3E}">
        <p14:creationId xmlns:p14="http://schemas.microsoft.com/office/powerpoint/2010/main" val="691258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 lambda that includes multiple statements uses { }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ExpressionCalculator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addTipToBill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bill, percent) -&gt;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tipPercent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percent /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tipToAdd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bill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tipPercent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bill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tipToAdd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double total = addTipToBill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.compute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12.95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1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 parameter syntax: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() -&gt; expression</a:t>
            </a:r>
          </a:p>
          <a:p>
            <a:r>
              <a:rPr lang="en-US" dirty="0"/>
              <a:t>One parameter syntax: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-&gt; expression</a:t>
            </a:r>
          </a:p>
          <a:p>
            <a:r>
              <a:rPr lang="en-US" dirty="0"/>
              <a:t>Two parameter syntax: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(p1, p2) -&gt; expression</a:t>
            </a:r>
          </a:p>
          <a:p>
            <a:r>
              <a:rPr lang="en-US" dirty="0"/>
              <a:t>More than one statement syntax: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-&gt; </a:t>
            </a:r>
            <a:r>
              <a:rPr lang="en-US" b="1" i="1">
                <a:latin typeface="Courier New" panose="02070309020205020404" pitchFamily="49" charset="0"/>
                <a:cs typeface="Courier New" panose="02070309020205020404" pitchFamily="49" charset="0"/>
              </a:rPr>
              <a:t>{ statements;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598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 data types can be explicit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-&gt;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n-US" dirty="0"/>
              <a:t>Or inferred by the compiler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-&gt;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x);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430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 w/Lambda Expressions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4E5148-216E-412D-B410-D57F6D005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200"/>
              <a:t>Variables declared outside the expression are treated as final inside the lambda and cannot be changed</a:t>
            </a:r>
          </a:p>
          <a:p>
            <a:pPr marL="201168" lvl="1" indent="0">
              <a:buNone/>
            </a:pPr>
            <a:r>
              <a:rPr lang="en-US" sz="3200"/>
              <a:t>They are </a:t>
            </a:r>
            <a:r>
              <a:rPr lang="en-US" sz="3200" i="1"/>
              <a:t>effectively final</a:t>
            </a:r>
            <a:endParaRPr lang="en-US" sz="3200"/>
          </a:p>
          <a:p>
            <a:pPr marL="201168" lvl="1" indent="0">
              <a:buNone/>
            </a:pPr>
            <a:endParaRPr lang="en-US"/>
          </a:p>
          <a:p>
            <a:pPr marL="201168" lvl="1" indent="0">
              <a:buNone/>
            </a:pPr>
            <a:endParaRPr lang="en-US"/>
          </a:p>
          <a:p>
            <a:pPr marL="201168" lvl="1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 count = 1;</a:t>
            </a:r>
          </a:p>
          <a:p>
            <a:pPr marL="201168" lvl="1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ExpressionCalculator calc = 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(x, y) -&gt; x * y * </a:t>
            </a:r>
            <a:r>
              <a:rPr lang="en-US" b="1" u="wavyHeavy">
                <a:uFill>
                  <a:solidFill>
                    <a:srgbClr val="C0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16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 w/Lambda Expressions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369DE-7EFE-4945-88C5-2C7A0256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a lambda with multiple statements returns a value, you must include a return statement</a:t>
            </a:r>
          </a:p>
          <a:p>
            <a:r>
              <a:rPr lang="en-US"/>
              <a:t>The closing curly brace includes a semicolon after it</a:t>
            </a:r>
          </a:p>
          <a:p>
            <a:endParaRPr lang="en-US" sz="1400"/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ExpressionCalculator addTipToBill = (bill, percent) -&gt; {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double tipPercent = percent /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double tipToAdd = bill * tipPercent;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return bill + tipToAdd;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7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Programming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90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forEach</a:t>
            </a:r>
            <a:r>
              <a:rPr lang="en-US" dirty="0"/>
              <a:t>()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F6BE9-1F60-46AC-92FC-32D32C012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Method of the Iterable interface</a:t>
            </a:r>
          </a:p>
          <a:p>
            <a:r>
              <a:rPr lang="en-US"/>
              <a:t>Accepts a lambda to be called for each object within a Collection</a:t>
            </a:r>
          </a:p>
          <a:p>
            <a:r>
              <a:rPr lang="en-US"/>
              <a:t>Similar to an enhanced </a:t>
            </a:r>
            <a:r>
              <a:rPr lang="en-US">
                <a:cs typeface="Courier New" panose="02070309020205020404" pitchFamily="49" charset="0"/>
              </a:rPr>
              <a:t>for</a:t>
            </a:r>
            <a:r>
              <a:rPr lang="en-US"/>
              <a:t> loop</a:t>
            </a:r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49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E123-8CD6-4413-A667-E7A27BC5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a Collection with a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09E67-DD3F-4DD2-9EF0-DF6D57F4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List&lt;String&gt; names = new ArrayList&lt;&gt;();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names.add(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"Mario"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names.add(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"Luigi"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names.add(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"Bowser"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for (String name : names)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System.out.println(name);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78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D5BA-005A-448C-80F6-75150D8F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with forEach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9F50-D4EA-4654-A342-2825168C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List&lt;String&gt; names = new ArrayList&lt;&gt;();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names.add(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"Mario"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names.add(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"Luigi"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names.add(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"Bowser"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names.forEach(name -&gt; System.out.println(name));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77733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special type of lambda expression</a:t>
            </a:r>
          </a:p>
          <a:p>
            <a:r>
              <a:rPr lang="en-US" dirty="0"/>
              <a:t>Simplifies code for readability</a:t>
            </a:r>
          </a:p>
          <a:p>
            <a:r>
              <a:rPr lang="en-US" dirty="0"/>
              <a:t>References an existing method</a:t>
            </a:r>
          </a:p>
          <a:p>
            <a:pPr lvl="1"/>
            <a:r>
              <a:rPr lang="en-US" dirty="0"/>
              <a:t>Can be a static, instance, or constructor method</a:t>
            </a:r>
          </a:p>
          <a:p>
            <a:endParaRPr lang="en-US" dirty="0"/>
          </a:p>
          <a:p>
            <a:r>
              <a:rPr lang="en-US" dirty="0"/>
              <a:t>Syntax for a method reference:</a:t>
            </a:r>
            <a:endParaRPr lang="en-US" sz="28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Class::</a:t>
            </a:r>
            <a:r>
              <a:rPr lang="en-US" sz="2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endParaRPr lang="en-US" sz="28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41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Rather than create a lambda that calls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>
                <a:cs typeface="Courier New" panose="02070309020205020404" pitchFamily="49" charset="0"/>
              </a:rPr>
              <a:t>: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names.forEach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 -&gt;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(name));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/>
              <a:t>can pass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/>
              <a:t> method itself to forEach:</a:t>
            </a:r>
            <a:endParaRPr lang="en-US" dirty="0"/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names.forEach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cs typeface="Courier New" panose="02070309020205020404" pitchFamily="49" charset="0"/>
              </a:rPr>
              <a:t>forEach will call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>
                <a:cs typeface="Courier New" panose="02070309020205020404" pitchFamily="49" charset="0"/>
              </a:rPr>
              <a:t> method of System.out with every String in the list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01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51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Package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Imported from </a:t>
            </a:r>
            <a:r>
              <a:rPr lang="en-US" dirty="0" err="1"/>
              <a:t>java.util</a:t>
            </a:r>
            <a:endParaRPr lang="en-US" dirty="0"/>
          </a:p>
          <a:p>
            <a:endParaRPr lang="en-US"/>
          </a:p>
          <a:p>
            <a:r>
              <a:rPr lang="en-US"/>
              <a:t>From </a:t>
            </a:r>
            <a:r>
              <a:rPr lang="en-US" err="1"/>
              <a:t>JavaDoc</a:t>
            </a:r>
            <a:r>
              <a:rPr lang="en-US"/>
              <a:t>: "Classes </a:t>
            </a:r>
            <a:r>
              <a:rPr lang="en-US" dirty="0"/>
              <a:t>to support functional-style operations on streams of elements, such as map-reduce transformations on </a:t>
            </a:r>
            <a:r>
              <a:rPr lang="en-US"/>
              <a:t>collections."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 associated with I/</a:t>
            </a:r>
            <a:r>
              <a:rPr lang="en-US"/>
              <a:t>O streams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10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Stream?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elements</a:t>
            </a:r>
          </a:p>
          <a:p>
            <a:r>
              <a:rPr lang="en-US" dirty="0"/>
              <a:t>Allows you to create a pipeline of aggregate operations on elements within a collection</a:t>
            </a:r>
          </a:p>
          <a:p>
            <a:r>
              <a:rPr lang="en-US" dirty="0"/>
              <a:t>Unlike Collections, not limited to boxed types</a:t>
            </a:r>
          </a:p>
        </p:txBody>
      </p:sp>
    </p:spTree>
    <p:extLst>
      <p:ext uri="{BB962C8B-B14F-4D97-AF65-F5344CB8AC3E}">
        <p14:creationId xmlns:p14="http://schemas.microsoft.com/office/powerpoint/2010/main" val="207945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Consist of a source </a:t>
            </a:r>
          </a:p>
          <a:p>
            <a:pPr lvl="1"/>
            <a:r>
              <a:rPr lang="en-US" dirty="0"/>
              <a:t>Ex: an array, a Collection object, etc.</a:t>
            </a:r>
          </a:p>
          <a:p>
            <a:r>
              <a:rPr lang="en-US" dirty="0"/>
              <a:t>And zero or more pipeline operations</a:t>
            </a:r>
          </a:p>
          <a:p>
            <a:pPr lvl="1"/>
            <a:r>
              <a:rPr lang="en-US" dirty="0"/>
              <a:t>Two kinds of pipeline operations</a:t>
            </a:r>
          </a:p>
          <a:p>
            <a:pPr lvl="2"/>
            <a:r>
              <a:rPr lang="en-US" sz="2200" dirty="0"/>
              <a:t>Intermediate (transforms the stream)</a:t>
            </a:r>
          </a:p>
          <a:p>
            <a:pPr lvl="3"/>
            <a:r>
              <a:rPr lang="en-US" sz="2200" dirty="0"/>
              <a:t>Ex: filter(), map(), sorted()</a:t>
            </a:r>
          </a:p>
          <a:p>
            <a:pPr lvl="2"/>
            <a:r>
              <a:rPr lang="en-US" sz="2200" dirty="0"/>
              <a:t>Terminal/Reduction (reduces the stream down to a result)</a:t>
            </a:r>
          </a:p>
          <a:p>
            <a:pPr lvl="3"/>
            <a:r>
              <a:rPr lang="en-US" sz="2200" dirty="0"/>
              <a:t>Ex: count(), sum(), </a:t>
            </a:r>
            <a:r>
              <a:rPr lang="en-US" sz="2200" dirty="0" err="1"/>
              <a:t>forEach</a:t>
            </a:r>
            <a:r>
              <a:rPr lang="en-US" sz="2200" dirty="0"/>
              <a:t>()</a:t>
            </a:r>
          </a:p>
          <a:p>
            <a:r>
              <a:rPr lang="en-US" sz="3400" dirty="0"/>
              <a:t>There are many ways to make streams</a:t>
            </a:r>
            <a:r>
              <a:rPr lang="en-US" sz="3400"/>
              <a:t>.  Let's </a:t>
            </a:r>
            <a:r>
              <a:rPr lang="en-US" sz="3400" dirty="0"/>
              <a:t>look at a few!</a:t>
            </a:r>
          </a:p>
        </p:txBody>
      </p:sp>
    </p:spTree>
    <p:extLst>
      <p:ext uri="{BB962C8B-B14F-4D97-AF65-F5344CB8AC3E}">
        <p14:creationId xmlns:p14="http://schemas.microsoft.com/office/powerpoint/2010/main" val="2827862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of Reference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Stream&lt;T&gt; Interface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Stream&lt;String&gt;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fruitStream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"Apple"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"Orange"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"Pear"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All Collection&lt;T&gt; objects include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.stream()</a:t>
            </a:r>
            <a:r>
              <a:rPr lang="en-US" dirty="0"/>
              <a:t> method which returns a Stream object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Stream&lt;String&gt;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nameStream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names.stream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Stream&lt;Employee&gt;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employeeStream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employees.stream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1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style of programming designed around mathematical expressions as functions</a:t>
            </a:r>
          </a:p>
          <a:p>
            <a:r>
              <a:rPr lang="en-US" dirty="0"/>
              <a:t>Consider the following expression as a function:  </a:t>
            </a:r>
          </a:p>
          <a:p>
            <a:r>
              <a:rPr lang="en-US" sz="2800" dirty="0"/>
              <a:t>    x</a:t>
            </a:r>
            <a:r>
              <a:rPr lang="en-US" sz="2800" baseline="30000" dirty="0"/>
              <a:t>2</a:t>
            </a:r>
            <a:r>
              <a:rPr lang="en-US" sz="2800" dirty="0"/>
              <a:t> + x </a:t>
            </a:r>
            <a:r>
              <a:rPr lang="en-US" sz="2800"/>
              <a:t>* 2</a:t>
            </a:r>
          </a:p>
          <a:p>
            <a:endParaRPr lang="en-US" sz="2800" dirty="0"/>
          </a:p>
          <a:p>
            <a:r>
              <a:rPr lang="en-US"/>
              <a:t>Given </a:t>
            </a:r>
            <a:r>
              <a:rPr lang="en-US" dirty="0"/>
              <a:t>x </a:t>
            </a:r>
            <a:r>
              <a:rPr lang="en-US"/>
              <a:t>= 5 we can </a:t>
            </a:r>
            <a:r>
              <a:rPr lang="en-US" dirty="0"/>
              <a:t>reduce </a:t>
            </a:r>
            <a:r>
              <a:rPr lang="en-US"/>
              <a:t>this expression to </a:t>
            </a:r>
            <a:r>
              <a:rPr lang="en-US" dirty="0"/>
              <a:t>a value of 35</a:t>
            </a:r>
          </a:p>
          <a:p>
            <a:r>
              <a:rPr lang="en-US" sz="2800" dirty="0"/>
              <a:t>    (5)</a:t>
            </a:r>
            <a:r>
              <a:rPr lang="en-US" sz="2800" baseline="30000" dirty="0"/>
              <a:t>2</a:t>
            </a:r>
            <a:r>
              <a:rPr lang="en-US" sz="2800" dirty="0"/>
              <a:t> + (5) * </a:t>
            </a:r>
            <a:r>
              <a:rPr lang="en-US" sz="2800"/>
              <a:t>2    =    </a:t>
            </a:r>
            <a:r>
              <a:rPr lang="en-US" sz="2800" dirty="0"/>
              <a:t>(25) + (</a:t>
            </a:r>
            <a:r>
              <a:rPr lang="en-US" sz="2800"/>
              <a:t>10)    =    35</a:t>
            </a:r>
            <a:endParaRPr lang="en-US" sz="2800" dirty="0"/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461003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of 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additional Stream interfaces that handle primitive type collections</a:t>
            </a:r>
          </a:p>
          <a:p>
            <a:pPr lvl="1"/>
            <a:r>
              <a:rPr lang="en-US" dirty="0" err="1"/>
              <a:t>IntStream</a:t>
            </a:r>
            <a:endParaRPr lang="en-US" dirty="0"/>
          </a:p>
          <a:p>
            <a:pPr lvl="1"/>
            <a:r>
              <a:rPr lang="en-US" dirty="0" err="1"/>
              <a:t>DoubleStream</a:t>
            </a:r>
            <a:endParaRPr lang="en-US" dirty="0"/>
          </a:p>
          <a:p>
            <a:pPr lvl="1"/>
            <a:r>
              <a:rPr lang="en-US" dirty="0" err="1"/>
              <a:t>LongStream</a:t>
            </a:r>
            <a:endParaRPr lang="en-US" dirty="0"/>
          </a:p>
          <a:p>
            <a:pPr marL="201168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grades = {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201168" lvl="1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IntStream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gradeStream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IntStream.of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(grades);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85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of char[]?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40893-AECF-4A05-9DD6-B25280C6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There is no Stream interface for the char data type</a:t>
            </a:r>
          </a:p>
          <a:p>
            <a:r>
              <a:rPr lang="en-US" sz="3200"/>
              <a:t>Transform a string into an IntStream using chars()</a:t>
            </a:r>
          </a:p>
          <a:p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String letterGrades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"ABC"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letterGrades.chars().forEach(i -&gt; System.out.println((char)i));</a:t>
            </a:r>
          </a:p>
          <a:p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 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 B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 C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48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Pipeline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performed on the stream that produce a non-stream result</a:t>
            </a:r>
          </a:p>
          <a:p>
            <a:r>
              <a:rPr lang="en-US" dirty="0"/>
              <a:t>The final operation performed in the stream pipeline</a:t>
            </a:r>
          </a:p>
          <a:p>
            <a:endParaRPr lang="en-US" dirty="0"/>
          </a:p>
          <a:p>
            <a:r>
              <a:rPr lang="en-US" dirty="0"/>
              <a:t>We already looked 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which is a terminal operator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7868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.count()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Returns the </a:t>
            </a:r>
            <a:r>
              <a:rPr lang="en-US" dirty="0"/>
              <a:t>number of elements in the stream</a:t>
            </a:r>
          </a:p>
          <a:p>
            <a:endParaRPr lang="en-US" dirty="0"/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grades = {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IntStream.of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(grades).count());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4</a:t>
            </a:r>
          </a:p>
        </p:txBody>
      </p:sp>
    </p:spTree>
    <p:extLst>
      <p:ext uri="{BB962C8B-B14F-4D97-AF65-F5344CB8AC3E}">
        <p14:creationId xmlns:p14="http://schemas.microsoft.com/office/powerpoint/2010/main" val="2021865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.sum()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Returns the sum of all elements in the stream</a:t>
            </a:r>
          </a:p>
          <a:p>
            <a:endParaRPr lang="en-US" dirty="0"/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grades = {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IntStream.of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(grades).sum());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347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64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.collect()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Collects the elements in the stream and returns them as the specified Collectors type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goodGuys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</a:t>
            </a:r>
            <a:r>
              <a:rPr lang="en-US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filter(name -&gt; !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</a:t>
            </a:r>
            <a:r>
              <a:rPr lang="en-US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goodGuys.stream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&gt;&gt;Mario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&gt;&gt;Luigi</a:t>
            </a:r>
          </a:p>
        </p:txBody>
      </p:sp>
    </p:spTree>
    <p:extLst>
      <p:ext uri="{BB962C8B-B14F-4D97-AF65-F5344CB8AC3E}">
        <p14:creationId xmlns:p14="http://schemas.microsoft.com/office/powerpoint/2010/main" val="3505948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E1CA-B06C-448D-89F3-64AC8A97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Nulls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7B8E-0DBB-43BA-A753-8E07B981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You're writing a shopping web application </a:t>
            </a:r>
          </a:p>
          <a:p>
            <a:r>
              <a:rPr lang="en-US"/>
              <a:t>The user enters this URL in the browser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http://mystore.com/catalog?productId=1234</a:t>
            </a:r>
          </a:p>
          <a:p>
            <a:r>
              <a:rPr lang="en-US"/>
              <a:t>Your server-side Java code runs the SQL query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 WHERE product_id = 1234;</a:t>
            </a:r>
          </a:p>
          <a:p>
            <a:endParaRPr lang="en-US"/>
          </a:p>
          <a:p>
            <a:r>
              <a:rPr lang="en-US"/>
              <a:t>What if there isn't a product with ID 1234?</a:t>
            </a:r>
          </a:p>
        </p:txBody>
      </p:sp>
    </p:spTree>
    <p:extLst>
      <p:ext uri="{BB962C8B-B14F-4D97-AF65-F5344CB8AC3E}">
        <p14:creationId xmlns:p14="http://schemas.microsoft.com/office/powerpoint/2010/main" val="2865061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Optional&lt;T&gt; </a:t>
            </a:r>
            <a:r>
              <a:rPr lang="en-US" dirty="0"/>
              <a:t>Class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2C20F-2CF4-4B30-B2E0-6FF4CDBD5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solution to null references, which are evil</a:t>
            </a:r>
          </a:p>
          <a:p>
            <a:r>
              <a:rPr lang="en-US"/>
              <a:t>Your database query could return an Optional&lt;Product&gt;</a:t>
            </a:r>
          </a:p>
          <a:p>
            <a:endParaRPr lang="en-US"/>
          </a:p>
          <a:p>
            <a:r>
              <a:rPr lang="en-US"/>
              <a:t>Our code can avoid nulls when no matching product exists</a:t>
            </a:r>
          </a:p>
          <a:p>
            <a:endParaRPr lang="en-US"/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Optional&lt;Product&gt; prod = findById(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01355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Optionals for Primitive Streams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2C20F-2CF4-4B30-B2E0-6FF4CDBD5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 pipeline operations like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/>
              <a:t>,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/>
              <a:t>, and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/>
              <a:t> return an Optional</a:t>
            </a:r>
          </a:p>
          <a:p>
            <a:r>
              <a:rPr lang="en-US"/>
              <a:t>Three additional classes for primitive streams: OptionalInt, OptionalDouble, OptionalLong</a:t>
            </a:r>
            <a:endParaRPr lang="en-US" sz="2200"/>
          </a:p>
          <a:p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int[] grades = {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System.out.println(IntStream.of(grades).min());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&gt;&gt; OptionalInt[78]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19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isPresent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check if the </a:t>
            </a:r>
            <a:r>
              <a:rPr lang="en-US"/>
              <a:t>Optional contains a value</a:t>
            </a:r>
            <a:endParaRPr lang="en-US" dirty="0"/>
          </a:p>
          <a:p>
            <a:endParaRPr lang="en-US" dirty="0"/>
          </a:p>
          <a:p>
            <a:r>
              <a:rPr lang="en-US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OptionalInt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minGrade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IntStream.of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(grades).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min();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int value = 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minGrade.isPresent() ? minGrade.getAsInt() : 0;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78</a:t>
            </a:r>
          </a:p>
        </p:txBody>
      </p:sp>
    </p:spTree>
    <p:extLst>
      <p:ext uri="{BB962C8B-B14F-4D97-AF65-F5344CB8AC3E}">
        <p14:creationId xmlns:p14="http://schemas.microsoft.com/office/powerpoint/2010/main" val="273164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Method, Right?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System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.out.println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calculateExpression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calculateExpression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* x + x *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99804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orElse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Instead of the conditional operator, </a:t>
            </a:r>
            <a:r>
              <a:rPr lang="en-US" dirty="0"/>
              <a:t>you can </a:t>
            </a:r>
            <a:r>
              <a:rPr lang="en-US"/>
              <a:t>use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/>
              <a:t> </a:t>
            </a:r>
            <a:r>
              <a:rPr lang="en-US" dirty="0"/>
              <a:t>to print </a:t>
            </a:r>
            <a:r>
              <a:rPr lang="en-US"/>
              <a:t>the value if present</a:t>
            </a:r>
            <a:r>
              <a:rPr lang="en-US" dirty="0"/>
              <a:t>, or the </a:t>
            </a:r>
            <a:r>
              <a:rPr lang="en-US"/>
              <a:t>parameter if not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int[] grades = {};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OptionalInt minGrade = IntStream.of(grades).min();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.out.</a:t>
            </a:r>
            <a:r>
              <a:rPr lang="en-US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(minGrade.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&gt;&gt; 0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18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Product Database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2C20F-2CF4-4B30-B2E0-6FF4CDBD5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Modern Java frameworks that access databases will do something like this</a:t>
            </a:r>
          </a:p>
          <a:p>
            <a:r>
              <a:rPr lang="en-US"/>
              <a:t>Return the real Product if ID match found, or a blank Product if not</a:t>
            </a:r>
          </a:p>
          <a:p>
            <a:endParaRPr lang="en-US"/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Optional&lt;Product&gt; prod = findById(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return prod.orElse(new Product());</a:t>
            </a:r>
          </a:p>
        </p:txBody>
      </p:sp>
    </p:spTree>
    <p:extLst>
      <p:ext uri="{BB962C8B-B14F-4D97-AF65-F5344CB8AC3E}">
        <p14:creationId xmlns:p14="http://schemas.microsoft.com/office/powerpoint/2010/main" val="1703862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Object Re-use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EFB1-0A06-4531-A26E-61F6D423E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Once reduction is complete, the stream becomes unusable</a:t>
            </a:r>
          </a:p>
          <a:p>
            <a:pPr lvl="1"/>
            <a:endParaRPr lang="en-US"/>
          </a:p>
          <a:p>
            <a:pPr marL="201168" lvl="1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Stream&lt;String&gt; nameStream = names.stream();</a:t>
            </a:r>
          </a:p>
          <a:p>
            <a:pPr marL="201168" lvl="1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nameStream.forEach(System.out::println);</a:t>
            </a:r>
          </a:p>
          <a:p>
            <a:pPr marL="201168" lvl="1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 numNames = nameStream.count();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error!</a:t>
            </a:r>
          </a:p>
          <a:p>
            <a:pPr marL="201168" lvl="1" indent="0">
              <a:buNone/>
            </a:pPr>
            <a:endParaRPr lang="en-US" sz="2400"/>
          </a:p>
          <a:p>
            <a:pPr marL="201168" lvl="1" indent="0">
              <a:buNone/>
            </a:pPr>
            <a:r>
              <a:rPr lang="en-US" sz="3200"/>
              <a:t>Must create a new stream to traverse it again</a:t>
            </a:r>
            <a:endParaRPr lang="en-US" sz="2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nameStream = names.stream();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758184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practice, you don't usually </a:t>
            </a:r>
            <a:r>
              <a:rPr lang="en-US" dirty="0"/>
              <a:t>create a Stream object</a:t>
            </a:r>
          </a:p>
          <a:p>
            <a:r>
              <a:rPr lang="en-US"/>
              <a:t>(As we saw, they're only good for a single use anyway)</a:t>
            </a:r>
            <a:endParaRPr lang="en-US" dirty="0"/>
          </a:p>
          <a:p>
            <a:r>
              <a:rPr lang="en-US" dirty="0"/>
              <a:t>Pipeline </a:t>
            </a:r>
            <a:r>
              <a:rPr lang="en-US"/>
              <a:t>operations are frequently strung </a:t>
            </a:r>
            <a:r>
              <a:rPr lang="en-US" dirty="0"/>
              <a:t>together using the dot operator </a:t>
            </a:r>
          </a:p>
          <a:p>
            <a:r>
              <a:rPr lang="en-US" dirty="0"/>
              <a:t>This is called </a:t>
            </a:r>
            <a:r>
              <a:rPr lang="en-US" i="1" dirty="0"/>
              <a:t>method chaining</a:t>
            </a:r>
            <a:endParaRPr lang="en-US" dirty="0"/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names.stream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89351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Pipeline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actions on a given stream of elements and creates a new stream</a:t>
            </a:r>
          </a:p>
          <a:p>
            <a:r>
              <a:rPr lang="en-US" dirty="0"/>
              <a:t>Completed before the terminal operations</a:t>
            </a:r>
          </a:p>
          <a:p>
            <a:r>
              <a:rPr lang="en-US" dirty="0"/>
              <a:t>Includes operations like sorting, mapping, and filtering</a:t>
            </a:r>
          </a:p>
        </p:txBody>
      </p:sp>
    </p:spTree>
    <p:extLst>
      <p:ext uri="{BB962C8B-B14F-4D97-AF65-F5344CB8AC3E}">
        <p14:creationId xmlns:p14="http://schemas.microsoft.com/office/powerpoint/2010/main" val="5459676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.sorted()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416CE-80B9-4CD1-96B6-7BBDA7E57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Sorts in natural order, or can accept a Comparator object</a:t>
            </a:r>
          </a:p>
          <a:p>
            <a:pPr marL="201168" lvl="1" indent="0">
              <a:buNone/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names.stream().sorted().forEach(System.out::println);  </a:t>
            </a:r>
          </a:p>
          <a:p>
            <a:pPr marL="201168" lvl="1" indent="0">
              <a:buNone/>
            </a:pP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names.stream()</a:t>
            </a:r>
          </a:p>
          <a:p>
            <a:pPr marL="201168" lvl="1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.sorted(Comparator.reverseOrder())</a:t>
            </a:r>
          </a:p>
          <a:p>
            <a:pPr marL="201168" lvl="1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.forEach(System.out::println);</a:t>
            </a:r>
          </a:p>
          <a:p>
            <a:pPr marL="201168" lvl="1" indent="0">
              <a:buNone/>
            </a:pPr>
            <a:endParaRPr lang="en-US" sz="2000"/>
          </a:p>
          <a:p>
            <a:pPr marL="201168" lvl="1" indent="0">
              <a:buNone/>
            </a:pPr>
            <a:r>
              <a:rPr lang="en-US" sz="3200"/>
              <a:t>Chains can be long, so pipeline methods are often indented on their own lines for readability</a:t>
            </a:r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89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.filter()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Filters the stream based on </a:t>
            </a:r>
            <a:r>
              <a:rPr lang="en-US"/>
              <a:t>a </a:t>
            </a:r>
            <a:r>
              <a:rPr lang="en-US" i="1"/>
              <a:t>predicate</a:t>
            </a:r>
            <a:r>
              <a:rPr lang="en-US"/>
              <a:t> (a test)</a:t>
            </a:r>
          </a:p>
          <a:p>
            <a:r>
              <a:rPr lang="en-US"/>
              <a:t>Only retains items where the test is true</a:t>
            </a:r>
            <a:endParaRPr lang="en-US" dirty="0"/>
          </a:p>
          <a:p>
            <a:r>
              <a:rPr 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count of all grades over 85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grades = {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IntStream.of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grades)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.filter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 -&gt; g &gt;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count());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2</a:t>
            </a:r>
          </a:p>
        </p:txBody>
      </p:sp>
    </p:spTree>
    <p:extLst>
      <p:ext uri="{BB962C8B-B14F-4D97-AF65-F5344CB8AC3E}">
        <p14:creationId xmlns:p14="http://schemas.microsoft.com/office/powerpoint/2010/main" val="36949101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.map()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36030-3037-4C2D-866F-7CD5815B2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Transforms each element in a stream from one type &lt;T&gt; to another type &lt;R&gt;</a:t>
            </a:r>
          </a:p>
          <a:p>
            <a:r>
              <a:rPr lang="en-US"/>
              <a:t>Map every name (a String) to its length (an Integer)</a:t>
            </a:r>
            <a:endParaRPr lang="en-US" sz="6000"/>
          </a:p>
          <a:p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List&lt;String&gt; names = new ArrayList&lt;&gt;();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names.stream()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.map(String::length)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.forEach(System.out::println);</a:t>
            </a:r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68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.map()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Item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price;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Item(String name, double price)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this.name = name;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this.price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price;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price;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428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.map()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List&lt;Item&gt; groceries = new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groceries.add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Item(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"Apples"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4.99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groceries.add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Item(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"Oranges"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5.99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groceries.add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Item(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"Pears"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3.99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List&lt;Double&gt; prices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groceries.stream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.map(Item::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.collect(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45100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Lambdas </a:t>
            </a:r>
            <a:br>
              <a:rPr lang="en-US" dirty="0"/>
            </a:br>
            <a:r>
              <a:rPr lang="en-US" dirty="0"/>
              <a:t>&amp; Functional Interfaces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2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interface with </a:t>
            </a:r>
            <a:r>
              <a:rPr lang="en-US" b="1" dirty="0"/>
              <a:t>only one </a:t>
            </a:r>
            <a:r>
              <a:rPr lang="en-US"/>
              <a:t>abstract method (no body)</a:t>
            </a:r>
            <a:endParaRPr lang="en-US" dirty="0"/>
          </a:p>
          <a:p>
            <a:r>
              <a:rPr lang="en-US" dirty="0"/>
              <a:t>Can </a:t>
            </a:r>
            <a:r>
              <a:rPr lang="en-US"/>
              <a:t>have default methods and/or  </a:t>
            </a:r>
            <a:r>
              <a:rPr lang="en-US" dirty="0"/>
              <a:t>static methods</a:t>
            </a:r>
          </a:p>
          <a:p>
            <a:endParaRPr lang="en-US" dirty="0"/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ExpressionCalculator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compute(double x, double y);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594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8049-AB31-40C6-BDB4-1F3BF803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Without 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3A95C-AC5B-4F76-81BB-D3993DFA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use ExpressionCalculator, we would need to create an entire class that implements it</a:t>
            </a:r>
          </a:p>
          <a:p>
            <a:endParaRPr lang="en-US"/>
          </a:p>
          <a:p>
            <a:r>
              <a:rPr lang="en-US"/>
              <a:t>Then create an object of that class and call its compute method</a:t>
            </a:r>
          </a:p>
          <a:p>
            <a:endParaRPr lang="en-US"/>
          </a:p>
          <a:p>
            <a:r>
              <a:rPr lang="en-US"/>
              <a:t>That's a lot of code for a little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99116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6F3BCB-9B93-4CD0-B71B-78FB1545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Without Lambdas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AA2911-9C79-4225-B8B0-1E81C345E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BMICalculator implements ExpressionCalculator {</a:t>
            </a: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public double compute(double x, double y) {</a:t>
            </a: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return x / (y * y) * </a:t>
            </a:r>
            <a:r>
              <a:rPr 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703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ExpressionCalculator calc = new BMICalculator();</a:t>
            </a: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double bmi = calc.compute(</a:t>
            </a:r>
            <a:r>
              <a:rPr 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150.5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67.0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System.out.println(bmi);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212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366B-AE61-4C46-BBD8-7D4F4382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5012-7F92-4590-A27C-8CCB08507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keep the important part of BMICalculator</a:t>
            </a:r>
          </a:p>
          <a:p>
            <a:endParaRPr lang="en-US"/>
          </a:p>
          <a:p>
            <a:r>
              <a:rPr lang="en-US"/>
              <a:t>Accepts two doubles, returns a calculation</a:t>
            </a:r>
          </a:p>
          <a:p>
            <a:endParaRPr lang="en-US"/>
          </a:p>
          <a:p>
            <a:r>
              <a:rPr lang="en-US"/>
              <a:t>Discard all the rest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312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A655953-C168-4223-A007-1AAE678AC01A}" vid="{20A9A4E2-1D08-4FE1-B28E-37DE75CFAA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WCTC</Template>
  <TotalTime>730</TotalTime>
  <Words>2316</Words>
  <Application>Microsoft Office PowerPoint</Application>
  <PresentationFormat>Widescreen</PresentationFormat>
  <Paragraphs>359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Retrospect</vt:lpstr>
      <vt:lpstr>Java Programming</vt:lpstr>
      <vt:lpstr>Functional Programming</vt:lpstr>
      <vt:lpstr>Functional Programming</vt:lpstr>
      <vt:lpstr>Use a Method, Right?</vt:lpstr>
      <vt:lpstr>Lambdas  &amp; Functional Interfaces</vt:lpstr>
      <vt:lpstr>Functional Interface</vt:lpstr>
      <vt:lpstr>Without Lambdas</vt:lpstr>
      <vt:lpstr>Without Lambdas</vt:lpstr>
      <vt:lpstr>With Lambdas</vt:lpstr>
      <vt:lpstr>BMICalculator as Lambda</vt:lpstr>
      <vt:lpstr>With Lambdas</vt:lpstr>
      <vt:lpstr>Lambda Expressions</vt:lpstr>
      <vt:lpstr>Functional Interface</vt:lpstr>
      <vt:lpstr>Many Objects, Many Functions</vt:lpstr>
      <vt:lpstr>Variables in Lambda Expressions</vt:lpstr>
      <vt:lpstr>Lambda Syntax</vt:lpstr>
      <vt:lpstr>Parameter types</vt:lpstr>
      <vt:lpstr>Things to Note w/Lambda Expressions</vt:lpstr>
      <vt:lpstr>Things to Note w/Lambda Expressions</vt:lpstr>
      <vt:lpstr>.forEach()</vt:lpstr>
      <vt:lpstr>Iterating a Collection with a Loop</vt:lpstr>
      <vt:lpstr>Iterating with forEach</vt:lpstr>
      <vt:lpstr>Method Reference</vt:lpstr>
      <vt:lpstr>Optimize Your Code</vt:lpstr>
      <vt:lpstr>Stream API</vt:lpstr>
      <vt:lpstr>Stream Package</vt:lpstr>
      <vt:lpstr>What is a Stream?</vt:lpstr>
      <vt:lpstr>Stream Pipeline</vt:lpstr>
      <vt:lpstr>Stream of Reference Types</vt:lpstr>
      <vt:lpstr>Stream of Primitive Types</vt:lpstr>
      <vt:lpstr>Stream of char[]?</vt:lpstr>
      <vt:lpstr>Terminal Pipeline Operations</vt:lpstr>
      <vt:lpstr>.count()</vt:lpstr>
      <vt:lpstr>.sum()</vt:lpstr>
      <vt:lpstr>.collect()</vt:lpstr>
      <vt:lpstr>Handling Nulls</vt:lpstr>
      <vt:lpstr>Optional&lt;T&gt; Class </vt:lpstr>
      <vt:lpstr>Optionals for Primitive Streams</vt:lpstr>
      <vt:lpstr>.isPresent()</vt:lpstr>
      <vt:lpstr>.orElse()</vt:lpstr>
      <vt:lpstr>Our Product Database </vt:lpstr>
      <vt:lpstr>Stream Object Re-use</vt:lpstr>
      <vt:lpstr>Method Chaining</vt:lpstr>
      <vt:lpstr>Intermediate Pipeline Operations</vt:lpstr>
      <vt:lpstr>.sorted()</vt:lpstr>
      <vt:lpstr>.filter()</vt:lpstr>
      <vt:lpstr>.map()</vt:lpstr>
      <vt:lpstr>.map() Example</vt:lpstr>
      <vt:lpstr>.map() Example</vt:lpstr>
    </vt:vector>
  </TitlesOfParts>
  <Company>Waukesha County Technical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Brittney Schultz</dc:creator>
  <cp:lastModifiedBy>Stacy Read</cp:lastModifiedBy>
  <cp:revision>96</cp:revision>
  <dcterms:created xsi:type="dcterms:W3CDTF">2021-01-16T15:15:00Z</dcterms:created>
  <dcterms:modified xsi:type="dcterms:W3CDTF">2021-01-17T21:50:44Z</dcterms:modified>
</cp:coreProperties>
</file>