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3" r:id="rId16"/>
    <p:sldId id="270" r:id="rId17"/>
    <p:sldId id="271" r:id="rId18"/>
    <p:sldId id="272" r:id="rId19"/>
    <p:sldId id="274" r:id="rId20"/>
    <p:sldId id="275" r:id="rId21"/>
    <p:sldId id="325" r:id="rId22"/>
    <p:sldId id="285" r:id="rId23"/>
    <p:sldId id="276" r:id="rId24"/>
    <p:sldId id="277" r:id="rId25"/>
    <p:sldId id="278" r:id="rId26"/>
    <p:sldId id="280" r:id="rId27"/>
    <p:sldId id="279" r:id="rId28"/>
    <p:sldId id="282" r:id="rId29"/>
    <p:sldId id="281" r:id="rId30"/>
    <p:sldId id="28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26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24" r:id="rId52"/>
    <p:sldId id="304" r:id="rId53"/>
    <p:sldId id="305" r:id="rId54"/>
    <p:sldId id="306" r:id="rId55"/>
    <p:sldId id="307" r:id="rId56"/>
    <p:sldId id="308" r:id="rId57"/>
    <p:sldId id="309" r:id="rId58"/>
    <p:sldId id="316" r:id="rId59"/>
    <p:sldId id="310" r:id="rId60"/>
    <p:sldId id="311" r:id="rId61"/>
    <p:sldId id="312" r:id="rId62"/>
    <p:sldId id="313" r:id="rId63"/>
    <p:sldId id="314" r:id="rId64"/>
    <p:sldId id="315" r:id="rId65"/>
    <p:sldId id="317" r:id="rId66"/>
    <p:sldId id="318" r:id="rId67"/>
    <p:sldId id="319" r:id="rId68"/>
    <p:sldId id="321" r:id="rId69"/>
    <p:sldId id="320" r:id="rId70"/>
    <p:sldId id="322" r:id="rId71"/>
    <p:sldId id="32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38570F-94E2-486C-9CFA-A6B84FC67E01}">
          <p14:sldIdLst>
            <p14:sldId id="256"/>
          </p14:sldIdLst>
        </p14:section>
        <p14:section name="Multi-Threading" id="{3528ACE0-1067-41E6-91BB-09355BDAAA4D}">
          <p14:sldIdLst>
            <p14:sldId id="257"/>
            <p14:sldId id="258"/>
            <p14:sldId id="260"/>
            <p14:sldId id="259"/>
            <p14:sldId id="261"/>
            <p14:sldId id="262"/>
            <p14:sldId id="264"/>
            <p14:sldId id="263"/>
          </p14:sldIdLst>
        </p14:section>
        <p14:section name="Runnable Tasks" id="{72D662EA-928D-41BF-809B-D042C1F01DBD}">
          <p14:sldIdLst>
            <p14:sldId id="265"/>
            <p14:sldId id="266"/>
            <p14:sldId id="267"/>
            <p14:sldId id="269"/>
            <p14:sldId id="268"/>
            <p14:sldId id="273"/>
            <p14:sldId id="270"/>
            <p14:sldId id="271"/>
            <p14:sldId id="272"/>
            <p14:sldId id="274"/>
            <p14:sldId id="275"/>
            <p14:sldId id="325"/>
          </p14:sldIdLst>
        </p14:section>
        <p14:section name="Sleeping and Interrupting Threads" id="{5A3E1543-1B40-4FAE-AC3B-7629A7148642}">
          <p14:sldIdLst>
            <p14:sldId id="285"/>
            <p14:sldId id="276"/>
            <p14:sldId id="277"/>
            <p14:sldId id="278"/>
            <p14:sldId id="280"/>
            <p14:sldId id="279"/>
            <p14:sldId id="282"/>
            <p14:sldId id="281"/>
            <p14:sldId id="283"/>
            <p14:sldId id="284"/>
          </p14:sldIdLst>
        </p14:section>
        <p14:section name="Joining Threads" id="{568D275E-E8D7-42EB-B38D-6F58F9F262BA}">
          <p14:sldIdLst>
            <p14:sldId id="286"/>
            <p14:sldId id="287"/>
            <p14:sldId id="288"/>
            <p14:sldId id="289"/>
            <p14:sldId id="290"/>
          </p14:sldIdLst>
        </p14:section>
        <p14:section name="Thread Priority" id="{6E97525C-3DEC-4BEA-B7ED-C1D522CCB46E}">
          <p14:sldIdLst>
            <p14:sldId id="291"/>
            <p14:sldId id="292"/>
            <p14:sldId id="293"/>
            <p14:sldId id="294"/>
            <p14:sldId id="295"/>
            <p14:sldId id="326"/>
            <p14:sldId id="296"/>
          </p14:sldIdLst>
        </p14:section>
        <p14:section name="Thread Pools" id="{8AEA5871-0D91-42F2-B700-D4D086D5DCB3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24"/>
          </p14:sldIdLst>
        </p14:section>
        <p14:section name="Synchronization" id="{0E5ED4E3-6F7B-4688-8DC3-4215768976C2}">
          <p14:sldIdLst>
            <p14:sldId id="304"/>
            <p14:sldId id="305"/>
            <p14:sldId id="306"/>
            <p14:sldId id="307"/>
            <p14:sldId id="308"/>
            <p14:sldId id="309"/>
            <p14:sldId id="316"/>
            <p14:sldId id="310"/>
            <p14:sldId id="311"/>
            <p14:sldId id="312"/>
            <p14:sldId id="313"/>
            <p14:sldId id="314"/>
            <p14:sldId id="315"/>
            <p14:sldId id="317"/>
            <p14:sldId id="318"/>
            <p14:sldId id="319"/>
          </p14:sldIdLst>
        </p14:section>
        <p14:section name="Synchronized Collections" id="{A94E06F3-2906-4ADF-93AD-164B840DF33A}">
          <p14:sldIdLst>
            <p14:sldId id="321"/>
            <p14:sldId id="320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8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69E2A-C372-4A65-A6A2-9B9D952C3E2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g.bucknell.edu/~mead/Java-tutorial/essential/threads/priority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8787-57B7-4A7B-8FF5-821387CCB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CAAFD-EA99-42C3-AE72-8391F9162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152-130 Module 7</a:t>
            </a:r>
          </a:p>
        </p:txBody>
      </p:sp>
    </p:spTree>
    <p:extLst>
      <p:ext uri="{BB962C8B-B14F-4D97-AF65-F5344CB8AC3E}">
        <p14:creationId xmlns:p14="http://schemas.microsoft.com/office/powerpoint/2010/main" val="11292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968C-6CCB-4ECC-8F34-B8292D99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Runnable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90EA9-23B5-4E07-8F2A-9D26477F8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67158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F597F-6E7E-4FAB-BBD6-12458B85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4097FE-31D7-4560-8B22-2A613C5B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task</a:t>
            </a:r>
            <a:r>
              <a:rPr lang="en-US"/>
              <a:t> contains the code you want to run on a new thread</a:t>
            </a:r>
          </a:p>
          <a:p>
            <a:r>
              <a:rPr lang="en-US"/>
              <a:t>Usually something that's going to take a long time</a:t>
            </a:r>
          </a:p>
          <a:p>
            <a:r>
              <a:rPr lang="en-US"/>
              <a:t>Download a file, API call, crunching a bunch of numbers...</a:t>
            </a:r>
          </a:p>
        </p:txBody>
      </p:sp>
    </p:spTree>
    <p:extLst>
      <p:ext uri="{BB962C8B-B14F-4D97-AF65-F5344CB8AC3E}">
        <p14:creationId xmlns:p14="http://schemas.microsoft.com/office/powerpoint/2010/main" val="356261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54AD-9AB2-414D-B602-EBC2D30B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F682-9A22-4CB8-AD10-EAF8F537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task class should implement the Runnable interface</a:t>
            </a:r>
          </a:p>
          <a:p>
            <a:endParaRPr lang="en-US"/>
          </a:p>
          <a:p>
            <a:r>
              <a:rPr lang="en-US"/>
              <a:t>Runnable contains one method named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run()</a:t>
            </a:r>
          </a:p>
          <a:p>
            <a:endParaRPr lang="en-US"/>
          </a:p>
          <a:p>
            <a:r>
              <a:rPr lang="en-US"/>
              <a:t>Your long-running code (that downloads a file, calls an API, etc.) goes inside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run()</a:t>
            </a:r>
          </a:p>
        </p:txBody>
      </p:sp>
    </p:spTree>
    <p:extLst>
      <p:ext uri="{BB962C8B-B14F-4D97-AF65-F5344CB8AC3E}">
        <p14:creationId xmlns:p14="http://schemas.microsoft.com/office/powerpoint/2010/main" val="277850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5700-EFFF-42E6-95D6-1605D52B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Task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3308-2A8C-4670-9458-6C320203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MyTask implements Runnable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run()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run in its own thread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6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31C1-5762-47BA-951B-590FC3EE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862B-62AD-49ED-84C7-F43C52F2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task object</a:t>
            </a:r>
          </a:p>
          <a:p>
            <a:r>
              <a:rPr lang="en-US"/>
              <a:t>Create a new Thread and pass it the task</a:t>
            </a:r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Runnable task = new MyTask();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Thread thread = new Thread(task);</a:t>
            </a:r>
          </a:p>
        </p:txBody>
      </p:sp>
    </p:spTree>
    <p:extLst>
      <p:ext uri="{BB962C8B-B14F-4D97-AF65-F5344CB8AC3E}">
        <p14:creationId xmlns:p14="http://schemas.microsoft.com/office/powerpoint/2010/main" val="260959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3275-091E-4201-B237-51891335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the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E34E-8D62-48FE-9588-8C83E413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thread will run the task when you tell it to start</a:t>
            </a:r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Runnable task = new MyTask();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Thread thread = new Thread(task);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thread.start();</a:t>
            </a:r>
          </a:p>
        </p:txBody>
      </p:sp>
    </p:spTree>
    <p:extLst>
      <p:ext uri="{BB962C8B-B14F-4D97-AF65-F5344CB8AC3E}">
        <p14:creationId xmlns:p14="http://schemas.microsoft.com/office/powerpoint/2010/main" val="321891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83AD-7AFA-4880-BB24-EA465C54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Text Spammer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1962-2EC2-44A8-8476-9623774A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nested loop prints some text ~16 billion times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Spammer {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public void spam(String text) {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for (int i = Integer.MIN_VALUE; i &lt; Integer.MAX_VALUE; i++) {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for (int j = Integer.MIN_VALUE; j &lt; Integer.MAX_VALUE; j++) {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System.out.println(text);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19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5E3A-718A-47CF-8886-F5C1582A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Text Spammer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DCF9-E7CD-4D5E-9A58-7D4AB25C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loops runs until the user enters "q" or "Q"</a:t>
            </a:r>
          </a:p>
          <a:p>
            <a:r>
              <a:rPr lang="en-US"/>
              <a:t>The thread </a:t>
            </a:r>
            <a:r>
              <a:rPr lang="en-US" i="1"/>
              <a:t>blocks</a:t>
            </a:r>
            <a:r>
              <a:rPr lang="en-US"/>
              <a:t> while waiting for the spammer to finish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String text;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do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text = JOptionPane.showInputDialog(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spam text"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new Spammer().spam(text);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 while (!spam.equalsIgnoreCase(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6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86E4-034E-424D-8E92-9B4A2DA9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Text Spammer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E18C-2301-489C-BE2A-34D1E316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spammer task that implements Runnable</a:t>
            </a:r>
          </a:p>
          <a:p>
            <a:r>
              <a:rPr lang="en-US"/>
              <a:t>Its run method (not shown) contains the nested loops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SpammerTask implements Runnable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String text;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public SpammerTask(String text)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this.text = text;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0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8350-BA6B-4564-8476-75917712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Text Spammer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EF582-A290-4BEB-9807-141A1378F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Update main to create new tasks and threads</a:t>
            </a:r>
          </a:p>
          <a:p>
            <a:r>
              <a:rPr lang="en-US"/>
              <a:t>With the loops on their own threads, they do not block</a:t>
            </a:r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// new Spammer().spam(spam);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Runnable task = new SpammerTask(spam);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Thread thread = new Thread(task);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thread.start();</a:t>
            </a:r>
          </a:p>
        </p:txBody>
      </p:sp>
    </p:spTree>
    <p:extLst>
      <p:ext uri="{BB962C8B-B14F-4D97-AF65-F5344CB8AC3E}">
        <p14:creationId xmlns:p14="http://schemas.microsoft.com/office/powerpoint/2010/main" val="126530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3B43-515C-44C9-AFA4-B730217C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5FE5-419F-41F7-A422-7110CEE09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176940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1E42-F71F-4EE9-9196-7080B71A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Don't Call run()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8755-8BE6-4A77-933E-45198C46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thread calls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/>
              <a:t> method in the task</a:t>
            </a:r>
          </a:p>
          <a:p>
            <a:r>
              <a:rPr lang="en-US"/>
              <a:t>Don't call it explicitly</a:t>
            </a:r>
          </a:p>
          <a:p>
            <a:r>
              <a:rPr lang="en-US"/>
              <a:t>Call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/>
              <a:t> on the thread</a:t>
            </a:r>
          </a:p>
        </p:txBody>
      </p:sp>
    </p:spTree>
    <p:extLst>
      <p:ext uri="{BB962C8B-B14F-4D97-AF65-F5344CB8AC3E}">
        <p14:creationId xmlns:p14="http://schemas.microsoft.com/office/powerpoint/2010/main" val="133654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B4F5-2F19-4840-9D3A-5B88C89E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Don't Reuse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0475-DEAB-4E2A-86AD-C467B3C2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 thread is finished, it's finished</a:t>
            </a:r>
          </a:p>
          <a:p>
            <a:r>
              <a:rPr lang="en-US"/>
              <a:t>Don't try to restart a completed thread</a:t>
            </a:r>
          </a:p>
          <a:p>
            <a:endParaRPr lang="en-US"/>
          </a:p>
          <a:p>
            <a:r>
              <a:rPr lang="en-US"/>
              <a:t>Just make a new one</a:t>
            </a:r>
          </a:p>
          <a:p>
            <a:r>
              <a:rPr lang="en-US"/>
              <a:t>(Or use a thread pool)</a:t>
            </a:r>
          </a:p>
        </p:txBody>
      </p:sp>
    </p:spTree>
    <p:extLst>
      <p:ext uri="{BB962C8B-B14F-4D97-AF65-F5344CB8AC3E}">
        <p14:creationId xmlns:p14="http://schemas.microsoft.com/office/powerpoint/2010/main" val="841565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9CC5-59D5-48AC-8037-FD5633AE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Sleeping and Interrupting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5F0A-1E98-40F4-B18A-EC705506A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613266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950E-C906-41F6-82EB-807F4DA1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Pausing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6B99-F5AF-4F93-9E90-90CA255F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thread can be paused by calling its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/>
              <a:t> method</a:t>
            </a:r>
          </a:p>
          <a:p>
            <a:r>
              <a:rPr lang="en-US"/>
              <a:t>Accepts the number of milliseconds (1/1000th second) to sleep for</a:t>
            </a:r>
          </a:p>
          <a:p>
            <a:r>
              <a:rPr lang="en-US"/>
              <a:t>Within the task's run method, call Thread.sleep(millis)</a:t>
            </a:r>
          </a:p>
          <a:p>
            <a:r>
              <a:rPr lang="en-US"/>
              <a:t>Will need to handle InterruptedException</a:t>
            </a:r>
          </a:p>
        </p:txBody>
      </p:sp>
    </p:spTree>
    <p:extLst>
      <p:ext uri="{BB962C8B-B14F-4D97-AF65-F5344CB8AC3E}">
        <p14:creationId xmlns:p14="http://schemas.microsoft.com/office/powerpoint/2010/main" val="3244973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BBAC-B92C-47BC-9FBD-F38CA408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Countdown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8ADD-03AC-4CE2-917A-E7A4AC8E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 the numbers from X to 1, one per second</a:t>
            </a:r>
          </a:p>
          <a:p>
            <a:endParaRPr lang="en-US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CountdownTask implements Runnable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int secondsRemaining;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public CountdownTask(int secondsRemaining)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this.secondsRemaining = secondsRemaining;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73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BBAC-B92C-47BC-9FBD-F38CA408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Countdown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8ADD-03AC-4CE2-917A-E7A4AC8E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while (secondsRemaining &gt;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System.out.println(secondsRemaining--);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Thread.</a:t>
            </a:r>
            <a:r>
              <a:rPr lang="en-US" sz="2400" b="1" u="wavyHeavy">
                <a:uFill>
                  <a:solidFill>
                    <a:srgbClr val="C0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catch? throw?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589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45DC-8721-423E-94D5-851CB7C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Countdown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3ED0-E2AD-43A3-A217-683D4C9E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the countdown thread in main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String secondsText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JOptionPane.showInputDialog(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seconds"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 seconds = Integer.parseInt(secondsText);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Runnable task = new CountdownTask(seconds);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 thread = new Thread(task);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thread.start();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5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B7A8-EDBB-4D9B-9937-44D6CE13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InterruptedException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424D-4A14-4F6B-80DF-07023F86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Should we throw or catch the exception?</a:t>
            </a:r>
          </a:p>
          <a:p>
            <a:r>
              <a:rPr lang="en-US"/>
              <a:t>It depends... can your program recover?</a:t>
            </a:r>
          </a:p>
          <a:p>
            <a:r>
              <a:rPr lang="en-US"/>
              <a:t>Was the interruption expected (user clicks a cancel button) or abnormal (network connection terminates)?</a:t>
            </a:r>
          </a:p>
        </p:txBody>
      </p:sp>
    </p:spTree>
    <p:extLst>
      <p:ext uri="{BB962C8B-B14F-4D97-AF65-F5344CB8AC3E}">
        <p14:creationId xmlns:p14="http://schemas.microsoft.com/office/powerpoint/2010/main" val="811452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A489-057B-48AA-A606-BB2B70CA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InterruptedException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5E01-6FAF-4993-8905-174CCB2F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decide to catch the exception, call the interrupt method of the thread</a:t>
            </a:r>
          </a:p>
          <a:p>
            <a:r>
              <a:rPr lang="en-US"/>
              <a:t>Sets a flag that can be checked elsewhere in the program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Thread.sleep(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 catch (InterruptedException e)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Thread.currentThread().interrupt();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709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DA42-752A-4236-9DBA-C462D9C2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Interrupting on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21AF-558E-4548-8672-29062127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Within the task's run method, check if its thread has been interrupted (check that flag)</a:t>
            </a:r>
          </a:p>
          <a:p>
            <a:r>
              <a:rPr lang="en-US"/>
              <a:t>If it has, stop whatever the task was doing</a:t>
            </a:r>
          </a:p>
          <a:p>
            <a:endParaRPr lang="en-US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while (!Thread.currentThread().isInterrupted())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stuff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360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A207-BF9F-4CA5-9869-9C9B3F88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3E58-EAC7-4CF6-A303-058B0529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CPU is where program instructions are executed</a:t>
            </a:r>
          </a:p>
          <a:p>
            <a:r>
              <a:rPr lang="en-US"/>
              <a:t>Instructions are executed </a:t>
            </a:r>
            <a:r>
              <a:rPr lang="en-US" i="1"/>
              <a:t>serially</a:t>
            </a:r>
          </a:p>
          <a:p>
            <a:r>
              <a:rPr lang="en-US"/>
              <a:t>One after another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 operating system manages the CPU's</a:t>
            </a:r>
            <a:br>
              <a:rPr lang="en-US"/>
            </a:br>
            <a:r>
              <a:rPr lang="en-US"/>
              <a:t>"attention" when multiple programs are running</a:t>
            </a:r>
          </a:p>
        </p:txBody>
      </p:sp>
      <p:pic>
        <p:nvPicPr>
          <p:cNvPr id="1026" name="Picture 2" descr="Intel's Haswell: Quad-Core Desktop Processor SKUs">
            <a:extLst>
              <a:ext uri="{FF2B5EF4-FFF2-40B4-BE49-F238E27FC236}">
                <a16:creationId xmlns:a16="http://schemas.microsoft.com/office/drawing/2014/main" id="{627133CD-6640-4544-B416-37B67B9C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005" y="2590800"/>
            <a:ext cx="31146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30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B135-EB14-4C20-9EB0-B5509E9E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Infinite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F158-2CAD-4D67-92EE-1AC173B8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InfiniteTask implements Runnable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run()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while (!Thread.currentThread().isInterrupted())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Thread.sleep(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System.out.println(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"Loading, please wait..."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} catch (InterruptedException e)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Thread.currentThread().interrupt();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7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47C2-97C8-4E2B-B286-B9A2DB59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Infinite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9740-AE7E-4C26-B4C2-CDE5429A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thread blocks until the dialog is dismissed</a:t>
            </a:r>
          </a:p>
          <a:p>
            <a:r>
              <a:rPr lang="en-US"/>
              <a:t>After dialog closed, the thread's interrupt method is called</a:t>
            </a:r>
          </a:p>
          <a:p>
            <a:endParaRPr lang="en-US" sz="2400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Runnable task = new InfiniteTask();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Thread thread = new Thread(task);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thread.start();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(null,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"Close dialog to stop loading"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thread.interrupt();</a:t>
            </a:r>
          </a:p>
        </p:txBody>
      </p:sp>
    </p:spTree>
    <p:extLst>
      <p:ext uri="{BB962C8B-B14F-4D97-AF65-F5344CB8AC3E}">
        <p14:creationId xmlns:p14="http://schemas.microsoft.com/office/powerpoint/2010/main" val="304861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B92B-82F7-42F7-B603-5DD6BD47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29D2-3BEC-45B0-BAE4-F8F7A0055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200055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ED80FD-6718-42ED-81A3-02FE46CB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Thread Waits for Another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E659F3-DCD9-4B0C-9A6B-513FB79D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program needs to make three network requests for data</a:t>
            </a:r>
          </a:p>
          <a:p>
            <a:r>
              <a:rPr lang="en-US"/>
              <a:t>But it can't continue until all three requests complete</a:t>
            </a:r>
          </a:p>
          <a:p>
            <a:r>
              <a:rPr lang="en-US"/>
              <a:t>For efficiency, you start three new threads, one per request</a:t>
            </a:r>
          </a:p>
          <a:p>
            <a:endParaRPr lang="en-US"/>
          </a:p>
          <a:p>
            <a:r>
              <a:rPr lang="en-US"/>
              <a:t>The main thread must wait until all three network threads finish fetching data</a:t>
            </a:r>
          </a:p>
        </p:txBody>
      </p:sp>
    </p:spTree>
    <p:extLst>
      <p:ext uri="{BB962C8B-B14F-4D97-AF65-F5344CB8AC3E}">
        <p14:creationId xmlns:p14="http://schemas.microsoft.com/office/powerpoint/2010/main" val="427081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C463-8A69-42F9-9417-6AF2A37A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Two Countdown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41DF-2081-4932-B53B-4D366FD3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for 10 seconds, one for 15 seconds</a:t>
            </a:r>
          </a:p>
          <a:p>
            <a:endParaRPr lang="en-US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Thread thread1 = new Thread(new CountdownTask(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Thread thread2 = new Thread(new CountdownTask(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thread1.start();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thread2.start();</a:t>
            </a:r>
          </a:p>
        </p:txBody>
      </p:sp>
    </p:spTree>
    <p:extLst>
      <p:ext uri="{BB962C8B-B14F-4D97-AF65-F5344CB8AC3E}">
        <p14:creationId xmlns:p14="http://schemas.microsoft.com/office/powerpoint/2010/main" val="1517890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6C4C-5F38-43ED-857F-F72166E0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 For Both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0E31-73CA-4D24-B6E9-EA86C97D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thread (the one that created the countdown threads) must wait for both to be done before continuing</a:t>
            </a:r>
          </a:p>
          <a:p>
            <a:endParaRPr lang="en-US"/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thread1.start();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thread2.start();</a:t>
            </a:r>
          </a:p>
          <a:p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both countdowns to finish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"Countdowns done!"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0347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BC99-D03A-4588-B0E6-525F0615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the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F2EA-A9A7-4653-B0DD-F7E21BB4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the main thread starts the countdowns, it joins them</a:t>
            </a:r>
          </a:p>
          <a:p>
            <a:r>
              <a:rPr lang="en-US"/>
              <a:t>(Join throws InterruptedException also)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thread1.join();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thread2.join();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 catch (InterruptedException e) {...}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"Countdowns done!"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7851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54C8-4A2E-4F5B-B352-DFA86667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Priority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23006-867D-49FE-9423-491511F7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2288474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25AB-E626-411F-A720-80863226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Prioritizing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BB0C-F005-4A2B-A6E8-F555B55D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thread has a priority</a:t>
            </a:r>
          </a:p>
          <a:p>
            <a:r>
              <a:rPr lang="en-US"/>
              <a:t>By default, it inherits the priority of the thread that created it</a:t>
            </a:r>
          </a:p>
          <a:p>
            <a:r>
              <a:rPr lang="en-US"/>
              <a:t>JVM will execute the highest priority thread first</a:t>
            </a:r>
          </a:p>
          <a:p>
            <a:r>
              <a:rPr lang="en-US"/>
              <a:t>If all threads are equal, they are placed in a circular queue and share CPU time equally</a:t>
            </a:r>
          </a:p>
          <a:p>
            <a:r>
              <a:rPr lang="en-US" i="1"/>
              <a:t>Round-robin scheduling</a:t>
            </a:r>
          </a:p>
        </p:txBody>
      </p:sp>
    </p:spTree>
    <p:extLst>
      <p:ext uri="{BB962C8B-B14F-4D97-AF65-F5344CB8AC3E}">
        <p14:creationId xmlns:p14="http://schemas.microsoft.com/office/powerpoint/2010/main" val="2284061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30CF-58D4-490D-8C9E-BC8CEF62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6BB8-96ED-447D-9484-22D0334C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is a numeric value between 1 and 10</a:t>
            </a:r>
          </a:p>
          <a:p>
            <a:r>
              <a:rPr lang="en-US"/>
              <a:t>The Thread class contains three constants you can use</a:t>
            </a:r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Thread.MIN_PRIORITY;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Thread.NORM_PRIORITY;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Thread.MAX_PRIORITY;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</a:p>
        </p:txBody>
      </p:sp>
    </p:spTree>
    <p:extLst>
      <p:ext uri="{BB962C8B-B14F-4D97-AF65-F5344CB8AC3E}">
        <p14:creationId xmlns:p14="http://schemas.microsoft.com/office/powerpoint/2010/main" val="4548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4A01-D33B-4FCC-A672-930994DE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Humans Multitask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72F9-B867-4D37-AF39-EC96F51A58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Your very competent assistant seems to do many things at once</a:t>
            </a:r>
          </a:p>
          <a:p>
            <a:r>
              <a:rPr lang="en-US"/>
              <a:t>In reality, she can only do one thing at a time</a:t>
            </a:r>
          </a:p>
          <a:p>
            <a:r>
              <a:rPr lang="en-US"/>
              <a:t>She switches between multiple tasks very quickly</a:t>
            </a:r>
          </a:p>
        </p:txBody>
      </p:sp>
      <p:pic>
        <p:nvPicPr>
          <p:cNvPr id="2050" name="Picture 2" descr="Multitasking… Is It for Real? – Mishpacha Magazine">
            <a:extLst>
              <a:ext uri="{FF2B5EF4-FFF2-40B4-BE49-F238E27FC236}">
                <a16:creationId xmlns:a16="http://schemas.microsoft.com/office/drawing/2014/main" id="{F28F1318-ECC9-4EF7-9507-340F5266FDA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922126"/>
            <a:ext cx="4937125" cy="38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324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0983-B492-425C-BA17-E39A4C7E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Countdown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E12E-C0E1-4F74-9F48-F472BCE3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joining threads example, maximize the priority of the 15-second thread</a:t>
            </a:r>
          </a:p>
          <a:p>
            <a:endParaRPr lang="en-US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Thread thread1 = new Thread(new CountdownTask(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Thread thread2 = new Thread(new CountdownTask(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thread2.setPriority(Thread.MAX_PRIORITY);</a:t>
            </a:r>
          </a:p>
        </p:txBody>
      </p:sp>
    </p:spTree>
    <p:extLst>
      <p:ext uri="{BB962C8B-B14F-4D97-AF65-F5344CB8AC3E}">
        <p14:creationId xmlns:p14="http://schemas.microsoft.com/office/powerpoint/2010/main" val="1210772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BB96-046A-474C-AF2E-C6DD05D8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Wait... They Both Ran?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DFCF-83F2-4F6A-97F4-DF913B39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the high-priority thread was sleeping, the CPU could run the low-priority thread</a:t>
            </a:r>
          </a:p>
          <a:p>
            <a:r>
              <a:rPr lang="en-US"/>
              <a:t>Comment out the block that sleeps the thread in CountdownTask</a:t>
            </a:r>
          </a:p>
          <a:p>
            <a:endParaRPr lang="en-US"/>
          </a:p>
          <a:p>
            <a:r>
              <a:rPr lang="en-US"/>
              <a:t>Now the 15-second countdown finishes before the 10-second countdown starts</a:t>
            </a:r>
          </a:p>
        </p:txBody>
      </p:sp>
    </p:spTree>
    <p:extLst>
      <p:ext uri="{BB962C8B-B14F-4D97-AF65-F5344CB8AC3E}">
        <p14:creationId xmlns:p14="http://schemas.microsoft.com/office/powerpoint/2010/main" val="1650126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CC36-2C13-450F-AEC8-48F66BB6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It Didn't!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97B9-8777-4C55-97FA-46137F04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program a few more times</a:t>
            </a:r>
          </a:p>
          <a:p>
            <a:r>
              <a:rPr lang="en-US"/>
              <a:t>Do you always get the same results?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0A154-A727-4C9C-9870-4F53258D3D50}"/>
              </a:ext>
            </a:extLst>
          </p:cNvPr>
          <p:cNvSpPr txBox="1"/>
          <p:nvPr/>
        </p:nvSpPr>
        <p:spPr>
          <a:xfrm>
            <a:off x="1164390" y="3493658"/>
            <a:ext cx="9162457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Rule of thumb: At any given time, the highest priority thread is running. However, this is not guaranteed. The thread scheduler may choose to run a lower priority thread to avoid </a:t>
            </a:r>
            <a:r>
              <a:rPr lang="en-US" sz="2400" i="1"/>
              <a:t>starvation</a:t>
            </a:r>
            <a:r>
              <a:rPr lang="en-US" sz="2400"/>
              <a:t>. For this reason, use priority only to affect scheduling policy for efficiency purposes. </a:t>
            </a:r>
            <a:r>
              <a:rPr lang="en-US" sz="2400" b="1"/>
              <a:t>Do not rely on thread priority for algorithm correctness.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FE1BD-ECA6-45EB-BB49-0A42615D6603}"/>
              </a:ext>
            </a:extLst>
          </p:cNvPr>
          <p:cNvSpPr txBox="1"/>
          <p:nvPr/>
        </p:nvSpPr>
        <p:spPr>
          <a:xfrm>
            <a:off x="6888753" y="6432897"/>
            <a:ext cx="5303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2"/>
              </a:rPr>
              <a:t>https://www.eg.bucknell.edu/~mead/Java-tutorial/essential/threads/priority.html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87061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0496-D3AB-4009-84DD-6B543E12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AAF1-8CED-429A-8D31-1E6A3D5E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 low-priority thread never gets a chance to run it is called </a:t>
            </a:r>
            <a:r>
              <a:rPr lang="en-US" i="1"/>
              <a:t>contention</a:t>
            </a:r>
            <a:r>
              <a:rPr lang="en-US"/>
              <a:t> or </a:t>
            </a:r>
            <a:r>
              <a:rPr lang="en-US" i="1"/>
              <a:t>starvation</a:t>
            </a:r>
            <a:endParaRPr lang="en-US"/>
          </a:p>
          <a:p>
            <a:endParaRPr lang="en-US"/>
          </a:p>
          <a:p>
            <a:r>
              <a:rPr lang="en-US"/>
              <a:t>High-priority threads should sleep (or yield) periodically to give lower-priority threads a chance to run</a:t>
            </a:r>
          </a:p>
        </p:txBody>
      </p:sp>
    </p:spTree>
    <p:extLst>
      <p:ext uri="{BB962C8B-B14F-4D97-AF65-F5344CB8AC3E}">
        <p14:creationId xmlns:p14="http://schemas.microsoft.com/office/powerpoint/2010/main" val="763733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8F47-6289-4F1E-86E1-6A827166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Pools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B78F-7CAB-4FAB-BAD6-5732F0525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6</a:t>
            </a:r>
          </a:p>
        </p:txBody>
      </p:sp>
    </p:spTree>
    <p:extLst>
      <p:ext uri="{BB962C8B-B14F-4D97-AF65-F5344CB8AC3E}">
        <p14:creationId xmlns:p14="http://schemas.microsoft.com/office/powerpoint/2010/main" val="534247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AB60D-87FB-43EE-8D13-D5E4A1BD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301AEF-91F7-4515-B64A-093BBA64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a thread by calling the Thread constructor is good for a single task</a:t>
            </a:r>
          </a:p>
          <a:p>
            <a:r>
              <a:rPr lang="en-US"/>
              <a:t>Can perform poorly when creating many threads</a:t>
            </a:r>
          </a:p>
          <a:p>
            <a:endParaRPr lang="en-US"/>
          </a:p>
          <a:p>
            <a:r>
              <a:rPr lang="en-US"/>
              <a:t>Instead, use a </a:t>
            </a:r>
            <a:r>
              <a:rPr lang="en-US" i="1"/>
              <a:t>thread pool</a:t>
            </a:r>
            <a:endParaRPr lang="en-US"/>
          </a:p>
          <a:p>
            <a:r>
              <a:rPr lang="en-US"/>
              <a:t>A group of pre-made, available Threads that can run tasks</a:t>
            </a:r>
          </a:p>
          <a:p>
            <a:r>
              <a:rPr lang="en-US"/>
              <a:t>When done, they go back into the pool for reuse</a:t>
            </a:r>
          </a:p>
        </p:txBody>
      </p:sp>
    </p:spTree>
    <p:extLst>
      <p:ext uri="{BB962C8B-B14F-4D97-AF65-F5344CB8AC3E}">
        <p14:creationId xmlns:p14="http://schemas.microsoft.com/office/powerpoint/2010/main" val="386146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8487-EC5F-4634-BA2A-052A0B10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 of Thread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483A-6CC1-4692-B544-2D3B59DB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fixed thread pool creates X threads</a:t>
            </a:r>
          </a:p>
          <a:p>
            <a:r>
              <a:rPr lang="en-US"/>
              <a:t>If more than X tasks are executed, the excess must wait for a free thread</a:t>
            </a:r>
          </a:p>
          <a:p>
            <a:endParaRPr lang="en-US"/>
          </a:p>
          <a:p>
            <a:r>
              <a:rPr lang="en-US"/>
              <a:t>A cached thread pool creates threads as needed, discarding any that haven't been used in 60 seconds</a:t>
            </a:r>
          </a:p>
          <a:p>
            <a:r>
              <a:rPr lang="en-US"/>
              <a:t>Good when there are many short tasks</a:t>
            </a:r>
          </a:p>
        </p:txBody>
      </p:sp>
    </p:spTree>
    <p:extLst>
      <p:ext uri="{BB962C8B-B14F-4D97-AF65-F5344CB8AC3E}">
        <p14:creationId xmlns:p14="http://schemas.microsoft.com/office/powerpoint/2010/main" val="1640314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76BC-1EFA-4CA0-B0FD-E7EC697F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Fixed Thread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E233-1AFF-47A7-964A-21D54255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pool will have three threads available</a:t>
            </a:r>
          </a:p>
          <a:p>
            <a:r>
              <a:rPr lang="en-US"/>
              <a:t>Start three countdown tasks using threads from the pool</a:t>
            </a:r>
          </a:p>
          <a:p>
            <a:endParaRPr lang="en-US" sz="2800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ExecutorService threadPool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Executors.newFixedThreadPool(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threadPool.execute(new CountdownTask(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threadPool.execute(new CountdownTask(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threadPool.execute(new CountdownTask(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08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07C2-D057-4D9E-9637-461D91C9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Umm... My Program Is Still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8A8F-64F5-42A3-BAD6-1C9276D0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you're done with the thread pool, shut it down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threadPool.execute(new CountdownTask(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threadPool.execute(new CountdownTask(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threadPool.execute(new CountdownTask(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threadPool.shutdown();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3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B516-B3FD-46E4-8FDE-A7F29318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Size of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356E-271E-416F-BEF4-6A9ECC09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Update the fixed thread pool to only contain one thread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ExecutorService threadPool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Executors.newFixedThreadPool(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Now the countdowns run sequentially</a:t>
            </a:r>
          </a:p>
          <a:p>
            <a:r>
              <a:rPr lang="en-US"/>
              <a:t>Each must wait for the sole thread to be free</a:t>
            </a:r>
          </a:p>
        </p:txBody>
      </p:sp>
    </p:spTree>
    <p:extLst>
      <p:ext uri="{BB962C8B-B14F-4D97-AF65-F5344CB8AC3E}">
        <p14:creationId xmlns:p14="http://schemas.microsoft.com/office/powerpoint/2010/main" val="256419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9903-CB3A-4E34-ADEE-92CD0F5A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Multi-Processor and Multi-Core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DE2A-2884-4BBD-9DBE-66EC31D5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Single processor systems are like your one assistant</a:t>
            </a:r>
          </a:p>
          <a:p>
            <a:endParaRPr lang="en-US"/>
          </a:p>
          <a:p>
            <a:r>
              <a:rPr lang="en-US"/>
              <a:t>Multi-processor (or multi-core) systems</a:t>
            </a:r>
            <a:br>
              <a:rPr lang="en-US"/>
            </a:br>
            <a:r>
              <a:rPr lang="en-US"/>
              <a:t>are like hiring additional assistants</a:t>
            </a:r>
          </a:p>
          <a:p>
            <a:endParaRPr lang="en-US"/>
          </a:p>
          <a:p>
            <a:r>
              <a:rPr lang="en-US"/>
              <a:t>With more assistants, multiple tasks can be performed simultaneously</a:t>
            </a:r>
          </a:p>
        </p:txBody>
      </p:sp>
      <p:pic>
        <p:nvPicPr>
          <p:cNvPr id="3074" name="Picture 2" descr="Discover interns gain more than experience and course credit - News -  Illinois State">
            <a:extLst>
              <a:ext uri="{FF2B5EF4-FFF2-40B4-BE49-F238E27FC236}">
                <a16:creationId xmlns:a16="http://schemas.microsoft.com/office/drawing/2014/main" id="{402030C6-8E5A-4C1C-96A4-73A41B78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720" y="2660650"/>
            <a:ext cx="2667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23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DB2E-51F6-487B-B656-D724CACC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Cached Thread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02E8-CBC2-4EF2-9269-614CC0DD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Don't specify a size when creating a cached thread pool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ExecutorService threadPool =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Executors.newCachedThreadPool();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threadPool.execute(new CountdownTask(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threadPool.execute(new CountdownTask(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threadPool.execute(new CountdownTask(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threadPool.shutdown();</a:t>
            </a:r>
          </a:p>
        </p:txBody>
      </p:sp>
    </p:spTree>
    <p:extLst>
      <p:ext uri="{BB962C8B-B14F-4D97-AF65-F5344CB8AC3E}">
        <p14:creationId xmlns:p14="http://schemas.microsoft.com/office/powerpoint/2010/main" val="1735600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CBDA-C616-47EB-9F6D-6C923E39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Interrupting Thread Pool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FF68-7F3D-422B-B43B-7C2BD124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Calling the shutdown method of the thread pool will stop it from accepting new tasks</a:t>
            </a:r>
          </a:p>
          <a:p>
            <a:endParaRPr lang="en-US"/>
          </a:p>
          <a:p>
            <a:r>
              <a:rPr lang="en-US"/>
              <a:t>If you want to also interrupting any existing tasks, use:</a:t>
            </a:r>
          </a:p>
          <a:p>
            <a:endParaRPr lang="en-US"/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threadPool.shutdownNow();</a:t>
            </a:r>
          </a:p>
        </p:txBody>
      </p:sp>
    </p:spTree>
    <p:extLst>
      <p:ext uri="{BB962C8B-B14F-4D97-AF65-F5344CB8AC3E}">
        <p14:creationId xmlns:p14="http://schemas.microsoft.com/office/powerpoint/2010/main" val="3195685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CE3-8BDA-4FA8-AFDD-12418004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9019E-2430-4DE5-8010-BC479A2A3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7</a:t>
            </a:r>
          </a:p>
        </p:txBody>
      </p:sp>
    </p:spTree>
    <p:extLst>
      <p:ext uri="{BB962C8B-B14F-4D97-AF65-F5344CB8AC3E}">
        <p14:creationId xmlns:p14="http://schemas.microsoft.com/office/powerpoint/2010/main" val="884981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21F6-E7BA-4FF9-A823-F258D5CD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Shared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522B-FD3C-4595-AB61-764EF02F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multiple threads try to access the same resource, it can cause corruption</a:t>
            </a:r>
          </a:p>
          <a:p>
            <a:r>
              <a:rPr lang="en-US"/>
              <a:t>A common problem in multi-threaded program</a:t>
            </a:r>
          </a:p>
          <a:p>
            <a:r>
              <a:rPr lang="en-US"/>
              <a:t>A </a:t>
            </a:r>
            <a:r>
              <a:rPr lang="en-US" i="1"/>
              <a:t>race condition</a:t>
            </a:r>
            <a:r>
              <a:rPr lang="en-US"/>
              <a:t> occurs</a:t>
            </a:r>
          </a:p>
          <a:p>
            <a:endParaRPr lang="en-US" i="1"/>
          </a:p>
          <a:p>
            <a:r>
              <a:rPr lang="en-US"/>
              <a:t>A </a:t>
            </a:r>
            <a:r>
              <a:rPr lang="en-US" i="1"/>
              <a:t>thread-safe</a:t>
            </a:r>
            <a:r>
              <a:rPr lang="en-US"/>
              <a:t> object is safe to use with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1171635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D177-A516-415A-8DA4-EC1781A4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046F-9CF7-48A7-8838-C2AC4E10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simple class to represent a bank account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BankAccount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int balance =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public int getBalance() {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balance;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50993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D177-A516-415A-8DA4-EC1781A4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046F-9CF7-48A7-8838-C2AC4E10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Deposit method contains an artificial delay to reliably demonstrate the race condition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deposit(int amount)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int newBalance = balance + amount;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try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Thread.sleep(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Artificial delay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} catch (InterruptedException e) {...}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balance = newBalance;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3225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E665-49C1-47B6-B52E-6DB8651E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7818-4E09-48A7-9758-EA649175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DepositPennyTask implements Runnable {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BankAccount bankAccount;</a:t>
            </a:r>
          </a:p>
          <a:p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public DepositPennyTask(BankAccount bankAccount){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this.bankAccount = bankAccount;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run() {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bankAccount.deposit(</a:t>
            </a:r>
            <a:r>
              <a:rPr 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7880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1450-0FFF-419F-8867-DC384C39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7B23-8B84-4838-9417-B6308F3F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100 threads that each deposit one penny</a:t>
            </a:r>
          </a:p>
          <a:p>
            <a:endParaRPr lang="en-US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BankAccount account = new BankAccount();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ExecutorService threadPool = 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Executors.newCachedThreadPool();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 (int i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threadPool.execute(new DepositPennyTask(account));</a:t>
            </a:r>
          </a:p>
        </p:txBody>
      </p:sp>
    </p:spTree>
    <p:extLst>
      <p:ext uri="{BB962C8B-B14F-4D97-AF65-F5344CB8AC3E}">
        <p14:creationId xmlns:p14="http://schemas.microsoft.com/office/powerpoint/2010/main" val="1213672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1450-0FFF-419F-8867-DC384C39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7B23-8B84-4838-9417-B6308F3F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Loop until all threads are finished, then print the balance</a:t>
            </a:r>
          </a:p>
          <a:p>
            <a:endParaRPr lang="en-US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 (!threadPool.isTerminated())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// do nothing, just wait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threadPool.shutdown();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System.out.println(account.getBalance());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7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9B9A-15D7-47E6-BD1B-574B7DC4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E6D9-6816-4206-9356-990554C9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bank customer would be very upset to discover they only had 2 or 3 cents in their account!</a:t>
            </a:r>
          </a:p>
          <a:p>
            <a:endParaRPr lang="en-US"/>
          </a:p>
          <a:p>
            <a:r>
              <a:rPr lang="en-US"/>
              <a:t>Why not 100 cents?</a:t>
            </a:r>
          </a:p>
          <a:p>
            <a:endParaRPr lang="en-US"/>
          </a:p>
          <a:p>
            <a:r>
              <a:rPr lang="en-US"/>
              <a:t>Multiple threads were accessing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/>
              <a:t> variable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6972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DFCE-185C-46F1-BB15-04C053A2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00FE-0247-43D9-A28F-C58D39BCF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 process is an instance of a program running on a computer</a:t>
            </a:r>
          </a:p>
          <a:p>
            <a:r>
              <a:rPr lang="en-US"/>
              <a:t>Starting/stopping processes is resource intensive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4AF233-F7B8-40C0-86A0-6A8BD16C31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6861" y="1846263"/>
            <a:ext cx="4919879" cy="4022725"/>
          </a:xfrm>
        </p:spPr>
      </p:pic>
    </p:spTree>
    <p:extLst>
      <p:ext uri="{BB962C8B-B14F-4D97-AF65-F5344CB8AC3E}">
        <p14:creationId xmlns:p14="http://schemas.microsoft.com/office/powerpoint/2010/main" val="3576006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88FE-046D-4B55-86AC-60A067D1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Threads Read the Same Balance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DD1848-D0DA-4A51-96B4-D04E78B62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329127"/>
              </p:ext>
            </p:extLst>
          </p:nvPr>
        </p:nvGraphicFramePr>
        <p:xfrm>
          <a:off x="1096963" y="1846263"/>
          <a:ext cx="100583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37">
                  <a:extLst>
                    <a:ext uri="{9D8B030D-6E8A-4147-A177-3AD203B41FA5}">
                      <a16:colId xmlns:a16="http://schemas.microsoft.com/office/drawing/2014/main" val="3703501219"/>
                    </a:ext>
                  </a:extLst>
                </a:gridCol>
                <a:gridCol w="2905654">
                  <a:extLst>
                    <a:ext uri="{9D8B030D-6E8A-4147-A177-3AD203B41FA5}">
                      <a16:colId xmlns:a16="http://schemas.microsoft.com/office/drawing/2014/main" val="261325658"/>
                    </a:ext>
                  </a:extLst>
                </a:gridCol>
                <a:gridCol w="2905654">
                  <a:extLst>
                    <a:ext uri="{9D8B030D-6E8A-4147-A177-3AD203B41FA5}">
                      <a16:colId xmlns:a16="http://schemas.microsoft.com/office/drawing/2014/main" val="673059865"/>
                    </a:ext>
                  </a:extLst>
                </a:gridCol>
                <a:gridCol w="2905654">
                  <a:extLst>
                    <a:ext uri="{9D8B030D-6E8A-4147-A177-3AD203B41FA5}">
                      <a16:colId xmlns:a16="http://schemas.microsoft.com/office/drawing/2014/main" val="57549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Value of 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Thread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0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newBalance = balance + 1;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9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newBalance = balance + 1;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6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 = newBalance;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1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balance = newBalance;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newBalance = balance + 1;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balance = newBalance;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6068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A2BFC1-3CE4-49AA-AACE-AE1D84D11C6B}"/>
              </a:ext>
            </a:extLst>
          </p:cNvPr>
          <p:cNvCxnSpPr/>
          <p:nvPr/>
        </p:nvCxnSpPr>
        <p:spPr>
          <a:xfrm>
            <a:off x="5112774" y="2625213"/>
            <a:ext cx="363794" cy="23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BC4DF9-785C-42FF-9983-C4F1E4974E3C}"/>
              </a:ext>
            </a:extLst>
          </p:cNvPr>
          <p:cNvCxnSpPr/>
          <p:nvPr/>
        </p:nvCxnSpPr>
        <p:spPr>
          <a:xfrm flipH="1">
            <a:off x="5107858" y="3087329"/>
            <a:ext cx="285136" cy="19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B665A-A4C9-4A9A-AAA8-1AD8C68C7A30}"/>
              </a:ext>
            </a:extLst>
          </p:cNvPr>
          <p:cNvCxnSpPr/>
          <p:nvPr/>
        </p:nvCxnSpPr>
        <p:spPr>
          <a:xfrm>
            <a:off x="5166851" y="3404046"/>
            <a:ext cx="363794" cy="23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15225-DD8D-479F-A8CD-9C095AE05721}"/>
              </a:ext>
            </a:extLst>
          </p:cNvPr>
          <p:cNvCxnSpPr/>
          <p:nvPr/>
        </p:nvCxnSpPr>
        <p:spPr>
          <a:xfrm>
            <a:off x="7988709" y="3800168"/>
            <a:ext cx="363794" cy="23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619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7B1-3DDF-4C6E-AC12-EC29F6B9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 Are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DF88-F16A-4F90-957C-1B8C97CD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added an artificial delay to guarantee the threads would interfere with each other</a:t>
            </a:r>
          </a:p>
          <a:p>
            <a:r>
              <a:rPr lang="en-US"/>
              <a:t>In practice, a race condition may only happen once every thousandth or millionth execution</a:t>
            </a:r>
          </a:p>
          <a:p>
            <a:endParaRPr lang="en-US"/>
          </a:p>
          <a:p>
            <a:r>
              <a:rPr lang="en-US"/>
              <a:t>They can be very tricky bugs to spot!</a:t>
            </a:r>
          </a:p>
        </p:txBody>
      </p:sp>
    </p:spTree>
    <p:extLst>
      <p:ext uri="{BB962C8B-B14F-4D97-AF65-F5344CB8AC3E}">
        <p14:creationId xmlns:p14="http://schemas.microsoft.com/office/powerpoint/2010/main" val="1374949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F727-F9F1-43B8-8DCC-F9C9410F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the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2B38-841A-4FA3-BBBC-19C5B6B4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removing the artificial delay in BankAccount's deposit method</a:t>
            </a:r>
          </a:p>
          <a:p>
            <a:r>
              <a:rPr lang="en-US"/>
              <a:t>Running the program many times may result in many different outcomes, some correct</a:t>
            </a:r>
          </a:p>
          <a:p>
            <a:endParaRPr lang="en-US"/>
          </a:p>
          <a:p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for (int i = </a:t>
            </a:r>
            <a:r>
              <a:rPr lang="da-DK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da-DK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  raceCondition();</a:t>
            </a:r>
          </a:p>
        </p:txBody>
      </p:sp>
    </p:spTree>
    <p:extLst>
      <p:ext uri="{BB962C8B-B14F-4D97-AF65-F5344CB8AC3E}">
        <p14:creationId xmlns:p14="http://schemas.microsoft.com/office/powerpoint/2010/main" val="2841633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660F-A591-4E7E-B9E6-60CB7FB7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Corruption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E366-F082-498F-BAD5-1B7EE69F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way to make BankAccount thread-safe is to only allow one thread at a time to call the deposit method</a:t>
            </a:r>
          </a:p>
          <a:p>
            <a:endParaRPr lang="en-US"/>
          </a:p>
          <a:p>
            <a:r>
              <a:rPr lang="en-US"/>
              <a:t>When a method is </a:t>
            </a:r>
            <a:r>
              <a:rPr lang="en-US" i="1"/>
              <a:t>synchronized</a:t>
            </a:r>
            <a:r>
              <a:rPr lang="en-US"/>
              <a:t> it can only be called by one thread at a time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deposit(int amount) {</a:t>
            </a:r>
          </a:p>
        </p:txBody>
      </p:sp>
    </p:spTree>
    <p:extLst>
      <p:ext uri="{BB962C8B-B14F-4D97-AF65-F5344CB8AC3E}">
        <p14:creationId xmlns:p14="http://schemas.microsoft.com/office/powerpoint/2010/main" val="10291697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8C49-2906-4488-BF4C-4A23B7B4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644A-4340-45D0-87E5-FD1BA84A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Before a thread can call a synchronized method, it must acquire a lock</a:t>
            </a:r>
          </a:p>
          <a:p>
            <a:r>
              <a:rPr lang="en-US"/>
              <a:t>After the method is done, the lock is released</a:t>
            </a:r>
          </a:p>
          <a:p>
            <a:endParaRPr lang="en-US"/>
          </a:p>
          <a:p>
            <a:r>
              <a:rPr lang="en-US"/>
              <a:t>Other threads must wait until the lock is released before they can acquire it</a:t>
            </a:r>
          </a:p>
          <a:p>
            <a:r>
              <a:rPr lang="en-US"/>
              <a:t>They are </a:t>
            </a:r>
            <a:r>
              <a:rPr lang="en-US" i="1"/>
              <a:t>blocked</a:t>
            </a:r>
            <a:r>
              <a:rPr lang="en-US"/>
              <a:t> while they wait</a:t>
            </a:r>
          </a:p>
        </p:txBody>
      </p:sp>
    </p:spTree>
    <p:extLst>
      <p:ext uri="{BB962C8B-B14F-4D97-AF65-F5344CB8AC3E}">
        <p14:creationId xmlns:p14="http://schemas.microsoft.com/office/powerpoint/2010/main" val="251270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00D7-1D49-4929-8468-C8BE9707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C63-829E-4B58-9719-058B92F6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 non-static method, the lock is the object itself (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For a static method, the lock is the class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9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00B1-2806-463D-AF00-D5910A15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Overusing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9FA2-7F23-4D1B-A77D-D96BEBB9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Synchronizing too many methods degrades performance</a:t>
            </a:r>
          </a:p>
          <a:p>
            <a:r>
              <a:rPr lang="en-US"/>
              <a:t>Threads are blocking unnecessarily</a:t>
            </a:r>
          </a:p>
          <a:p>
            <a:r>
              <a:rPr lang="en-US"/>
              <a:t>Like having many checkout lanes but only one cashier!</a:t>
            </a:r>
          </a:p>
          <a:p>
            <a:endParaRPr lang="en-US"/>
          </a:p>
          <a:p>
            <a:r>
              <a:rPr lang="en-US"/>
              <a:t>You can be more fine-grained by creating a </a:t>
            </a:r>
            <a:r>
              <a:rPr lang="en-US" i="1"/>
              <a:t>synchronized block</a:t>
            </a:r>
            <a:r>
              <a:rPr lang="en-US"/>
              <a:t> within a method</a:t>
            </a:r>
          </a:p>
          <a:p>
            <a:r>
              <a:rPr lang="en-US"/>
              <a:t>Only that portion of a method requires a lock</a:t>
            </a:r>
          </a:p>
        </p:txBody>
      </p:sp>
    </p:spTree>
    <p:extLst>
      <p:ext uri="{BB962C8B-B14F-4D97-AF65-F5344CB8AC3E}">
        <p14:creationId xmlns:p14="http://schemas.microsoft.com/office/powerpoint/2010/main" val="18172229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3BEB-9E01-4959-8127-66B6A851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Rewriting the deposit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167B-045E-4CEB-A3C1-1D10F9D5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synchronized keyword starts the block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/>
              <a:t> is the lock for the block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deposit(int amount)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synchronized (this)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int newBalance = balance + amount;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balance = newBalance;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other code that doesn't require synchronization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100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708-B89E-4E3A-BD31-ED392B05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Synchronized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F440-418E-4364-BED0-7C3562529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8</a:t>
            </a:r>
          </a:p>
        </p:txBody>
      </p:sp>
    </p:spTree>
    <p:extLst>
      <p:ext uri="{BB962C8B-B14F-4D97-AF65-F5344CB8AC3E}">
        <p14:creationId xmlns:p14="http://schemas.microsoft.com/office/powerpoint/2010/main" val="4368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6F8D-4C59-4C27-B7E3-38925E24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List, Set, and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EA26-DF20-4503-BF0B-6637B48B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Java Collections Framework classes are not thread-safe</a:t>
            </a:r>
          </a:p>
          <a:p>
            <a:endParaRPr lang="en-US"/>
          </a:p>
          <a:p>
            <a:r>
              <a:rPr lang="en-US"/>
              <a:t>Adding or deleting items in a collection from multiple threads can result in a runtime exception</a:t>
            </a:r>
          </a:p>
          <a:p>
            <a:endParaRPr lang="en-US"/>
          </a:p>
          <a:p>
            <a:r>
              <a:rPr lang="en-US">
                <a:hlinkClick r:id="rId2"/>
              </a:rPr>
              <a:t>See the documentation for ArrayList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7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DFCE-185C-46F1-BB15-04C053A2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00FE-0247-43D9-A28F-C58D39BCF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Threads are a path of execution within a process</a:t>
            </a:r>
          </a:p>
          <a:p>
            <a:r>
              <a:rPr lang="en-US"/>
              <a:t>Processes can contain multiple threads </a:t>
            </a:r>
          </a:p>
          <a:p>
            <a:r>
              <a:rPr lang="en-US"/>
              <a:t>Threads are not as expensive to start/stop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4AF233-F7B8-40C0-86A0-6A8BD16C31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6861" y="2182773"/>
            <a:ext cx="4919879" cy="3349704"/>
          </a:xfrm>
        </p:spPr>
      </p:pic>
    </p:spTree>
    <p:extLst>
      <p:ext uri="{BB962C8B-B14F-4D97-AF65-F5344CB8AC3E}">
        <p14:creationId xmlns:p14="http://schemas.microsoft.com/office/powerpoint/2010/main" val="3866009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3167-C3C5-462C-856E-F4CAEFBE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 the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02F4-C7CF-48D9-8038-F1CF9C28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would be wasteful to use synchronization in a single-threaded program</a:t>
            </a:r>
          </a:p>
          <a:p>
            <a:endParaRPr lang="en-US"/>
          </a:p>
          <a:p>
            <a:r>
              <a:rPr lang="en-US"/>
              <a:t>Why acquire and release locks unnecessarily?</a:t>
            </a:r>
          </a:p>
          <a:p>
            <a:endParaRPr lang="en-US"/>
          </a:p>
          <a:p>
            <a:r>
              <a:rPr lang="en-US"/>
              <a:t>Java allows us to take a regular collection and wrap it with a thread-safe class</a:t>
            </a:r>
          </a:p>
        </p:txBody>
      </p:sp>
    </p:spTree>
    <p:extLst>
      <p:ext uri="{BB962C8B-B14F-4D97-AF65-F5344CB8AC3E}">
        <p14:creationId xmlns:p14="http://schemas.microsoft.com/office/powerpoint/2010/main" val="38524741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A450-9C5E-4693-BFA9-5CC3DD3B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 the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BF5F-94AD-436F-8119-F8A48825A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16294" cy="4023360"/>
          </a:xfrm>
        </p:spPr>
        <p:txBody>
          <a:bodyPr/>
          <a:lstStyle/>
          <a:p>
            <a:r>
              <a:rPr lang="en-US"/>
              <a:t>Use the wrapped collection like you normally would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 = Collections.synchronizedList(new ArrayList&lt;&gt;());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Set&lt;String&gt; set = Collections.synchronizedSet(new HashSet&lt;&gt;());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map = Collections.synchronizedMap(new HashMap&lt;&gt;());</a:t>
            </a:r>
          </a:p>
        </p:txBody>
      </p:sp>
    </p:spTree>
    <p:extLst>
      <p:ext uri="{BB962C8B-B14F-4D97-AF65-F5344CB8AC3E}">
        <p14:creationId xmlns:p14="http://schemas.microsoft.com/office/powerpoint/2010/main" val="223031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583C-BB53-46D4-B9D1-445E1C34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Threads Enhance Responsiveness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675D-58AF-49A1-9BC2-45F55EED65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Multi-threading is often used in GUI applications</a:t>
            </a:r>
          </a:p>
          <a:p>
            <a:r>
              <a:rPr lang="en-US"/>
              <a:t>Operations running in the background don't impede user interaction</a:t>
            </a:r>
          </a:p>
          <a:p>
            <a:r>
              <a:rPr lang="en-US"/>
              <a:t>A video game may have rendering on a separate thread from audio</a:t>
            </a:r>
          </a:p>
        </p:txBody>
      </p:sp>
      <p:pic>
        <p:nvPicPr>
          <p:cNvPr id="4098" name="Picture 2" descr=" Task Manager Thread Pool Example">
            <a:extLst>
              <a:ext uri="{FF2B5EF4-FFF2-40B4-BE49-F238E27FC236}">
                <a16:creationId xmlns:a16="http://schemas.microsoft.com/office/drawing/2014/main" id="{7594EDDE-D69A-4DB5-A3AD-858D3D0433B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814905"/>
            <a:ext cx="4937125" cy="208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6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7E3997-1175-477A-8EC8-6CD25AFB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Processor, Multiple Threads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293FF-4497-461F-8464-C174A0D5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you use multiple threads if you only have one processor?</a:t>
            </a:r>
          </a:p>
          <a:p>
            <a:r>
              <a:rPr lang="en-US"/>
              <a:t>Yes, the CPU just switches between the threads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7D5C1D-EC44-4D46-BF28-96BF8DE1E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" b="14690"/>
          <a:stretch/>
        </p:blipFill>
        <p:spPr bwMode="auto">
          <a:xfrm>
            <a:off x="2695575" y="3429000"/>
            <a:ext cx="6800850" cy="277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1620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655953-C168-4223-A007-1AAE678AC01A}" vid="{20A9A4E2-1D08-4FE1-B28E-37DE75CFAA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WCTC</Template>
  <TotalTime>714</TotalTime>
  <Words>2811</Words>
  <Application>Microsoft Office PowerPoint</Application>
  <PresentationFormat>Widescreen</PresentationFormat>
  <Paragraphs>449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Calibri</vt:lpstr>
      <vt:lpstr>Calibri Light</vt:lpstr>
      <vt:lpstr>Courier New</vt:lpstr>
      <vt:lpstr>Retrospect</vt:lpstr>
      <vt:lpstr>Java Programming</vt:lpstr>
      <vt:lpstr>Multi-Threading</vt:lpstr>
      <vt:lpstr>Central Processing Unit</vt:lpstr>
      <vt:lpstr>Humans Multitask</vt:lpstr>
      <vt:lpstr>Multi-Processor and Multi-Core</vt:lpstr>
      <vt:lpstr>Threads vs Processes</vt:lpstr>
      <vt:lpstr>Threads vs Processes</vt:lpstr>
      <vt:lpstr>Multiple Threads Enhance Responsiveness</vt:lpstr>
      <vt:lpstr>Single Processor, Multiple Threads</vt:lpstr>
      <vt:lpstr>Runnable Tasks</vt:lpstr>
      <vt:lpstr>Task Class</vt:lpstr>
      <vt:lpstr>Runnable Interface</vt:lpstr>
      <vt:lpstr>Sample Task Class</vt:lpstr>
      <vt:lpstr>Create a Thread</vt:lpstr>
      <vt:lpstr>Start the Thread</vt:lpstr>
      <vt:lpstr>Demo: Text Spammer</vt:lpstr>
      <vt:lpstr>Demo: Text Spammer</vt:lpstr>
      <vt:lpstr>Demo: Text Spammer</vt:lpstr>
      <vt:lpstr>Demo: Text Spammer</vt:lpstr>
      <vt:lpstr>Don't Call run()</vt:lpstr>
      <vt:lpstr>Don't Reuse Threads</vt:lpstr>
      <vt:lpstr>Sleeping and Interrupting Threads</vt:lpstr>
      <vt:lpstr>Pausing a Thread</vt:lpstr>
      <vt:lpstr>Demo: Countdown Task</vt:lpstr>
      <vt:lpstr>Demo: Countdown Task</vt:lpstr>
      <vt:lpstr>Demo: Countdown Task</vt:lpstr>
      <vt:lpstr>InterruptedException</vt:lpstr>
      <vt:lpstr>Catching InterruptedException</vt:lpstr>
      <vt:lpstr>Interrupting on Purpose</vt:lpstr>
      <vt:lpstr>Demo: Infinite Task</vt:lpstr>
      <vt:lpstr>Demo: Infinite Task</vt:lpstr>
      <vt:lpstr>Joining Threads</vt:lpstr>
      <vt:lpstr>One Thread Waits for Another</vt:lpstr>
      <vt:lpstr>Start Two Countdown Threads</vt:lpstr>
      <vt:lpstr>Wait For Both</vt:lpstr>
      <vt:lpstr>Join the Threads</vt:lpstr>
      <vt:lpstr>Thread Priority</vt:lpstr>
      <vt:lpstr>Prioritizing Threads</vt:lpstr>
      <vt:lpstr>Priority Constants</vt:lpstr>
      <vt:lpstr>Change Countdown Priority</vt:lpstr>
      <vt:lpstr>Wait... They Both Ran?</vt:lpstr>
      <vt:lpstr>No It Didn't!</vt:lpstr>
      <vt:lpstr>Thread Starvation</vt:lpstr>
      <vt:lpstr>Thread Pools</vt:lpstr>
      <vt:lpstr>Many Threads</vt:lpstr>
      <vt:lpstr>Two Types of Thread Pools</vt:lpstr>
      <vt:lpstr>Create a Fixed Thread Pool</vt:lpstr>
      <vt:lpstr>Umm... My Program Is Still Running</vt:lpstr>
      <vt:lpstr>Change Size of Pool</vt:lpstr>
      <vt:lpstr>Cached Thread Pool</vt:lpstr>
      <vt:lpstr>Interrupting Thread Pool Tasks</vt:lpstr>
      <vt:lpstr>Synchronization</vt:lpstr>
      <vt:lpstr>Accessing Shared Resources</vt:lpstr>
      <vt:lpstr>Demo: Bank Account</vt:lpstr>
      <vt:lpstr>Demo: Bank Account</vt:lpstr>
      <vt:lpstr>Demo: Bank Account</vt:lpstr>
      <vt:lpstr>Demo: Bank Account</vt:lpstr>
      <vt:lpstr>Demo: Bank Account</vt:lpstr>
      <vt:lpstr>Race Conditions</vt:lpstr>
      <vt:lpstr>Multiple Threads Read the Same Balance</vt:lpstr>
      <vt:lpstr>Race Conditions Are Tricky</vt:lpstr>
      <vt:lpstr>Remove the Delay</vt:lpstr>
      <vt:lpstr>Preventing Corruption</vt:lpstr>
      <vt:lpstr>Synchronized</vt:lpstr>
      <vt:lpstr>What Is a Lock?</vt:lpstr>
      <vt:lpstr>Overusing Synchronization</vt:lpstr>
      <vt:lpstr>Rewriting the deposit Method</vt:lpstr>
      <vt:lpstr>Synchronized Collections</vt:lpstr>
      <vt:lpstr>List, Set, and Map</vt:lpstr>
      <vt:lpstr>Wrap the Collection</vt:lpstr>
      <vt:lpstr>Wrap the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Stacy Read</dc:creator>
  <cp:lastModifiedBy>Stacy Read</cp:lastModifiedBy>
  <cp:revision>86</cp:revision>
  <dcterms:created xsi:type="dcterms:W3CDTF">2021-01-14T00:32:13Z</dcterms:created>
  <dcterms:modified xsi:type="dcterms:W3CDTF">2021-03-02T16:47:12Z</dcterms:modified>
</cp:coreProperties>
</file>