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1.xml" Type="http://schemas.openxmlformats.org/officeDocument/2006/relationships/slide" Id="rId37"/><Relationship Target="slides/slide13.xml" Type="http://schemas.openxmlformats.org/officeDocument/2006/relationships/slide" Id="rId19"/><Relationship Target="slides/slide30.xml" Type="http://schemas.openxmlformats.org/officeDocument/2006/relationships/slide" Id="rId36"/><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2.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0" marL="0">
              <a:lnSpc>
                <a:spcPct val="115000"/>
              </a:lnSpc>
              <a:spcBef>
                <a:spcPts val="0"/>
              </a:spcBef>
              <a:buClr>
                <a:schemeClr val="dk1"/>
              </a:buClr>
              <a:buSzPct val="55000"/>
              <a:buFont typeface="Arial"/>
              <a:buNone/>
            </a:pPr>
            <a:r>
              <a:rPr sz="2000" lang="zh-CN" i="1">
                <a:solidFill>
                  <a:schemeClr val="dk1"/>
                </a:solidFill>
                <a:latin typeface="Georgia"/>
                <a:ea typeface="Georgia"/>
                <a:cs typeface="Georgia"/>
                <a:sym typeface="Georgia"/>
              </a:rPr>
              <a:t>Different reviewers tell different stories (irrelevant)</a:t>
            </a:r>
          </a:p>
          <a:p>
            <a:pPr rtl="0" lvl="0" indent="0" marL="0">
              <a:lnSpc>
                <a:spcPct val="115000"/>
              </a:lnSpc>
              <a:spcBef>
                <a:spcPts val="0"/>
              </a:spcBef>
              <a:buClr>
                <a:schemeClr val="dk1"/>
              </a:buClr>
              <a:buSzPct val="55000"/>
              <a:buFont typeface="Arial"/>
              <a:buNone/>
            </a:pPr>
            <a:r>
              <a:rPr sz="2000" lang="zh-CN" i="1">
                <a:solidFill>
                  <a:schemeClr val="dk1"/>
                </a:solidFill>
                <a:latin typeface="Georgia"/>
                <a:ea typeface="Georgia"/>
                <a:cs typeface="Georgia"/>
                <a:sym typeface="Georgia"/>
              </a:rPr>
              <a:t>When product features are discussed, the words that they use converge. </a:t>
            </a:r>
          </a:p>
          <a:p>
            <a:pPr rtl="0" lvl="0" indent="0" marL="0">
              <a:lnSpc>
                <a:spcPct val="115000"/>
              </a:lnSpc>
              <a:spcBef>
                <a:spcPts val="0"/>
              </a:spcBef>
              <a:buClr>
                <a:schemeClr val="dk1"/>
              </a:buClr>
              <a:buSzPct val="55000"/>
              <a:buFont typeface="Arial"/>
              <a:buNone/>
            </a:pPr>
            <a:r>
              <a:rPr sz="2000" lang="zh-CN" i="1">
                <a:solidFill>
                  <a:schemeClr val="dk1"/>
                </a:solidFill>
                <a:latin typeface="Georgia"/>
                <a:ea typeface="Georgia"/>
                <a:cs typeface="Georgia"/>
                <a:sym typeface="Georgia"/>
              </a:rPr>
              <a:t>They are main features.</a:t>
            </a:r>
          </a:p>
          <a:p>
            <a:pPr rtl="0"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zh-CN"/>
              <a:t>hint for infrequent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6" name="Shape 2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0" name="Shape 230"/>
        <p:cNvGrpSpPr/>
        <p:nvPr/>
      </p:nvGrpSpPr>
      <p:grpSpPr>
        <a:xfrm>
          <a:off y="0" x="0"/>
          <a:ext cy="0" cx="0"/>
          <a:chOff y="0" x="0"/>
          <a:chExt cy="0" cx="0"/>
        </a:xfrm>
      </p:grpSpPr>
      <p:sp>
        <p:nvSpPr>
          <p:cNvPr id="231" name="Shape 2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2" name="Shape 2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8" name="Shape 2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4" name="Shape 2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0" name="Shape 2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5" name="Shape 2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4" name="Shape 284"/>
        <p:cNvGrpSpPr/>
        <p:nvPr/>
      </p:nvGrpSpPr>
      <p:grpSpPr>
        <a:xfrm>
          <a:off y="0" x="0"/>
          <a:ext cy="0" cx="0"/>
          <a:chOff y="0" x="0"/>
          <a:chExt cy="0" cx="0"/>
        </a:xfrm>
      </p:grpSpPr>
      <p:sp>
        <p:nvSpPr>
          <p:cNvPr id="285" name="Shape 2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6" name="Shape 2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52727"/>
              </a:lnSpc>
              <a:spcBef>
                <a:spcPts val="0"/>
              </a:spcBef>
              <a:buClr>
                <a:schemeClr val="dk1"/>
              </a:buClr>
              <a:buSzPct val="100000"/>
              <a:buFont typeface="Arial"/>
              <a:buNone/>
            </a:pPr>
            <a:r>
              <a:rPr lang="zh-CN" i="1">
                <a:solidFill>
                  <a:srgbClr val="4070A0"/>
                </a:solidFill>
              </a:rPr>
              <a:t>|                       P(label) * P(f1|label) * ... * P(fn|label)</a:t>
            </a:r>
            <a:br>
              <a:rPr lang="zh-CN">
                <a:solidFill>
                  <a:schemeClr val="dk1"/>
                </a:solidFill>
              </a:rPr>
            </a:br>
            <a:r>
              <a:rPr lang="zh-CN" i="1">
                <a:solidFill>
                  <a:srgbClr val="4070A0"/>
                </a:solidFill>
              </a:rPr>
              <a:t>|  P(label|features) = --------------------------------------------</a:t>
            </a:r>
            <a:br>
              <a:rPr lang="zh-CN">
                <a:solidFill>
                  <a:schemeClr val="dk1"/>
                </a:solidFill>
              </a:rPr>
            </a:br>
            <a:r>
              <a:rPr lang="zh-CN" i="1">
                <a:solidFill>
                  <a:srgbClr val="4070A0"/>
                </a:solidFill>
              </a:rPr>
              <a:t>|                                         P(features)</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zh-CN"/>
              <a:t>each column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y="0" x="0"/>
          <a:ext cy="0" cx="0"/>
          <a:chOff y="0" x="0"/>
          <a:chExt cy="0" cx="0"/>
        </a:xfrm>
      </p:grpSpPr>
      <p:sp>
        <p:nvSpPr>
          <p:cNvPr id="10" name="Shape 10"/>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3" name="Shape 13"/>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
        <p:nvSpPr>
          <p:cNvPr id="14" name="Shape 1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zh-C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y="0" x="0"/>
          <a:ext cy="0" cx="0"/>
          <a:chOff y="0" x="0"/>
          <a:chExt cy="0" cx="0"/>
        </a:xfrm>
      </p:grpSpPr>
      <p:sp>
        <p:nvSpPr>
          <p:cNvPr id="56" name="Shape 56"/>
          <p:cNvSpPr txBox="1"/>
          <p:nvPr>
            <p:ph type="title"/>
          </p:nvPr>
        </p:nvSpPr>
        <p:spPr>
          <a:xfrm>
            <a:off y="-175021"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7" name="Shape 57"/>
          <p:cNvCxnSpPr/>
          <p:nvPr/>
        </p:nvCxnSpPr>
        <p:spPr>
          <a:xfrm>
            <a:off y="762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8" name="Shape 58"/>
        <p:cNvGrpSpPr/>
        <p:nvPr/>
      </p:nvGrpSpPr>
      <p:grpSpPr>
        <a:xfrm>
          <a:off y="0" x="0"/>
          <a:ext cy="0" cx="0"/>
          <a:chOff y="0" x="0"/>
          <a:chExt cy="0" cx="0"/>
        </a:xfrm>
      </p:grpSpPr>
      <p:sp>
        <p:nvSpPr>
          <p:cNvPr id="59" name="Shape 59"/>
          <p:cNvSpPr txBox="1"/>
          <p:nvPr>
            <p:ph idx="1" type="body"/>
          </p:nvPr>
        </p:nvSpPr>
        <p:spPr>
          <a:xfrm>
            <a:off y="4406309" x="457200"/>
            <a:ext cy="519599" cx="8229600"/>
          </a:xfrm>
          <a:prstGeom prst="rect">
            <a:avLst/>
          </a:prstGeom>
        </p:spPr>
        <p:txBody>
          <a:bodyPr bIns="91425" rIns="91425" lIns="91425" tIns="91425" anchor="t" anchorCtr="0"/>
          <a:lstStyle>
            <a:lvl1pPr algn="ctr" rtl="0">
              <a:spcBef>
                <a:spcPts val="0"/>
              </a:spcBef>
              <a:buSzPct val="100000"/>
              <a:buNone/>
              <a:defRPr sz="1800"/>
            </a:lvl1pPr>
          </a:lstStyle>
          <a:p/>
        </p:txBody>
      </p:sp>
      <p:cxnSp>
        <p:nvCxnSpPr>
          <p:cNvPr id="60" name="Shape 60"/>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y="0" x="0"/>
          <a:ext cy="0" cx="0"/>
          <a:chOff y="0" x="0"/>
          <a:chExt cy="0" cx="0"/>
        </a:xfrm>
      </p:grpSpPr>
      <p:cxnSp>
        <p:nvCxnSpPr>
          <p:cNvPr id="62" name="Shape 62"/>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
        <p:nvSpPr>
          <p:cNvPr id="19" name="Shape 1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zh-C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y="0" x="0"/>
          <a:ext cy="0" cx="0"/>
          <a:chOff y="0" x="0"/>
          <a:chExt cy="0" cx="0"/>
        </a:xfrm>
      </p:grpSpPr>
      <p:sp>
        <p:nvSpPr>
          <p:cNvPr id="21" name="Shape 2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
        <p:nvSpPr>
          <p:cNvPr id="25" name="Shape 2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y="0" x="0"/>
          <a:ext cy="0" cx="0"/>
          <a:chOff y="0" x="0"/>
          <a:chExt cy="0" cx="0"/>
        </a:xfrm>
      </p:grpSpPr>
      <p:sp>
        <p:nvSpPr>
          <p:cNvPr id="31" name="Shape 31"/>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32" name="Shape 32"/>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y="0" x="0"/>
          <a:ext cy="0" cx="0"/>
          <a:chOff y="0" x="0"/>
          <a:chExt cy="0" cx="0"/>
        </a:xfrm>
      </p:grpSpPr>
      <p:cxnSp>
        <p:nvCxnSpPr>
          <p:cNvPr id="35" name="Shape 35"/>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
        <p:nvSpPr>
          <p:cNvPr id="36" name="Shape 3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y="0" x="0"/>
          <a:ext cy="0" cx="0"/>
          <a:chOff y="0" x="0"/>
          <a:chExt cy="0" cx="0"/>
        </a:xfrm>
      </p:grpSpPr>
      <p:sp>
        <p:nvSpPr>
          <p:cNvPr id="42" name="Shape 42"/>
          <p:cNvSpPr txBox="1"/>
          <p:nvPr>
            <p:ph type="ctrTitle"/>
          </p:nvPr>
        </p:nvSpPr>
        <p:spPr>
          <a:xfrm>
            <a:off y="563759" x="457200"/>
            <a:ext cy="3009600" cx="8229600"/>
          </a:xfrm>
          <a:prstGeom prst="rect">
            <a:avLst/>
          </a:prstGeom>
        </p:spPr>
        <p:txBody>
          <a:bodyPr bIns="91425" rIns="91425" lIns="91425" tIns="91425" anchor="t" anchorCtr="0"/>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43" name="Shape 43"/>
          <p:cNvSpPr txBox="1"/>
          <p:nvPr>
            <p:ph idx="1" type="subTitle"/>
          </p:nvPr>
        </p:nvSpPr>
        <p:spPr>
          <a:xfrm>
            <a:off y="3151517" x="457200"/>
            <a:ext cy="1232699" cx="8229600"/>
          </a:xfrm>
          <a:prstGeom prst="rect">
            <a:avLst/>
          </a:prstGeom>
        </p:spPr>
        <p:txBody>
          <a:bodyPr bIns="91425" rIns="91425" lIns="91425" tIns="91425" anchor="t" anchorCtr="0"/>
          <a:lstStyle>
            <a:lvl1pPr rtl="0">
              <a:spcBef>
                <a:spcPts val="0"/>
              </a:spcBef>
              <a:buClr>
                <a:schemeClr val="dk2"/>
              </a:buClr>
              <a:buSzPct val="100000"/>
              <a:buNone/>
              <a:defRPr sz="4800">
                <a:solidFill>
                  <a:schemeClr val="dk2"/>
                </a:solidFill>
              </a:defRPr>
            </a:lvl1pPr>
            <a:lvl2pPr rtl="0">
              <a:spcBef>
                <a:spcPts val="0"/>
              </a:spcBef>
              <a:buClr>
                <a:schemeClr val="dk2"/>
              </a:buClr>
              <a:buSzPct val="100000"/>
              <a:buNone/>
              <a:defRPr sz="4800">
                <a:solidFill>
                  <a:schemeClr val="dk2"/>
                </a:solidFill>
              </a:defRPr>
            </a:lvl2pPr>
            <a:lvl3pPr rtl="0">
              <a:spcBef>
                <a:spcPts val="0"/>
              </a:spcBef>
              <a:buClr>
                <a:schemeClr val="dk2"/>
              </a:buClr>
              <a:buSzPct val="100000"/>
              <a:buNone/>
              <a:defRPr sz="4800">
                <a:solidFill>
                  <a:schemeClr val="dk2"/>
                </a:solidFill>
              </a:defRPr>
            </a:lvl3pPr>
            <a:lvl4pPr rtl="0">
              <a:spcBef>
                <a:spcPts val="0"/>
              </a:spcBef>
              <a:buClr>
                <a:schemeClr val="dk2"/>
              </a:buClr>
              <a:buSzPct val="100000"/>
              <a:buNone/>
              <a:defRPr sz="4800">
                <a:solidFill>
                  <a:schemeClr val="dk2"/>
                </a:solidFill>
              </a:defRPr>
            </a:lvl4pPr>
            <a:lvl5pPr rtl="0">
              <a:spcBef>
                <a:spcPts val="0"/>
              </a:spcBef>
              <a:buClr>
                <a:schemeClr val="dk2"/>
              </a:buClr>
              <a:buSzPct val="100000"/>
              <a:buNone/>
              <a:defRPr sz="4800">
                <a:solidFill>
                  <a:schemeClr val="dk2"/>
                </a:solidFill>
              </a:defRPr>
            </a:lvl5pPr>
            <a:lvl6pPr rtl="0">
              <a:spcBef>
                <a:spcPts val="0"/>
              </a:spcBef>
              <a:buClr>
                <a:schemeClr val="dk2"/>
              </a:buClr>
              <a:buSzPct val="100000"/>
              <a:buNone/>
              <a:defRPr sz="4800">
                <a:solidFill>
                  <a:schemeClr val="dk2"/>
                </a:solidFill>
              </a:defRPr>
            </a:lvl6pPr>
            <a:lvl7pPr rtl="0">
              <a:spcBef>
                <a:spcPts val="0"/>
              </a:spcBef>
              <a:buClr>
                <a:schemeClr val="dk2"/>
              </a:buClr>
              <a:buSzPct val="100000"/>
              <a:buNone/>
              <a:defRPr sz="4800">
                <a:solidFill>
                  <a:schemeClr val="dk2"/>
                </a:solidFill>
              </a:defRPr>
            </a:lvl7pPr>
            <a:lvl8pPr rtl="0">
              <a:spcBef>
                <a:spcPts val="0"/>
              </a:spcBef>
              <a:buClr>
                <a:schemeClr val="dk2"/>
              </a:buClr>
              <a:buSzPct val="100000"/>
              <a:buNone/>
              <a:defRPr sz="4800">
                <a:solidFill>
                  <a:schemeClr val="dk2"/>
                </a:solidFill>
              </a:defRPr>
            </a:lvl8pPr>
            <a:lvl9pPr rtl="0">
              <a:spcBef>
                <a:spcPts val="0"/>
              </a:spcBef>
              <a:buClr>
                <a:schemeClr val="dk2"/>
              </a:buClr>
              <a:buSzPct val="100000"/>
              <a:buNone/>
              <a:defRPr sz="4800">
                <a:solidFill>
                  <a:schemeClr val="dk2"/>
                </a:solidFill>
              </a:defRPr>
            </a:lvl9pPr>
          </a:lstStyle>
          <a:p/>
        </p:txBody>
      </p:sp>
      <p:cxnSp>
        <p:nvCxnSpPr>
          <p:cNvPr id="44" name="Shape 44"/>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45" name="Shape 45"/>
          <p:cNvCxnSpPr/>
          <p:nvPr/>
        </p:nvCxnSpPr>
        <p:spPr>
          <a:xfrm>
            <a:off y="2847832" x="404225"/>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6" name="Shape 46"/>
        <p:cNvGrpSpPr/>
        <p:nvPr/>
      </p:nvGrpSpPr>
      <p:grpSpPr>
        <a:xfrm>
          <a:off y="0" x="0"/>
          <a:ext cy="0" cx="0"/>
          <a:chOff y="0" x="0"/>
          <a:chExt cy="0" cx="0"/>
        </a:xfrm>
      </p:grpSpPr>
      <p:sp>
        <p:nvSpPr>
          <p:cNvPr id="47" name="Shape 47"/>
          <p:cNvSpPr txBox="1"/>
          <p:nvPr>
            <p:ph type="title"/>
          </p:nvPr>
        </p:nvSpPr>
        <p:spPr>
          <a:xfrm>
            <a:off y="-175021" x="457200"/>
            <a:ext cy="857400" cx="8229600"/>
          </a:xfrm>
          <a:prstGeom prst="rect">
            <a:avLst/>
          </a:prstGeom>
        </p:spPr>
        <p:txBody>
          <a:bodyPr bIns="91425" rIns="91425" lIns="91425" tIns="91425" anchor="b" anchorCtr="0"/>
          <a:lstStyle>
            <a:lvl1pPr rtl="0">
              <a:spcBef>
                <a:spcPts val="0"/>
              </a:spcBef>
              <a:buSzPct val="100000"/>
              <a:defRPr b="0" sz="2800">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48" name="Shape 48"/>
          <p:cNvSpPr txBox="1"/>
          <p:nvPr>
            <p:ph idx="1" type="body"/>
          </p:nvPr>
        </p:nvSpPr>
        <p:spPr>
          <a:xfrm>
            <a:off y="742950" x="457200"/>
            <a:ext cy="3725699" cx="8229600"/>
          </a:xfrm>
          <a:prstGeom prst="rect">
            <a:avLst/>
          </a:prstGeom>
        </p:spPr>
        <p:txBody>
          <a:bodyPr bIns="91425" rIns="91425" lIns="91425" tIns="91425" anchor="t" anchorCtr="0"/>
          <a:lstStyle>
            <a:lvl1pPr rtl="0">
              <a:spcBef>
                <a:spcPts val="0"/>
              </a:spcBef>
              <a:buSzPct val="100000"/>
              <a:defRPr sz="2400"/>
            </a:lvl1pPr>
            <a:lvl2pPr rtl="0">
              <a:spcBef>
                <a:spcPts val="0"/>
              </a:spcBef>
              <a:buSzPct val="100000"/>
              <a:defRPr sz="2200"/>
            </a:lvl2pPr>
            <a:lvl3pPr rtl="0">
              <a:spcBef>
                <a:spcPts val="0"/>
              </a:spcBef>
              <a:buSzPct val="100000"/>
              <a:defRPr sz="20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9" name="Shape 49"/>
          <p:cNvCxnSpPr/>
          <p:nvPr/>
        </p:nvCxnSpPr>
        <p:spPr>
          <a:xfrm>
            <a:off y="762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0" name="Shape 50"/>
        <p:cNvGrpSpPr/>
        <p:nvPr/>
      </p:nvGrpSpPr>
      <p:grpSpPr>
        <a:xfrm>
          <a:off y="0" x="0"/>
          <a:ext cy="0" cx="0"/>
          <a:chOff y="0" x="0"/>
          <a:chExt cy="0" cx="0"/>
        </a:xfrm>
      </p:grpSpPr>
      <p:sp>
        <p:nvSpPr>
          <p:cNvPr id="51" name="Shape 51"/>
          <p:cNvSpPr txBox="1"/>
          <p:nvPr>
            <p:ph type="title"/>
          </p:nvPr>
        </p:nvSpPr>
        <p:spPr>
          <a:xfrm>
            <a:off y="-175021" x="457200"/>
            <a:ext cy="857400" cx="8229600"/>
          </a:xfrm>
          <a:prstGeom prst="rect">
            <a:avLst/>
          </a:prstGeom>
        </p:spPr>
        <p:txBody>
          <a:bodyPr bIns="91425" rIns="91425" lIns="91425" tIns="91425" anchor="b" anchorCtr="0"/>
          <a:lstStyle>
            <a:lvl1pPr rtl="0">
              <a:spcBef>
                <a:spcPts val="0"/>
              </a:spcBef>
              <a:defRPr b="0">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52" name="Shape 52"/>
          <p:cNvSpPr txBox="1"/>
          <p:nvPr>
            <p:ph idx="1" type="body"/>
          </p:nvPr>
        </p:nvSpPr>
        <p:spPr>
          <a:xfrm>
            <a:off y="742950" x="457200"/>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2" type="body"/>
          </p:nvPr>
        </p:nvSpPr>
        <p:spPr>
          <a:xfrm>
            <a:off y="742950" x="4692273"/>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4" name="Shape 54"/>
          <p:cNvCxnSpPr/>
          <p:nvPr/>
        </p:nvCxnSpPr>
        <p:spPr>
          <a:xfrm>
            <a:off y="762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4.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
        <p:nvSpPr>
          <p:cNvPr id="8" name="Shape 8"/>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zh-C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7" name="Shape 37"/>
        <p:cNvGrpSpPr/>
        <p:nvPr/>
      </p:nvGrpSpPr>
      <p:grpSpPr>
        <a:xfrm>
          <a:off y="0" x="0"/>
          <a:ext cy="0" cx="0"/>
          <a:chOff y="0" x="0"/>
          <a:chExt cy="0" cx="0"/>
        </a:xfrm>
      </p:grpSpPr>
      <p:sp>
        <p:nvSpPr>
          <p:cNvPr id="38" name="Shape 38"/>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buClr>
                <a:schemeClr val="accent1"/>
              </a:buClr>
              <a:buSzPct val="100000"/>
              <a:buFont typeface="Georgia"/>
              <a:buNone/>
              <a:defRPr sz="2800">
                <a:solidFill>
                  <a:schemeClr val="accent1"/>
                </a:solidFill>
                <a:latin typeface="Georgia"/>
                <a:ea typeface="Georgia"/>
                <a:cs typeface="Georgia"/>
                <a:sym typeface="Georgia"/>
              </a:defRPr>
            </a:lvl1pPr>
            <a:lvl2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2pPr>
            <a:lvl3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3pPr>
            <a:lvl4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4pPr>
            <a:lvl5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5pPr>
            <a:lvl6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6pPr>
            <a:lvl7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7pPr>
            <a:lvl8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8pPr>
            <a:lvl9pPr rtl="0">
              <a:spcBef>
                <a:spcPts val="0"/>
              </a:spcBef>
              <a:buClr>
                <a:schemeClr val="accent1"/>
              </a:buClr>
              <a:buSzPct val="100000"/>
              <a:buFont typeface="Georgia"/>
              <a:buNone/>
              <a:defRPr b="1" sz="3600">
                <a:solidFill>
                  <a:schemeClr val="accent1"/>
                </a:solidFill>
                <a:latin typeface="Georgia"/>
                <a:ea typeface="Georgia"/>
                <a:cs typeface="Georgia"/>
                <a:sym typeface="Georgia"/>
              </a:defRPr>
            </a:lvl9pPr>
          </a:lstStyle>
          <a:p/>
        </p:txBody>
      </p:sp>
      <p:sp>
        <p:nvSpPr>
          <p:cNvPr id="39" name="Shape 39"/>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600"/>
              </a:spcBef>
              <a:buClr>
                <a:schemeClr val="dk1"/>
              </a:buClr>
              <a:buSzPct val="100000"/>
              <a:buFont typeface="Georgia"/>
              <a:defRPr sz="2400">
                <a:solidFill>
                  <a:schemeClr val="dk1"/>
                </a:solidFill>
                <a:latin typeface="Georgia"/>
                <a:ea typeface="Georgia"/>
                <a:cs typeface="Georgia"/>
                <a:sym typeface="Georgia"/>
              </a:defRPr>
            </a:lvl1pPr>
            <a:lvl2pPr rtl="0">
              <a:spcBef>
                <a:spcPts val="480"/>
              </a:spcBef>
              <a:buClr>
                <a:schemeClr val="dk1"/>
              </a:buClr>
              <a:buSzPct val="100000"/>
              <a:buFont typeface="Georgia"/>
              <a:defRPr sz="2200">
                <a:solidFill>
                  <a:schemeClr val="dk1"/>
                </a:solidFill>
                <a:latin typeface="Georgia"/>
                <a:ea typeface="Georgia"/>
                <a:cs typeface="Georgia"/>
                <a:sym typeface="Georgia"/>
              </a:defRPr>
            </a:lvl2pPr>
            <a:lvl3pPr rtl="0">
              <a:spcBef>
                <a:spcPts val="480"/>
              </a:spcBef>
              <a:buClr>
                <a:schemeClr val="dk1"/>
              </a:buClr>
              <a:buSzPct val="100000"/>
              <a:buFont typeface="Georgia"/>
              <a:defRPr sz="2000">
                <a:solidFill>
                  <a:schemeClr val="dk1"/>
                </a:solidFill>
                <a:latin typeface="Georgia"/>
                <a:ea typeface="Georgia"/>
                <a:cs typeface="Georgia"/>
                <a:sym typeface="Georgia"/>
              </a:defRPr>
            </a:lvl3pPr>
            <a:lvl4pPr rtl="0">
              <a:spcBef>
                <a:spcPts val="360"/>
              </a:spcBef>
              <a:buClr>
                <a:schemeClr val="dk1"/>
              </a:buClr>
              <a:buSzPct val="100000"/>
              <a:buFont typeface="Georgia"/>
              <a:defRPr sz="1800">
                <a:solidFill>
                  <a:schemeClr val="dk1"/>
                </a:solidFill>
                <a:latin typeface="Georgia"/>
                <a:ea typeface="Georgia"/>
                <a:cs typeface="Georgia"/>
                <a:sym typeface="Georgia"/>
              </a:defRPr>
            </a:lvl4pPr>
            <a:lvl5pPr rtl="0">
              <a:spcBef>
                <a:spcPts val="360"/>
              </a:spcBef>
              <a:buClr>
                <a:schemeClr val="dk1"/>
              </a:buClr>
              <a:buSzPct val="100000"/>
              <a:buFont typeface="Georgia"/>
              <a:defRPr sz="1800">
                <a:solidFill>
                  <a:schemeClr val="dk1"/>
                </a:solidFill>
                <a:latin typeface="Georgia"/>
                <a:ea typeface="Georgia"/>
                <a:cs typeface="Georgia"/>
                <a:sym typeface="Georgia"/>
              </a:defRPr>
            </a:lvl5pPr>
            <a:lvl6pPr rtl="0">
              <a:spcBef>
                <a:spcPts val="360"/>
              </a:spcBef>
              <a:buClr>
                <a:schemeClr val="dk1"/>
              </a:buClr>
              <a:buSzPct val="100000"/>
              <a:buFont typeface="Georgia"/>
              <a:defRPr sz="1800">
                <a:solidFill>
                  <a:schemeClr val="dk1"/>
                </a:solidFill>
                <a:latin typeface="Georgia"/>
                <a:ea typeface="Georgia"/>
                <a:cs typeface="Georgia"/>
                <a:sym typeface="Georgia"/>
              </a:defRPr>
            </a:lvl6pPr>
            <a:lvl7pPr rtl="0">
              <a:spcBef>
                <a:spcPts val="360"/>
              </a:spcBef>
              <a:buClr>
                <a:schemeClr val="dk1"/>
              </a:buClr>
              <a:buSzPct val="100000"/>
              <a:buFont typeface="Georgia"/>
              <a:defRPr sz="1800">
                <a:solidFill>
                  <a:schemeClr val="dk1"/>
                </a:solidFill>
                <a:latin typeface="Georgia"/>
                <a:ea typeface="Georgia"/>
                <a:cs typeface="Georgia"/>
                <a:sym typeface="Georgia"/>
              </a:defRPr>
            </a:lvl7pPr>
            <a:lvl8pPr rtl="0">
              <a:spcBef>
                <a:spcPts val="360"/>
              </a:spcBef>
              <a:buClr>
                <a:schemeClr val="dk1"/>
              </a:buClr>
              <a:buSzPct val="100000"/>
              <a:buFont typeface="Georgia"/>
              <a:defRPr sz="1800">
                <a:solidFill>
                  <a:schemeClr val="dk1"/>
                </a:solidFill>
                <a:latin typeface="Georgia"/>
                <a:ea typeface="Georgia"/>
                <a:cs typeface="Georgia"/>
                <a:sym typeface="Georgia"/>
              </a:defRPr>
            </a:lvl8pPr>
            <a:lvl9pPr rtl="0">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cxnSp>
        <p:nvCxnSpPr>
          <p:cNvPr id="40" name="Shape 40"/>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8.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8.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8.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8.xml" Type="http://schemas.openxmlformats.org/officeDocument/2006/relationships/slideLayout" Id="rId1"/><Relationship Target="../media/image02.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8.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8.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8.xml" Type="http://schemas.openxmlformats.org/officeDocument/2006/relationships/slideLayout" Id="rId1"/><Relationship Target="../media/image01.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8.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8.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8.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8.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8.xml" Type="http://schemas.openxmlformats.org/officeDocument/2006/relationships/slideLayout" Id="rId1"/><Relationship Target="../media/image03.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 Target="../media/image00.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8.xml" Type="http://schemas.openxmlformats.org/officeDocument/2006/relationships/slideLayout" Id="rId1"/><Relationship Target="../media/image05.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8.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ctrTitle"/>
          </p:nvPr>
        </p:nvSpPr>
        <p:spPr>
          <a:xfrm>
            <a:off y="563759" x="457200"/>
            <a:ext cy="3009600" cx="8229600"/>
          </a:xfrm>
          <a:prstGeom prst="rect">
            <a:avLst/>
          </a:prstGeom>
        </p:spPr>
        <p:txBody>
          <a:bodyPr bIns="91425" rIns="91425" lIns="91425" tIns="91425" anchor="t" anchorCtr="0">
            <a:noAutofit/>
          </a:bodyPr>
          <a:lstStyle/>
          <a:p>
            <a:pPr rtl="0" lvl="0">
              <a:spcBef>
                <a:spcPts val="0"/>
              </a:spcBef>
              <a:buNone/>
            </a:pPr>
            <a:r>
              <a:rPr b="0" sz="6000" lang="zh-CN">
                <a:latin typeface="Georgia"/>
                <a:ea typeface="Georgia"/>
                <a:cs typeface="Georgia"/>
                <a:sym typeface="Georgia"/>
              </a:rPr>
              <a:t>Sentiment Analysis</a:t>
            </a:r>
          </a:p>
          <a:p>
            <a:pPr rtl="0" lvl="0" indent="457200" marL="1371600">
              <a:spcBef>
                <a:spcPts val="0"/>
              </a:spcBef>
              <a:buNone/>
            </a:pPr>
            <a:r>
              <a:rPr sz="6000" lang="zh-CN"/>
              <a:t>    -Movie Reviews</a:t>
            </a:r>
          </a:p>
        </p:txBody>
      </p:sp>
      <p:sp>
        <p:nvSpPr>
          <p:cNvPr id="65" name="Shape 65"/>
          <p:cNvSpPr txBox="1"/>
          <p:nvPr>
            <p:ph idx="1" type="subTitle"/>
          </p:nvPr>
        </p:nvSpPr>
        <p:spPr>
          <a:xfrm>
            <a:off y="3774717" x="457200"/>
            <a:ext cy="1232699" cx="8229600"/>
          </a:xfrm>
          <a:prstGeom prst="rect">
            <a:avLst/>
          </a:prstGeom>
        </p:spPr>
        <p:txBody>
          <a:bodyPr bIns="91425" rIns="91425" lIns="91425" tIns="91425" anchor="t" anchorCtr="0">
            <a:noAutofit/>
          </a:bodyPr>
          <a:lstStyle/>
          <a:p>
            <a:pPr algn="l" rtl="0" lvl="0">
              <a:spcBef>
                <a:spcPts val="0"/>
              </a:spcBef>
              <a:buNone/>
            </a:pPr>
            <a:r>
              <a:rPr sz="2400" lang="zh-CN"/>
              <a:t>                                                                                         Team 10</a:t>
            </a:r>
          </a:p>
          <a:p>
            <a:pPr algn="r" rtl="0" lvl="0">
              <a:spcBef>
                <a:spcPts val="0"/>
              </a:spcBef>
              <a:buNone/>
            </a:pPr>
            <a:r>
              <a:rPr sz="2400" lang="zh-CN">
                <a:latin typeface="Georgia"/>
                <a:ea typeface="Georgia"/>
                <a:cs typeface="Georgia"/>
                <a:sym typeface="Georgia"/>
              </a:rPr>
              <a:t>1</a:t>
            </a:r>
            <a:r>
              <a:rPr sz="2400" lang="zh-CN"/>
              <a:t>2</a:t>
            </a:r>
            <a:r>
              <a:rPr sz="2400" lang="zh-CN">
                <a:latin typeface="Georgia"/>
                <a:ea typeface="Georgia"/>
                <a:cs typeface="Georgia"/>
                <a:sym typeface="Georgia"/>
              </a:rPr>
              <a:t>/09/2014</a:t>
            </a:r>
          </a:p>
        </p:txBody>
      </p:sp>
      <p:sp>
        <p:nvSpPr>
          <p:cNvPr id="66" name="Shape 66"/>
          <p:cNvSpPr txBox="1"/>
          <p:nvPr>
            <p:ph idx="2" type="subTitle"/>
          </p:nvPr>
        </p:nvSpPr>
        <p:spPr>
          <a:xfrm>
            <a:off y="2936517" x="381000"/>
            <a:ext cy="1232699" cx="8229600"/>
          </a:xfrm>
          <a:prstGeom prst="rect">
            <a:avLst/>
          </a:prstGeom>
        </p:spPr>
        <p:txBody>
          <a:bodyPr bIns="91425" rIns="91425" lIns="91425" tIns="91425" anchor="t" anchorCtr="0">
            <a:noAutofit/>
          </a:bodyPr>
          <a:lstStyle/>
          <a:p>
            <a:pPr algn="ctr" rtl="0" lvl="0">
              <a:spcBef>
                <a:spcPts val="0"/>
              </a:spcBef>
              <a:buNone/>
            </a:pPr>
            <a:r>
              <a:rPr sz="2400" lang="zh-CN"/>
              <a:t>IST 557: Data Mining Project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Task 1: Ranking (Pos/Neg) Prediction</a:t>
            </a:r>
          </a:p>
        </p:txBody>
      </p:sp>
      <p:sp>
        <p:nvSpPr>
          <p:cNvPr id="131" name="Shape 131"/>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Model : Naive Bayes</a:t>
            </a:r>
          </a:p>
          <a:p>
            <a:pPr rtl="0" lvl="0" indent="-381000" marL="457200">
              <a:spcBef>
                <a:spcPts val="0"/>
              </a:spcBef>
              <a:buClr>
                <a:schemeClr val="dk1"/>
              </a:buClr>
              <a:buSzPct val="100000"/>
              <a:buFont typeface="Arial"/>
              <a:buChar char="●"/>
            </a:pPr>
            <a:r>
              <a:rPr lang="zh-CN"/>
              <a:t>Feature : </a:t>
            </a:r>
            <a:r>
              <a:rPr lang="zh-CN">
                <a:solidFill>
                  <a:srgbClr val="FF0000"/>
                </a:solidFill>
              </a:rPr>
              <a:t>Bi-Gram &amp; Bag of Words</a:t>
            </a:r>
          </a:p>
          <a:p>
            <a:pPr rtl="0" lvl="0" indent="-381000" marL="457200">
              <a:spcBef>
                <a:spcPts val="0"/>
              </a:spcBef>
              <a:buClr>
                <a:schemeClr val="dk1"/>
              </a:buClr>
              <a:buSzPct val="100000"/>
              <a:buFont typeface="Arial"/>
              <a:buChar char="●"/>
            </a:pPr>
            <a:r>
              <a:rPr lang="zh-CN"/>
              <a:t>Training set and Testing set: 3:1</a:t>
            </a:r>
          </a:p>
          <a:p>
            <a:pPr rtl="0" lvl="0" indent="-381000" marL="457200">
              <a:spcBef>
                <a:spcPts val="0"/>
              </a:spcBef>
              <a:buClr>
                <a:schemeClr val="dk1"/>
              </a:buClr>
              <a:buSzPct val="100000"/>
              <a:buFont typeface="Arial"/>
              <a:buChar char="●"/>
            </a:pPr>
            <a:r>
              <a:rPr lang="zh-CN"/>
              <a:t>10-fold Cross Validation</a:t>
            </a:r>
          </a:p>
          <a:p>
            <a:pPr rtl="0" lvl="0">
              <a:spcBef>
                <a:spcPts val="0"/>
              </a:spcBef>
              <a:buNone/>
            </a:pPr>
            <a:r>
              <a:t/>
            </a:r>
            <a:endParaRPr/>
          </a:p>
          <a:p>
            <a:pPr rtl="0" lvl="0">
              <a:spcBef>
                <a:spcPts val="0"/>
              </a:spcBef>
              <a:buNone/>
            </a:pPr>
            <a:r>
              <a:rPr lang="zh-CN"/>
              <a:t>Ranking (5 classes) accuracy: 0.305635440701 </a:t>
            </a:r>
          </a:p>
          <a:p>
            <a:pPr rtl="0" lvl="0">
              <a:spcBef>
                <a:spcPts val="0"/>
              </a:spcBef>
              <a:buNone/>
            </a:pPr>
            <a:r>
              <a:rPr lang="zh-CN"/>
              <a:t>Pos/Neg (2 classes) accuracy: 0.67219537219251</a:t>
            </a:r>
          </a:p>
          <a:p>
            <a:pPr rtl="0"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Most Informative Features</a:t>
            </a:r>
          </a:p>
        </p:txBody>
      </p:sp>
      <p:sp>
        <p:nvSpPr>
          <p:cNvPr id="137" name="Shape 137"/>
          <p:cNvSpPr txBox="1"/>
          <p:nvPr>
            <p:ph idx="1" type="body"/>
          </p:nvPr>
        </p:nvSpPr>
        <p:spPr>
          <a:xfrm>
            <a:off y="742950" x="457200"/>
            <a:ext cy="3725699" cx="4277999"/>
          </a:xfrm>
          <a:prstGeom prst="rect">
            <a:avLst/>
          </a:prstGeom>
        </p:spPr>
        <p:txBody>
          <a:bodyPr bIns="91425" rIns="91425" lIns="91425" tIns="91425" anchor="t" anchorCtr="0">
            <a:noAutofit/>
          </a:bodyPr>
          <a:lstStyle/>
          <a:p>
            <a:pPr rtl="0">
              <a:spcBef>
                <a:spcPts val="0"/>
              </a:spcBef>
              <a:buNone/>
            </a:pPr>
            <a:r>
              <a:rPr sz="1600" lang="zh-CN"/>
              <a:t>			5 Classes</a:t>
            </a:r>
          </a:p>
          <a:p>
            <a:pPr rtl="0" lvl="0">
              <a:spcBef>
                <a:spcPts val="0"/>
              </a:spcBef>
              <a:buNone/>
            </a:pPr>
            <a:r>
              <a:rPr sz="1600" lang="zh-CN"/>
              <a:t>2 stars  = True        two : five   =     93.8 : 1.0</a:t>
            </a:r>
          </a:p>
          <a:p>
            <a:pPr rtl="0" lvl="0">
              <a:spcBef>
                <a:spcPts val="0"/>
              </a:spcBef>
              <a:buNone/>
            </a:pPr>
            <a:r>
              <a:rPr sz="1600" lang="zh-CN"/>
              <a:t>Save = True            one : five   =     63.8 : 1.0</a:t>
            </a:r>
          </a:p>
          <a:p>
            <a:pPr rtl="0" lvl="0">
              <a:spcBef>
                <a:spcPts val="0"/>
              </a:spcBef>
              <a:buNone/>
            </a:pPr>
            <a:r>
              <a:rPr sz="1600" lang="zh-CN"/>
              <a:t>Josh = True            thre : five   =     58.3 : 1.0</a:t>
            </a:r>
          </a:p>
          <a:p>
            <a:pPr rtl="0" lvl="0">
              <a:spcBef>
                <a:spcPts val="0"/>
              </a:spcBef>
              <a:buNone/>
            </a:pPr>
            <a:r>
              <a:rPr sz="1600" lang="zh-CN"/>
              <a:t>Bush = True           thre : five   =     56.8 : 1.0</a:t>
            </a:r>
          </a:p>
          <a:p>
            <a:pPr rtl="0" lvl="0">
              <a:spcBef>
                <a:spcPts val="0"/>
              </a:spcBef>
              <a:buNone/>
            </a:pPr>
            <a:r>
              <a:rPr sz="1600" lang="zh-CN"/>
              <a:t>Save your  = True  one : five   =     53.6 : 1.0</a:t>
            </a:r>
          </a:p>
          <a:p>
            <a:pPr rtl="0" lvl="0">
              <a:spcBef>
                <a:spcPts val="0"/>
              </a:spcBef>
              <a:buNone/>
            </a:pPr>
            <a:r>
              <a:rPr sz="1600" lang="zh-CN"/>
              <a:t>3 stars  = True        thre : five   =     51.2 : 1.0</a:t>
            </a:r>
          </a:p>
          <a:p>
            <a:pPr rtl="0" lvl="0">
              <a:spcBef>
                <a:spcPts val="0"/>
              </a:spcBef>
              <a:buNone/>
            </a:pPr>
            <a:r>
              <a:rPr sz="1600" lang="zh-CN"/>
              <a:t>films were  = True two : five   =     48.5 : 1.0</a:t>
            </a:r>
          </a:p>
          <a:p>
            <a:pPr rtl="0" lvl="0">
              <a:spcBef>
                <a:spcPts val="0"/>
              </a:spcBef>
              <a:buNone/>
            </a:pPr>
            <a:r>
              <a:rPr sz="1600" lang="zh-CN"/>
              <a:t>comes off  = True  two : five   =     48.5 : 1.0</a:t>
            </a:r>
          </a:p>
          <a:p>
            <a:pPr rtl="0" lvl="0">
              <a:spcBef>
                <a:spcPts val="0"/>
              </a:spcBef>
              <a:buNone/>
            </a:pPr>
            <a:r>
              <a:rPr sz="1600" lang="zh-CN"/>
              <a:t>it two  = True         two : five   =     48.5 : 1.0</a:t>
            </a:r>
          </a:p>
          <a:p>
            <a:pPr rtl="0" lvl="0">
              <a:spcBef>
                <a:spcPts val="0"/>
              </a:spcBef>
              <a:buNone/>
            </a:pPr>
            <a:r>
              <a:rPr sz="1600" lang="zh-CN"/>
              <a:t>the machines = True two : five   = 48.5 : 1.0</a:t>
            </a:r>
          </a:p>
          <a:p>
            <a:pPr rtl="0" lvl="0">
              <a:spcBef>
                <a:spcPts val="0"/>
              </a:spcBef>
              <a:buNone/>
            </a:pPr>
            <a:r>
              <a:t/>
            </a:r>
            <a:endParaRPr sz="1600"/>
          </a:p>
          <a:p>
            <a:pPr rtl="0" lvl="0">
              <a:spcBef>
                <a:spcPts val="0"/>
              </a:spcBef>
              <a:buNone/>
            </a:pPr>
            <a:r>
              <a:t/>
            </a:r>
            <a:endParaRPr sz="1600"/>
          </a:p>
          <a:p>
            <a:pPr rtl="0" lvl="0">
              <a:spcBef>
                <a:spcPts val="0"/>
              </a:spcBef>
              <a:buNone/>
            </a:pPr>
            <a:r>
              <a:t/>
            </a:r>
            <a:endParaRPr sz="1600"/>
          </a:p>
        </p:txBody>
      </p:sp>
      <p:sp>
        <p:nvSpPr>
          <p:cNvPr id="138" name="Shape 138"/>
          <p:cNvSpPr txBox="1"/>
          <p:nvPr>
            <p:ph idx="2" type="body"/>
          </p:nvPr>
        </p:nvSpPr>
        <p:spPr>
          <a:xfrm>
            <a:off y="790650" x="4693200"/>
            <a:ext cy="3725699" cx="4450800"/>
          </a:xfrm>
          <a:prstGeom prst="rect">
            <a:avLst/>
          </a:prstGeom>
        </p:spPr>
        <p:txBody>
          <a:bodyPr bIns="91425" rIns="91425" lIns="91425" tIns="91425" anchor="t" anchorCtr="0">
            <a:noAutofit/>
          </a:bodyPr>
          <a:lstStyle/>
          <a:p>
            <a:pPr algn="l" rtl="0" marR="0" indent="0" marL="0">
              <a:lnSpc>
                <a:spcPct val="100000"/>
              </a:lnSpc>
              <a:spcBef>
                <a:spcPts val="600"/>
              </a:spcBef>
              <a:spcAft>
                <a:spcPts val="0"/>
              </a:spcAft>
              <a:buNone/>
            </a:pPr>
            <a:r>
              <a:rPr sz="1600" lang="zh-CN"/>
              <a:t>			2 Classes</a:t>
            </a:r>
          </a:p>
          <a:p>
            <a:pPr algn="l" rtl="0" lvl="0" marR="0" indent="0" marL="0">
              <a:lnSpc>
                <a:spcPct val="100000"/>
              </a:lnSpc>
              <a:spcBef>
                <a:spcPts val="600"/>
              </a:spcBef>
              <a:spcAft>
                <a:spcPts val="0"/>
              </a:spcAft>
              <a:buNone/>
            </a:pPr>
            <a:r>
              <a:rPr sz="1600" lang="zh-CN"/>
              <a:t>horrible. = True          n : p      =     35.9 : 1.0</a:t>
            </a:r>
          </a:p>
          <a:p>
            <a:pPr algn="l" rtl="0" lvl="0" marR="0" indent="0" marL="0">
              <a:lnSpc>
                <a:spcPct val="100000"/>
              </a:lnSpc>
              <a:spcBef>
                <a:spcPts val="600"/>
              </a:spcBef>
              <a:spcAft>
                <a:spcPts val="0"/>
              </a:spcAft>
              <a:buNone/>
            </a:pPr>
            <a:r>
              <a:rPr sz="1600" lang="zh-CN"/>
              <a:t>Save your  = True        n : p      =     33.7 : 1.0</a:t>
            </a:r>
          </a:p>
          <a:p>
            <a:pPr algn="l" rtl="0" lvl="0" marR="0" indent="0" marL="0">
              <a:lnSpc>
                <a:spcPct val="100000"/>
              </a:lnSpc>
              <a:spcBef>
                <a:spcPts val="600"/>
              </a:spcBef>
              <a:spcAft>
                <a:spcPts val="0"/>
              </a:spcAft>
              <a:buNone/>
            </a:pPr>
            <a:r>
              <a:rPr sz="1600" lang="zh-CN"/>
              <a:t>stupid. = True               n : p     =     31.6 : 1.0</a:t>
            </a:r>
          </a:p>
          <a:p>
            <a:pPr algn="l" rtl="0" lvl="0" marR="0" indent="0" marL="0">
              <a:lnSpc>
                <a:spcPct val="100000"/>
              </a:lnSpc>
              <a:spcBef>
                <a:spcPts val="600"/>
              </a:spcBef>
              <a:spcAft>
                <a:spcPts val="0"/>
              </a:spcAft>
              <a:buNone/>
            </a:pPr>
            <a:r>
              <a:rPr sz="1600" lang="zh-CN"/>
              <a:t>Save = True                   n : p     =     25.5 : 1.0</a:t>
            </a:r>
          </a:p>
          <a:p>
            <a:pPr algn="l" rtl="0" lvl="0" marR="0" indent="0" marL="0">
              <a:lnSpc>
                <a:spcPct val="100000"/>
              </a:lnSpc>
              <a:spcBef>
                <a:spcPts val="600"/>
              </a:spcBef>
              <a:spcAft>
                <a:spcPts val="0"/>
              </a:spcAft>
              <a:buNone/>
            </a:pPr>
            <a:r>
              <a:rPr sz="1600" lang="zh-CN"/>
              <a:t>Don't waste  = True    n : p      =     25.0 : 1.0</a:t>
            </a:r>
          </a:p>
          <a:p>
            <a:pPr algn="l" rtl="0" lvl="0" marR="0" indent="0" marL="0">
              <a:lnSpc>
                <a:spcPct val="100000"/>
              </a:lnSpc>
              <a:spcBef>
                <a:spcPts val="600"/>
              </a:spcBef>
              <a:spcAft>
                <a:spcPts val="0"/>
              </a:spcAft>
              <a:buNone/>
            </a:pPr>
            <a:r>
              <a:rPr sz="1600" lang="zh-CN"/>
              <a:t>3 stars  = True              n : p     =     24.2 : 1.0</a:t>
            </a:r>
          </a:p>
          <a:p>
            <a:pPr algn="l" rtl="0" lvl="0" marR="0" indent="0" marL="0">
              <a:lnSpc>
                <a:spcPct val="100000"/>
              </a:lnSpc>
              <a:spcBef>
                <a:spcPts val="600"/>
              </a:spcBef>
              <a:spcAft>
                <a:spcPts val="0"/>
              </a:spcAft>
              <a:buNone/>
            </a:pPr>
            <a:r>
              <a:rPr sz="1600" lang="zh-CN"/>
              <a:t>excuse for  = True       n : p      =     22.9 : 1.0</a:t>
            </a:r>
          </a:p>
          <a:p>
            <a:pPr algn="l" rtl="0" lvl="0" marR="0" indent="0" marL="0">
              <a:lnSpc>
                <a:spcPct val="100000"/>
              </a:lnSpc>
              <a:spcBef>
                <a:spcPts val="600"/>
              </a:spcBef>
              <a:spcAft>
                <a:spcPts val="0"/>
              </a:spcAft>
              <a:buNone/>
            </a:pPr>
            <a:r>
              <a:rPr sz="1600" lang="zh-CN"/>
              <a:t>horror movie   = True n : p     =     22.9 : 1.0</a:t>
            </a:r>
          </a:p>
          <a:p>
            <a:pPr algn="l" rtl="0" lvl="0" marR="0" indent="0" marL="0">
              <a:lnSpc>
                <a:spcPct val="100000"/>
              </a:lnSpc>
              <a:spcBef>
                <a:spcPts val="600"/>
              </a:spcBef>
              <a:spcAft>
                <a:spcPts val="0"/>
              </a:spcAft>
              <a:buNone/>
            </a:pPr>
            <a:r>
              <a:rPr sz="1600" lang="zh-CN"/>
              <a:t>very disappointed  = Truen : p =   22.9 : 1.0</a:t>
            </a:r>
          </a:p>
          <a:p>
            <a:pPr algn="l" rtl="0" lvl="0" marR="0" indent="0" marL="0">
              <a:lnSpc>
                <a:spcPct val="100000"/>
              </a:lnSpc>
              <a:spcBef>
                <a:spcPts val="600"/>
              </a:spcBef>
              <a:spcAft>
                <a:spcPts val="0"/>
              </a:spcAft>
              <a:buNone/>
            </a:pPr>
            <a:r>
              <a:rPr sz="1600" lang="zh-CN"/>
              <a:t>worst movie  = True    n : p      =    20.7 : 1.0</a:t>
            </a:r>
          </a:p>
          <a:p>
            <a:pPr algn="l" rtl="0" lvl="0" marR="0" indent="0" marL="0">
              <a:lnSpc>
                <a:spcPct val="100000"/>
              </a:lnSpc>
              <a:spcBef>
                <a:spcPts val="600"/>
              </a:spcBef>
              <a:spcAft>
                <a:spcPts val="0"/>
              </a:spcAft>
              <a:buNone/>
            </a:pPr>
            <a:r>
              <a:t/>
            </a:r>
            <a:endParaRPr sz="1600"/>
          </a:p>
        </p:txBody>
      </p:sp>
      <p:sp>
        <p:nvSpPr>
          <p:cNvPr id="139" name="Shape 139"/>
          <p:cNvSpPr/>
          <p:nvPr/>
        </p:nvSpPr>
        <p:spPr>
          <a:xfrm>
            <a:off y="1487275" x="457200"/>
            <a:ext cy="326400" cx="40535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0" name="Shape 140"/>
          <p:cNvSpPr/>
          <p:nvPr/>
        </p:nvSpPr>
        <p:spPr>
          <a:xfrm>
            <a:off y="2477875" x="457200"/>
            <a:ext cy="326400" cx="40535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Task 1: Ranking (Pos/Neg) Prediction</a:t>
            </a:r>
          </a:p>
        </p:txBody>
      </p:sp>
      <p:sp>
        <p:nvSpPr>
          <p:cNvPr id="146" name="Shape 146"/>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Basic Model : Naive Bayes</a:t>
            </a:r>
          </a:p>
          <a:p>
            <a:pPr rtl="0" lvl="0" indent="-381000" marL="457200">
              <a:spcBef>
                <a:spcPts val="0"/>
              </a:spcBef>
              <a:buClr>
                <a:schemeClr val="dk1"/>
              </a:buClr>
              <a:buSzPct val="100000"/>
              <a:buFont typeface="Arial"/>
              <a:buChar char="●"/>
            </a:pPr>
            <a:r>
              <a:rPr lang="zh-CN"/>
              <a:t>Feature </a:t>
            </a:r>
            <a:r>
              <a:rPr lang="zh-CN">
                <a:solidFill>
                  <a:srgbClr val="000000"/>
                </a:solidFill>
              </a:rPr>
              <a:t>: Bag of Words (Stop Words out)</a:t>
            </a:r>
          </a:p>
          <a:p>
            <a:pPr rtl="0" lvl="0" indent="-381000" marL="457200">
              <a:spcBef>
                <a:spcPts val="0"/>
              </a:spcBef>
              <a:buClr>
                <a:srgbClr val="FF0000"/>
              </a:buClr>
              <a:buSzPct val="100000"/>
              <a:buFont typeface="Arial"/>
              <a:buChar char="●"/>
            </a:pPr>
            <a:r>
              <a:rPr lang="zh-CN">
                <a:solidFill>
                  <a:srgbClr val="FF0000"/>
                </a:solidFill>
              </a:rPr>
              <a:t>Data set Balanced</a:t>
            </a:r>
          </a:p>
          <a:p>
            <a:pPr rtl="0" lvl="0" indent="-381000" marL="457200">
              <a:spcBef>
                <a:spcPts val="0"/>
              </a:spcBef>
              <a:buClr>
                <a:schemeClr val="dk1"/>
              </a:buClr>
              <a:buSzPct val="100000"/>
              <a:buFont typeface="Arial"/>
              <a:buChar char="●"/>
            </a:pPr>
            <a:r>
              <a:rPr lang="zh-CN"/>
              <a:t>Training set and Testing set: 3:1</a:t>
            </a:r>
          </a:p>
          <a:p>
            <a:pPr rtl="0" lvl="0" indent="-381000" marL="457200">
              <a:spcBef>
                <a:spcPts val="0"/>
              </a:spcBef>
              <a:buClr>
                <a:schemeClr val="dk1"/>
              </a:buClr>
              <a:buSzPct val="100000"/>
              <a:buFont typeface="Arial"/>
              <a:buChar char="●"/>
            </a:pPr>
            <a:r>
              <a:rPr lang="zh-CN"/>
              <a:t>10-fold Cross Validation</a:t>
            </a:r>
          </a:p>
          <a:p>
            <a:pPr rtl="0" lvl="0">
              <a:spcBef>
                <a:spcPts val="0"/>
              </a:spcBef>
              <a:buNone/>
            </a:pPr>
            <a:r>
              <a:t/>
            </a:r>
            <a:endParaRPr/>
          </a:p>
          <a:p>
            <a:pPr rtl="0" lvl="0">
              <a:spcBef>
                <a:spcPts val="0"/>
              </a:spcBef>
              <a:buNone/>
            </a:pPr>
            <a:r>
              <a:rPr lang="zh-CN"/>
              <a:t>Ranking (5 classes) accuracy: 0.448459383754 </a:t>
            </a:r>
          </a:p>
          <a:p>
            <a:pPr rtl="0" lvl="0">
              <a:spcBef>
                <a:spcPts val="0"/>
              </a:spcBef>
              <a:buNone/>
            </a:pPr>
            <a:r>
              <a:rPr lang="zh-CN"/>
              <a:t>Pos/Neg (2 classes) accuracy: 0.755326965467</a:t>
            </a:r>
          </a:p>
          <a:p>
            <a:pPr rtl="0"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Task 1: Ranking (Pos/Neg) Prediction</a:t>
            </a:r>
          </a:p>
        </p:txBody>
      </p:sp>
      <p:sp>
        <p:nvSpPr>
          <p:cNvPr id="152" name="Shape 152"/>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Model : Naive Bayes</a:t>
            </a:r>
          </a:p>
          <a:p>
            <a:pPr rtl="0" lvl="0" indent="-381000" marL="457200">
              <a:spcBef>
                <a:spcPts val="0"/>
              </a:spcBef>
              <a:buClr>
                <a:srgbClr val="FF0000"/>
              </a:buClr>
              <a:buSzPct val="100000"/>
              <a:buFont typeface="Arial"/>
              <a:buChar char="●"/>
            </a:pPr>
            <a:r>
              <a:rPr lang="zh-CN">
                <a:solidFill>
                  <a:srgbClr val="FF0000"/>
                </a:solidFill>
              </a:rPr>
              <a:t>Feature : JJ, JJR, JJS, VB (Stop Words out)</a:t>
            </a:r>
          </a:p>
          <a:p>
            <a:pPr rtl="0" lvl="0" indent="-381000" marL="457200">
              <a:spcBef>
                <a:spcPts val="0"/>
              </a:spcBef>
              <a:buClr>
                <a:srgbClr val="000000"/>
              </a:buClr>
              <a:buSzPct val="100000"/>
              <a:buFont typeface="Arial"/>
              <a:buChar char="●"/>
            </a:pPr>
            <a:r>
              <a:rPr lang="zh-CN">
                <a:solidFill>
                  <a:srgbClr val="000000"/>
                </a:solidFill>
              </a:rPr>
              <a:t>Example: I</a:t>
            </a:r>
            <a:r>
              <a:rPr lang="zh-CN">
                <a:solidFill>
                  <a:srgbClr val="FF0000"/>
                </a:solidFill>
              </a:rPr>
              <a:t> love</a:t>
            </a:r>
            <a:r>
              <a:rPr lang="zh-CN">
                <a:solidFill>
                  <a:srgbClr val="000000"/>
                </a:solidFill>
              </a:rPr>
              <a:t> this </a:t>
            </a:r>
            <a:r>
              <a:rPr lang="zh-CN">
                <a:solidFill>
                  <a:srgbClr val="FF0000"/>
                </a:solidFill>
              </a:rPr>
              <a:t>fantastic</a:t>
            </a:r>
            <a:r>
              <a:rPr lang="zh-CN">
                <a:solidFill>
                  <a:srgbClr val="000000"/>
                </a:solidFill>
              </a:rPr>
              <a:t> movie!</a:t>
            </a:r>
          </a:p>
          <a:p>
            <a:pPr rtl="0" lvl="0" indent="-381000" marL="457200">
              <a:spcBef>
                <a:spcPts val="0"/>
              </a:spcBef>
              <a:buClr>
                <a:schemeClr val="dk1"/>
              </a:buClr>
              <a:buSzPct val="100000"/>
              <a:buFont typeface="Arial"/>
              <a:buChar char="●"/>
            </a:pPr>
            <a:r>
              <a:rPr lang="zh-CN"/>
              <a:t>Data set Balanced</a:t>
            </a:r>
          </a:p>
          <a:p>
            <a:pPr rtl="0" lvl="0" indent="-381000" marL="457200">
              <a:spcBef>
                <a:spcPts val="0"/>
              </a:spcBef>
              <a:buClr>
                <a:schemeClr val="dk1"/>
              </a:buClr>
              <a:buSzPct val="100000"/>
              <a:buFont typeface="Arial"/>
              <a:buChar char="●"/>
            </a:pPr>
            <a:r>
              <a:rPr lang="zh-CN"/>
              <a:t>Training set and Testing set: 3:1</a:t>
            </a:r>
          </a:p>
          <a:p>
            <a:pPr rtl="0" lvl="0" indent="-381000" marL="457200">
              <a:spcBef>
                <a:spcPts val="0"/>
              </a:spcBef>
              <a:buClr>
                <a:schemeClr val="dk1"/>
              </a:buClr>
              <a:buSzPct val="100000"/>
              <a:buFont typeface="Arial"/>
              <a:buChar char="●"/>
            </a:pPr>
            <a:r>
              <a:rPr lang="zh-CN"/>
              <a:t>10-fold Cross Validation</a:t>
            </a:r>
          </a:p>
          <a:p>
            <a:pPr rtl="0" lvl="0" indent="-381000" marL="457200">
              <a:spcBef>
                <a:spcPts val="0"/>
              </a:spcBef>
              <a:buClr>
                <a:srgbClr val="FF0000"/>
              </a:buClr>
              <a:buSzPct val="100000"/>
              <a:buFont typeface="Arial"/>
              <a:buChar char="●"/>
            </a:pPr>
            <a:r>
              <a:rPr lang="zh-CN">
                <a:solidFill>
                  <a:srgbClr val="FF0000"/>
                </a:solidFill>
              </a:rPr>
              <a:t>Much Faster</a:t>
            </a:r>
          </a:p>
          <a:p>
            <a:pPr rtl="0" lvl="0">
              <a:spcBef>
                <a:spcPts val="0"/>
              </a:spcBef>
              <a:buNone/>
            </a:pPr>
            <a:r>
              <a:t/>
            </a:r>
            <a:endParaRPr/>
          </a:p>
          <a:p>
            <a:pPr rtl="0" lvl="0">
              <a:spcBef>
                <a:spcPts val="0"/>
              </a:spcBef>
              <a:buNone/>
            </a:pPr>
            <a:r>
              <a:rPr lang="zh-CN"/>
              <a:t>Ranking (5 classes) accuracy: 0.395891341256 </a:t>
            </a:r>
          </a:p>
          <a:p>
            <a:pPr rtl="0" lvl="0">
              <a:spcBef>
                <a:spcPts val="0"/>
              </a:spcBef>
              <a:buNone/>
            </a:pPr>
            <a:r>
              <a:rPr lang="zh-CN"/>
              <a:t>Pos/Neg (2 classes) accuracy: 0.735488611315</a:t>
            </a:r>
          </a:p>
          <a:p>
            <a:pPr rtl="0"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Look into the errors </a:t>
            </a:r>
          </a:p>
        </p:txBody>
      </p:sp>
      <p:sp>
        <p:nvSpPr>
          <p:cNvPr id="158" name="Shape 158"/>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"Not" cases</a:t>
            </a:r>
          </a:p>
          <a:p>
            <a:pPr rtl="0">
              <a:spcBef>
                <a:spcPts val="0"/>
              </a:spcBef>
              <a:buNone/>
            </a:pPr>
            <a:r>
              <a:rPr lang="zh-CN"/>
              <a:t>I know that it is </a:t>
            </a:r>
            <a:r>
              <a:rPr lang="zh-CN">
                <a:solidFill>
                  <a:srgbClr val="FF0000"/>
                </a:solidFill>
              </a:rPr>
              <a:t>not fair </a:t>
            </a:r>
            <a:r>
              <a:rPr lang="zh-CN"/>
              <a:t>to say that the movie is </a:t>
            </a:r>
            <a:r>
              <a:rPr lang="zh-CN">
                <a:solidFill>
                  <a:srgbClr val="FF0000"/>
                </a:solidFill>
              </a:rPr>
              <a:t>not as good</a:t>
            </a:r>
            <a:r>
              <a:rPr lang="zh-CN"/>
              <a:t> as the book. (1'-&gt;4')</a:t>
            </a:r>
          </a:p>
          <a:p>
            <a:pPr rtl="0" lvl="0" indent="-381000" marL="457200">
              <a:spcBef>
                <a:spcPts val="0"/>
              </a:spcBef>
              <a:buClr>
                <a:schemeClr val="dk1"/>
              </a:buClr>
              <a:buSzPct val="100000"/>
              <a:buFont typeface="Arial"/>
              <a:buChar char="●"/>
            </a:pPr>
            <a:r>
              <a:rPr lang="zh-CN"/>
              <a:t>No significant evidence</a:t>
            </a:r>
          </a:p>
          <a:p>
            <a:pPr rtl="0" lvl="0">
              <a:spcBef>
                <a:spcPts val="0"/>
              </a:spcBef>
              <a:buNone/>
            </a:pPr>
            <a:r>
              <a:rPr lang="zh-CN"/>
              <a:t>I recvd this video (DVD version) as a Christmas gift.  I put it on about 11 pm just to see what it was like, and finally got dragged to bed about 4 (5'-&gt;3')</a:t>
            </a:r>
          </a:p>
          <a:p>
            <a:pPr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Look into the errors </a:t>
            </a:r>
          </a:p>
        </p:txBody>
      </p:sp>
      <p:sp>
        <p:nvSpPr>
          <p:cNvPr id="164" name="Shape 164"/>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Feeling changes</a:t>
            </a:r>
          </a:p>
          <a:p>
            <a:pPr rtl="0" lvl="0">
              <a:spcBef>
                <a:spcPts val="0"/>
              </a:spcBef>
              <a:buNone/>
            </a:pPr>
            <a:r>
              <a:rPr lang="zh-CN"/>
              <a:t>At first I was so </a:t>
            </a:r>
            <a:r>
              <a:rPr lang="zh-CN">
                <a:solidFill>
                  <a:srgbClr val="FF0000"/>
                </a:solidFill>
              </a:rPr>
              <a:t>excited </a:t>
            </a:r>
            <a:r>
              <a:rPr lang="zh-CN"/>
              <a:t>to order this because I have heard so much about Tina Landon was </a:t>
            </a:r>
            <a:r>
              <a:rPr lang="zh-CN">
                <a:solidFill>
                  <a:srgbClr val="FF0000"/>
                </a:solidFill>
              </a:rPr>
              <a:t>eager</a:t>
            </a:r>
            <a:r>
              <a:rPr lang="zh-CN"/>
              <a:t> to give this a try.  I found it so difficult to keep up with Tina you basically need to have some sort of training in choreography to understand how to do some of the moves. (1'-&gt;4')</a:t>
            </a:r>
          </a:p>
          <a:p>
            <a:pPr rtl="0"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Look into the errors </a:t>
            </a:r>
          </a:p>
        </p:txBody>
      </p:sp>
      <p:sp>
        <p:nvSpPr>
          <p:cNvPr id="170" name="Shape 170"/>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Different Things</a:t>
            </a:r>
          </a:p>
          <a:p>
            <a:pPr rtl="0" lvl="0">
              <a:spcBef>
                <a:spcPts val="0"/>
              </a:spcBef>
              <a:buNone/>
            </a:pPr>
            <a:r>
              <a:rPr lang="zh-CN"/>
              <a:t>I had just finished reading the </a:t>
            </a:r>
            <a:r>
              <a:rPr lang="zh-CN">
                <a:solidFill>
                  <a:srgbClr val="FF0000"/>
                </a:solidFill>
              </a:rPr>
              <a:t>fantastic </a:t>
            </a:r>
            <a:r>
              <a:rPr lang="zh-CN"/>
              <a:t>book and decided I'd like see how it was adapted to the </a:t>
            </a:r>
            <a:r>
              <a:rPr lang="zh-CN">
                <a:solidFill>
                  <a:srgbClr val="FF0000"/>
                </a:solidFill>
              </a:rPr>
              <a:t>big</a:t>
            </a:r>
            <a:r>
              <a:rPr lang="zh-CN"/>
              <a:t> screen.  As I watched the film I wondered if the makers of the movie even bothered to read the book.  My girlfriend kept asking me during the film if "that happened in the book?"  At the end of the movie I told her that basically </a:t>
            </a:r>
            <a:r>
              <a:rPr lang="zh-CN">
                <a:solidFill>
                  <a:srgbClr val="0000FF"/>
                </a:solidFill>
              </a:rPr>
              <a:t>everything in the movie was not how it occurred in the book</a:t>
            </a:r>
            <a:r>
              <a:rPr lang="zh-CN"/>
              <a:t>.  She </a:t>
            </a:r>
            <a:r>
              <a:rPr lang="zh-CN">
                <a:solidFill>
                  <a:srgbClr val="FF0000"/>
                </a:solidFill>
              </a:rPr>
              <a:t>enjoyed</a:t>
            </a:r>
            <a:r>
              <a:rPr lang="zh-CN"/>
              <a:t> the movie until the end when it was like a "cheesy 80's montage".  The book is </a:t>
            </a:r>
            <a:r>
              <a:rPr lang="zh-CN">
                <a:solidFill>
                  <a:srgbClr val="FF0000"/>
                </a:solidFill>
              </a:rPr>
              <a:t>wonderful</a:t>
            </a:r>
            <a:r>
              <a:rPr lang="zh-CN"/>
              <a:t>...(1'-&gt;5')</a:t>
            </a: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Task 2: Aspect Extraction (Review)</a:t>
            </a:r>
          </a:p>
        </p:txBody>
      </p:sp>
      <p:sp>
        <p:nvSpPr>
          <p:cNvPr id="176" name="Shape 176"/>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sp>
        <p:nvSpPr>
          <p:cNvPr id="177" name="Shape 177"/>
          <p:cNvSpPr txBox="1"/>
          <p:nvPr/>
        </p:nvSpPr>
        <p:spPr>
          <a:xfrm>
            <a:off y="1102500" x="472225"/>
            <a:ext cy="1032900" cx="5211300"/>
          </a:xfrm>
          <a:prstGeom prst="rect">
            <a:avLst/>
          </a:prstGeom>
          <a:solidFill>
            <a:srgbClr val="D9D9D9"/>
          </a:solidFill>
          <a:ln>
            <a:noFill/>
          </a:ln>
        </p:spPr>
        <p:txBody>
          <a:bodyPr bIns="91425" rIns="91425" lIns="91425" tIns="91425" anchor="t" anchorCtr="0">
            <a:noAutofit/>
          </a:bodyPr>
          <a:lstStyle/>
          <a:p>
            <a:pPr rtl="0" lvl="0">
              <a:spcBef>
                <a:spcPts val="0"/>
              </a:spcBef>
              <a:buClr>
                <a:schemeClr val="dk1"/>
              </a:buClr>
              <a:buSzPct val="50000"/>
              <a:buFont typeface="Arial"/>
              <a:buNone/>
            </a:pPr>
            <a:r>
              <a:rPr sz="2200" lang="zh-CN" i="1">
                <a:solidFill>
                  <a:schemeClr val="dk1"/>
                </a:solidFill>
                <a:latin typeface="Georgia"/>
                <a:ea typeface="Georgia"/>
                <a:cs typeface="Georgia"/>
                <a:sym typeface="Georgia"/>
              </a:rPr>
              <a:t> </a:t>
            </a:r>
            <a:r>
              <a:rPr sz="2000" lang="zh-CN" i="1">
                <a:solidFill>
                  <a:schemeClr val="dk1"/>
                </a:solidFill>
                <a:latin typeface="Georgia"/>
                <a:ea typeface="Georgia"/>
                <a:cs typeface="Georgia"/>
                <a:sym typeface="Georgia"/>
              </a:rPr>
              <a:t>I bought an</a:t>
            </a:r>
            <a:r>
              <a:rPr sz="2000" lang="zh-CN" i="1">
                <a:solidFill>
                  <a:srgbClr val="FF0000"/>
                </a:solidFill>
                <a:latin typeface="Georgia"/>
                <a:ea typeface="Georgia"/>
                <a:cs typeface="Georgia"/>
                <a:sym typeface="Georgia"/>
              </a:rPr>
              <a:t> iPhone</a:t>
            </a:r>
            <a:r>
              <a:rPr sz="2000" lang="zh-CN" i="1">
                <a:solidFill>
                  <a:schemeClr val="dk1"/>
                </a:solidFill>
                <a:latin typeface="Georgia"/>
                <a:ea typeface="Georgia"/>
                <a:cs typeface="Georgia"/>
                <a:sym typeface="Georgia"/>
              </a:rPr>
              <a:t> a few days ago. It is such a nice </a:t>
            </a:r>
            <a:r>
              <a:rPr sz="2000" lang="zh-CN" i="1">
                <a:solidFill>
                  <a:srgbClr val="0000FF"/>
                </a:solidFill>
                <a:latin typeface="Georgia"/>
                <a:ea typeface="Georgia"/>
                <a:cs typeface="Georgia"/>
                <a:sym typeface="Georgia"/>
              </a:rPr>
              <a:t>phone</a:t>
            </a:r>
            <a:r>
              <a:rPr sz="2000" lang="zh-CN" i="1">
                <a:solidFill>
                  <a:schemeClr val="dk1"/>
                </a:solidFill>
                <a:latin typeface="Georgia"/>
                <a:ea typeface="Georgia"/>
                <a:cs typeface="Georgia"/>
                <a:sym typeface="Georgia"/>
              </a:rPr>
              <a:t>. The </a:t>
            </a:r>
            <a:r>
              <a:rPr sz="2000" lang="zh-CN" i="1">
                <a:solidFill>
                  <a:srgbClr val="0000FF"/>
                </a:solidFill>
                <a:latin typeface="Georgia"/>
                <a:ea typeface="Georgia"/>
                <a:cs typeface="Georgia"/>
                <a:sym typeface="Georgia"/>
              </a:rPr>
              <a:t>touch screen</a:t>
            </a:r>
            <a:r>
              <a:rPr sz="2000" lang="zh-CN" i="1">
                <a:solidFill>
                  <a:schemeClr val="dk1"/>
                </a:solidFill>
                <a:latin typeface="Georgia"/>
                <a:ea typeface="Georgia"/>
                <a:cs typeface="Georgia"/>
                <a:sym typeface="Georgia"/>
              </a:rPr>
              <a:t> is really cool. </a:t>
            </a:r>
          </a:p>
        </p:txBody>
      </p:sp>
      <p:sp>
        <p:nvSpPr>
          <p:cNvPr id="178" name="Shape 178"/>
          <p:cNvSpPr txBox="1"/>
          <p:nvPr/>
        </p:nvSpPr>
        <p:spPr>
          <a:xfrm>
            <a:off y="2286600" x="457200"/>
            <a:ext cy="1331099" cx="5211300"/>
          </a:xfrm>
          <a:prstGeom prst="rect">
            <a:avLst/>
          </a:prstGeom>
          <a:solidFill>
            <a:srgbClr val="D9D9D9"/>
          </a:solidFill>
          <a:ln>
            <a:noFill/>
          </a:ln>
        </p:spPr>
        <p:txBody>
          <a:bodyPr bIns="91425" rIns="91425" lIns="91425" tIns="91425" anchor="t" anchorCtr="0">
            <a:noAutofit/>
          </a:bodyPr>
          <a:lstStyle/>
          <a:p>
            <a:pPr rtl="0" lvl="0">
              <a:spcBef>
                <a:spcPts val="0"/>
              </a:spcBef>
              <a:buClr>
                <a:schemeClr val="dk1"/>
              </a:buClr>
              <a:buSzPct val="55000"/>
              <a:buFont typeface="Arial"/>
              <a:buNone/>
            </a:pPr>
            <a:r>
              <a:rPr sz="2000" lang="zh-CN" i="1">
                <a:solidFill>
                  <a:schemeClr val="dk1"/>
                </a:solidFill>
                <a:latin typeface="Georgia"/>
                <a:ea typeface="Georgia"/>
                <a:cs typeface="Georgia"/>
                <a:sym typeface="Georgia"/>
              </a:rPr>
              <a:t>The </a:t>
            </a:r>
            <a:r>
              <a:rPr sz="2000" lang="zh-CN" i="1">
                <a:solidFill>
                  <a:srgbClr val="0000FF"/>
                </a:solidFill>
                <a:latin typeface="Georgia"/>
                <a:ea typeface="Georgia"/>
                <a:cs typeface="Georgia"/>
                <a:sym typeface="Georgia"/>
              </a:rPr>
              <a:t>voice quality</a:t>
            </a:r>
            <a:r>
              <a:rPr sz="2000" lang="zh-CN" i="1">
                <a:solidFill>
                  <a:schemeClr val="dk1"/>
                </a:solidFill>
                <a:latin typeface="Georgia"/>
                <a:ea typeface="Georgia"/>
                <a:cs typeface="Georgia"/>
                <a:sym typeface="Georgia"/>
              </a:rPr>
              <a:t> is clear too. It is much better than my old </a:t>
            </a:r>
            <a:r>
              <a:rPr sz="2000" lang="zh-CN" i="1">
                <a:solidFill>
                  <a:srgbClr val="FF0000"/>
                </a:solidFill>
                <a:latin typeface="Georgia"/>
                <a:ea typeface="Georgia"/>
                <a:cs typeface="Georgia"/>
                <a:sym typeface="Georgia"/>
              </a:rPr>
              <a:t>Blackberry</a:t>
            </a:r>
            <a:r>
              <a:rPr sz="2000" lang="zh-CN" i="1">
                <a:solidFill>
                  <a:schemeClr val="dk1"/>
                </a:solidFill>
                <a:latin typeface="Georgia"/>
                <a:ea typeface="Georgia"/>
                <a:cs typeface="Georgia"/>
                <a:sym typeface="Georgia"/>
              </a:rPr>
              <a:t>, which was a terrible </a:t>
            </a:r>
            <a:r>
              <a:rPr sz="2000" lang="zh-CN" i="1">
                <a:solidFill>
                  <a:srgbClr val="0000FF"/>
                </a:solidFill>
                <a:latin typeface="Georgia"/>
                <a:ea typeface="Georgia"/>
                <a:cs typeface="Georgia"/>
                <a:sym typeface="Georgia"/>
              </a:rPr>
              <a:t>phone</a:t>
            </a:r>
            <a:r>
              <a:rPr sz="2000" lang="zh-CN" i="1">
                <a:solidFill>
                  <a:schemeClr val="dk1"/>
                </a:solidFill>
                <a:latin typeface="Georgia"/>
                <a:ea typeface="Georgia"/>
                <a:cs typeface="Georgia"/>
                <a:sym typeface="Georgia"/>
              </a:rPr>
              <a:t> and so difficult to type with its </a:t>
            </a:r>
            <a:r>
              <a:rPr sz="2000" lang="zh-CN" i="1">
                <a:solidFill>
                  <a:srgbClr val="0000FF"/>
                </a:solidFill>
                <a:latin typeface="Georgia"/>
                <a:ea typeface="Georgia"/>
                <a:cs typeface="Georgia"/>
                <a:sym typeface="Georgia"/>
              </a:rPr>
              <a:t>tiny keys</a:t>
            </a:r>
            <a:r>
              <a:rPr sz="2000" lang="zh-CN" i="1">
                <a:solidFill>
                  <a:schemeClr val="dk1"/>
                </a:solidFill>
                <a:latin typeface="Georgia"/>
                <a:ea typeface="Georgia"/>
                <a:cs typeface="Georgia"/>
                <a:sym typeface="Georgia"/>
              </a:rPr>
              <a:t>.</a:t>
            </a:r>
          </a:p>
        </p:txBody>
      </p:sp>
      <p:sp>
        <p:nvSpPr>
          <p:cNvPr id="179" name="Shape 179"/>
          <p:cNvSpPr txBox="1"/>
          <p:nvPr/>
        </p:nvSpPr>
        <p:spPr>
          <a:xfrm>
            <a:off y="3775500" x="457200"/>
            <a:ext cy="1032900" cx="5211300"/>
          </a:xfrm>
          <a:prstGeom prst="rect">
            <a:avLst/>
          </a:prstGeom>
          <a:solidFill>
            <a:srgbClr val="D9D9D9"/>
          </a:solidFill>
          <a:ln>
            <a:noFill/>
          </a:ln>
        </p:spPr>
        <p:txBody>
          <a:bodyPr bIns="91425" rIns="91425" lIns="91425" tIns="91425" anchor="t" anchorCtr="0">
            <a:noAutofit/>
          </a:bodyPr>
          <a:lstStyle/>
          <a:p>
            <a:pPr rtl="0" lvl="0">
              <a:spcBef>
                <a:spcPts val="0"/>
              </a:spcBef>
              <a:buClr>
                <a:schemeClr val="dk1"/>
              </a:buClr>
              <a:buSzPct val="55000"/>
              <a:buFont typeface="Arial"/>
              <a:buNone/>
            </a:pPr>
            <a:r>
              <a:rPr sz="2000" lang="zh-CN" i="1">
                <a:solidFill>
                  <a:schemeClr val="dk1"/>
                </a:solidFill>
                <a:latin typeface="Georgia"/>
                <a:ea typeface="Georgia"/>
                <a:cs typeface="Georgia"/>
                <a:sym typeface="Georgia"/>
              </a:rPr>
              <a:t>However, my mother was mad with me as I did not tell her before I bought the </a:t>
            </a:r>
            <a:r>
              <a:rPr sz="2000" lang="zh-CN" i="1">
                <a:solidFill>
                  <a:srgbClr val="0000FF"/>
                </a:solidFill>
                <a:latin typeface="Georgia"/>
                <a:ea typeface="Georgia"/>
                <a:cs typeface="Georgia"/>
                <a:sym typeface="Georgia"/>
              </a:rPr>
              <a:t>phone</a:t>
            </a:r>
            <a:r>
              <a:rPr sz="2000" lang="zh-CN" i="1">
                <a:solidFill>
                  <a:schemeClr val="dk1"/>
                </a:solidFill>
                <a:latin typeface="Georgia"/>
                <a:ea typeface="Georgia"/>
                <a:cs typeface="Georgia"/>
                <a:sym typeface="Georgia"/>
              </a:rPr>
              <a:t>. She thought the phone was too </a:t>
            </a:r>
            <a:r>
              <a:rPr sz="2000" lang="zh-CN" i="1">
                <a:solidFill>
                  <a:srgbClr val="0000FF"/>
                </a:solidFill>
                <a:latin typeface="Georgia"/>
                <a:ea typeface="Georgia"/>
                <a:cs typeface="Georgia"/>
                <a:sym typeface="Georgia"/>
              </a:rPr>
              <a:t>expensive</a:t>
            </a:r>
            <a:r>
              <a:rPr sz="2000" lang="zh-CN" i="1">
                <a:solidFill>
                  <a:schemeClr val="dk1"/>
                </a:solidFill>
                <a:latin typeface="Georgia"/>
                <a:ea typeface="Georgia"/>
                <a:cs typeface="Georgia"/>
                <a:sym typeface="Georgia"/>
              </a:rPr>
              <a:t>...</a:t>
            </a:r>
          </a:p>
        </p:txBody>
      </p:sp>
      <p:sp>
        <p:nvSpPr>
          <p:cNvPr id="180" name="Shape 180"/>
          <p:cNvSpPr/>
          <p:nvPr/>
        </p:nvSpPr>
        <p:spPr>
          <a:xfrm>
            <a:off y="1553850" x="5716850"/>
            <a:ext cy="114900" cx="664799"/>
          </a:xfrm>
          <a:prstGeom prst="rightArrow">
            <a:avLst>
              <a:gd fmla="val 50000" name="adj1"/>
              <a:gd fmla="val 50000" name="adj2"/>
            </a:avLst>
          </a:prstGeom>
          <a:solidFill>
            <a:srgbClr val="00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81" name="Shape 181"/>
          <p:cNvSpPr txBox="1"/>
          <p:nvPr/>
        </p:nvSpPr>
        <p:spPr>
          <a:xfrm>
            <a:off y="1331100" x="6391325"/>
            <a:ext cy="3581399" cx="2524499"/>
          </a:xfrm>
          <a:prstGeom prst="rect">
            <a:avLst/>
          </a:prstGeom>
          <a:noFill/>
          <a:ln>
            <a:noFill/>
          </a:ln>
        </p:spPr>
        <p:txBody>
          <a:bodyPr bIns="91425" rIns="91425" lIns="91425" tIns="91425" anchor="t" anchorCtr="0">
            <a:noAutofit/>
          </a:bodyPr>
          <a:lstStyle/>
          <a:p>
            <a:pPr rtl="0" lvl="0">
              <a:spcBef>
                <a:spcPts val="0"/>
              </a:spcBef>
              <a:buNone/>
            </a:pPr>
            <a:r>
              <a:rPr sz="1800" lang="zh-CN">
                <a:solidFill>
                  <a:srgbClr val="0000FF"/>
                </a:solidFill>
                <a:latin typeface="Georgia"/>
                <a:ea typeface="Georgia"/>
                <a:cs typeface="Georgia"/>
                <a:sym typeface="Georgia"/>
              </a:rPr>
              <a:t>Aspect 1: touch screen</a:t>
            </a:r>
          </a:p>
          <a:p>
            <a:pPr rtl="0" lvl="0">
              <a:spcBef>
                <a:spcPts val="0"/>
              </a:spcBef>
              <a:buNone/>
            </a:pPr>
            <a:r>
              <a:t/>
            </a:r>
            <a:endParaRPr sz="1800">
              <a:solidFill>
                <a:srgbClr val="0000FF"/>
              </a:solidFill>
              <a:latin typeface="Georgia"/>
              <a:ea typeface="Georgia"/>
              <a:cs typeface="Georgia"/>
              <a:sym typeface="Georgia"/>
            </a:endParaRPr>
          </a:p>
          <a:p>
            <a:pPr rtl="0" lvl="0">
              <a:spcBef>
                <a:spcPts val="0"/>
              </a:spcBef>
              <a:buNone/>
            </a:pPr>
            <a:r>
              <a:t/>
            </a:r>
            <a:endParaRPr sz="1800">
              <a:solidFill>
                <a:srgbClr val="0000FF"/>
              </a:solidFill>
              <a:latin typeface="Georgia"/>
              <a:ea typeface="Georgia"/>
              <a:cs typeface="Georgia"/>
              <a:sym typeface="Georgia"/>
            </a:endParaRPr>
          </a:p>
          <a:p>
            <a:pPr rtl="0" lvl="0">
              <a:spcBef>
                <a:spcPts val="0"/>
              </a:spcBef>
              <a:buNone/>
            </a:pPr>
            <a:r>
              <a:t/>
            </a:r>
            <a:endParaRPr sz="1800">
              <a:solidFill>
                <a:srgbClr val="0000FF"/>
              </a:solidFill>
              <a:latin typeface="Georgia"/>
              <a:ea typeface="Georgia"/>
              <a:cs typeface="Georgia"/>
              <a:sym typeface="Georgia"/>
            </a:endParaRPr>
          </a:p>
          <a:p>
            <a:pPr rtl="0" lvl="0">
              <a:spcBef>
                <a:spcPts val="0"/>
              </a:spcBef>
              <a:buNone/>
            </a:pPr>
            <a:r>
              <a:rPr sz="1800" lang="zh-CN">
                <a:solidFill>
                  <a:srgbClr val="0000FF"/>
                </a:solidFill>
                <a:latin typeface="Georgia"/>
                <a:ea typeface="Georgia"/>
                <a:cs typeface="Georgia"/>
                <a:sym typeface="Georgia"/>
              </a:rPr>
              <a:t>Aspect 2: voice</a:t>
            </a:r>
          </a:p>
          <a:p>
            <a:pPr rtl="0" lvl="0">
              <a:spcBef>
                <a:spcPts val="0"/>
              </a:spcBef>
              <a:buNone/>
            </a:pPr>
            <a:r>
              <a:rPr sz="1800" lang="zh-CN">
                <a:solidFill>
                  <a:srgbClr val="0000FF"/>
                </a:solidFill>
                <a:latin typeface="Georgia"/>
                <a:ea typeface="Georgia"/>
                <a:cs typeface="Georgia"/>
                <a:sym typeface="Georgia"/>
              </a:rPr>
              <a:t>Aspect 3: keyboard</a:t>
            </a:r>
          </a:p>
          <a:p>
            <a:pPr rtl="0" lvl="0">
              <a:spcBef>
                <a:spcPts val="0"/>
              </a:spcBef>
              <a:buNone/>
            </a:pPr>
            <a:r>
              <a:t/>
            </a:r>
            <a:endParaRPr sz="1800">
              <a:solidFill>
                <a:srgbClr val="0000FF"/>
              </a:solidFill>
              <a:latin typeface="Georgia"/>
              <a:ea typeface="Georgia"/>
              <a:cs typeface="Georgia"/>
              <a:sym typeface="Georgia"/>
            </a:endParaRPr>
          </a:p>
          <a:p>
            <a:pPr rtl="0" lvl="0">
              <a:spcBef>
                <a:spcPts val="0"/>
              </a:spcBef>
              <a:buNone/>
            </a:pPr>
            <a:r>
              <a:t/>
            </a:r>
            <a:endParaRPr sz="1800">
              <a:solidFill>
                <a:srgbClr val="0000FF"/>
              </a:solidFill>
              <a:latin typeface="Georgia"/>
              <a:ea typeface="Georgia"/>
              <a:cs typeface="Georgia"/>
              <a:sym typeface="Georgia"/>
            </a:endParaRPr>
          </a:p>
          <a:p>
            <a:pPr rtl="0" lvl="0">
              <a:spcBef>
                <a:spcPts val="0"/>
              </a:spcBef>
              <a:buNone/>
            </a:pPr>
            <a:r>
              <a:t/>
            </a:r>
            <a:endParaRPr sz="1800">
              <a:solidFill>
                <a:srgbClr val="0000FF"/>
              </a:solidFill>
              <a:latin typeface="Georgia"/>
              <a:ea typeface="Georgia"/>
              <a:cs typeface="Georgia"/>
              <a:sym typeface="Georgia"/>
            </a:endParaRPr>
          </a:p>
          <a:p>
            <a:pPr rtl="0" lvl="0">
              <a:spcBef>
                <a:spcPts val="0"/>
              </a:spcBef>
              <a:buNone/>
            </a:pPr>
            <a:r>
              <a:rPr sz="1800" lang="zh-CN">
                <a:solidFill>
                  <a:srgbClr val="0000FF"/>
                </a:solidFill>
                <a:latin typeface="Georgia"/>
                <a:ea typeface="Georgia"/>
                <a:cs typeface="Georgia"/>
                <a:sym typeface="Georgia"/>
              </a:rPr>
              <a:t>Aspect 4: price</a:t>
            </a:r>
          </a:p>
          <a:p>
            <a:pPr rtl="0" lvl="0">
              <a:spcBef>
                <a:spcPts val="0"/>
              </a:spcBef>
              <a:buNone/>
            </a:pPr>
            <a:r>
              <a:t/>
            </a:r>
            <a:endParaRPr sz="1800">
              <a:solidFill>
                <a:srgbClr val="0000FF"/>
              </a:solidFill>
              <a:latin typeface="Georgia"/>
              <a:ea typeface="Georgia"/>
              <a:cs typeface="Georgia"/>
              <a:sym typeface="Georgia"/>
            </a:endParaRPr>
          </a:p>
          <a:p>
            <a:pPr rtl="0" lvl="0">
              <a:spcBef>
                <a:spcPts val="0"/>
              </a:spcBef>
              <a:buNone/>
            </a:pPr>
            <a:r>
              <a:t/>
            </a:r>
            <a:endParaRPr/>
          </a:p>
          <a:p>
            <a:pPr rtl="0" lvl="0">
              <a:spcBef>
                <a:spcPts val="0"/>
              </a:spcBef>
              <a:buNone/>
            </a:pPr>
            <a:r>
              <a:t/>
            </a:r>
            <a:endParaRPr/>
          </a:p>
          <a:p>
            <a:pPr rtl="0" lvl="0">
              <a:spcBef>
                <a:spcPts val="0"/>
              </a:spcBef>
              <a:buNone/>
            </a:pPr>
            <a:r>
              <a:t/>
            </a:r>
            <a:endParaRPr sz="2000">
              <a:solidFill>
                <a:srgbClr val="0000FF"/>
              </a:solidFill>
            </a:endParaRPr>
          </a:p>
        </p:txBody>
      </p:sp>
      <p:sp>
        <p:nvSpPr>
          <p:cNvPr id="182" name="Shape 182"/>
          <p:cNvSpPr/>
          <p:nvPr/>
        </p:nvSpPr>
        <p:spPr>
          <a:xfrm>
            <a:off y="2894700" x="5709337"/>
            <a:ext cy="114900" cx="664799"/>
          </a:xfrm>
          <a:prstGeom prst="rightArrow">
            <a:avLst>
              <a:gd fmla="val 50000" name="adj1"/>
              <a:gd fmla="val 50000" name="adj2"/>
            </a:avLst>
          </a:prstGeom>
          <a:solidFill>
            <a:srgbClr val="00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83" name="Shape 183"/>
          <p:cNvSpPr/>
          <p:nvPr/>
        </p:nvSpPr>
        <p:spPr>
          <a:xfrm>
            <a:off y="4159350" x="5709337"/>
            <a:ext cy="114900" cx="664799"/>
          </a:xfrm>
          <a:prstGeom prst="rightArrow">
            <a:avLst>
              <a:gd fmla="val 50000" name="adj1"/>
              <a:gd fmla="val 50000" name="adj2"/>
            </a:avLst>
          </a:prstGeom>
          <a:solidFill>
            <a:srgbClr val="00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Aspect Extraction: Frequent</a:t>
            </a:r>
          </a:p>
        </p:txBody>
      </p:sp>
      <p:sp>
        <p:nvSpPr>
          <p:cNvPr id="189" name="Shape 189"/>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solidFill>
                  <a:srgbClr val="0000FF"/>
                </a:solidFill>
              </a:rPr>
              <a:t>Frequency</a:t>
            </a:r>
            <a:r>
              <a:rPr lang="zh-CN"/>
              <a:t> (Hu and Liu, 2004) (NN, NNS)</a:t>
            </a:r>
          </a:p>
          <a:p>
            <a:pPr rtl="0" lvl="1" indent="-368300" marL="914400">
              <a:spcBef>
                <a:spcPts val="0"/>
              </a:spcBef>
              <a:buClr>
                <a:schemeClr val="dk1"/>
              </a:buClr>
              <a:buSzPct val="91666"/>
              <a:buFont typeface="Courier New"/>
              <a:buChar char="o"/>
            </a:pPr>
            <a:r>
              <a:rPr lang="zh-CN"/>
              <a:t>e.g. GREAT Camera., Jun 3, 2004 </a:t>
            </a:r>
          </a:p>
          <a:p>
            <a:pPr rtl="0" lvl="0" indent="0" marL="457200">
              <a:spcBef>
                <a:spcPts val="0"/>
              </a:spcBef>
              <a:buNone/>
            </a:pPr>
            <a:r>
              <a:t/>
            </a:r>
            <a:endParaRPr/>
          </a:p>
          <a:p>
            <a:pPr rtl="0" lvl="0" indent="0" marL="457200">
              <a:spcBef>
                <a:spcPts val="0"/>
              </a:spcBef>
              <a:buNone/>
            </a:pPr>
            <a:r>
              <a:rPr sz="2200" lang="zh-CN"/>
              <a:t> </a:t>
            </a:r>
            <a:r>
              <a:rPr sz="2000" lang="zh-CN"/>
              <a:t>Reviewer: jprice174 from Atlanta, Ga.</a:t>
            </a:r>
          </a:p>
          <a:p>
            <a:pPr rtl="0" lvl="0" indent="0" marL="457200">
              <a:spcBef>
                <a:spcPts val="0"/>
              </a:spcBef>
              <a:buNone/>
            </a:pPr>
            <a:r>
              <a:rPr sz="2000" lang="zh-CN"/>
              <a:t>The </a:t>
            </a:r>
            <a:r>
              <a:rPr sz="2000" lang="zh-CN">
                <a:solidFill>
                  <a:srgbClr val="FF0000"/>
                </a:solidFill>
              </a:rPr>
              <a:t>pictures</a:t>
            </a:r>
            <a:r>
              <a:rPr sz="2000" lang="zh-CN"/>
              <a:t> coming out of this camera are amazing. The 'auto' feature takes great </a:t>
            </a:r>
            <a:r>
              <a:rPr sz="2000" lang="zh-CN">
                <a:solidFill>
                  <a:srgbClr val="FF0000"/>
                </a:solidFill>
              </a:rPr>
              <a:t>pictures</a:t>
            </a:r>
            <a:r>
              <a:rPr sz="2000" lang="zh-CN"/>
              <a:t> most of the time. And the </a:t>
            </a:r>
            <a:r>
              <a:rPr sz="2000" lang="zh-CN">
                <a:solidFill>
                  <a:srgbClr val="0000FF"/>
                </a:solidFill>
              </a:rPr>
              <a:t>selfy function</a:t>
            </a:r>
            <a:r>
              <a:rPr sz="2000" lang="zh-CN"/>
              <a:t> is also very great. …</a:t>
            </a:r>
          </a:p>
          <a:p>
            <a:pPr algn="l" rtl="0" lvl="0" marR="0">
              <a:lnSpc>
                <a:spcPct val="100000"/>
              </a:lnSpc>
              <a:spcBef>
                <a:spcPts val="600"/>
              </a:spcBef>
              <a:spcAft>
                <a:spcPts val="0"/>
              </a:spcAft>
              <a:buNone/>
            </a:pPr>
            <a:r>
              <a:t/>
            </a:r>
            <a:endParaRPr/>
          </a:p>
          <a:p>
            <a:pPr algn="l" rtl="0" lvl="0" marR="0">
              <a:lnSpc>
                <a:spcPct val="100000"/>
              </a:lnSpc>
              <a:spcBef>
                <a:spcPts val="600"/>
              </a:spcBef>
              <a:spcAft>
                <a:spcPts val="0"/>
              </a:spcAft>
              <a:buNone/>
            </a:pPr>
            <a:r>
              <a:t/>
            </a:r>
            <a:endParaRPr/>
          </a:p>
          <a:p>
            <a:pPr rtl="0" lvl="0">
              <a:spcBef>
                <a:spcPts val="0"/>
              </a:spcBef>
              <a:buNone/>
            </a:pPr>
            <a:r>
              <a:t/>
            </a:r>
            <a:endParaRPr/>
          </a:p>
        </p:txBody>
      </p:sp>
      <p:sp>
        <p:nvSpPr>
          <p:cNvPr id="190" name="Shape 190"/>
          <p:cNvSpPr txBox="1"/>
          <p:nvPr/>
        </p:nvSpPr>
        <p:spPr>
          <a:xfrm>
            <a:off y="3636250" x="631150"/>
            <a:ext cy="885599" cx="7686899"/>
          </a:xfrm>
          <a:prstGeom prst="rect">
            <a:avLst/>
          </a:prstGeom>
          <a:noFill/>
          <a:ln>
            <a:noFill/>
          </a:ln>
        </p:spPr>
        <p:txBody>
          <a:bodyPr bIns="91425" rIns="91425" lIns="91425" tIns="91425" anchor="t" anchorCtr="0">
            <a:noAutofit/>
          </a:bodyPr>
          <a:lstStyle/>
          <a:p>
            <a:pPr rtl="0" lvl="0">
              <a:spcBef>
                <a:spcPts val="0"/>
              </a:spcBef>
              <a:buNone/>
            </a:pPr>
            <a:r>
              <a:rPr sz="2800" lang="zh-CN">
                <a:solidFill>
                  <a:srgbClr val="FF0000"/>
                </a:solidFill>
                <a:latin typeface="Georgia"/>
                <a:ea typeface="Georgia"/>
                <a:cs typeface="Georgia"/>
                <a:sym typeface="Georgia"/>
              </a:rPr>
              <a:t>How about the infrequent nouns?</a:t>
            </a:r>
          </a:p>
          <a:p>
            <a:pPr rtl="0" lvl="0">
              <a:spcBef>
                <a:spcPts val="0"/>
              </a:spcBef>
              <a:buNone/>
            </a:pPr>
            <a:r>
              <a:t/>
            </a:r>
            <a:endParaRPr sz="2800">
              <a:solidFill>
                <a:srgbClr val="FF0000"/>
              </a:solidFill>
              <a:latin typeface="Georgia"/>
              <a:ea typeface="Georgia"/>
              <a:cs typeface="Georgia"/>
              <a:sym typeface="Georgia"/>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Aspect Extraction: Infrequent</a:t>
            </a:r>
          </a:p>
        </p:txBody>
      </p:sp>
      <p:sp>
        <p:nvSpPr>
          <p:cNvPr id="196" name="Shape 196"/>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Using </a:t>
            </a:r>
            <a:r>
              <a:rPr lang="zh-CN">
                <a:solidFill>
                  <a:srgbClr val="0000FF"/>
                </a:solidFill>
              </a:rPr>
              <a:t>part-of relationship </a:t>
            </a:r>
            <a:r>
              <a:rPr lang="zh-CN"/>
              <a:t>and the </a:t>
            </a:r>
            <a:r>
              <a:rPr lang="zh-CN">
                <a:solidFill>
                  <a:srgbClr val="0000FF"/>
                </a:solidFill>
              </a:rPr>
              <a:t>Web</a:t>
            </a:r>
          </a:p>
          <a:p>
            <a:pPr rtl="0" lvl="1" indent="-368300" marL="914400">
              <a:spcBef>
                <a:spcPts val="0"/>
              </a:spcBef>
              <a:buClr>
                <a:srgbClr val="0000FF"/>
              </a:buClr>
              <a:buSzPct val="91666"/>
              <a:buFont typeface="Courier New"/>
              <a:buChar char="o"/>
            </a:pPr>
            <a:r>
              <a:rPr lang="zh-CN">
                <a:solidFill>
                  <a:srgbClr val="FF0000"/>
                </a:solidFill>
              </a:rPr>
              <a:t>Better Precision </a:t>
            </a:r>
            <a:r>
              <a:rPr lang="zh-CN"/>
              <a:t>(a small </a:t>
            </a:r>
            <a:r>
              <a:rPr lang="zh-CN">
                <a:solidFill>
                  <a:srgbClr val="FF0000"/>
                </a:solidFill>
              </a:rPr>
              <a:t>Drop in Recall</a:t>
            </a:r>
            <a:r>
              <a:rPr lang="zh-CN"/>
              <a:t>). </a:t>
            </a:r>
          </a:p>
          <a:p>
            <a:pPr rtl="0" lvl="1" indent="-368300" marL="914400">
              <a:spcBef>
                <a:spcPts val="0"/>
              </a:spcBef>
              <a:buClr>
                <a:srgbClr val="0000FF"/>
              </a:buClr>
              <a:buSzPct val="110000"/>
              <a:buFont typeface="Courier New"/>
              <a:buChar char="o"/>
            </a:pPr>
            <a:r>
              <a:rPr sz="2000" lang="zh-CN">
                <a:solidFill>
                  <a:srgbClr val="FF0000"/>
                </a:solidFill>
              </a:rPr>
              <a:t>Pointwise mutual information (PMI) score</a:t>
            </a:r>
            <a:r>
              <a:rPr sz="2000" lang="zh-CN"/>
              <a:t>(</a:t>
            </a:r>
            <a:r>
              <a:rPr sz="2000" lang="zh-CN">
                <a:solidFill>
                  <a:srgbClr val="0000FF"/>
                </a:solidFill>
              </a:rPr>
              <a:t>Noun</a:t>
            </a:r>
            <a:r>
              <a:rPr sz="2000" lang="zh-CN"/>
              <a:t>, </a:t>
            </a:r>
            <a:r>
              <a:rPr sz="2000" lang="zh-CN">
                <a:solidFill>
                  <a:srgbClr val="0000FF"/>
                </a:solidFill>
              </a:rPr>
              <a:t>Part Discriminators</a:t>
            </a:r>
            <a:r>
              <a:rPr sz="2000" lang="zh-CN"/>
              <a:t>) using the </a:t>
            </a:r>
            <a:r>
              <a:rPr sz="2000" lang="zh-CN">
                <a:solidFill>
                  <a:srgbClr val="0000FF"/>
                </a:solidFill>
              </a:rPr>
              <a:t>Web</a:t>
            </a:r>
          </a:p>
          <a:p>
            <a:pPr rtl="0" lvl="1" indent="-355600" marL="914400">
              <a:spcBef>
                <a:spcPts val="0"/>
              </a:spcBef>
              <a:buClr>
                <a:schemeClr val="dk1"/>
              </a:buClr>
              <a:buSzPct val="100000"/>
              <a:buFont typeface="Courier New"/>
              <a:buChar char="o"/>
            </a:pPr>
            <a:r>
              <a:rPr sz="2000" lang="zh-CN"/>
              <a:t>PMI (higher means more frequently be seen together)</a:t>
            </a:r>
          </a:p>
          <a:p>
            <a:pPr rtl="0" lvl="2" indent="-355600" marL="1371600">
              <a:spcBef>
                <a:spcPts val="0"/>
              </a:spcBef>
              <a:buClr>
                <a:schemeClr val="dk1"/>
              </a:buClr>
              <a:buSzPct val="90909"/>
              <a:buFont typeface="Wingdings"/>
              <a:buChar char="§"/>
            </a:pPr>
            <a:r>
              <a:rPr sz="2200" lang="zh-CN"/>
              <a:t>Tend to co-occur : </a:t>
            </a:r>
            <a:r>
              <a:rPr sz="2200" lang="zh-CN">
                <a:solidFill>
                  <a:srgbClr val="FF0000"/>
                </a:solidFill>
              </a:rPr>
              <a:t>positive</a:t>
            </a:r>
            <a:r>
              <a:rPr sz="2200" lang="zh-CN"/>
              <a:t>.</a:t>
            </a:r>
          </a:p>
          <a:p>
            <a:pPr rtl="0" lvl="2" indent="-355600" marL="1371600">
              <a:spcBef>
                <a:spcPts val="0"/>
              </a:spcBef>
              <a:buClr>
                <a:schemeClr val="dk1"/>
              </a:buClr>
              <a:buSzPct val="90909"/>
              <a:buFont typeface="Wingdings"/>
              <a:buChar char="§"/>
            </a:pPr>
            <a:r>
              <a:rPr sz="2200" lang="zh-CN"/>
              <a:t>Presence – absence : </a:t>
            </a:r>
            <a:r>
              <a:rPr sz="2200" lang="zh-CN">
                <a:solidFill>
                  <a:srgbClr val="FF0000"/>
                </a:solidFill>
              </a:rPr>
              <a:t>negative</a:t>
            </a:r>
            <a:r>
              <a:rPr sz="2200" lang="zh-CN"/>
              <a:t>.</a:t>
            </a:r>
          </a:p>
          <a:p>
            <a:pPr rtl="0" lvl="0" indent="0" marL="457200">
              <a:spcBef>
                <a:spcPts val="0"/>
              </a:spcBef>
              <a:buNone/>
            </a:pPr>
            <a:r>
              <a:rPr sz="2000" lang="zh-CN"/>
              <a:t>e.g., a scanner class. (</a:t>
            </a:r>
            <a:r>
              <a:rPr sz="2000" lang="zh-CN">
                <a:solidFill>
                  <a:srgbClr val="FF0000"/>
                </a:solidFill>
              </a:rPr>
              <a:t>color; </a:t>
            </a:r>
            <a:r>
              <a:rPr sz="2000" lang="zh-CN">
                <a:solidFill>
                  <a:srgbClr val="0000FF"/>
                </a:solidFill>
              </a:rPr>
              <a:t>voice</a:t>
            </a:r>
            <a:r>
              <a:rPr sz="2000" lang="zh-CN"/>
              <a:t>) </a:t>
            </a:r>
          </a:p>
          <a:p>
            <a:pPr rtl="0" lvl="0" indent="0" marL="457200">
              <a:spcBef>
                <a:spcPts val="0"/>
              </a:spcBef>
              <a:buNone/>
            </a:pPr>
            <a:r>
              <a:rPr sz="2000" lang="zh-CN"/>
              <a:t>The part discriminators: “</a:t>
            </a:r>
            <a:r>
              <a:rPr sz="2000" lang="zh-CN">
                <a:solidFill>
                  <a:srgbClr val="0000FF"/>
                </a:solidFill>
              </a:rPr>
              <a:t>of scanner</a:t>
            </a:r>
            <a:r>
              <a:rPr sz="2000" lang="zh-CN"/>
              <a:t>”, “</a:t>
            </a:r>
            <a:r>
              <a:rPr sz="2000" lang="zh-CN">
                <a:solidFill>
                  <a:srgbClr val="0000FF"/>
                </a:solidFill>
              </a:rPr>
              <a:t>scanner has</a:t>
            </a:r>
            <a:r>
              <a:rPr sz="2000" lang="zh-CN"/>
              <a:t>”, “</a:t>
            </a:r>
            <a:r>
              <a:rPr sz="2000" lang="zh-CN">
                <a:solidFill>
                  <a:srgbClr val="0000FF"/>
                </a:solidFill>
              </a:rPr>
              <a:t>scanner comes with</a:t>
            </a:r>
            <a:r>
              <a:rPr sz="2000" lang="zh-CN"/>
              <a:t>”, etc.</a:t>
            </a:r>
          </a:p>
          <a:p>
            <a:pPr rtl="0" lvl="0" indent="0" marL="457200">
              <a:spcBef>
                <a:spcPts val="0"/>
              </a:spcBef>
              <a:buNone/>
            </a:pPr>
            <a:r>
              <a:t/>
            </a:r>
            <a:endParaRPr>
              <a:solidFill>
                <a:srgbClr val="0000FF"/>
              </a:solidFill>
            </a:endParaRPr>
          </a:p>
        </p:txBody>
      </p:sp>
      <p:pic>
        <p:nvPicPr>
          <p:cNvPr id="197" name="Shape 197"/>
          <p:cNvPicPr preferRelativeResize="0"/>
          <p:nvPr/>
        </p:nvPicPr>
        <p:blipFill>
          <a:blip r:embed="rId3">
            <a:alphaModFix/>
          </a:blip>
          <a:stretch>
            <a:fillRect/>
          </a:stretch>
        </p:blipFill>
        <p:spPr>
          <a:xfrm>
            <a:off y="4302975" x="4838700"/>
            <a:ext cy="619125" cx="38481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Dataset- Amazon movie reviews</a:t>
            </a:r>
          </a:p>
        </p:txBody>
      </p:sp>
      <p:sp>
        <p:nvSpPr>
          <p:cNvPr id="72" name="Shape 72"/>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rgbClr val="0000FF"/>
              </a:buClr>
              <a:buSzPct val="100000"/>
              <a:buFont typeface="Arial"/>
              <a:buChar char="●"/>
            </a:pPr>
            <a:r>
              <a:rPr lang="zh-CN">
                <a:solidFill>
                  <a:srgbClr val="0000FF"/>
                </a:solidFill>
              </a:rPr>
              <a:t>How many Data?</a:t>
            </a:r>
          </a:p>
          <a:p>
            <a:pPr rtl="0" lvl="1" indent="-368300" marL="914400">
              <a:spcBef>
                <a:spcPts val="0"/>
              </a:spcBef>
              <a:buClr>
                <a:schemeClr val="dk1"/>
              </a:buClr>
              <a:buSzPct val="91666"/>
              <a:buFont typeface="Courier New"/>
              <a:buChar char="o"/>
            </a:pPr>
            <a:r>
              <a:rPr lang="zh-CN">
                <a:solidFill>
                  <a:srgbClr val="000000"/>
                </a:solidFill>
              </a:rPr>
              <a:t>Number of reviews:</a:t>
            </a:r>
            <a:r>
              <a:rPr lang="zh-CN"/>
              <a:t> 7,911,684</a:t>
            </a:r>
          </a:p>
          <a:p>
            <a:pPr rtl="0" lvl="1" indent="-368300" marL="914400">
              <a:spcBef>
                <a:spcPts val="0"/>
              </a:spcBef>
              <a:buClr>
                <a:schemeClr val="dk1"/>
              </a:buClr>
              <a:buSzPct val="91666"/>
              <a:buFont typeface="Courier New"/>
              <a:buChar char="o"/>
            </a:pPr>
            <a:r>
              <a:rPr lang="zh-CN"/>
              <a:t>Number of users: 889,176</a:t>
            </a:r>
          </a:p>
          <a:p>
            <a:pPr rtl="0" lvl="1" indent="-368300" marL="914400">
              <a:spcBef>
                <a:spcPts val="0"/>
              </a:spcBef>
              <a:buClr>
                <a:schemeClr val="dk1"/>
              </a:buClr>
              <a:buSzPct val="91666"/>
              <a:buFont typeface="Courier New"/>
              <a:buChar char="o"/>
            </a:pPr>
            <a:r>
              <a:rPr lang="zh-CN"/>
              <a:t>Number of products: 253,059</a:t>
            </a:r>
          </a:p>
          <a:p>
            <a:pPr rtl="0" lvl="1" indent="-368300" marL="914400">
              <a:spcBef>
                <a:spcPts val="0"/>
              </a:spcBef>
              <a:buClr>
                <a:schemeClr val="dk1"/>
              </a:buClr>
              <a:buSzPct val="91666"/>
              <a:buFont typeface="Courier New"/>
              <a:buChar char="o"/>
            </a:pPr>
            <a:r>
              <a:rPr lang="zh-CN"/>
              <a:t>Users with &gt; 50 reviews: 16,341</a:t>
            </a:r>
          </a:p>
          <a:p>
            <a:pPr rtl="0" lvl="1" indent="-368300" marL="914400">
              <a:spcBef>
                <a:spcPts val="0"/>
              </a:spcBef>
              <a:buClr>
                <a:schemeClr val="dk1"/>
              </a:buClr>
              <a:buSzPct val="91666"/>
              <a:buFont typeface="Courier New"/>
              <a:buChar char="o"/>
            </a:pPr>
            <a:r>
              <a:rPr lang="zh-CN"/>
              <a:t>Median no. of words per review: 101</a:t>
            </a:r>
          </a:p>
          <a:p>
            <a:pPr rtl="0" lvl="1" indent="-368300" marL="914400">
              <a:spcBef>
                <a:spcPts val="0"/>
              </a:spcBef>
              <a:buClr>
                <a:schemeClr val="dk1"/>
              </a:buClr>
              <a:buSzPct val="91666"/>
              <a:buFont typeface="Courier New"/>
              <a:buChar char="o"/>
            </a:pPr>
            <a:r>
              <a:rPr lang="zh-CN"/>
              <a:t>Timespan: Aug 1997 - Oct 2012</a:t>
            </a:r>
          </a:p>
          <a:p>
            <a:pPr rtl="0" lvl="0" indent="-381000" marL="457200">
              <a:spcBef>
                <a:spcPts val="0"/>
              </a:spcBef>
              <a:buClr>
                <a:srgbClr val="0000FF"/>
              </a:buClr>
              <a:buSzPct val="100000"/>
              <a:buFont typeface="Arial"/>
              <a:buChar char="●"/>
            </a:pPr>
            <a:r>
              <a:rPr lang="zh-CN">
                <a:solidFill>
                  <a:srgbClr val="0000FF"/>
                </a:solidFill>
              </a:rPr>
              <a:t>How many we use?</a:t>
            </a:r>
          </a:p>
          <a:p>
            <a:pPr rtl="0" lvl="1" indent="-368300" marL="914400">
              <a:spcBef>
                <a:spcPts val="0"/>
              </a:spcBef>
              <a:buClr>
                <a:schemeClr val="dk1"/>
              </a:buClr>
              <a:buSzPct val="91666"/>
              <a:buFont typeface="Courier New"/>
              <a:buChar char="o"/>
            </a:pPr>
            <a:r>
              <a:rPr lang="zh-CN">
                <a:solidFill>
                  <a:srgbClr val="0000FF"/>
                </a:solidFill>
              </a:rPr>
              <a:t>11,040 </a:t>
            </a:r>
            <a:r>
              <a:rPr lang="zh-CN"/>
              <a:t>pieces of reviews</a:t>
            </a:r>
          </a:p>
          <a:p>
            <a:pPr rtl="0" lvl="0" indent="0" marL="0">
              <a:spcBef>
                <a:spcPts val="0"/>
              </a:spcBef>
              <a:buClr>
                <a:schemeClr val="dk1"/>
              </a:buClr>
              <a:buFont typeface="Arial"/>
              <a:buNone/>
            </a:pPr>
            <a:r>
              <a:t/>
            </a:r>
            <a:endParaRPr/>
          </a:p>
          <a:p>
            <a:pPr rtl="0" lvl="0" indent="0" marL="45720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Task 2: Aspect Extraction</a:t>
            </a:r>
          </a:p>
        </p:txBody>
      </p:sp>
      <p:sp>
        <p:nvSpPr>
          <p:cNvPr id="203" name="Shape 203"/>
          <p:cNvSpPr txBox="1"/>
          <p:nvPr>
            <p:ph idx="1" type="body"/>
          </p:nvPr>
        </p:nvSpPr>
        <p:spPr>
          <a:xfrm>
            <a:off y="742950" x="457200"/>
            <a:ext cy="3725699" cx="8229600"/>
          </a:xfrm>
          <a:prstGeom prst="rect">
            <a:avLst/>
          </a:prstGeom>
        </p:spPr>
        <p:txBody>
          <a:bodyPr bIns="91425" rIns="91425" lIns="91425" tIns="91425" anchor="t" anchorCtr="0">
            <a:noAutofit/>
          </a:bodyPr>
          <a:lstStyle/>
          <a:p>
            <a:pPr rtl="0">
              <a:spcBef>
                <a:spcPts val="0"/>
              </a:spcBef>
              <a:buNone/>
            </a:pPr>
            <a:r>
              <a:rPr lang="zh-CN"/>
              <a:t>Method 1: </a:t>
            </a:r>
            <a:r>
              <a:rPr lang="zh-CN">
                <a:solidFill>
                  <a:srgbClr val="FF0000"/>
                </a:solidFill>
              </a:rPr>
              <a:t>Frequency-based</a:t>
            </a:r>
          </a:p>
          <a:p>
            <a:pPr rtl="0">
              <a:spcBef>
                <a:spcPts val="0"/>
              </a:spcBef>
              <a:buNone/>
            </a:pPr>
            <a:r>
              <a:rPr lang="zh-CN"/>
              <a:t>Method 2: </a:t>
            </a:r>
            <a:r>
              <a:rPr lang="zh-CN">
                <a:solidFill>
                  <a:srgbClr val="0000FF"/>
                </a:solidFill>
              </a:rPr>
              <a:t>Improved by PMI </a:t>
            </a:r>
          </a:p>
          <a:p>
            <a:pPr rtl="0">
              <a:spcBef>
                <a:spcPts val="0"/>
              </a:spcBef>
              <a:buNone/>
            </a:pPr>
            <a:r>
              <a:t/>
            </a:r>
            <a:endParaRPr/>
          </a:p>
          <a:p>
            <a:pPr rtl="0">
              <a:spcBef>
                <a:spcPts val="0"/>
              </a:spcBef>
              <a:buNone/>
            </a:pPr>
            <a:r>
              <a:rPr lang="zh-CN"/>
              <a:t>While this movie defers from the</a:t>
            </a:r>
            <a:r>
              <a:rPr b="1" lang="zh-CN">
                <a:solidFill>
                  <a:srgbClr val="FF0000"/>
                </a:solidFill>
              </a:rPr>
              <a:t> book</a:t>
            </a:r>
            <a:r>
              <a:rPr lang="zh-CN"/>
              <a:t> it is an amazing modern </a:t>
            </a:r>
            <a:r>
              <a:rPr lang="zh-CN">
                <a:solidFill>
                  <a:srgbClr val="0000FF"/>
                </a:solidFill>
              </a:rPr>
              <a:t>rendition</a:t>
            </a:r>
            <a:r>
              <a:rPr lang="zh-CN"/>
              <a:t> of a classic </a:t>
            </a:r>
            <a:r>
              <a:rPr b="1" lang="zh-CN">
                <a:solidFill>
                  <a:srgbClr val="FF0000"/>
                </a:solidFill>
              </a:rPr>
              <a:t>novel</a:t>
            </a:r>
            <a:r>
              <a:rPr lang="zh-CN"/>
              <a:t>. Good </a:t>
            </a:r>
            <a:r>
              <a:rPr b="1" lang="zh-CN">
                <a:solidFill>
                  <a:srgbClr val="FF0000"/>
                </a:solidFill>
              </a:rPr>
              <a:t>actors</a:t>
            </a:r>
            <a:r>
              <a:rPr lang="zh-CN"/>
              <a:t>, </a:t>
            </a:r>
            <a:r>
              <a:rPr b="1" lang="zh-CN">
                <a:solidFill>
                  <a:srgbClr val="FF0000"/>
                </a:solidFill>
              </a:rPr>
              <a:t>costumes</a:t>
            </a:r>
            <a:r>
              <a:rPr lang="zh-CN"/>
              <a:t>, and a good </a:t>
            </a:r>
            <a:r>
              <a:rPr b="1" lang="zh-CN">
                <a:solidFill>
                  <a:srgbClr val="FF0000"/>
                </a:solidFill>
              </a:rPr>
              <a:t>director</a:t>
            </a:r>
            <a:r>
              <a:rPr lang="zh-CN"/>
              <a:t> bring this movie together into what I believe is one of the best</a:t>
            </a:r>
            <a:r>
              <a:rPr lang="zh-CN">
                <a:solidFill>
                  <a:srgbClr val="FF0000"/>
                </a:solidFill>
              </a:rPr>
              <a:t> </a:t>
            </a:r>
            <a:r>
              <a:rPr b="1" lang="zh-CN">
                <a:solidFill>
                  <a:srgbClr val="FF0000"/>
                </a:solidFill>
              </a:rPr>
              <a:t>versions</a:t>
            </a:r>
            <a:r>
              <a:rPr b="1" lang="zh-CN"/>
              <a:t> </a:t>
            </a:r>
            <a:r>
              <a:rPr lang="zh-CN"/>
              <a:t>of "The Count of Monte Cristo to </a:t>
            </a:r>
            <a:r>
              <a:rPr b="1" lang="zh-CN">
                <a:solidFill>
                  <a:srgbClr val="0000FF"/>
                </a:solidFill>
              </a:rPr>
              <a:t>date</a:t>
            </a:r>
            <a:r>
              <a:rPr lang="zh-CN"/>
              <a:t>.</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Task 2: Aspect Extraction</a:t>
            </a:r>
          </a:p>
        </p:txBody>
      </p:sp>
      <p:sp>
        <p:nvSpPr>
          <p:cNvPr id="209" name="Shape 209"/>
          <p:cNvSpPr txBox="1"/>
          <p:nvPr>
            <p:ph idx="1" type="body"/>
          </p:nvPr>
        </p:nvSpPr>
        <p:spPr>
          <a:xfrm>
            <a:off y="742950" x="457200"/>
            <a:ext cy="3725699" cx="8229600"/>
          </a:xfrm>
          <a:prstGeom prst="rect">
            <a:avLst/>
          </a:prstGeom>
        </p:spPr>
        <p:txBody>
          <a:bodyPr bIns="91425" rIns="91425" lIns="91425" tIns="91425" anchor="t" anchorCtr="0">
            <a:noAutofit/>
          </a:bodyPr>
          <a:lstStyle/>
          <a:p>
            <a:pPr rtl="0">
              <a:spcBef>
                <a:spcPts val="0"/>
              </a:spcBef>
              <a:buNone/>
            </a:pPr>
            <a:r>
              <a:rPr lang="zh-CN"/>
              <a:t>Method 3: </a:t>
            </a:r>
          </a:p>
          <a:p>
            <a:pPr rtl="0" lvl="0" indent="-381000" marL="457200">
              <a:spcBef>
                <a:spcPts val="0"/>
              </a:spcBef>
              <a:buClr>
                <a:schemeClr val="dk1"/>
              </a:buClr>
              <a:buSzPct val="100000"/>
              <a:buFont typeface="Arial"/>
              <a:buChar char="●"/>
            </a:pPr>
            <a:r>
              <a:rPr lang="zh-CN"/>
              <a:t>Method 1 and 2 on a Sampling, manually generate the aspect seeds</a:t>
            </a:r>
          </a:p>
          <a:p>
            <a:pPr rtl="0">
              <a:spcBef>
                <a:spcPts val="0"/>
              </a:spcBef>
              <a:buNone/>
            </a:pPr>
            <a:r>
              <a:rPr lang="zh-CN"/>
              <a:t>seed=["plot", "cast", "actor", "music", "story", "stereotype", "character", "acting", "director", "producer", "scene", "book", "adaptation"]</a:t>
            </a:r>
          </a:p>
          <a:p>
            <a:pPr rtl="0" lvl="0" indent="-381000" marL="457200">
              <a:spcBef>
                <a:spcPts val="0"/>
              </a:spcBef>
              <a:buClr>
                <a:schemeClr val="dk1"/>
              </a:buClr>
              <a:buSzPct val="100000"/>
              <a:buFont typeface="Arial"/>
              <a:buChar char="●"/>
            </a:pPr>
            <a:r>
              <a:rPr lang="zh-CN"/>
              <a:t>Define synonyms using Leacock-Chodorow Similarity</a:t>
            </a:r>
          </a:p>
          <a:p>
            <a:pPr rtl="0" lvl="0" indent="-381000" marL="457200">
              <a:spcBef>
                <a:spcPts val="0"/>
              </a:spcBef>
              <a:buClr>
                <a:schemeClr val="dk1"/>
              </a:buClr>
              <a:buSzPct val="100000"/>
              <a:buFont typeface="Arial"/>
              <a:buChar char="●"/>
            </a:pPr>
            <a:r>
              <a:rPr lang="zh-CN"/>
              <a:t>Extract NN, NNS similar to any aspect in the seed</a:t>
            </a:r>
          </a:p>
          <a:p>
            <a:pPr rt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Aspects</a:t>
            </a:r>
          </a:p>
        </p:txBody>
      </p:sp>
      <p:sp>
        <p:nvSpPr>
          <p:cNvPr id="215" name="Shape 215"/>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a:spcBef>
                <a:spcPts val="0"/>
              </a:spcBef>
              <a:buNone/>
            </a:pPr>
            <a:r>
              <a:rPr lang="zh-CN"/>
              <a:t>                       </a:t>
            </a:r>
          </a:p>
        </p:txBody>
      </p:sp>
      <p:sp>
        <p:nvSpPr>
          <p:cNvPr id="216" name="Shape 216"/>
          <p:cNvSpPr txBox="1"/>
          <p:nvPr/>
        </p:nvSpPr>
        <p:spPr>
          <a:xfrm>
            <a:off y="825550" x="6222675"/>
            <a:ext cy="3954599" cx="2529300"/>
          </a:xfrm>
          <a:prstGeom prst="rect">
            <a:avLst/>
          </a:prstGeom>
          <a:noFill/>
          <a:ln>
            <a:noFill/>
          </a:ln>
        </p:spPr>
        <p:txBody>
          <a:bodyPr bIns="91425" rIns="91425" lIns="91425" tIns="91425" anchor="t" anchorCtr="0">
            <a:noAutofit/>
          </a:bodyPr>
          <a:lstStyle/>
          <a:p>
            <a:pPr rtl="0" lvl="0">
              <a:spcBef>
                <a:spcPts val="0"/>
              </a:spcBef>
              <a:buNone/>
            </a:pPr>
            <a:r>
              <a:rPr sz="2400" lang="zh-CN"/>
              <a:t>Time</a:t>
            </a:r>
          </a:p>
          <a:p>
            <a:pPr rtl="0" lvl="0">
              <a:spcBef>
                <a:spcPts val="0"/>
              </a:spcBef>
              <a:buNone/>
            </a:pPr>
            <a:r>
              <a:rPr sz="2400" lang="zh-CN"/>
              <a:t>Scene</a:t>
            </a:r>
          </a:p>
          <a:p>
            <a:pPr rtl="0">
              <a:spcBef>
                <a:spcPts val="0"/>
              </a:spcBef>
              <a:buNone/>
            </a:pPr>
            <a:r>
              <a:rPr sz="2400" lang="zh-CN"/>
              <a:t>plot</a:t>
            </a:r>
          </a:p>
          <a:p>
            <a:pPr rtl="0">
              <a:spcBef>
                <a:spcPts val="0"/>
              </a:spcBef>
              <a:buNone/>
            </a:pPr>
            <a:r>
              <a:rPr sz="2400" lang="zh-CN"/>
              <a:t>Way</a:t>
            </a:r>
          </a:p>
          <a:p>
            <a:pPr rtl="0">
              <a:spcBef>
                <a:spcPts val="0"/>
              </a:spcBef>
              <a:buNone/>
            </a:pPr>
            <a:r>
              <a:rPr sz="2400" lang="zh-CN"/>
              <a:t>Star</a:t>
            </a:r>
          </a:p>
          <a:p>
            <a:pPr rtl="0">
              <a:spcBef>
                <a:spcPts val="0"/>
              </a:spcBef>
              <a:buNone/>
            </a:pPr>
            <a:r>
              <a:rPr sz="2400" lang="zh-CN"/>
              <a:t>book</a:t>
            </a:r>
          </a:p>
          <a:p>
            <a:pPr rtl="0">
              <a:spcBef>
                <a:spcPts val="0"/>
              </a:spcBef>
              <a:buNone/>
            </a:pPr>
            <a:r>
              <a:rPr sz="2400" lang="zh-CN"/>
              <a:t>version</a:t>
            </a:r>
          </a:p>
          <a:p>
            <a:pPr rtl="0">
              <a:spcBef>
                <a:spcPts val="0"/>
              </a:spcBef>
              <a:buNone/>
            </a:pPr>
            <a:r>
              <a:rPr sz="2400" lang="zh-CN"/>
              <a:t>year</a:t>
            </a:r>
          </a:p>
          <a:p>
            <a:pPr rtl="0">
              <a:spcBef>
                <a:spcPts val="0"/>
              </a:spcBef>
              <a:buNone/>
            </a:pPr>
            <a:r>
              <a:rPr sz="2400" lang="zh-CN"/>
              <a:t>actor</a:t>
            </a:r>
          </a:p>
          <a:p>
            <a:pPr rtl="0" lvl="0">
              <a:spcBef>
                <a:spcPts val="0"/>
              </a:spcBef>
              <a:buNone/>
            </a:pPr>
            <a:r>
              <a:rPr sz="2400" lang="zh-CN"/>
              <a:t>action</a:t>
            </a:r>
          </a:p>
        </p:txBody>
      </p:sp>
      <p:pic>
        <p:nvPicPr>
          <p:cNvPr id="217" name="Shape 217"/>
          <p:cNvPicPr preferRelativeResize="0"/>
          <p:nvPr/>
        </p:nvPicPr>
        <p:blipFill>
          <a:blip r:embed="rId3">
            <a:alphaModFix/>
          </a:blip>
          <a:stretch>
            <a:fillRect/>
          </a:stretch>
        </p:blipFill>
        <p:spPr>
          <a:xfrm>
            <a:off y="825549" x="398200"/>
            <a:ext cy="3725700" cx="5829707"/>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Questions?</a:t>
            </a:r>
          </a:p>
        </p:txBody>
      </p:sp>
      <p:sp>
        <p:nvSpPr>
          <p:cNvPr id="223" name="Shape 223"/>
          <p:cNvSpPr txBox="1"/>
          <p:nvPr>
            <p:ph idx="1" type="body"/>
          </p:nvPr>
        </p:nvSpPr>
        <p:spPr>
          <a:xfrm>
            <a:off y="7429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229" name="Shape 229"/>
          <p:cNvSpPr txBox="1"/>
          <p:nvPr>
            <p:ph idx="1" type="body"/>
          </p:nvPr>
        </p:nvSpPr>
        <p:spPr>
          <a:xfrm>
            <a:off y="7429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y="0" x="0"/>
          <a:ext cy="0" cx="0"/>
          <a:chOff y="0" x="0"/>
          <a:chExt cy="0" cx="0"/>
        </a:xfrm>
      </p:grpSpPr>
      <p:sp>
        <p:nvSpPr>
          <p:cNvPr id="234" name="Shape 234"/>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Task 1: Ranking (Pos/Neg) Prediction</a:t>
            </a:r>
          </a:p>
        </p:txBody>
      </p:sp>
      <p:sp>
        <p:nvSpPr>
          <p:cNvPr id="235" name="Shape 235"/>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Basic Model : Naive Bayes</a:t>
            </a:r>
          </a:p>
          <a:p>
            <a:pPr rtl="0" lvl="0" indent="-381000" marL="457200">
              <a:spcBef>
                <a:spcPts val="0"/>
              </a:spcBef>
              <a:buClr>
                <a:schemeClr val="dk1"/>
              </a:buClr>
              <a:buSzPct val="100000"/>
              <a:buFont typeface="Arial"/>
              <a:buChar char="●"/>
            </a:pPr>
            <a:r>
              <a:rPr lang="zh-CN"/>
              <a:t>Feature : </a:t>
            </a:r>
            <a:r>
              <a:rPr lang="zh-CN">
                <a:solidFill>
                  <a:srgbClr val="FF0000"/>
                </a:solidFill>
              </a:rPr>
              <a:t>Bag of Words (Stop Words out)</a:t>
            </a:r>
          </a:p>
          <a:p>
            <a:pPr rtl="0" lvl="0" indent="-381000" marL="457200">
              <a:spcBef>
                <a:spcPts val="0"/>
              </a:spcBef>
              <a:buClr>
                <a:srgbClr val="FF0000"/>
              </a:buClr>
              <a:buSzPct val="100000"/>
              <a:buFont typeface="Arial"/>
              <a:buChar char="●"/>
            </a:pPr>
            <a:r>
              <a:rPr lang="zh-CN">
                <a:solidFill>
                  <a:srgbClr val="FF0000"/>
                </a:solidFill>
              </a:rPr>
              <a:t>Stop Words: such as the, is, at, which, and on. (NLTK)</a:t>
            </a:r>
          </a:p>
          <a:p>
            <a:pPr rtl="0" lvl="0" indent="-381000" marL="457200">
              <a:spcBef>
                <a:spcPts val="0"/>
              </a:spcBef>
              <a:buClr>
                <a:schemeClr val="dk1"/>
              </a:buClr>
              <a:buSzPct val="100000"/>
              <a:buFont typeface="Arial"/>
              <a:buChar char="●"/>
            </a:pPr>
            <a:r>
              <a:rPr lang="zh-CN"/>
              <a:t>Training set and Testing set: 3:1</a:t>
            </a:r>
          </a:p>
          <a:p>
            <a:pPr rtl="0" lvl="0" indent="-381000" marL="457200">
              <a:spcBef>
                <a:spcPts val="0"/>
              </a:spcBef>
              <a:buClr>
                <a:schemeClr val="dk1"/>
              </a:buClr>
              <a:buSzPct val="100000"/>
              <a:buFont typeface="Arial"/>
              <a:buChar char="●"/>
            </a:pPr>
            <a:r>
              <a:rPr lang="zh-CN"/>
              <a:t>10-fold Cross Validation</a:t>
            </a:r>
          </a:p>
          <a:p>
            <a:pPr rtl="0" lvl="0">
              <a:spcBef>
                <a:spcPts val="0"/>
              </a:spcBef>
              <a:buNone/>
            </a:pPr>
            <a:r>
              <a:t/>
            </a:r>
            <a:endParaRPr/>
          </a:p>
          <a:p>
            <a:pPr rtl="0" lvl="0">
              <a:spcBef>
                <a:spcPts val="0"/>
              </a:spcBef>
              <a:buNone/>
            </a:pPr>
            <a:r>
              <a:rPr lang="zh-CN"/>
              <a:t>Ranking (5 classes) accuracy: 0.373484162896 </a:t>
            </a:r>
          </a:p>
          <a:p>
            <a:pPr rtl="0" lvl="0">
              <a:spcBef>
                <a:spcPts val="0"/>
              </a:spcBef>
              <a:buNone/>
            </a:pPr>
            <a:r>
              <a:rPr lang="zh-CN"/>
              <a:t>Pos/Neg (2 classes) accuracy: 0.730072463768</a:t>
            </a:r>
          </a:p>
          <a:p>
            <a:pPr rtl="0"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y="0" x="0"/>
          <a:ext cy="0" cx="0"/>
          <a:chOff y="0" x="0"/>
          <a:chExt cy="0" cx="0"/>
        </a:xfrm>
      </p:grpSpPr>
      <p:sp>
        <p:nvSpPr>
          <p:cNvPr id="240" name="Shape 240"/>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Discussions</a:t>
            </a:r>
          </a:p>
        </p:txBody>
      </p:sp>
      <p:sp>
        <p:nvSpPr>
          <p:cNvPr id="241" name="Shape 241"/>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Make the dataset balanced will make a great contribution to the accuracy.</a:t>
            </a:r>
          </a:p>
          <a:p>
            <a:pPr rtl="0" lvl="0" indent="-381000" marL="457200">
              <a:spcBef>
                <a:spcPts val="0"/>
              </a:spcBef>
              <a:buClr>
                <a:schemeClr val="dk1"/>
              </a:buClr>
              <a:buSzPct val="100000"/>
              <a:buFont typeface="Arial"/>
              <a:buChar char="●"/>
            </a:pPr>
            <a:r>
              <a:rPr lang="zh-CN"/>
              <a:t>Bi-gram improves the accuracy as it solves the 'No' case problem to some extent and involves many more valuable features.</a:t>
            </a:r>
          </a:p>
          <a:p>
            <a:pPr rtl="0" lvl="0" indent="-381000" marL="457200">
              <a:spcBef>
                <a:spcPts val="0"/>
              </a:spcBef>
              <a:buClr>
                <a:schemeClr val="dk1"/>
              </a:buClr>
              <a:buSzPct val="100000"/>
              <a:buFont typeface="Arial"/>
              <a:buChar char="●"/>
            </a:pPr>
            <a:r>
              <a:rPr lang="zh-CN"/>
              <a:t>Uni-gram + Bi-gram might make the model overfit.</a:t>
            </a:r>
          </a:p>
          <a:p>
            <a:pPr rtl="0" lvl="0" indent="-381000" marL="457200">
              <a:spcBef>
                <a:spcPts val="0"/>
              </a:spcBef>
              <a:buClr>
                <a:schemeClr val="dk1"/>
              </a:buClr>
              <a:buSzPct val="100000"/>
              <a:buFont typeface="Arial"/>
              <a:buChar char="●"/>
            </a:pPr>
            <a:r>
              <a:rPr lang="zh-CN"/>
              <a:t>Use part of the sentence after POS tagging is no worse than the Uni-gram or Bi-gram but faster when the text is pre-processed. </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Rank 1 Aspect</a:t>
            </a:r>
          </a:p>
        </p:txBody>
      </p:sp>
      <p:sp>
        <p:nvSpPr>
          <p:cNvPr id="247" name="Shape 247"/>
          <p:cNvSpPr txBox="1"/>
          <p:nvPr>
            <p:ph idx="1" type="body"/>
          </p:nvPr>
        </p:nvSpPr>
        <p:spPr>
          <a:xfrm>
            <a:off y="742950" x="457200"/>
            <a:ext cy="3725699" cx="8229600"/>
          </a:xfrm>
          <a:prstGeom prst="rect">
            <a:avLst/>
          </a:prstGeom>
        </p:spPr>
        <p:txBody>
          <a:bodyPr bIns="91425" rIns="91425" lIns="91425" tIns="91425" anchor="t" anchorCtr="0">
            <a:noAutofit/>
          </a:bodyPr>
          <a:lstStyle/>
          <a:p>
            <a:pPr>
              <a:spcBef>
                <a:spcPts val="0"/>
              </a:spcBef>
              <a:buNone/>
            </a:pPr>
            <a:r>
              <a:rPr lang="zh-CN"/>
              <a:t>                       </a:t>
            </a:r>
          </a:p>
        </p:txBody>
      </p:sp>
      <p:pic>
        <p:nvPicPr>
          <p:cNvPr id="248" name="Shape 248"/>
          <p:cNvPicPr preferRelativeResize="0"/>
          <p:nvPr/>
        </p:nvPicPr>
        <p:blipFill>
          <a:blip r:embed="rId3">
            <a:alphaModFix/>
          </a:blip>
          <a:stretch>
            <a:fillRect/>
          </a:stretch>
        </p:blipFill>
        <p:spPr>
          <a:xfrm>
            <a:off y="825550" x="457200"/>
            <a:ext cy="3643100" cx="5626574"/>
          </a:xfrm>
          <a:prstGeom prst="rect">
            <a:avLst/>
          </a:prstGeom>
          <a:noFill/>
          <a:ln>
            <a:noFill/>
          </a:ln>
        </p:spPr>
      </p:pic>
      <p:sp>
        <p:nvSpPr>
          <p:cNvPr id="249" name="Shape 249"/>
          <p:cNvSpPr txBox="1"/>
          <p:nvPr/>
        </p:nvSpPr>
        <p:spPr>
          <a:xfrm>
            <a:off y="825550" x="6222675"/>
            <a:ext cy="3954599" cx="2529300"/>
          </a:xfrm>
          <a:prstGeom prst="rect">
            <a:avLst/>
          </a:prstGeom>
          <a:noFill/>
          <a:ln>
            <a:noFill/>
          </a:ln>
        </p:spPr>
        <p:txBody>
          <a:bodyPr bIns="91425" rIns="91425" lIns="91425" tIns="91425" anchor="t" anchorCtr="0">
            <a:noAutofit/>
          </a:bodyPr>
          <a:lstStyle/>
          <a:p>
            <a:pPr rtl="0">
              <a:spcBef>
                <a:spcPts val="0"/>
              </a:spcBef>
              <a:buNone/>
            </a:pPr>
            <a:r>
              <a:rPr sz="2400" lang="zh-CN"/>
              <a:t>Time</a:t>
            </a:r>
          </a:p>
          <a:p>
            <a:pPr rtl="0">
              <a:spcBef>
                <a:spcPts val="0"/>
              </a:spcBef>
              <a:buNone/>
            </a:pPr>
            <a:r>
              <a:rPr sz="2400" lang="zh-CN"/>
              <a:t>Version</a:t>
            </a:r>
          </a:p>
          <a:p>
            <a:pPr rtl="0">
              <a:spcBef>
                <a:spcPts val="0"/>
              </a:spcBef>
              <a:buNone/>
            </a:pPr>
            <a:r>
              <a:rPr sz="2400" lang="zh-CN"/>
              <a:t>Scene</a:t>
            </a:r>
          </a:p>
          <a:p>
            <a:pPr rtl="0">
              <a:spcBef>
                <a:spcPts val="0"/>
              </a:spcBef>
              <a:buNone/>
            </a:pPr>
            <a:r>
              <a:rPr sz="2400" lang="zh-CN"/>
              <a:t>review</a:t>
            </a:r>
          </a:p>
          <a:p>
            <a:pPr rtl="0">
              <a:spcBef>
                <a:spcPts val="0"/>
              </a:spcBef>
              <a:buNone/>
            </a:pPr>
            <a:r>
              <a:rPr sz="2400" lang="zh-CN"/>
              <a:t>money</a:t>
            </a:r>
          </a:p>
          <a:p>
            <a:pPr rtl="0">
              <a:spcBef>
                <a:spcPts val="0"/>
              </a:spcBef>
              <a:buNone/>
            </a:pPr>
            <a:r>
              <a:rPr sz="2400" lang="zh-CN"/>
              <a:t>plot</a:t>
            </a:r>
          </a:p>
          <a:p>
            <a:pPr rtl="0">
              <a:spcBef>
                <a:spcPts val="0"/>
              </a:spcBef>
              <a:buNone/>
            </a:pPr>
            <a:r>
              <a:rPr sz="2400" lang="zh-CN"/>
              <a:t>book</a:t>
            </a:r>
          </a:p>
          <a:p>
            <a:pPr rtl="0">
              <a:spcBef>
                <a:spcPts val="0"/>
              </a:spcBef>
              <a:buNone/>
            </a:pPr>
            <a:r>
              <a:rPr sz="2400" lang="zh-CN"/>
              <a:t>actor</a:t>
            </a:r>
          </a:p>
          <a:p>
            <a:pPr rtl="0">
              <a:spcBef>
                <a:spcPts val="0"/>
              </a:spcBef>
              <a:buNone/>
            </a:pPr>
            <a:r>
              <a:rPr sz="2400" lang="zh-CN"/>
              <a:t>product</a:t>
            </a:r>
          </a:p>
          <a:p>
            <a:pPr>
              <a:spcBef>
                <a:spcPts val="0"/>
              </a:spcBef>
              <a:buNone/>
            </a:pPr>
            <a:r>
              <a:rPr sz="2400" lang="zh-CN"/>
              <a:t>video</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Rank 3 Aspect</a:t>
            </a:r>
          </a:p>
        </p:txBody>
      </p:sp>
      <p:sp>
        <p:nvSpPr>
          <p:cNvPr id="255" name="Shape 255"/>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a:spcBef>
                <a:spcPts val="0"/>
              </a:spcBef>
              <a:buNone/>
            </a:pPr>
            <a:r>
              <a:rPr lang="zh-CN"/>
              <a:t>                       </a:t>
            </a:r>
          </a:p>
        </p:txBody>
      </p:sp>
      <p:sp>
        <p:nvSpPr>
          <p:cNvPr id="256" name="Shape 256"/>
          <p:cNvSpPr txBox="1"/>
          <p:nvPr/>
        </p:nvSpPr>
        <p:spPr>
          <a:xfrm>
            <a:off y="825550" x="6222675"/>
            <a:ext cy="3954599" cx="2529300"/>
          </a:xfrm>
          <a:prstGeom prst="rect">
            <a:avLst/>
          </a:prstGeom>
          <a:noFill/>
          <a:ln>
            <a:noFill/>
          </a:ln>
        </p:spPr>
        <p:txBody>
          <a:bodyPr bIns="91425" rIns="91425" lIns="91425" tIns="91425" anchor="t" anchorCtr="0">
            <a:noAutofit/>
          </a:bodyPr>
          <a:lstStyle/>
          <a:p>
            <a:pPr rtl="0">
              <a:spcBef>
                <a:spcPts val="0"/>
              </a:spcBef>
              <a:buNone/>
            </a:pPr>
            <a:r>
              <a:rPr sz="2400" lang="zh-CN"/>
              <a:t>Scene</a:t>
            </a:r>
          </a:p>
          <a:p>
            <a:pPr rtl="0">
              <a:spcBef>
                <a:spcPts val="0"/>
              </a:spcBef>
              <a:buNone/>
            </a:pPr>
            <a:r>
              <a:rPr sz="2400" lang="zh-CN"/>
              <a:t>Time</a:t>
            </a:r>
          </a:p>
          <a:p>
            <a:pPr rtl="0">
              <a:spcBef>
                <a:spcPts val="0"/>
              </a:spcBef>
              <a:buNone/>
            </a:pPr>
            <a:r>
              <a:rPr sz="2400" lang="zh-CN"/>
              <a:t>Thing</a:t>
            </a:r>
          </a:p>
          <a:p>
            <a:pPr rtl="0">
              <a:spcBef>
                <a:spcPts val="0"/>
              </a:spcBef>
              <a:buNone/>
            </a:pPr>
            <a:r>
              <a:rPr sz="2400" lang="zh-CN"/>
              <a:t>Way</a:t>
            </a:r>
          </a:p>
          <a:p>
            <a:pPr rtl="0">
              <a:spcBef>
                <a:spcPts val="0"/>
              </a:spcBef>
              <a:buNone/>
            </a:pPr>
            <a:r>
              <a:rPr sz="2400" lang="zh-CN"/>
              <a:t>Action</a:t>
            </a:r>
          </a:p>
          <a:p>
            <a:pPr rtl="0">
              <a:spcBef>
                <a:spcPts val="0"/>
              </a:spcBef>
              <a:buNone/>
            </a:pPr>
            <a:r>
              <a:rPr sz="2400" lang="zh-CN"/>
              <a:t>Actor</a:t>
            </a:r>
          </a:p>
          <a:p>
            <a:pPr rtl="0">
              <a:spcBef>
                <a:spcPts val="0"/>
              </a:spcBef>
              <a:buNone/>
            </a:pPr>
            <a:r>
              <a:rPr sz="2400" lang="zh-CN"/>
              <a:t>Way</a:t>
            </a:r>
          </a:p>
          <a:p>
            <a:pPr rtl="0">
              <a:spcBef>
                <a:spcPts val="0"/>
              </a:spcBef>
              <a:buNone/>
            </a:pPr>
            <a:r>
              <a:rPr sz="2400" lang="zh-CN"/>
              <a:t>Plot</a:t>
            </a:r>
          </a:p>
          <a:p>
            <a:pPr rtl="0">
              <a:spcBef>
                <a:spcPts val="0"/>
              </a:spcBef>
              <a:buNone/>
            </a:pPr>
            <a:r>
              <a:rPr sz="2400" lang="zh-CN"/>
              <a:t>Part</a:t>
            </a:r>
          </a:p>
          <a:p>
            <a:pPr rtl="0" lvl="0">
              <a:spcBef>
                <a:spcPts val="0"/>
              </a:spcBef>
              <a:buNone/>
            </a:pPr>
            <a:r>
              <a:rPr sz="2400" lang="zh-CN"/>
              <a:t>Role</a:t>
            </a:r>
          </a:p>
        </p:txBody>
      </p:sp>
      <p:pic>
        <p:nvPicPr>
          <p:cNvPr id="257" name="Shape 257"/>
          <p:cNvPicPr preferRelativeResize="0"/>
          <p:nvPr/>
        </p:nvPicPr>
        <p:blipFill>
          <a:blip r:embed="rId3">
            <a:alphaModFix/>
          </a:blip>
          <a:stretch>
            <a:fillRect/>
          </a:stretch>
        </p:blipFill>
        <p:spPr>
          <a:xfrm>
            <a:off y="825550" x="457200"/>
            <a:ext cy="4043325" cx="5622974"/>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Aspect</a:t>
            </a:r>
          </a:p>
        </p:txBody>
      </p:sp>
      <p:sp>
        <p:nvSpPr>
          <p:cNvPr id="263" name="Shape 263"/>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a:spcBef>
                <a:spcPts val="0"/>
              </a:spcBef>
              <a:buNone/>
            </a:pPr>
            <a:r>
              <a:rPr lang="zh-CN"/>
              <a:t>                       </a:t>
            </a:r>
          </a:p>
        </p:txBody>
      </p:sp>
      <p:pic>
        <p:nvPicPr>
          <p:cNvPr id="264" name="Shape 264"/>
          <p:cNvPicPr preferRelativeResize="0"/>
          <p:nvPr/>
        </p:nvPicPr>
        <p:blipFill rotWithShape="1">
          <a:blip r:embed="rId3">
            <a:alphaModFix/>
          </a:blip>
          <a:srcRect t="11316" b="0" r="0" l="-715"/>
          <a:stretch/>
        </p:blipFill>
        <p:spPr>
          <a:xfrm>
            <a:off y="857250" x="1410375"/>
            <a:ext cy="4084000" cx="63232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Data Format</a:t>
            </a:r>
          </a:p>
        </p:txBody>
      </p:sp>
      <p:sp>
        <p:nvSpPr>
          <p:cNvPr id="78" name="Shape 78"/>
          <p:cNvSpPr txBox="1"/>
          <p:nvPr>
            <p:ph idx="1" type="body"/>
          </p:nvPr>
        </p:nvSpPr>
        <p:spPr>
          <a:xfrm>
            <a:off y="7429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79" name="Shape 79"/>
          <p:cNvPicPr preferRelativeResize="0"/>
          <p:nvPr/>
        </p:nvPicPr>
        <p:blipFill>
          <a:blip r:embed="rId3">
            <a:alphaModFix/>
          </a:blip>
          <a:stretch>
            <a:fillRect/>
          </a:stretch>
        </p:blipFill>
        <p:spPr>
          <a:xfrm>
            <a:off y="1221750" x="304800"/>
            <a:ext cy="2441299" cx="8426474"/>
          </a:xfrm>
          <a:prstGeom prst="rect">
            <a:avLst/>
          </a:prstGeom>
          <a:noFill/>
          <a:ln>
            <a:noFill/>
          </a:ln>
        </p:spPr>
      </p:pic>
      <p:sp>
        <p:nvSpPr>
          <p:cNvPr id="80" name="Shape 80"/>
          <p:cNvSpPr/>
          <p:nvPr/>
        </p:nvSpPr>
        <p:spPr>
          <a:xfrm>
            <a:off y="2092050" x="510275"/>
            <a:ext cy="285899" cx="21227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81" name="Shape 81"/>
          <p:cNvSpPr/>
          <p:nvPr/>
        </p:nvSpPr>
        <p:spPr>
          <a:xfrm>
            <a:off y="2673125" x="510275"/>
            <a:ext cy="857400" cx="79295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82" name="Shape 82"/>
          <p:cNvSpPr txBox="1"/>
          <p:nvPr/>
        </p:nvSpPr>
        <p:spPr>
          <a:xfrm>
            <a:off y="1857375" x="3918850"/>
            <a:ext cy="1326600" cx="2020800"/>
          </a:xfrm>
          <a:prstGeom prst="rect">
            <a:avLst/>
          </a:prstGeom>
          <a:noFill/>
          <a:ln>
            <a:noFill/>
          </a:ln>
        </p:spPr>
        <p:txBody>
          <a:bodyPr bIns="91425" rIns="91425" lIns="91425" tIns="91425" anchor="t" anchorCtr="0">
            <a:noAutofit/>
          </a:bodyPr>
          <a:lstStyle/>
          <a:p>
            <a:pPr>
              <a:spcBef>
                <a:spcPts val="0"/>
              </a:spcBef>
              <a:buNone/>
            </a:pPr>
            <a:r>
              <a:rPr b="1" sz="2500" lang="zh-CN">
                <a:solidFill>
                  <a:srgbClr val="FF0000"/>
                </a:solidFill>
              </a:rPr>
              <a:t>Score: 1-5</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Rank 4 Aspect</a:t>
            </a:r>
          </a:p>
        </p:txBody>
      </p:sp>
      <p:sp>
        <p:nvSpPr>
          <p:cNvPr id="270" name="Shape 270"/>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a:spcBef>
                <a:spcPts val="0"/>
              </a:spcBef>
              <a:buNone/>
            </a:pPr>
            <a:r>
              <a:rPr lang="zh-CN"/>
              <a:t>                       </a:t>
            </a:r>
          </a:p>
        </p:txBody>
      </p:sp>
      <p:sp>
        <p:nvSpPr>
          <p:cNvPr id="271" name="Shape 271"/>
          <p:cNvSpPr txBox="1"/>
          <p:nvPr/>
        </p:nvSpPr>
        <p:spPr>
          <a:xfrm>
            <a:off y="825550" x="6222675"/>
            <a:ext cy="3954599" cx="2529300"/>
          </a:xfrm>
          <a:prstGeom prst="rect">
            <a:avLst/>
          </a:prstGeom>
          <a:noFill/>
          <a:ln>
            <a:noFill/>
          </a:ln>
        </p:spPr>
        <p:txBody>
          <a:bodyPr bIns="91425" rIns="91425" lIns="91425" tIns="91425" anchor="t" anchorCtr="0">
            <a:noAutofit/>
          </a:bodyPr>
          <a:lstStyle/>
          <a:p>
            <a:pPr rtl="0" lvl="0">
              <a:spcBef>
                <a:spcPts val="0"/>
              </a:spcBef>
              <a:buNone/>
            </a:pPr>
            <a:r>
              <a:rPr sz="2400" lang="zh-CN"/>
              <a:t>Time</a:t>
            </a:r>
          </a:p>
          <a:p>
            <a:pPr rtl="0" lvl="0">
              <a:spcBef>
                <a:spcPts val="0"/>
              </a:spcBef>
              <a:buNone/>
            </a:pPr>
            <a:r>
              <a:rPr sz="2400" lang="zh-CN"/>
              <a:t>Scene</a:t>
            </a:r>
          </a:p>
          <a:p>
            <a:pPr rtl="0">
              <a:spcBef>
                <a:spcPts val="0"/>
              </a:spcBef>
              <a:buNone/>
            </a:pPr>
            <a:r>
              <a:rPr sz="2400" lang="zh-CN"/>
              <a:t>Way</a:t>
            </a:r>
          </a:p>
          <a:p>
            <a:pPr rtl="0">
              <a:spcBef>
                <a:spcPts val="0"/>
              </a:spcBef>
              <a:buNone/>
            </a:pPr>
            <a:r>
              <a:rPr sz="2400" lang="zh-CN"/>
              <a:t>Book</a:t>
            </a:r>
          </a:p>
          <a:p>
            <a:pPr rtl="0">
              <a:spcBef>
                <a:spcPts val="0"/>
              </a:spcBef>
              <a:buNone/>
            </a:pPr>
            <a:r>
              <a:rPr sz="2400" lang="zh-CN"/>
              <a:t>Action</a:t>
            </a:r>
          </a:p>
          <a:p>
            <a:pPr rtl="0">
              <a:spcBef>
                <a:spcPts val="0"/>
              </a:spcBef>
              <a:buNone/>
            </a:pPr>
            <a:r>
              <a:rPr sz="2400" lang="zh-CN"/>
              <a:t>Effect</a:t>
            </a:r>
          </a:p>
          <a:p>
            <a:pPr rtl="0">
              <a:spcBef>
                <a:spcPts val="0"/>
              </a:spcBef>
              <a:buNone/>
            </a:pPr>
            <a:r>
              <a:rPr sz="2400" lang="zh-CN"/>
              <a:t>Novel</a:t>
            </a:r>
          </a:p>
          <a:p>
            <a:pPr rtl="0">
              <a:spcBef>
                <a:spcPts val="0"/>
              </a:spcBef>
              <a:buNone/>
            </a:pPr>
            <a:r>
              <a:rPr sz="2400" lang="zh-CN"/>
              <a:t>Role</a:t>
            </a:r>
          </a:p>
          <a:p>
            <a:pPr rtl="0">
              <a:spcBef>
                <a:spcPts val="0"/>
              </a:spcBef>
              <a:buNone/>
            </a:pPr>
            <a:r>
              <a:rPr sz="2400" lang="zh-CN"/>
              <a:t>Thing</a:t>
            </a:r>
          </a:p>
          <a:p>
            <a:pPr rtl="0" lvl="0">
              <a:spcBef>
                <a:spcPts val="0"/>
              </a:spcBef>
              <a:buNone/>
            </a:pPr>
            <a:r>
              <a:rPr sz="2400" lang="zh-CN"/>
              <a:t>Part</a:t>
            </a:r>
          </a:p>
          <a:p>
            <a:pPr rtl="0" lvl="0">
              <a:spcBef>
                <a:spcPts val="0"/>
              </a:spcBef>
              <a:buNone/>
            </a:pPr>
            <a:r>
              <a:t/>
            </a:r>
            <a:endParaRPr sz="2400"/>
          </a:p>
        </p:txBody>
      </p:sp>
      <p:pic>
        <p:nvPicPr>
          <p:cNvPr id="272" name="Shape 272"/>
          <p:cNvPicPr preferRelativeResize="0"/>
          <p:nvPr/>
        </p:nvPicPr>
        <p:blipFill>
          <a:blip r:embed="rId3">
            <a:alphaModFix/>
          </a:blip>
          <a:stretch>
            <a:fillRect/>
          </a:stretch>
        </p:blipFill>
        <p:spPr>
          <a:xfrm>
            <a:off y="825550" x="457200"/>
            <a:ext cy="4031449" cx="5670473"/>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y="0" x="0"/>
          <a:ext cy="0" cx="0"/>
          <a:chOff y="0" x="0"/>
          <a:chExt cy="0" cx="0"/>
        </a:xfrm>
      </p:grpSpPr>
      <p:sp>
        <p:nvSpPr>
          <p:cNvPr id="277" name="Shape 277"/>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Comparison</a:t>
            </a:r>
          </a:p>
        </p:txBody>
      </p:sp>
      <p:sp>
        <p:nvSpPr>
          <p:cNvPr id="278" name="Shape 278"/>
          <p:cNvSpPr txBox="1"/>
          <p:nvPr>
            <p:ph idx="1" type="body"/>
          </p:nvPr>
        </p:nvSpPr>
        <p:spPr>
          <a:xfrm>
            <a:off y="742950" x="457200"/>
            <a:ext cy="3725699" cx="8229600"/>
          </a:xfrm>
          <a:prstGeom prst="rect">
            <a:avLst/>
          </a:prstGeom>
        </p:spPr>
        <p:txBody>
          <a:bodyPr bIns="91425" rIns="91425" lIns="91425" tIns="91425" anchor="t" anchorCtr="0">
            <a:noAutofit/>
          </a:bodyPr>
          <a:lstStyle/>
          <a:p>
            <a:pPr>
              <a:spcBef>
                <a:spcPts val="0"/>
              </a:spcBef>
              <a:buNone/>
            </a:pPr>
            <a:r>
              <a:t/>
            </a:r>
            <a:endParaRPr/>
          </a:p>
        </p:txBody>
      </p:sp>
      <p:sp>
        <p:nvSpPr>
          <p:cNvPr id="279" name="Shape 279"/>
          <p:cNvSpPr txBox="1"/>
          <p:nvPr/>
        </p:nvSpPr>
        <p:spPr>
          <a:xfrm>
            <a:off y="787600" x="457200"/>
            <a:ext cy="3954599" cx="2529300"/>
          </a:xfrm>
          <a:prstGeom prst="rect">
            <a:avLst/>
          </a:prstGeom>
          <a:noFill/>
          <a:ln>
            <a:noFill/>
          </a:ln>
        </p:spPr>
        <p:txBody>
          <a:bodyPr bIns="91425" rIns="91425" lIns="91425" tIns="91425" anchor="t" anchorCtr="0">
            <a:noAutofit/>
          </a:bodyPr>
          <a:lstStyle/>
          <a:p>
            <a:pPr rtl="0">
              <a:spcBef>
                <a:spcPts val="0"/>
              </a:spcBef>
              <a:buNone/>
            </a:pPr>
            <a:r>
              <a:rPr sz="2400" lang="zh-CN"/>
              <a:t>Rank1</a:t>
            </a:r>
          </a:p>
          <a:p>
            <a:pPr rtl="0" lvl="0">
              <a:spcBef>
                <a:spcPts val="0"/>
              </a:spcBef>
              <a:buNone/>
            </a:pPr>
            <a:r>
              <a:rPr sz="2400" lang="zh-CN">
                <a:solidFill>
                  <a:srgbClr val="FF0000"/>
                </a:solidFill>
              </a:rPr>
              <a:t>Time</a:t>
            </a:r>
          </a:p>
          <a:p>
            <a:pPr rtl="0" lvl="0">
              <a:spcBef>
                <a:spcPts val="0"/>
              </a:spcBef>
              <a:buNone/>
            </a:pPr>
            <a:r>
              <a:rPr sz="2400" lang="zh-CN"/>
              <a:t>Version</a:t>
            </a:r>
          </a:p>
          <a:p>
            <a:pPr rtl="0" lvl="0">
              <a:spcBef>
                <a:spcPts val="0"/>
              </a:spcBef>
              <a:buNone/>
            </a:pPr>
            <a:r>
              <a:rPr sz="2400" lang="zh-CN">
                <a:solidFill>
                  <a:srgbClr val="FF0000"/>
                </a:solidFill>
              </a:rPr>
              <a:t>Scene</a:t>
            </a:r>
          </a:p>
          <a:p>
            <a:pPr rtl="0" lvl="0">
              <a:spcBef>
                <a:spcPts val="0"/>
              </a:spcBef>
              <a:buNone/>
            </a:pPr>
            <a:r>
              <a:rPr sz="2400" lang="zh-CN">
                <a:solidFill>
                  <a:srgbClr val="0000FF"/>
                </a:solidFill>
              </a:rPr>
              <a:t>review</a:t>
            </a:r>
          </a:p>
          <a:p>
            <a:pPr rtl="0" lvl="0">
              <a:spcBef>
                <a:spcPts val="0"/>
              </a:spcBef>
              <a:buNone/>
            </a:pPr>
            <a:r>
              <a:rPr sz="2400" lang="zh-CN">
                <a:solidFill>
                  <a:srgbClr val="0000FF"/>
                </a:solidFill>
              </a:rPr>
              <a:t>money</a:t>
            </a:r>
          </a:p>
          <a:p>
            <a:pPr rtl="0" lvl="0">
              <a:spcBef>
                <a:spcPts val="0"/>
              </a:spcBef>
              <a:buNone/>
            </a:pPr>
            <a:r>
              <a:rPr sz="2400" lang="zh-CN"/>
              <a:t>plot</a:t>
            </a:r>
          </a:p>
          <a:p>
            <a:pPr rtl="0" lvl="0">
              <a:spcBef>
                <a:spcPts val="0"/>
              </a:spcBef>
              <a:buNone/>
            </a:pPr>
            <a:r>
              <a:rPr sz="2400" lang="zh-CN"/>
              <a:t>book</a:t>
            </a:r>
          </a:p>
          <a:p>
            <a:pPr rtl="0" lvl="0">
              <a:spcBef>
                <a:spcPts val="0"/>
              </a:spcBef>
              <a:buNone/>
            </a:pPr>
            <a:r>
              <a:rPr sz="2400" lang="zh-CN"/>
              <a:t>actor</a:t>
            </a:r>
          </a:p>
          <a:p>
            <a:pPr rtl="0" lvl="0">
              <a:spcBef>
                <a:spcPts val="0"/>
              </a:spcBef>
              <a:buNone/>
            </a:pPr>
            <a:r>
              <a:rPr sz="2400" lang="zh-CN"/>
              <a:t>product</a:t>
            </a:r>
          </a:p>
          <a:p>
            <a:pPr rtl="0" lvl="0">
              <a:spcBef>
                <a:spcPts val="0"/>
              </a:spcBef>
              <a:buNone/>
            </a:pPr>
            <a:r>
              <a:rPr sz="2400" lang="zh-CN"/>
              <a:t>video</a:t>
            </a:r>
          </a:p>
        </p:txBody>
      </p:sp>
      <p:sp>
        <p:nvSpPr>
          <p:cNvPr id="280" name="Shape 280"/>
          <p:cNvSpPr txBox="1"/>
          <p:nvPr/>
        </p:nvSpPr>
        <p:spPr>
          <a:xfrm>
            <a:off y="787600" x="2008625"/>
            <a:ext cy="3954599" cx="2529300"/>
          </a:xfrm>
          <a:prstGeom prst="rect">
            <a:avLst/>
          </a:prstGeom>
          <a:noFill/>
          <a:ln>
            <a:noFill/>
          </a:ln>
        </p:spPr>
        <p:txBody>
          <a:bodyPr bIns="91425" rIns="91425" lIns="91425" tIns="91425" anchor="t" anchorCtr="0">
            <a:noAutofit/>
          </a:bodyPr>
          <a:lstStyle/>
          <a:p>
            <a:pPr rtl="0">
              <a:spcBef>
                <a:spcPts val="0"/>
              </a:spcBef>
              <a:buNone/>
            </a:pPr>
            <a:r>
              <a:rPr sz="2400" lang="zh-CN"/>
              <a:t>Rank2</a:t>
            </a:r>
          </a:p>
          <a:p>
            <a:pPr rtl="0" lvl="0">
              <a:spcBef>
                <a:spcPts val="0"/>
              </a:spcBef>
              <a:buNone/>
            </a:pPr>
            <a:r>
              <a:rPr sz="2400" lang="zh-CN">
                <a:solidFill>
                  <a:srgbClr val="FF0000"/>
                </a:solidFill>
              </a:rPr>
              <a:t>Time</a:t>
            </a:r>
          </a:p>
          <a:p>
            <a:pPr rtl="0" lvl="0">
              <a:spcBef>
                <a:spcPts val="0"/>
              </a:spcBef>
              <a:buNone/>
            </a:pPr>
            <a:r>
              <a:rPr sz="2400" lang="zh-CN">
                <a:solidFill>
                  <a:srgbClr val="FF0000"/>
                </a:solidFill>
              </a:rPr>
              <a:t>Scene</a:t>
            </a:r>
          </a:p>
          <a:p>
            <a:pPr rtl="0" lvl="0">
              <a:spcBef>
                <a:spcPts val="0"/>
              </a:spcBef>
              <a:buNone/>
            </a:pPr>
            <a:r>
              <a:rPr sz="2400" lang="zh-CN"/>
              <a:t>plot</a:t>
            </a:r>
          </a:p>
          <a:p>
            <a:pPr rtl="0" lvl="0">
              <a:spcBef>
                <a:spcPts val="0"/>
              </a:spcBef>
              <a:buNone/>
            </a:pPr>
            <a:r>
              <a:rPr sz="2400" lang="zh-CN"/>
              <a:t>Way</a:t>
            </a:r>
          </a:p>
          <a:p>
            <a:pPr rtl="0" lvl="0">
              <a:spcBef>
                <a:spcPts val="0"/>
              </a:spcBef>
              <a:buNone/>
            </a:pPr>
            <a:r>
              <a:rPr sz="2400" lang="zh-CN"/>
              <a:t>Star</a:t>
            </a:r>
          </a:p>
          <a:p>
            <a:pPr rtl="0" lvl="0">
              <a:spcBef>
                <a:spcPts val="0"/>
              </a:spcBef>
              <a:buNone/>
            </a:pPr>
            <a:r>
              <a:rPr sz="2400" lang="zh-CN"/>
              <a:t>book</a:t>
            </a:r>
          </a:p>
          <a:p>
            <a:pPr rtl="0" lvl="0">
              <a:spcBef>
                <a:spcPts val="0"/>
              </a:spcBef>
              <a:buNone/>
            </a:pPr>
            <a:r>
              <a:rPr sz="2400" lang="zh-CN"/>
              <a:t>version</a:t>
            </a:r>
          </a:p>
          <a:p>
            <a:pPr rtl="0" lvl="0">
              <a:spcBef>
                <a:spcPts val="0"/>
              </a:spcBef>
              <a:buNone/>
            </a:pPr>
            <a:r>
              <a:rPr sz="2400" lang="zh-CN"/>
              <a:t>year</a:t>
            </a:r>
          </a:p>
          <a:p>
            <a:pPr rtl="0" lvl="0">
              <a:spcBef>
                <a:spcPts val="0"/>
              </a:spcBef>
              <a:buNone/>
            </a:pPr>
            <a:r>
              <a:rPr sz="2400" lang="zh-CN"/>
              <a:t>actor</a:t>
            </a:r>
          </a:p>
          <a:p>
            <a:pPr rtl="0" lvl="0">
              <a:spcBef>
                <a:spcPts val="0"/>
              </a:spcBef>
              <a:buNone/>
            </a:pPr>
            <a:r>
              <a:rPr sz="2400" lang="zh-CN"/>
              <a:t>action</a:t>
            </a:r>
          </a:p>
        </p:txBody>
      </p:sp>
      <p:sp>
        <p:nvSpPr>
          <p:cNvPr id="281" name="Shape 281"/>
          <p:cNvSpPr txBox="1"/>
          <p:nvPr/>
        </p:nvSpPr>
        <p:spPr>
          <a:xfrm>
            <a:off y="787600" x="3442150"/>
            <a:ext cy="3954599" cx="2529300"/>
          </a:xfrm>
          <a:prstGeom prst="rect">
            <a:avLst/>
          </a:prstGeom>
          <a:noFill/>
          <a:ln>
            <a:noFill/>
          </a:ln>
        </p:spPr>
        <p:txBody>
          <a:bodyPr bIns="91425" rIns="91425" lIns="91425" tIns="91425" anchor="t" anchorCtr="0">
            <a:noAutofit/>
          </a:bodyPr>
          <a:lstStyle/>
          <a:p>
            <a:pPr rtl="0">
              <a:spcBef>
                <a:spcPts val="0"/>
              </a:spcBef>
              <a:buNone/>
            </a:pPr>
            <a:r>
              <a:rPr sz="2400" lang="zh-CN"/>
              <a:t>Rank3</a:t>
            </a:r>
          </a:p>
          <a:p>
            <a:pPr rtl="0" lvl="0">
              <a:spcBef>
                <a:spcPts val="0"/>
              </a:spcBef>
              <a:buNone/>
            </a:pPr>
            <a:r>
              <a:rPr sz="2400" lang="zh-CN">
                <a:solidFill>
                  <a:srgbClr val="FF0000"/>
                </a:solidFill>
              </a:rPr>
              <a:t>Scene</a:t>
            </a:r>
          </a:p>
          <a:p>
            <a:pPr rtl="0" lvl="0">
              <a:spcBef>
                <a:spcPts val="0"/>
              </a:spcBef>
              <a:buNone/>
            </a:pPr>
            <a:r>
              <a:rPr sz="2400" lang="zh-CN">
                <a:solidFill>
                  <a:srgbClr val="FF0000"/>
                </a:solidFill>
              </a:rPr>
              <a:t>Time</a:t>
            </a:r>
          </a:p>
          <a:p>
            <a:pPr rtl="0" lvl="0">
              <a:spcBef>
                <a:spcPts val="0"/>
              </a:spcBef>
              <a:buNone/>
            </a:pPr>
            <a:r>
              <a:rPr sz="2400" lang="zh-CN"/>
              <a:t>Thing</a:t>
            </a:r>
          </a:p>
          <a:p>
            <a:pPr rtl="0" lvl="0">
              <a:spcBef>
                <a:spcPts val="0"/>
              </a:spcBef>
              <a:buNone/>
            </a:pPr>
            <a:r>
              <a:rPr sz="2400" lang="zh-CN"/>
              <a:t>Way</a:t>
            </a:r>
          </a:p>
          <a:p>
            <a:pPr rtl="0" lvl="0">
              <a:spcBef>
                <a:spcPts val="0"/>
              </a:spcBef>
              <a:buNone/>
            </a:pPr>
            <a:r>
              <a:rPr sz="2400" lang="zh-CN"/>
              <a:t>Action</a:t>
            </a:r>
          </a:p>
          <a:p>
            <a:pPr rtl="0" lvl="0">
              <a:spcBef>
                <a:spcPts val="0"/>
              </a:spcBef>
              <a:buNone/>
            </a:pPr>
            <a:r>
              <a:rPr sz="2400" lang="zh-CN"/>
              <a:t>Actor</a:t>
            </a:r>
          </a:p>
          <a:p>
            <a:pPr rtl="0" lvl="0">
              <a:spcBef>
                <a:spcPts val="0"/>
              </a:spcBef>
              <a:buNone/>
            </a:pPr>
            <a:r>
              <a:rPr sz="2400" lang="zh-CN"/>
              <a:t>Way</a:t>
            </a:r>
          </a:p>
          <a:p>
            <a:pPr rtl="0" lvl="0">
              <a:spcBef>
                <a:spcPts val="0"/>
              </a:spcBef>
              <a:buNone/>
            </a:pPr>
            <a:r>
              <a:rPr sz="2400" lang="zh-CN"/>
              <a:t>Plot</a:t>
            </a:r>
          </a:p>
          <a:p>
            <a:pPr rtl="0" lvl="0">
              <a:spcBef>
                <a:spcPts val="0"/>
              </a:spcBef>
              <a:buNone/>
            </a:pPr>
            <a:r>
              <a:rPr sz="2400" lang="zh-CN"/>
              <a:t>Part</a:t>
            </a:r>
          </a:p>
          <a:p>
            <a:pPr rtl="0" lvl="0">
              <a:spcBef>
                <a:spcPts val="0"/>
              </a:spcBef>
              <a:buNone/>
            </a:pPr>
            <a:r>
              <a:rPr sz="2400" lang="zh-CN"/>
              <a:t>Role</a:t>
            </a:r>
          </a:p>
        </p:txBody>
      </p:sp>
      <p:sp>
        <p:nvSpPr>
          <p:cNvPr id="282" name="Shape 282"/>
          <p:cNvSpPr txBox="1"/>
          <p:nvPr/>
        </p:nvSpPr>
        <p:spPr>
          <a:xfrm>
            <a:off y="787600" x="4742250"/>
            <a:ext cy="3954599" cx="2529300"/>
          </a:xfrm>
          <a:prstGeom prst="rect">
            <a:avLst/>
          </a:prstGeom>
          <a:noFill/>
          <a:ln>
            <a:noFill/>
          </a:ln>
        </p:spPr>
        <p:txBody>
          <a:bodyPr bIns="91425" rIns="91425" lIns="91425" tIns="91425" anchor="t" anchorCtr="0">
            <a:noAutofit/>
          </a:bodyPr>
          <a:lstStyle/>
          <a:p>
            <a:pPr rtl="0">
              <a:spcBef>
                <a:spcPts val="0"/>
              </a:spcBef>
              <a:buNone/>
            </a:pPr>
            <a:r>
              <a:rPr sz="2400" lang="zh-CN"/>
              <a:t>Rank4</a:t>
            </a:r>
          </a:p>
          <a:p>
            <a:pPr rtl="0" lvl="0">
              <a:spcBef>
                <a:spcPts val="0"/>
              </a:spcBef>
              <a:buNone/>
            </a:pPr>
            <a:r>
              <a:rPr sz="2400" lang="zh-CN">
                <a:solidFill>
                  <a:srgbClr val="FF0000"/>
                </a:solidFill>
              </a:rPr>
              <a:t>Time</a:t>
            </a:r>
          </a:p>
          <a:p>
            <a:pPr rtl="0" lvl="0">
              <a:spcBef>
                <a:spcPts val="0"/>
              </a:spcBef>
              <a:buNone/>
            </a:pPr>
            <a:r>
              <a:rPr sz="2400" lang="zh-CN">
                <a:solidFill>
                  <a:srgbClr val="FF0000"/>
                </a:solidFill>
              </a:rPr>
              <a:t>Scene</a:t>
            </a:r>
          </a:p>
          <a:p>
            <a:pPr rtl="0" lvl="0">
              <a:spcBef>
                <a:spcPts val="0"/>
              </a:spcBef>
              <a:buNone/>
            </a:pPr>
            <a:r>
              <a:rPr sz="2400" lang="zh-CN"/>
              <a:t>Way</a:t>
            </a:r>
          </a:p>
          <a:p>
            <a:pPr rtl="0" lvl="0">
              <a:spcBef>
                <a:spcPts val="0"/>
              </a:spcBef>
              <a:buNone/>
            </a:pPr>
            <a:r>
              <a:rPr sz="2400" lang="zh-CN"/>
              <a:t>Book</a:t>
            </a:r>
          </a:p>
          <a:p>
            <a:pPr rtl="0" lvl="0">
              <a:spcBef>
                <a:spcPts val="0"/>
              </a:spcBef>
              <a:buNone/>
            </a:pPr>
            <a:r>
              <a:rPr sz="2400" lang="zh-CN"/>
              <a:t>Action</a:t>
            </a:r>
          </a:p>
          <a:p>
            <a:pPr rtl="0" lvl="0">
              <a:spcBef>
                <a:spcPts val="0"/>
              </a:spcBef>
              <a:buNone/>
            </a:pPr>
            <a:r>
              <a:rPr sz="2400" lang="zh-CN"/>
              <a:t>Effect</a:t>
            </a:r>
          </a:p>
          <a:p>
            <a:pPr rtl="0" lvl="0">
              <a:spcBef>
                <a:spcPts val="0"/>
              </a:spcBef>
              <a:buNone/>
            </a:pPr>
            <a:r>
              <a:rPr sz="2400" lang="zh-CN"/>
              <a:t>Novel</a:t>
            </a:r>
          </a:p>
          <a:p>
            <a:pPr rtl="0" lvl="0">
              <a:spcBef>
                <a:spcPts val="0"/>
              </a:spcBef>
              <a:buNone/>
            </a:pPr>
            <a:r>
              <a:rPr sz="2400" lang="zh-CN"/>
              <a:t>Role</a:t>
            </a:r>
          </a:p>
          <a:p>
            <a:pPr rtl="0" lvl="0">
              <a:spcBef>
                <a:spcPts val="0"/>
              </a:spcBef>
              <a:buNone/>
            </a:pPr>
            <a:r>
              <a:rPr sz="2400" lang="zh-CN"/>
              <a:t>Thing</a:t>
            </a:r>
          </a:p>
          <a:p>
            <a:pPr rtl="0" lvl="0">
              <a:spcBef>
                <a:spcPts val="0"/>
              </a:spcBef>
              <a:buNone/>
            </a:pPr>
            <a:r>
              <a:rPr sz="2400" lang="zh-CN"/>
              <a:t>Part</a:t>
            </a:r>
          </a:p>
          <a:p>
            <a:pPr rtl="0" lvl="0">
              <a:spcBef>
                <a:spcPts val="0"/>
              </a:spcBef>
              <a:buNone/>
            </a:pPr>
            <a:r>
              <a:t/>
            </a:r>
            <a:endParaRPr sz="2400"/>
          </a:p>
        </p:txBody>
      </p:sp>
      <p:sp>
        <p:nvSpPr>
          <p:cNvPr id="283" name="Shape 283"/>
          <p:cNvSpPr txBox="1"/>
          <p:nvPr/>
        </p:nvSpPr>
        <p:spPr>
          <a:xfrm>
            <a:off y="787600" x="5971450"/>
            <a:ext cy="3954599" cx="2529300"/>
          </a:xfrm>
          <a:prstGeom prst="rect">
            <a:avLst/>
          </a:prstGeom>
          <a:noFill/>
          <a:ln>
            <a:noFill/>
          </a:ln>
        </p:spPr>
        <p:txBody>
          <a:bodyPr bIns="91425" rIns="91425" lIns="91425" tIns="91425" anchor="t" anchorCtr="0">
            <a:noAutofit/>
          </a:bodyPr>
          <a:lstStyle/>
          <a:p>
            <a:pPr rtl="0">
              <a:spcBef>
                <a:spcPts val="0"/>
              </a:spcBef>
              <a:buNone/>
            </a:pPr>
            <a:r>
              <a:rPr sz="2400" lang="zh-CN"/>
              <a:t>Rank5</a:t>
            </a:r>
          </a:p>
          <a:p>
            <a:pPr rtl="0" lvl="0">
              <a:spcBef>
                <a:spcPts val="0"/>
              </a:spcBef>
              <a:buNone/>
            </a:pPr>
            <a:r>
              <a:rPr sz="2400" lang="zh-CN">
                <a:solidFill>
                  <a:srgbClr val="FF0000"/>
                </a:solidFill>
              </a:rPr>
              <a:t>Time</a:t>
            </a:r>
          </a:p>
          <a:p>
            <a:pPr rtl="0" lvl="0">
              <a:spcBef>
                <a:spcPts val="0"/>
              </a:spcBef>
              <a:buClr>
                <a:schemeClr val="dk1"/>
              </a:buClr>
              <a:buSzPct val="45833"/>
              <a:buFont typeface="Arial"/>
              <a:buNone/>
            </a:pPr>
            <a:r>
              <a:rPr sz="2400" lang="zh-CN">
                <a:solidFill>
                  <a:schemeClr val="dk1"/>
                </a:solidFill>
              </a:rPr>
              <a:t>Way</a:t>
            </a:r>
          </a:p>
          <a:p>
            <a:pPr rtl="0" lvl="0">
              <a:spcBef>
                <a:spcPts val="0"/>
              </a:spcBef>
              <a:buClr>
                <a:schemeClr val="dk1"/>
              </a:buClr>
              <a:buSzPct val="45833"/>
              <a:buFont typeface="Arial"/>
              <a:buNone/>
            </a:pPr>
            <a:r>
              <a:rPr sz="2400" lang="zh-CN">
                <a:solidFill>
                  <a:schemeClr val="dk1"/>
                </a:solidFill>
              </a:rPr>
              <a:t>Action</a:t>
            </a:r>
          </a:p>
          <a:p>
            <a:pPr rtl="0" lvl="0">
              <a:spcBef>
                <a:spcPts val="0"/>
              </a:spcBef>
              <a:buClr>
                <a:schemeClr val="dk1"/>
              </a:buClr>
              <a:buSzPct val="45833"/>
              <a:buFont typeface="Arial"/>
              <a:buNone/>
            </a:pPr>
            <a:r>
              <a:rPr sz="2400" lang="zh-CN">
                <a:solidFill>
                  <a:schemeClr val="dk1"/>
                </a:solidFill>
              </a:rPr>
              <a:t>Book</a:t>
            </a:r>
          </a:p>
          <a:p>
            <a:pPr rtl="0" lvl="0">
              <a:spcBef>
                <a:spcPts val="0"/>
              </a:spcBef>
              <a:buClr>
                <a:schemeClr val="dk1"/>
              </a:buClr>
              <a:buSzPct val="45833"/>
              <a:buFont typeface="Arial"/>
              <a:buNone/>
            </a:pPr>
            <a:r>
              <a:rPr sz="2400" lang="zh-CN">
                <a:solidFill>
                  <a:schemeClr val="dk1"/>
                </a:solidFill>
              </a:rPr>
              <a:t>Year</a:t>
            </a:r>
          </a:p>
          <a:p>
            <a:pPr rtl="0" lvl="0">
              <a:spcBef>
                <a:spcPts val="0"/>
              </a:spcBef>
              <a:buClr>
                <a:schemeClr val="dk1"/>
              </a:buClr>
              <a:buSzPct val="45833"/>
              <a:buFont typeface="Arial"/>
              <a:buNone/>
            </a:pPr>
            <a:r>
              <a:rPr sz="2400" lang="zh-CN">
                <a:solidFill>
                  <a:schemeClr val="dk1"/>
                </a:solidFill>
              </a:rPr>
              <a:t>Scene</a:t>
            </a:r>
          </a:p>
          <a:p>
            <a:pPr rtl="0" lvl="0">
              <a:spcBef>
                <a:spcPts val="0"/>
              </a:spcBef>
              <a:buClr>
                <a:schemeClr val="dk1"/>
              </a:buClr>
              <a:buSzPct val="45833"/>
              <a:buFont typeface="Arial"/>
              <a:buNone/>
            </a:pPr>
            <a:r>
              <a:rPr sz="2400" lang="zh-CN">
                <a:solidFill>
                  <a:srgbClr val="0000FF"/>
                </a:solidFill>
              </a:rPr>
              <a:t>life</a:t>
            </a:r>
          </a:p>
          <a:p>
            <a:pPr rtl="0" lvl="0">
              <a:spcBef>
                <a:spcPts val="0"/>
              </a:spcBef>
              <a:buClr>
                <a:schemeClr val="dk1"/>
              </a:buClr>
              <a:buSzPct val="45833"/>
              <a:buFont typeface="Arial"/>
              <a:buNone/>
            </a:pPr>
            <a:r>
              <a:rPr sz="2400" lang="zh-CN">
                <a:solidFill>
                  <a:srgbClr val="0000FF"/>
                </a:solidFill>
              </a:rPr>
              <a:t>friend</a:t>
            </a:r>
          </a:p>
          <a:p>
            <a:pPr rtl="0" lvl="0">
              <a:spcBef>
                <a:spcPts val="0"/>
              </a:spcBef>
              <a:buClr>
                <a:schemeClr val="dk1"/>
              </a:buClr>
              <a:buSzPct val="45833"/>
              <a:buFont typeface="Arial"/>
              <a:buNone/>
            </a:pPr>
            <a:r>
              <a:rPr sz="2400" lang="zh-CN">
                <a:solidFill>
                  <a:schemeClr val="dk1"/>
                </a:solidFill>
              </a:rPr>
              <a:t>version</a:t>
            </a:r>
          </a:p>
          <a:p>
            <a:pPr rtl="0" lvl="0">
              <a:spcBef>
                <a:spcPts val="0"/>
              </a:spcBef>
              <a:buClr>
                <a:schemeClr val="dk1"/>
              </a:buClr>
              <a:buSzPct val="45833"/>
              <a:buFont typeface="Arial"/>
              <a:buNone/>
            </a:pPr>
            <a:r>
              <a:rPr sz="2400" lang="zh-CN">
                <a:solidFill>
                  <a:srgbClr val="0000FF"/>
                </a:solidFill>
              </a:rPr>
              <a:t>effect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Preprocessing</a:t>
            </a:r>
          </a:p>
        </p:txBody>
      </p:sp>
      <p:sp>
        <p:nvSpPr>
          <p:cNvPr id="88" name="Shape 88"/>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solidFill>
                  <a:srgbClr val="FF0000"/>
                </a:solidFill>
              </a:rPr>
              <a:t>Clean</a:t>
            </a:r>
            <a:r>
              <a:rPr lang="zh-CN"/>
              <a:t> the pieces of reviews with imcomplete data (such as no score or no movie name);</a:t>
            </a:r>
          </a:p>
          <a:p>
            <a:pPr rtl="0" lvl="0" indent="-381000" marL="457200">
              <a:spcBef>
                <a:spcPts val="0"/>
              </a:spcBef>
              <a:buClr>
                <a:schemeClr val="dk1"/>
              </a:buClr>
              <a:buSzPct val="100000"/>
              <a:buFont typeface="Arial"/>
              <a:buChar char="●"/>
            </a:pPr>
            <a:r>
              <a:rPr lang="zh-CN">
                <a:solidFill>
                  <a:srgbClr val="FF0000"/>
                </a:solidFill>
              </a:rPr>
              <a:t>Sampling</a:t>
            </a:r>
            <a:r>
              <a:rPr lang="zh-CN"/>
              <a:t> from the whole dataset with random choices. We get out 11,040 pieces of reviews, which include</a:t>
            </a:r>
          </a:p>
          <a:p>
            <a:pPr rtl="0" lvl="0" indent="-381000" marL="457200">
              <a:spcBef>
                <a:spcPts val="0"/>
              </a:spcBef>
              <a:buClr>
                <a:schemeClr val="dk1"/>
              </a:buClr>
              <a:buSzPct val="100000"/>
              <a:buFont typeface="Arial"/>
              <a:buChar char="●"/>
            </a:pPr>
            <a:r>
              <a:rPr lang="zh-CN">
                <a:solidFill>
                  <a:srgbClr val="FF0000"/>
                </a:solidFill>
              </a:rPr>
              <a:t>Transform</a:t>
            </a:r>
            <a:r>
              <a:rPr lang="zh-CN"/>
              <a:t> the .txt file to .csv file in order to separate the data by the score(1.0-5.0);</a:t>
            </a:r>
          </a:p>
          <a:p>
            <a:pPr rtl="0" lvl="0" indent="-381000" marL="457200">
              <a:spcBef>
                <a:spcPts val="0"/>
              </a:spcBef>
              <a:buClr>
                <a:schemeClr val="dk1"/>
              </a:buClr>
              <a:buSzPct val="100000"/>
              <a:buFont typeface="Arial"/>
              <a:buChar char="●"/>
            </a:pPr>
            <a:r>
              <a:rPr lang="zh-CN">
                <a:solidFill>
                  <a:srgbClr val="FF0000"/>
                </a:solidFill>
              </a:rPr>
              <a:t>Separate </a:t>
            </a:r>
            <a:r>
              <a:rPr lang="zh-CN"/>
              <a:t>the reviews into [1-5].txt files that each of them contains the reviews of a typical score;</a:t>
            </a:r>
          </a:p>
          <a:p>
            <a:pPr rtl="0" lvl="0" indent="-381000" marL="457200">
              <a:spcBef>
                <a:spcPts val="0"/>
              </a:spcBef>
              <a:buClr>
                <a:schemeClr val="dk1"/>
              </a:buClr>
              <a:buSzPct val="100000"/>
              <a:buFont typeface="Arial"/>
              <a:buChar char="●"/>
            </a:pPr>
            <a:r>
              <a:rPr lang="zh-CN">
                <a:solidFill>
                  <a:srgbClr val="FF0000"/>
                </a:solidFill>
              </a:rPr>
              <a:t>Merge</a:t>
            </a:r>
            <a:r>
              <a:rPr lang="zh-CN"/>
              <a:t> [1-3].txt into n.txt; Merge [4-5].txt into p.txt;</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Tasks</a:t>
            </a:r>
          </a:p>
        </p:txBody>
      </p:sp>
      <p:sp>
        <p:nvSpPr>
          <p:cNvPr id="94" name="Shape 94"/>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406400" marL="457200">
              <a:spcBef>
                <a:spcPts val="0"/>
              </a:spcBef>
              <a:buClr>
                <a:srgbClr val="DA0002"/>
              </a:buClr>
              <a:buSzPct val="100000"/>
              <a:buFont typeface="Arial"/>
              <a:buChar char="●"/>
            </a:pPr>
            <a:r>
              <a:rPr sz="2800" lang="zh-CN">
                <a:solidFill>
                  <a:srgbClr val="DA0002"/>
                </a:solidFill>
              </a:rPr>
              <a:t>Ranking (Pos/Neg) Prediction</a:t>
            </a:r>
          </a:p>
          <a:p>
            <a:pPr rtl="0" lvl="0" indent="-406400" marL="457200">
              <a:spcBef>
                <a:spcPts val="0"/>
              </a:spcBef>
              <a:buClr>
                <a:srgbClr val="DA0002"/>
              </a:buClr>
              <a:buSzPct val="100000"/>
              <a:buFont typeface="Arial"/>
              <a:buChar char="●"/>
            </a:pPr>
            <a:r>
              <a:rPr sz="2800" lang="zh-CN">
                <a:solidFill>
                  <a:srgbClr val="DA0002"/>
                </a:solidFill>
              </a:rPr>
              <a:t>Aspect Extraction</a:t>
            </a:r>
          </a:p>
          <a:p>
            <a:pPr rtl="0">
              <a:spcBef>
                <a:spcPts val="0"/>
              </a:spcBef>
              <a:buNone/>
            </a:pPr>
            <a:r>
              <a:t/>
            </a:r>
            <a:endParaRPr sz="2800">
              <a:solidFill>
                <a:srgbClr val="DA0002"/>
              </a:solidFill>
            </a:endParaRPr>
          </a:p>
          <a:p>
            <a:pPr lvl="0" indent="-406400" marL="457200">
              <a:spcBef>
                <a:spcPts val="0"/>
              </a:spcBef>
              <a:buClr>
                <a:srgbClr val="0000FF"/>
              </a:buClr>
              <a:buSzPct val="100000"/>
              <a:buFont typeface="Arial"/>
              <a:buChar char="●"/>
            </a:pPr>
            <a:r>
              <a:rPr sz="2800" lang="zh-CN">
                <a:solidFill>
                  <a:srgbClr val="0000FF"/>
                </a:solidFill>
              </a:rPr>
              <a:t>Sentiment for each Aspect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Task 1: Ranking (Pos/Neg) Prediction</a:t>
            </a:r>
          </a:p>
        </p:txBody>
      </p:sp>
      <p:sp>
        <p:nvSpPr>
          <p:cNvPr id="100" name="Shape 100"/>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Model : </a:t>
            </a:r>
            <a:r>
              <a:rPr lang="zh-CN">
                <a:solidFill>
                  <a:srgbClr val="FF0000"/>
                </a:solidFill>
              </a:rPr>
              <a:t>Naive Bayes </a:t>
            </a:r>
          </a:p>
          <a:p>
            <a:pPr rtl="0" lvl="0" indent="-381000" marL="457200">
              <a:spcBef>
                <a:spcPts val="0"/>
              </a:spcBef>
              <a:buClr>
                <a:schemeClr val="dk1"/>
              </a:buClr>
              <a:buSzPct val="100000"/>
              <a:buFont typeface="Arial"/>
              <a:buChar char="●"/>
            </a:pPr>
            <a:r>
              <a:rPr lang="zh-CN"/>
              <a:t>Feature : </a:t>
            </a:r>
            <a:r>
              <a:rPr lang="zh-CN">
                <a:solidFill>
                  <a:srgbClr val="FF0000"/>
                </a:solidFill>
              </a:rPr>
              <a:t>Bag of Words</a:t>
            </a:r>
          </a:p>
          <a:p>
            <a:pPr rtl="0" lvl="0" indent="-381000" marL="457200">
              <a:spcBef>
                <a:spcPts val="0"/>
              </a:spcBef>
              <a:buClr>
                <a:schemeClr val="dk1"/>
              </a:buClr>
              <a:buSzPct val="100000"/>
              <a:buFont typeface="Arial"/>
              <a:buChar char="●"/>
            </a:pPr>
            <a:r>
              <a:rPr lang="zh-CN"/>
              <a:t>Training set and Testing set: </a:t>
            </a:r>
            <a:r>
              <a:rPr lang="zh-CN">
                <a:solidFill>
                  <a:srgbClr val="FF0000"/>
                </a:solidFill>
              </a:rPr>
              <a:t>3:1</a:t>
            </a:r>
          </a:p>
          <a:p>
            <a:pPr rtl="0" lvl="0" indent="-381000" marL="457200">
              <a:spcBef>
                <a:spcPts val="0"/>
              </a:spcBef>
              <a:buClr>
                <a:srgbClr val="FF0000"/>
              </a:buClr>
              <a:buSzPct val="100000"/>
              <a:buFont typeface="Arial"/>
              <a:buChar char="●"/>
            </a:pPr>
            <a:r>
              <a:rPr lang="zh-CN">
                <a:solidFill>
                  <a:srgbClr val="FF0000"/>
                </a:solidFill>
              </a:rPr>
              <a:t>10-fold Cross Validation</a:t>
            </a:r>
          </a:p>
          <a:p>
            <a:pPr rtl="0">
              <a:spcBef>
                <a:spcPts val="0"/>
              </a:spcBef>
              <a:buNone/>
            </a:pPr>
            <a:r>
              <a:t/>
            </a:r>
            <a:endParaRPr/>
          </a:p>
          <a:p>
            <a:pPr rtl="0">
              <a:spcBef>
                <a:spcPts val="0"/>
              </a:spcBef>
              <a:buNone/>
            </a:pPr>
            <a:r>
              <a:rPr lang="zh-CN"/>
              <a:t>Ranking (5 classes) accuracy: 0.316555249705 </a:t>
            </a:r>
          </a:p>
          <a:p>
            <a:pPr rtl="0" lvl="0">
              <a:spcBef>
                <a:spcPts val="0"/>
              </a:spcBef>
              <a:buNone/>
            </a:pPr>
            <a:r>
              <a:rPr lang="zh-CN"/>
              <a:t>Pos/Neg (2 classes) accuracy: 0.699879590608</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175021" x="457200"/>
            <a:ext cy="857400" cx="8229600"/>
          </a:xfrm>
          <a:prstGeom prst="rect">
            <a:avLst/>
          </a:prstGeom>
        </p:spPr>
        <p:txBody>
          <a:bodyPr bIns="91425" rIns="91425" lIns="91425" tIns="91425" anchor="b" anchorCtr="0">
            <a:noAutofit/>
          </a:bodyPr>
          <a:lstStyle/>
          <a:p>
            <a:pPr>
              <a:spcBef>
                <a:spcPts val="0"/>
              </a:spcBef>
              <a:buNone/>
            </a:pPr>
            <a:r>
              <a:rPr lang="zh-CN"/>
              <a:t>Most Informative Features</a:t>
            </a:r>
          </a:p>
        </p:txBody>
      </p:sp>
      <p:sp>
        <p:nvSpPr>
          <p:cNvPr id="106" name="Shape 106"/>
          <p:cNvSpPr txBox="1"/>
          <p:nvPr>
            <p:ph idx="1" type="body"/>
          </p:nvPr>
        </p:nvSpPr>
        <p:spPr>
          <a:xfrm>
            <a:off y="742950" x="457200"/>
            <a:ext cy="3725699" cx="4308600"/>
          </a:xfrm>
          <a:prstGeom prst="rect">
            <a:avLst/>
          </a:prstGeom>
        </p:spPr>
        <p:txBody>
          <a:bodyPr bIns="91425" rIns="91425" lIns="91425" tIns="91425" anchor="t" anchorCtr="0">
            <a:noAutofit/>
          </a:bodyPr>
          <a:lstStyle/>
          <a:p>
            <a:pPr rtl="0" lvl="0">
              <a:spcBef>
                <a:spcPts val="0"/>
              </a:spcBef>
              <a:buClr>
                <a:schemeClr val="dk1"/>
              </a:buClr>
              <a:buSzPct val="68750"/>
              <a:buFont typeface="Arial"/>
              <a:buNone/>
            </a:pPr>
            <a:r>
              <a:rPr sz="1600" lang="zh-CN"/>
              <a:t>			5 Classes</a:t>
            </a:r>
          </a:p>
          <a:p>
            <a:pPr rtl="0" lvl="0">
              <a:spcBef>
                <a:spcPts val="0"/>
              </a:spcBef>
              <a:buClr>
                <a:schemeClr val="dk1"/>
              </a:buClr>
              <a:buSzPct val="68750"/>
              <a:buFont typeface="Arial"/>
              <a:buNone/>
            </a:pPr>
            <a:r>
              <a:rPr sz="1600" lang="zh-CN"/>
              <a:t>Save = True            one : five   =     63.8 : 1.0</a:t>
            </a:r>
          </a:p>
          <a:p>
            <a:pPr rtl="0" lvl="0">
              <a:spcBef>
                <a:spcPts val="0"/>
              </a:spcBef>
              <a:buClr>
                <a:schemeClr val="dk1"/>
              </a:buClr>
              <a:buSzPct val="68750"/>
              <a:buFont typeface="Arial"/>
              <a:buNone/>
            </a:pPr>
            <a:r>
              <a:rPr sz="1600" lang="zh-CN"/>
              <a:t>Josh = True            thre : five   =     58.2 : 1.0</a:t>
            </a:r>
          </a:p>
          <a:p>
            <a:pPr rtl="0" lvl="0">
              <a:spcBef>
                <a:spcPts val="0"/>
              </a:spcBef>
              <a:buClr>
                <a:schemeClr val="dk1"/>
              </a:buClr>
              <a:buSzPct val="68750"/>
              <a:buFont typeface="Arial"/>
              <a:buNone/>
            </a:pPr>
            <a:r>
              <a:rPr sz="1600" lang="zh-CN"/>
              <a:t>Bush = True           thre : five   =     56.7 : 1.0</a:t>
            </a:r>
          </a:p>
          <a:p>
            <a:pPr rtl="0" lvl="0">
              <a:spcBef>
                <a:spcPts val="0"/>
              </a:spcBef>
              <a:buClr>
                <a:schemeClr val="dk1"/>
              </a:buClr>
              <a:buSzPct val="68750"/>
              <a:buFont typeface="Arial"/>
              <a:buNone/>
            </a:pPr>
            <a:r>
              <a:rPr sz="1600" lang="zh-CN"/>
              <a:t>stupid = True         two : five   =     42.0 : 1.0</a:t>
            </a:r>
          </a:p>
          <a:p>
            <a:pPr rtl="0" lvl="0">
              <a:spcBef>
                <a:spcPts val="0"/>
              </a:spcBef>
              <a:buClr>
                <a:schemeClr val="dk1"/>
              </a:buClr>
              <a:buSzPct val="68750"/>
              <a:buFont typeface="Arial"/>
              <a:buNone/>
            </a:pPr>
            <a:r>
              <a:rPr sz="1600" lang="zh-CN"/>
              <a:t>Damon = True      thre : five   =     40.6 : 1.0</a:t>
            </a:r>
          </a:p>
          <a:p>
            <a:pPr rtl="0" lvl="0">
              <a:spcBef>
                <a:spcPts val="0"/>
              </a:spcBef>
              <a:buClr>
                <a:schemeClr val="dk1"/>
              </a:buClr>
              <a:buSzPct val="68750"/>
              <a:buFont typeface="Arial"/>
              <a:buNone/>
            </a:pPr>
            <a:r>
              <a:rPr sz="1600" lang="zh-CN"/>
              <a:t>toilet = True           one : five   =     38.3 : 1.0</a:t>
            </a:r>
          </a:p>
          <a:p>
            <a:pPr rtl="0" lvl="0">
              <a:spcBef>
                <a:spcPts val="0"/>
              </a:spcBef>
              <a:buClr>
                <a:schemeClr val="dk1"/>
              </a:buClr>
              <a:buSzPct val="68750"/>
              <a:buFont typeface="Arial"/>
              <a:buNone/>
            </a:pPr>
            <a:r>
              <a:rPr sz="1600" lang="zh-CN"/>
              <a:t>wooden = True       two : five   =     35.5 : 1.0</a:t>
            </a:r>
          </a:p>
          <a:p>
            <a:pPr rtl="0" lvl="0">
              <a:spcBef>
                <a:spcPts val="0"/>
              </a:spcBef>
              <a:buClr>
                <a:schemeClr val="dk1"/>
              </a:buClr>
              <a:buSzPct val="68750"/>
              <a:buFont typeface="Arial"/>
              <a:buNone/>
            </a:pPr>
            <a:r>
              <a:rPr sz="1600" lang="zh-CN"/>
              <a:t>awful  = True          two : five   =     35.5 : 1.0</a:t>
            </a:r>
          </a:p>
          <a:p>
            <a:pPr rtl="0" lvl="0">
              <a:spcBef>
                <a:spcPts val="0"/>
              </a:spcBef>
              <a:buClr>
                <a:schemeClr val="dk1"/>
              </a:buClr>
              <a:buSzPct val="68750"/>
              <a:buFont typeface="Arial"/>
              <a:buNone/>
            </a:pPr>
            <a:r>
              <a:rPr sz="1600" lang="zh-CN"/>
              <a:t>angels = True         thre : five   =     33.5 : 1.0</a:t>
            </a:r>
          </a:p>
          <a:p>
            <a:pPr rtl="0" lvl="0">
              <a:spcBef>
                <a:spcPts val="0"/>
              </a:spcBef>
              <a:buClr>
                <a:schemeClr val="dk1"/>
              </a:buClr>
              <a:buSzPct val="68750"/>
              <a:buFont typeface="Arial"/>
              <a:buNone/>
            </a:pPr>
            <a:r>
              <a:rPr sz="1600" lang="zh-CN"/>
              <a:t>jumps = True         thre : five   =     33.5 : 1.0</a:t>
            </a:r>
          </a:p>
          <a:p>
            <a:pPr>
              <a:spcBef>
                <a:spcPts val="0"/>
              </a:spcBef>
              <a:buNone/>
            </a:pPr>
            <a:r>
              <a:t/>
            </a:r>
            <a:endParaRPr sz="1600"/>
          </a:p>
        </p:txBody>
      </p:sp>
      <p:sp>
        <p:nvSpPr>
          <p:cNvPr id="107" name="Shape 107"/>
          <p:cNvSpPr txBox="1"/>
          <p:nvPr>
            <p:ph idx="2" type="body"/>
          </p:nvPr>
        </p:nvSpPr>
        <p:spPr>
          <a:xfrm>
            <a:off y="790650" x="4693200"/>
            <a:ext cy="3725699" cx="4450800"/>
          </a:xfrm>
          <a:prstGeom prst="rect">
            <a:avLst/>
          </a:prstGeom>
        </p:spPr>
        <p:txBody>
          <a:bodyPr bIns="91425" rIns="91425" lIns="91425" tIns="91425" anchor="t" anchorCtr="0">
            <a:noAutofit/>
          </a:bodyPr>
          <a:lstStyle/>
          <a:p>
            <a:pPr algn="l" rtl="0" lvl="0" marR="0" indent="0" marL="0">
              <a:lnSpc>
                <a:spcPct val="100000"/>
              </a:lnSpc>
              <a:spcBef>
                <a:spcPts val="600"/>
              </a:spcBef>
              <a:spcAft>
                <a:spcPts val="0"/>
              </a:spcAft>
              <a:buClr>
                <a:schemeClr val="dk1"/>
              </a:buClr>
              <a:buSzPct val="68750"/>
              <a:buFont typeface="Arial"/>
              <a:buNone/>
            </a:pPr>
            <a:r>
              <a:rPr sz="1600" lang="zh-CN"/>
              <a:t>			2 Classes</a:t>
            </a:r>
          </a:p>
          <a:p>
            <a:pPr algn="l" rtl="0" lvl="0" marR="0" indent="0" marL="0">
              <a:lnSpc>
                <a:spcPct val="100000"/>
              </a:lnSpc>
              <a:spcBef>
                <a:spcPts val="600"/>
              </a:spcBef>
              <a:spcAft>
                <a:spcPts val="0"/>
              </a:spcAft>
              <a:buClr>
                <a:schemeClr val="dk1"/>
              </a:buClr>
              <a:buSzPct val="68750"/>
              <a:buFont typeface="Arial"/>
              <a:buNone/>
            </a:pPr>
            <a:r>
              <a:rPr sz="1600" lang="zh-CN"/>
              <a:t>horrible. = True           n : p      =     35.9 : 1.0</a:t>
            </a:r>
          </a:p>
          <a:p>
            <a:pPr algn="l" rtl="0" lvl="0" marR="0" indent="0" marL="0">
              <a:lnSpc>
                <a:spcPct val="100000"/>
              </a:lnSpc>
              <a:spcBef>
                <a:spcPts val="600"/>
              </a:spcBef>
              <a:spcAft>
                <a:spcPts val="0"/>
              </a:spcAft>
              <a:buClr>
                <a:schemeClr val="dk1"/>
              </a:buClr>
              <a:buSzPct val="68750"/>
              <a:buFont typeface="Arial"/>
              <a:buNone/>
            </a:pPr>
            <a:r>
              <a:rPr sz="1600" lang="zh-CN"/>
              <a:t>stupid  = True               n : p     =     31.6 : 1.0</a:t>
            </a:r>
          </a:p>
          <a:p>
            <a:pPr algn="l" rtl="0" lvl="0" marR="0" indent="0" marL="0">
              <a:lnSpc>
                <a:spcPct val="100000"/>
              </a:lnSpc>
              <a:spcBef>
                <a:spcPts val="600"/>
              </a:spcBef>
              <a:spcAft>
                <a:spcPts val="0"/>
              </a:spcAft>
              <a:buClr>
                <a:schemeClr val="dk1"/>
              </a:buClr>
              <a:buSzPct val="68750"/>
              <a:buFont typeface="Arial"/>
              <a:buNone/>
            </a:pPr>
            <a:r>
              <a:rPr sz="1600" lang="zh-CN"/>
              <a:t>Save = True                   n : p     =     25.5 : 1.0</a:t>
            </a:r>
          </a:p>
          <a:p>
            <a:pPr algn="l" rtl="0" lvl="0" marR="0" indent="0" marL="0">
              <a:lnSpc>
                <a:spcPct val="100000"/>
              </a:lnSpc>
              <a:spcBef>
                <a:spcPts val="600"/>
              </a:spcBef>
              <a:spcAft>
                <a:spcPts val="0"/>
              </a:spcAft>
              <a:buClr>
                <a:schemeClr val="dk1"/>
              </a:buClr>
              <a:buSzPct val="68750"/>
              <a:buFont typeface="Arial"/>
              <a:buNone/>
            </a:pPr>
            <a:r>
              <a:rPr sz="1600" lang="zh-CN"/>
              <a:t>crap. = True                  n : p     =     20.7 : 1.0</a:t>
            </a:r>
          </a:p>
          <a:p>
            <a:pPr algn="l" rtl="0" lvl="0" marR="0" indent="0" marL="0">
              <a:lnSpc>
                <a:spcPct val="100000"/>
              </a:lnSpc>
              <a:spcBef>
                <a:spcPts val="600"/>
              </a:spcBef>
              <a:spcAft>
                <a:spcPts val="0"/>
              </a:spcAft>
              <a:buClr>
                <a:schemeClr val="dk1"/>
              </a:buClr>
              <a:buSzPct val="68750"/>
              <a:buFont typeface="Arial"/>
              <a:buNone/>
            </a:pPr>
            <a:r>
              <a:rPr sz="1600" lang="zh-CN"/>
              <a:t>shoddy = True              n : p      =     18.5 : 1.0</a:t>
            </a:r>
          </a:p>
          <a:p>
            <a:pPr algn="l" rtl="0" lvl="0" marR="0" indent="0" marL="0">
              <a:lnSpc>
                <a:spcPct val="100000"/>
              </a:lnSpc>
              <a:spcBef>
                <a:spcPts val="600"/>
              </a:spcBef>
              <a:spcAft>
                <a:spcPts val="0"/>
              </a:spcAft>
              <a:buClr>
                <a:schemeClr val="dk1"/>
              </a:buClr>
              <a:buSzPct val="68750"/>
              <a:buFont typeface="Arial"/>
              <a:buNone/>
            </a:pPr>
            <a:r>
              <a:rPr sz="1600" lang="zh-CN"/>
              <a:t>McLintock = True        n : p     =     18.5 : 1.0</a:t>
            </a:r>
          </a:p>
          <a:p>
            <a:pPr algn="l" rtl="0" lvl="0" marR="0" indent="0" marL="0">
              <a:lnSpc>
                <a:spcPct val="100000"/>
              </a:lnSpc>
              <a:spcBef>
                <a:spcPts val="600"/>
              </a:spcBef>
              <a:spcAft>
                <a:spcPts val="0"/>
              </a:spcAft>
              <a:buClr>
                <a:schemeClr val="dk1"/>
              </a:buClr>
              <a:buSzPct val="68750"/>
              <a:buFont typeface="Arial"/>
              <a:buNone/>
            </a:pPr>
            <a:r>
              <a:rPr sz="1600" lang="zh-CN"/>
              <a:t>zero = True                    n : p      =     17.6 : 1.0</a:t>
            </a:r>
          </a:p>
          <a:p>
            <a:pPr algn="l" rtl="0" lvl="0" marR="0" indent="0" marL="0">
              <a:lnSpc>
                <a:spcPct val="100000"/>
              </a:lnSpc>
              <a:spcBef>
                <a:spcPts val="600"/>
              </a:spcBef>
              <a:spcAft>
                <a:spcPts val="0"/>
              </a:spcAft>
              <a:buClr>
                <a:schemeClr val="dk1"/>
              </a:buClr>
              <a:buSzPct val="68750"/>
              <a:buFont typeface="Arial"/>
              <a:buNone/>
            </a:pPr>
            <a:r>
              <a:rPr sz="1600" lang="zh-CN"/>
              <a:t>Sorry = True                 n : p      =     16.3 : 1.0</a:t>
            </a:r>
          </a:p>
          <a:p>
            <a:pPr algn="l" rtl="0" lvl="0" marR="0" indent="0" marL="0">
              <a:lnSpc>
                <a:spcPct val="100000"/>
              </a:lnSpc>
              <a:spcBef>
                <a:spcPts val="600"/>
              </a:spcBef>
              <a:spcAft>
                <a:spcPts val="0"/>
              </a:spcAft>
              <a:buClr>
                <a:schemeClr val="dk1"/>
              </a:buClr>
              <a:buSzPct val="68750"/>
              <a:buFont typeface="Arial"/>
              <a:buNone/>
            </a:pPr>
            <a:r>
              <a:rPr sz="1600" lang="zh-CN"/>
              <a:t>garbage. = True            n : p      =     16.3 : 1.0</a:t>
            </a:r>
          </a:p>
          <a:p>
            <a:pPr algn="l" rtl="0" lvl="0" marR="0" indent="0" marL="0">
              <a:lnSpc>
                <a:spcPct val="100000"/>
              </a:lnSpc>
              <a:spcBef>
                <a:spcPts val="600"/>
              </a:spcBef>
              <a:spcAft>
                <a:spcPts val="0"/>
              </a:spcAft>
              <a:buClr>
                <a:schemeClr val="dk1"/>
              </a:buClr>
              <a:buSzPct val="68750"/>
              <a:buFont typeface="Arial"/>
              <a:buNone/>
            </a:pPr>
            <a:r>
              <a:rPr sz="1600" lang="zh-CN"/>
              <a:t>zombies = True             n : p      =     14.1 : 1.0</a:t>
            </a:r>
          </a:p>
          <a:p>
            <a:pPr algn="l" rtl="0" lvl="0" marR="0" indent="0" marL="0">
              <a:lnSpc>
                <a:spcPct val="100000"/>
              </a:lnSpc>
              <a:spcBef>
                <a:spcPts val="600"/>
              </a:spcBef>
              <a:spcAft>
                <a:spcPts val="0"/>
              </a:spcAft>
              <a:buClr>
                <a:schemeClr val="dk1"/>
              </a:buClr>
              <a:buFont typeface="Arial"/>
              <a:buNone/>
            </a:pPr>
            <a:r>
              <a:t/>
            </a:r>
            <a:endParaRPr sz="1600"/>
          </a:p>
        </p:txBody>
      </p:sp>
      <p:sp>
        <p:nvSpPr>
          <p:cNvPr id="108" name="Shape 108"/>
          <p:cNvSpPr/>
          <p:nvPr/>
        </p:nvSpPr>
        <p:spPr>
          <a:xfrm>
            <a:off y="2173750" x="332700"/>
            <a:ext cy="331500" cx="16526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09" name="Shape 109"/>
          <p:cNvSpPr/>
          <p:nvPr/>
        </p:nvSpPr>
        <p:spPr>
          <a:xfrm>
            <a:off y="3448725" x="295950"/>
            <a:ext cy="331500" cx="16526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Task 1: Ranking (Pos/Neg) Prediction</a:t>
            </a:r>
          </a:p>
        </p:txBody>
      </p:sp>
      <p:sp>
        <p:nvSpPr>
          <p:cNvPr id="115" name="Shape 115"/>
          <p:cNvSpPr txBox="1"/>
          <p:nvPr>
            <p:ph idx="1" type="body"/>
          </p:nvPr>
        </p:nvSpPr>
        <p:spPr>
          <a:xfrm>
            <a:off y="7429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lang="zh-CN"/>
              <a:t>Model : Naive Bayes</a:t>
            </a:r>
          </a:p>
          <a:p>
            <a:pPr rtl="0" lvl="0" indent="-381000" marL="457200">
              <a:spcBef>
                <a:spcPts val="0"/>
              </a:spcBef>
              <a:buClr>
                <a:srgbClr val="FF0000"/>
              </a:buClr>
              <a:buSzPct val="100000"/>
              <a:buFont typeface="Arial"/>
              <a:buChar char="●"/>
            </a:pPr>
            <a:r>
              <a:rPr lang="zh-CN">
                <a:solidFill>
                  <a:srgbClr val="FF0000"/>
                </a:solidFill>
              </a:rPr>
              <a:t>Feature : Bi-Gram</a:t>
            </a:r>
          </a:p>
          <a:p>
            <a:pPr rtl="0" lvl="0" indent="-381000" marL="457200">
              <a:spcBef>
                <a:spcPts val="0"/>
              </a:spcBef>
              <a:buClr>
                <a:schemeClr val="dk1"/>
              </a:buClr>
              <a:buSzPct val="100000"/>
              <a:buFont typeface="Arial"/>
              <a:buChar char="●"/>
            </a:pPr>
            <a:r>
              <a:rPr lang="zh-CN"/>
              <a:t>Training set and Testing set: 3:1</a:t>
            </a:r>
          </a:p>
          <a:p>
            <a:pPr rtl="0" lvl="0" indent="-381000" marL="457200">
              <a:spcBef>
                <a:spcPts val="0"/>
              </a:spcBef>
              <a:buClr>
                <a:schemeClr val="dk1"/>
              </a:buClr>
              <a:buSzPct val="100000"/>
              <a:buFont typeface="Arial"/>
              <a:buChar char="●"/>
            </a:pPr>
            <a:r>
              <a:rPr lang="zh-CN"/>
              <a:t>10-fold Cross Validation</a:t>
            </a:r>
          </a:p>
          <a:p>
            <a:pPr rtl="0" lvl="0">
              <a:spcBef>
                <a:spcPts val="0"/>
              </a:spcBef>
              <a:buNone/>
            </a:pPr>
            <a:r>
              <a:t/>
            </a:r>
            <a:endParaRPr/>
          </a:p>
          <a:p>
            <a:pPr rtl="0" lvl="0">
              <a:spcBef>
                <a:spcPts val="0"/>
              </a:spcBef>
              <a:buNone/>
            </a:pPr>
            <a:r>
              <a:rPr lang="zh-CN"/>
              <a:t>Ranking (5 classes) accuracy: 0.309633269483 </a:t>
            </a:r>
          </a:p>
          <a:p>
            <a:pPr rtl="0" lvl="0">
              <a:spcBef>
                <a:spcPts val="0"/>
              </a:spcBef>
              <a:buNone/>
            </a:pPr>
            <a:r>
              <a:rPr lang="zh-CN"/>
              <a:t>Pos/Neg (2 classes) accuracy: 0.715507246377</a:t>
            </a:r>
          </a:p>
          <a:p>
            <a:pPr rtl="0"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175021" x="457200"/>
            <a:ext cy="857400" cx="8229600"/>
          </a:xfrm>
          <a:prstGeom prst="rect">
            <a:avLst/>
          </a:prstGeom>
        </p:spPr>
        <p:txBody>
          <a:bodyPr bIns="91425" rIns="91425" lIns="91425" tIns="91425" anchor="b" anchorCtr="0">
            <a:noAutofit/>
          </a:bodyPr>
          <a:lstStyle/>
          <a:p>
            <a:pPr rtl="0" lvl="0">
              <a:spcBef>
                <a:spcPts val="0"/>
              </a:spcBef>
              <a:buNone/>
            </a:pPr>
            <a:r>
              <a:rPr lang="zh-CN"/>
              <a:t>Most Informative Features</a:t>
            </a:r>
          </a:p>
        </p:txBody>
      </p:sp>
      <p:sp>
        <p:nvSpPr>
          <p:cNvPr id="121" name="Shape 121"/>
          <p:cNvSpPr txBox="1"/>
          <p:nvPr>
            <p:ph idx="1" type="body"/>
          </p:nvPr>
        </p:nvSpPr>
        <p:spPr>
          <a:xfrm>
            <a:off y="790650" x="457200"/>
            <a:ext cy="3725699" cx="4330500"/>
          </a:xfrm>
          <a:prstGeom prst="rect">
            <a:avLst/>
          </a:prstGeom>
        </p:spPr>
        <p:txBody>
          <a:bodyPr bIns="91425" rIns="91425" lIns="91425" tIns="91425" anchor="t" anchorCtr="0">
            <a:noAutofit/>
          </a:bodyPr>
          <a:lstStyle/>
          <a:p>
            <a:pPr rtl="0">
              <a:spcBef>
                <a:spcPts val="0"/>
              </a:spcBef>
              <a:buNone/>
            </a:pPr>
            <a:r>
              <a:rPr sz="1600" lang="zh-CN"/>
              <a:t>			5 Classes</a:t>
            </a:r>
          </a:p>
          <a:p>
            <a:pPr rtl="0" lvl="0">
              <a:spcBef>
                <a:spcPts val="0"/>
              </a:spcBef>
              <a:buNone/>
            </a:pPr>
            <a:r>
              <a:rPr sz="1600" lang="zh-CN"/>
              <a:t>2 stars  = True        two : five   =     93.8 : 1.0</a:t>
            </a:r>
          </a:p>
          <a:p>
            <a:pPr rtl="0" lvl="0">
              <a:spcBef>
                <a:spcPts val="0"/>
              </a:spcBef>
              <a:buNone/>
            </a:pPr>
            <a:r>
              <a:rPr sz="1600" lang="zh-CN"/>
              <a:t>Save your  = True  one : five   =     53.6 : 1.0</a:t>
            </a:r>
          </a:p>
          <a:p>
            <a:pPr rtl="0" lvl="0">
              <a:spcBef>
                <a:spcPts val="0"/>
              </a:spcBef>
              <a:buNone/>
            </a:pPr>
            <a:r>
              <a:rPr sz="1600" lang="zh-CN"/>
              <a:t>3 stars  = True        thre : five   =     51.2 : 1.0</a:t>
            </a:r>
          </a:p>
          <a:p>
            <a:pPr rtl="0" lvl="0">
              <a:spcBef>
                <a:spcPts val="0"/>
              </a:spcBef>
              <a:buNone/>
            </a:pPr>
            <a:r>
              <a:rPr sz="1600" lang="zh-CN"/>
              <a:t>films were  = True two : five   =     48.5 : 1.0</a:t>
            </a:r>
          </a:p>
          <a:p>
            <a:pPr rtl="0" lvl="0">
              <a:spcBef>
                <a:spcPts val="0"/>
              </a:spcBef>
              <a:buNone/>
            </a:pPr>
            <a:r>
              <a:rPr sz="1600" lang="zh-CN"/>
              <a:t>comes off  = True  two : five   =     48.5 : 1.0</a:t>
            </a:r>
          </a:p>
          <a:p>
            <a:pPr rtl="0" lvl="0">
              <a:spcBef>
                <a:spcPts val="0"/>
              </a:spcBef>
              <a:buNone/>
            </a:pPr>
            <a:r>
              <a:rPr sz="1600" lang="zh-CN"/>
              <a:t>it two  = True          two : five   =     48.5 : 1.0</a:t>
            </a:r>
          </a:p>
          <a:p>
            <a:pPr rtl="0" lvl="0">
              <a:spcBef>
                <a:spcPts val="0"/>
              </a:spcBef>
              <a:buNone/>
            </a:pPr>
            <a:r>
              <a:rPr sz="1600" lang="zh-CN"/>
              <a:t>the machines  = True two : five   =48.5 : 1.0</a:t>
            </a:r>
          </a:p>
          <a:p>
            <a:pPr rtl="0" lvl="0">
              <a:spcBef>
                <a:spcPts val="0"/>
              </a:spcBef>
              <a:buNone/>
            </a:pPr>
            <a:r>
              <a:rPr sz="1600" lang="zh-CN"/>
              <a:t>as bad  = True        two : five   =     48.5 : 1.0</a:t>
            </a:r>
          </a:p>
          <a:p>
            <a:pPr rtl="0" lvl="0">
              <a:spcBef>
                <a:spcPts val="0"/>
              </a:spcBef>
              <a:buNone/>
            </a:pPr>
            <a:r>
              <a:rPr sz="1600" lang="zh-CN"/>
              <a:t>money on  = True  one : five   =     43.4 : 1.0</a:t>
            </a:r>
          </a:p>
          <a:p>
            <a:pPr rtl="0" lvl="0">
              <a:spcBef>
                <a:spcPts val="0"/>
              </a:spcBef>
              <a:buNone/>
            </a:pPr>
            <a:r>
              <a:rPr sz="1600" lang="zh-CN"/>
              <a:t>waste of  = True     one : five   =     43.4 : 1.0</a:t>
            </a:r>
          </a:p>
          <a:p>
            <a:pPr rtl="0" lvl="0">
              <a:spcBef>
                <a:spcPts val="0"/>
              </a:spcBef>
              <a:buNone/>
            </a:pPr>
            <a:r>
              <a:t/>
            </a:r>
            <a:endParaRPr sz="1600"/>
          </a:p>
          <a:p>
            <a:pPr rtl="0" lvl="0">
              <a:spcBef>
                <a:spcPts val="0"/>
              </a:spcBef>
              <a:buNone/>
            </a:pPr>
            <a:r>
              <a:t/>
            </a:r>
            <a:endParaRPr sz="1600"/>
          </a:p>
        </p:txBody>
      </p:sp>
      <p:sp>
        <p:nvSpPr>
          <p:cNvPr id="122" name="Shape 122"/>
          <p:cNvSpPr txBox="1"/>
          <p:nvPr>
            <p:ph idx="2" type="body"/>
          </p:nvPr>
        </p:nvSpPr>
        <p:spPr>
          <a:xfrm>
            <a:off y="790650" x="4693200"/>
            <a:ext cy="3725699" cx="4501799"/>
          </a:xfrm>
          <a:prstGeom prst="rect">
            <a:avLst/>
          </a:prstGeom>
        </p:spPr>
        <p:txBody>
          <a:bodyPr bIns="91425" rIns="91425" lIns="91425" tIns="91425" anchor="t" anchorCtr="0">
            <a:noAutofit/>
          </a:bodyPr>
          <a:lstStyle/>
          <a:p>
            <a:pPr algn="l" rtl="0" marR="0" indent="0" marL="0">
              <a:lnSpc>
                <a:spcPct val="100000"/>
              </a:lnSpc>
              <a:spcBef>
                <a:spcPts val="600"/>
              </a:spcBef>
              <a:spcAft>
                <a:spcPts val="0"/>
              </a:spcAft>
              <a:buNone/>
            </a:pPr>
            <a:r>
              <a:rPr sz="1600" lang="zh-CN"/>
              <a:t>			2 Classes</a:t>
            </a:r>
          </a:p>
          <a:p>
            <a:pPr algn="l" rtl="0" lvl="0" marR="0" indent="0" marL="0">
              <a:lnSpc>
                <a:spcPct val="100000"/>
              </a:lnSpc>
              <a:spcBef>
                <a:spcPts val="600"/>
              </a:spcBef>
              <a:spcAft>
                <a:spcPts val="0"/>
              </a:spcAft>
              <a:buNone/>
            </a:pPr>
            <a:r>
              <a:rPr sz="1600" lang="zh-CN"/>
              <a:t>Save your  = True        n : p      =     33.7 : 1.0</a:t>
            </a:r>
          </a:p>
          <a:p>
            <a:pPr algn="l" rtl="0" lvl="0" marR="0" indent="0" marL="0">
              <a:lnSpc>
                <a:spcPct val="100000"/>
              </a:lnSpc>
              <a:spcBef>
                <a:spcPts val="600"/>
              </a:spcBef>
              <a:spcAft>
                <a:spcPts val="0"/>
              </a:spcAft>
              <a:buNone/>
            </a:pPr>
            <a:r>
              <a:rPr sz="1600" lang="zh-CN"/>
              <a:t>Don't waste  = True    n : p      =     29.4 : 1.0</a:t>
            </a:r>
          </a:p>
          <a:p>
            <a:pPr algn="l" rtl="0" lvl="0" marR="0" indent="0" marL="0">
              <a:lnSpc>
                <a:spcPct val="100000"/>
              </a:lnSpc>
              <a:spcBef>
                <a:spcPts val="600"/>
              </a:spcBef>
              <a:spcAft>
                <a:spcPts val="0"/>
              </a:spcAft>
              <a:buNone/>
            </a:pPr>
            <a:r>
              <a:rPr sz="1600" lang="zh-CN"/>
              <a:t>3 stars  = True             n : p      =     24.2 : 1.0</a:t>
            </a:r>
          </a:p>
          <a:p>
            <a:pPr algn="l" rtl="0" lvl="0" marR="0" indent="0" marL="0">
              <a:lnSpc>
                <a:spcPct val="100000"/>
              </a:lnSpc>
              <a:spcBef>
                <a:spcPts val="600"/>
              </a:spcBef>
              <a:spcAft>
                <a:spcPts val="0"/>
              </a:spcAft>
              <a:buNone/>
            </a:pPr>
            <a:r>
              <a:rPr sz="1600" lang="zh-CN"/>
              <a:t>excuse for  = True       n : p      =     22.9 : 1.0</a:t>
            </a:r>
          </a:p>
          <a:p>
            <a:pPr algn="l" rtl="0" lvl="0" marR="0" indent="0" marL="0">
              <a:lnSpc>
                <a:spcPct val="100000"/>
              </a:lnSpc>
              <a:spcBef>
                <a:spcPts val="600"/>
              </a:spcBef>
              <a:spcAft>
                <a:spcPts val="0"/>
              </a:spcAft>
              <a:buNone/>
            </a:pPr>
            <a:r>
              <a:rPr sz="1600" lang="zh-CN"/>
              <a:t>horror movie  = True  n : p     =     22.9 : 1.0</a:t>
            </a:r>
          </a:p>
          <a:p>
            <a:pPr algn="l" rtl="0" lvl="0" marR="0" indent="0" marL="0">
              <a:lnSpc>
                <a:spcPct val="100000"/>
              </a:lnSpc>
              <a:spcBef>
                <a:spcPts val="600"/>
              </a:spcBef>
              <a:spcAft>
                <a:spcPts val="0"/>
              </a:spcAft>
              <a:buNone/>
            </a:pPr>
            <a:r>
              <a:rPr sz="1600" lang="zh-CN"/>
              <a:t>very disappointed=True n : p  =    22.9 : 1.0</a:t>
            </a:r>
          </a:p>
          <a:p>
            <a:pPr algn="l" rtl="0" lvl="0" marR="0" indent="0" marL="0">
              <a:lnSpc>
                <a:spcPct val="100000"/>
              </a:lnSpc>
              <a:spcBef>
                <a:spcPts val="600"/>
              </a:spcBef>
              <a:spcAft>
                <a:spcPts val="0"/>
              </a:spcAft>
              <a:buNone/>
            </a:pPr>
            <a:r>
              <a:rPr sz="1600" lang="zh-CN"/>
              <a:t>terrible movie  = True    n : p    =   20.7 : 1.0</a:t>
            </a:r>
          </a:p>
          <a:p>
            <a:pPr algn="l" rtl="0" lvl="0" marR="0" indent="0" marL="0">
              <a:lnSpc>
                <a:spcPct val="100000"/>
              </a:lnSpc>
              <a:spcBef>
                <a:spcPts val="600"/>
              </a:spcBef>
              <a:spcAft>
                <a:spcPts val="0"/>
              </a:spcAft>
              <a:buNone/>
            </a:pPr>
            <a:r>
              <a:rPr sz="1600" lang="zh-CN"/>
              <a:t>worst movie  = True  n : p       =     20.7 : 1.0</a:t>
            </a:r>
          </a:p>
          <a:p>
            <a:pPr algn="l" rtl="0" lvl="0" marR="0" indent="0" marL="0">
              <a:lnSpc>
                <a:spcPct val="100000"/>
              </a:lnSpc>
              <a:spcBef>
                <a:spcPts val="600"/>
              </a:spcBef>
              <a:spcAft>
                <a:spcPts val="0"/>
              </a:spcAft>
              <a:buNone/>
            </a:pPr>
            <a:r>
              <a:rPr sz="1600" lang="zh-CN"/>
              <a:t>had high  = True          n : p      =     20.7 : 1.0</a:t>
            </a:r>
          </a:p>
          <a:p>
            <a:pPr algn="l" rtl="0" lvl="0" marR="0" indent="0" marL="0">
              <a:lnSpc>
                <a:spcPct val="100000"/>
              </a:lnSpc>
              <a:spcBef>
                <a:spcPts val="600"/>
              </a:spcBef>
              <a:spcAft>
                <a:spcPts val="0"/>
              </a:spcAft>
              <a:buNone/>
            </a:pPr>
            <a:r>
              <a:rPr sz="1600" lang="zh-CN"/>
              <a:t>absolutely no  = True  n : p     =     20.7 : 1.0</a:t>
            </a:r>
          </a:p>
          <a:p>
            <a:pPr algn="l" rtl="0" lvl="0" marR="0" indent="0" marL="0">
              <a:lnSpc>
                <a:spcPct val="100000"/>
              </a:lnSpc>
              <a:spcBef>
                <a:spcPts val="600"/>
              </a:spcBef>
              <a:spcAft>
                <a:spcPts val="0"/>
              </a:spcAft>
              <a:buNone/>
            </a:pPr>
            <a:r>
              <a:t/>
            </a:r>
            <a:endParaRPr sz="1600"/>
          </a:p>
          <a:p>
            <a:pPr algn="l" rtl="0" lvl="0" marR="0" indent="0" marL="0">
              <a:lnSpc>
                <a:spcPct val="100000"/>
              </a:lnSpc>
              <a:spcBef>
                <a:spcPts val="600"/>
              </a:spcBef>
              <a:spcAft>
                <a:spcPts val="0"/>
              </a:spcAft>
              <a:buNone/>
            </a:pPr>
            <a:r>
              <a:t/>
            </a:r>
            <a:endParaRPr sz="1600"/>
          </a:p>
        </p:txBody>
      </p:sp>
      <p:sp>
        <p:nvSpPr>
          <p:cNvPr id="123" name="Shape 123"/>
          <p:cNvSpPr/>
          <p:nvPr/>
        </p:nvSpPr>
        <p:spPr>
          <a:xfrm>
            <a:off y="1182475" x="457200"/>
            <a:ext cy="326400" cx="40535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4" name="Shape 124"/>
          <p:cNvSpPr/>
          <p:nvPr/>
        </p:nvSpPr>
        <p:spPr>
          <a:xfrm>
            <a:off y="1885950" x="457200"/>
            <a:ext cy="326400" cx="40535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5" name="Shape 125"/>
          <p:cNvSpPr/>
          <p:nvPr/>
        </p:nvSpPr>
        <p:spPr>
          <a:xfrm>
            <a:off y="4142250" x="4663200"/>
            <a:ext cy="326400" cx="4053599"/>
          </a:xfrm>
          <a:prstGeom prst="rect">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