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repeat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repeat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 reviewers tell different stories (irrelevant)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product features are discussed, the words that they use converge.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main features.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 reviewers tell different stories (irrelevant)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product features are discussed, the words that they use converge.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main features.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hint for infrequent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strength&amp;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Reviews, blogs, discussions, news, comments, feedback, or any other documents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repeat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repeat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repeat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In real life, it has been used a lot by some consulting companies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google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Example: large volume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151517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2847832" x="404225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0" sz="2800"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2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762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 b="0"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7429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7429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762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762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sz="2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None/>
              <a:defRPr b="1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5.png" Type="http://schemas.openxmlformats.org/officeDocument/2006/relationships/image" Id="rId3"/><Relationship Target="../media/image07.png" Type="http://schemas.openxmlformats.org/officeDocument/2006/relationships/image" Id="rId6"/><Relationship Target="../media/image00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sz="6000" lang="zh-CN">
                <a:latin typeface="Georgia"/>
                <a:ea typeface="Georgia"/>
                <a:cs typeface="Georgia"/>
                <a:sym typeface="Georgia"/>
              </a:rPr>
              <a:t>Sentiment Analysis</a:t>
            </a:r>
          </a:p>
          <a:p>
            <a:pPr lvl="0" indent="-609600" marL="3200400"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Char char="-"/>
            </a:pPr>
            <a:r>
              <a:rPr b="0" sz="6000" lang="zh-CN">
                <a:latin typeface="Georgia"/>
                <a:ea typeface="Georgia"/>
                <a:cs typeface="Georgia"/>
                <a:sym typeface="Georgia"/>
              </a:rPr>
              <a:t>Aspect-based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74717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2400" lang="zh-CN"/>
              <a:t>                                                                                             </a:t>
            </a:r>
            <a:r>
              <a:rPr sz="2400" lang="zh-CN">
                <a:latin typeface="Georgia"/>
                <a:ea typeface="Georgia"/>
                <a:cs typeface="Georgia"/>
                <a:sym typeface="Georgia"/>
              </a:rPr>
              <a:t>Xiao Liu</a:t>
            </a:r>
          </a:p>
          <a:p>
            <a:pPr algn="r" rtl="0">
              <a:spcBef>
                <a:spcPts val="0"/>
              </a:spcBef>
              <a:buNone/>
            </a:pPr>
            <a:r>
              <a:rPr sz="2400" lang="zh-CN"/>
              <a:t>Wenxiang Zheng</a:t>
            </a:r>
          </a:p>
          <a:p>
            <a:pPr algn="r">
              <a:spcBef>
                <a:spcPts val="0"/>
              </a:spcBef>
              <a:buNone/>
            </a:pPr>
            <a:r>
              <a:rPr sz="2400" lang="zh-CN">
                <a:latin typeface="Georgia"/>
                <a:ea typeface="Georgia"/>
                <a:cs typeface="Georgia"/>
                <a:sym typeface="Georgia"/>
              </a:rPr>
              <a:t>10/09/2014</a:t>
            </a:r>
          </a:p>
        </p:txBody>
      </p:sp>
      <p:sp>
        <p:nvSpPr>
          <p:cNvPr id="33" name="Shape 33"/>
          <p:cNvSpPr txBox="1"/>
          <p:nvPr>
            <p:ph idx="2" type="subTitle"/>
          </p:nvPr>
        </p:nvSpPr>
        <p:spPr>
          <a:xfrm>
            <a:off y="2936517" x="3810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zh-CN"/>
              <a:t>IST 557: Data Mining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Aspected-based Sentiment Analysis Procedure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Entities Extraction</a:t>
            </a:r>
          </a:p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Aspect Extraction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 Synonyms Identification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 Sentiment Classification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Aspected-based Sentiment Analysis Procedure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Aspect Extraction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 Synonyms Identification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 Sentiment Classification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y="1102500" x="472225"/>
            <a:ext cy="1032900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sz="22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bought an</a:t>
            </a:r>
            <a:r>
              <a:rPr sz="2000" lang="zh-CN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iPhone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few days ago. It is such a nice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The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touch screen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really cool.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2286600" x="457200"/>
            <a:ext cy="1331099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voice quality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clear too. It is much better than my old </a:t>
            </a:r>
            <a:r>
              <a:rPr sz="2000" lang="zh-CN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Blackberry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was a terrible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so difficult to type with its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tiny keys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3775500" x="457200"/>
            <a:ext cy="1032900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my mother was mad with me as I did not tell her before I bought the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She thought the phone was too </a:t>
            </a:r>
            <a:r>
              <a:rPr sz="20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expensive</a:t>
            </a:r>
            <a:r>
              <a:rPr sz="2000" lang="zh-C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...</a:t>
            </a:r>
          </a:p>
        </p:txBody>
      </p:sp>
      <p:sp>
        <p:nvSpPr>
          <p:cNvPr id="116" name="Shape 116"/>
          <p:cNvSpPr/>
          <p:nvPr/>
        </p:nvSpPr>
        <p:spPr>
          <a:xfrm>
            <a:off y="1553850" x="5716850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y="1331100" x="6391325"/>
            <a:ext cy="3581399" cx="252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Aspect 1: touch screen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Aspect 2: voice</a:t>
            </a:r>
          </a:p>
          <a:p>
            <a:pPr rt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Aspect 3: keyboard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Aspect 4: price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y="2894700" x="5709337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y="4159350" x="5709337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Preprocessing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Part of Speech (POS) tagging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e.g.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Noun (person, place or thing)</a:t>
            </a:r>
          </a:p>
          <a:p>
            <a:pPr rtl="0" lvl="1" indent="-3683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(NN):  dog, fork</a:t>
            </a:r>
          </a:p>
          <a:p>
            <a:pPr rtl="0" lvl="1" indent="-3683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Plural (NNS):  dogs, forks</a:t>
            </a:r>
          </a:p>
          <a:p>
            <a:pPr rtl="0" lvl="1" indent="-3683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(NNP, NNPS): John, Springfields</a:t>
            </a:r>
          </a:p>
          <a:p>
            <a:pPr rtl="0" lvl="0" indent="0" marL="0">
              <a:lnSpc>
                <a:spcPct val="90000"/>
              </a:lnSpc>
              <a:spcBef>
                <a:spcPts val="500"/>
              </a:spcBef>
              <a:buNone/>
            </a:pPr>
            <a:r>
              <a:rPr sz="2200" lang="zh-CN"/>
              <a:t>Verb, Ajective, Adverb, Preposition, Determiner, Conjunction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Penn Treebank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y="3636250" x="631150"/>
            <a:ext cy="885599" cx="768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y="636250" x="697125"/>
            <a:ext cy="30000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 i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 saw  the  beautiful butterfly.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 i="1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NNP VBD DT     JJ            NN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Frequent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FF"/>
                </a:solidFill>
              </a:rPr>
              <a:t>Frequency</a:t>
            </a:r>
            <a:r>
              <a:rPr lang="zh-CN"/>
              <a:t> (Hu and Liu, 2004) (NN, NNS)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e.g. GREAT Camera., Jun 3, 2004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457200">
              <a:spcBef>
                <a:spcPts val="0"/>
              </a:spcBef>
              <a:buNone/>
            </a:pPr>
            <a:r>
              <a:rPr sz="2200" lang="zh-CN"/>
              <a:t> </a:t>
            </a:r>
            <a:r>
              <a:rPr sz="2000" lang="zh-CN"/>
              <a:t>Reviewer: jprice174 from Atlanta, Ga.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000" lang="zh-CN"/>
              <a:t>The </a:t>
            </a:r>
            <a:r>
              <a:rPr sz="2000" lang="zh-CN">
                <a:solidFill>
                  <a:srgbClr val="FF0000"/>
                </a:solidFill>
              </a:rPr>
              <a:t>pictures</a:t>
            </a:r>
            <a:r>
              <a:rPr sz="2000" lang="zh-CN"/>
              <a:t> coming out of this camera are amazing. The 'auto' feature takes great </a:t>
            </a:r>
            <a:r>
              <a:rPr sz="2000" lang="zh-CN">
                <a:solidFill>
                  <a:srgbClr val="FF0000"/>
                </a:solidFill>
              </a:rPr>
              <a:t>pictures</a:t>
            </a:r>
            <a:r>
              <a:rPr sz="2000" lang="zh-CN"/>
              <a:t> most of the time. And the </a:t>
            </a:r>
            <a:r>
              <a:rPr sz="2000" lang="zh-CN">
                <a:solidFill>
                  <a:srgbClr val="0000FF"/>
                </a:solidFill>
              </a:rPr>
              <a:t>selfy function</a:t>
            </a:r>
            <a:r>
              <a:rPr sz="2000" lang="zh-CN"/>
              <a:t> is also very great. …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3636250" x="631150"/>
            <a:ext cy="885599" cx="768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800" lang="zh-C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How about the infrequent nouns?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Extraction: Infrequent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Using </a:t>
            </a:r>
            <a:r>
              <a:rPr lang="zh-CN">
                <a:solidFill>
                  <a:srgbClr val="0000FF"/>
                </a:solidFill>
              </a:rPr>
              <a:t>part-of relationship </a:t>
            </a:r>
            <a:r>
              <a:rPr lang="zh-CN"/>
              <a:t>and the </a:t>
            </a:r>
            <a:r>
              <a:rPr lang="zh-CN">
                <a:solidFill>
                  <a:srgbClr val="0000FF"/>
                </a:solidFill>
              </a:rPr>
              <a:t>Web</a:t>
            </a:r>
          </a:p>
          <a:p>
            <a:pPr rtl="0" lvl="1" indent="-368300" marL="914400">
              <a:spcBef>
                <a:spcPts val="0"/>
              </a:spcBef>
              <a:buClr>
                <a:srgbClr val="0000FF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Better Precision </a:t>
            </a:r>
            <a:r>
              <a:rPr lang="zh-CN"/>
              <a:t>(a small </a:t>
            </a:r>
            <a:r>
              <a:rPr lang="zh-CN">
                <a:solidFill>
                  <a:srgbClr val="FF0000"/>
                </a:solidFill>
              </a:rPr>
              <a:t>Drop in Recall</a:t>
            </a:r>
            <a:r>
              <a:rPr lang="zh-CN"/>
              <a:t>). </a:t>
            </a:r>
          </a:p>
          <a:p>
            <a:pPr rtl="0" lvl="1" indent="-368300" marL="914400">
              <a:spcBef>
                <a:spcPts val="0"/>
              </a:spcBef>
              <a:buClr>
                <a:srgbClr val="0000FF"/>
              </a:buClr>
              <a:buSzPct val="110000"/>
              <a:buFont typeface="Courier New"/>
              <a:buChar char="o"/>
            </a:pPr>
            <a:r>
              <a:rPr sz="2000" lang="zh-CN">
                <a:solidFill>
                  <a:srgbClr val="FF0000"/>
                </a:solidFill>
              </a:rPr>
              <a:t>Pointwise mutual information (PMI) score</a:t>
            </a:r>
            <a:r>
              <a:rPr sz="2000" lang="zh-CN"/>
              <a:t>(</a:t>
            </a:r>
            <a:r>
              <a:rPr sz="2000" lang="zh-CN">
                <a:solidFill>
                  <a:srgbClr val="0000FF"/>
                </a:solidFill>
              </a:rPr>
              <a:t>Noun</a:t>
            </a:r>
            <a:r>
              <a:rPr sz="2000" lang="zh-CN"/>
              <a:t>, </a:t>
            </a:r>
            <a:r>
              <a:rPr sz="2000" lang="zh-CN">
                <a:solidFill>
                  <a:srgbClr val="0000FF"/>
                </a:solidFill>
              </a:rPr>
              <a:t>Part Discriminators</a:t>
            </a:r>
            <a:r>
              <a:rPr sz="2000" lang="zh-CN"/>
              <a:t>) using the </a:t>
            </a:r>
            <a:r>
              <a:rPr sz="2000" lang="zh-CN">
                <a:solidFill>
                  <a:srgbClr val="0000FF"/>
                </a:solidFill>
              </a:rPr>
              <a:t>Web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zh-CN"/>
              <a:t>PMI (higher means more frequently be seen together)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90909"/>
              <a:buFont typeface="Wingdings"/>
              <a:buChar char="§"/>
            </a:pPr>
            <a:r>
              <a:rPr sz="2200" lang="zh-CN"/>
              <a:t>Tend to co-occur : </a:t>
            </a:r>
            <a:r>
              <a:rPr sz="2200" lang="zh-CN">
                <a:solidFill>
                  <a:srgbClr val="FF0000"/>
                </a:solidFill>
              </a:rPr>
              <a:t>positive</a:t>
            </a:r>
            <a:r>
              <a:rPr sz="2200" lang="zh-CN"/>
              <a:t>.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90909"/>
              <a:buFont typeface="Wingdings"/>
              <a:buChar char="§"/>
            </a:pPr>
            <a:r>
              <a:rPr sz="2200" lang="zh-CN"/>
              <a:t>Presence – absence : </a:t>
            </a:r>
            <a:r>
              <a:rPr sz="2200" lang="zh-CN">
                <a:solidFill>
                  <a:srgbClr val="FF0000"/>
                </a:solidFill>
              </a:rPr>
              <a:t>negative</a:t>
            </a:r>
            <a:r>
              <a:rPr sz="2200" lang="zh-CN"/>
              <a:t>.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000" lang="zh-CN"/>
              <a:t>e.g., a scanner class. (</a:t>
            </a:r>
            <a:r>
              <a:rPr sz="2000" lang="zh-CN">
                <a:solidFill>
                  <a:srgbClr val="FF0000"/>
                </a:solidFill>
              </a:rPr>
              <a:t>color; </a:t>
            </a:r>
            <a:r>
              <a:rPr sz="2000" lang="zh-CN">
                <a:solidFill>
                  <a:srgbClr val="0000FF"/>
                </a:solidFill>
              </a:rPr>
              <a:t>voice</a:t>
            </a:r>
            <a:r>
              <a:rPr sz="2000" lang="zh-CN"/>
              <a:t>)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000" lang="zh-CN"/>
              <a:t>The part discriminators: “</a:t>
            </a:r>
            <a:r>
              <a:rPr sz="2000" lang="zh-CN">
                <a:solidFill>
                  <a:srgbClr val="0000FF"/>
                </a:solidFill>
              </a:rPr>
              <a:t>of scanner</a:t>
            </a:r>
            <a:r>
              <a:rPr sz="2000" lang="zh-CN"/>
              <a:t>”, “</a:t>
            </a:r>
            <a:r>
              <a:rPr sz="2000" lang="zh-CN">
                <a:solidFill>
                  <a:srgbClr val="0000FF"/>
                </a:solidFill>
              </a:rPr>
              <a:t>scanner has</a:t>
            </a:r>
            <a:r>
              <a:rPr sz="2000" lang="zh-CN"/>
              <a:t>”, “</a:t>
            </a:r>
            <a:r>
              <a:rPr sz="2000" lang="zh-CN">
                <a:solidFill>
                  <a:srgbClr val="0000FF"/>
                </a:solidFill>
              </a:rPr>
              <a:t>scanner comes with</a:t>
            </a:r>
            <a:r>
              <a:rPr sz="2000" lang="zh-CN"/>
              <a:t>”, etc.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02975" x="4838700"/>
            <a:ext cy="619125" cx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Infrequent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But the </a:t>
            </a:r>
            <a:r>
              <a:rPr lang="zh-CN">
                <a:solidFill>
                  <a:srgbClr val="FF0000"/>
                </a:solidFill>
              </a:rPr>
              <a:t>Performance is still not good</a:t>
            </a:r>
            <a:r>
              <a:rPr lang="zh-CN"/>
              <a:t>?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/>
              <a:t>precision of</a:t>
            </a:r>
            <a:r>
              <a:rPr sz="2000" lang="zh-CN">
                <a:solidFill>
                  <a:srgbClr val="FF0000"/>
                </a:solidFill>
              </a:rPr>
              <a:t> 79% </a:t>
            </a:r>
            <a:r>
              <a:rPr sz="2000" lang="zh-CN"/>
              <a:t>and a recall of </a:t>
            </a:r>
            <a:r>
              <a:rPr sz="2000" lang="zh-CN">
                <a:solidFill>
                  <a:srgbClr val="FF0000"/>
                </a:solidFill>
              </a:rPr>
              <a:t>76%</a:t>
            </a:r>
            <a:r>
              <a:rPr sz="2000" lang="zh-CN"/>
              <a:t>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Domain dependent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We have another idea:</a:t>
            </a:r>
            <a:r>
              <a:rPr lang="zh-CN"/>
              <a:t>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FF"/>
                </a:solidFill>
              </a:rPr>
              <a:t>opinions have targets</a:t>
            </a:r>
            <a:r>
              <a:rPr lang="zh-CN"/>
              <a:t>, i.e., opinion words are used to modify aspects and entities.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“The </a:t>
            </a:r>
            <a:r>
              <a:rPr lang="zh-CN">
                <a:solidFill>
                  <a:srgbClr val="0000FF"/>
                </a:solidFill>
              </a:rPr>
              <a:t>pictures</a:t>
            </a:r>
            <a:r>
              <a:rPr lang="zh-CN"/>
              <a:t> are absolutely </a:t>
            </a:r>
            <a:r>
              <a:rPr lang="zh-CN">
                <a:solidFill>
                  <a:srgbClr val="FF0000"/>
                </a:solidFill>
              </a:rPr>
              <a:t>amazing</a:t>
            </a:r>
            <a:r>
              <a:rPr lang="zh-CN"/>
              <a:t>.”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“This is an </a:t>
            </a:r>
            <a:r>
              <a:rPr lang="zh-CN">
                <a:solidFill>
                  <a:srgbClr val="FF0000"/>
                </a:solidFill>
              </a:rPr>
              <a:t>amazing</a:t>
            </a:r>
            <a:r>
              <a:rPr lang="zh-CN"/>
              <a:t> </a:t>
            </a:r>
            <a:r>
              <a:rPr lang="zh-CN">
                <a:solidFill>
                  <a:srgbClr val="0000FF"/>
                </a:solidFill>
              </a:rPr>
              <a:t>software</a:t>
            </a:r>
            <a:r>
              <a:rPr lang="zh-CN"/>
              <a:t>.”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Aspects approximated with the </a:t>
            </a:r>
            <a:r>
              <a:rPr lang="zh-CN">
                <a:solidFill>
                  <a:srgbClr val="FF0000"/>
                </a:solidFill>
              </a:rPr>
              <a:t>nearest noun</a:t>
            </a:r>
            <a:r>
              <a:rPr lang="zh-CN"/>
              <a:t> to the </a:t>
            </a:r>
            <a:r>
              <a:rPr lang="zh-CN">
                <a:solidFill>
                  <a:srgbClr val="0000FF"/>
                </a:solidFill>
              </a:rPr>
              <a:t>opinion word</a:t>
            </a:r>
            <a:r>
              <a:rPr lang="zh-CN"/>
              <a:t>.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</a:rPr>
              <a:t>But is it really true? Pictures from this </a:t>
            </a:r>
            <a:r>
              <a:rPr lang="zh-CN">
                <a:solidFill>
                  <a:srgbClr val="FF0000"/>
                </a:solidFill>
              </a:rPr>
              <a:t>camera </a:t>
            </a:r>
            <a:r>
              <a:rPr lang="zh-CN">
                <a:solidFill>
                  <a:srgbClr val="0000FF"/>
                </a:solidFill>
              </a:rPr>
              <a:t>are not good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Using Double Propagation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(Qiu et al. 2009; 2011)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An opinion should have a target, entity or aspect.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Use </a:t>
            </a:r>
            <a:r>
              <a:rPr lang="zh-CN">
                <a:solidFill>
                  <a:srgbClr val="0000FF"/>
                </a:solidFill>
              </a:rPr>
              <a:t>dependency of opinions &amp; aspects</a:t>
            </a:r>
            <a:r>
              <a:rPr lang="zh-CN"/>
              <a:t> to extract both aspects &amp; opinion words.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Knowing one helps find the other</a:t>
            </a:r>
            <a:r>
              <a:rPr lang="zh-CN"/>
              <a:t>.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E.g., “The rooms are spacious”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zh-CN"/>
              <a:t>It extracts </a:t>
            </a:r>
            <a:r>
              <a:rPr sz="2400" lang="zh-CN">
                <a:solidFill>
                  <a:srgbClr val="0000FF"/>
                </a:solidFill>
              </a:rPr>
              <a:t>both aspects and opinion</a:t>
            </a:r>
            <a:r>
              <a:rPr sz="2400" lang="zh-CN"/>
              <a:t> words. 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A </a:t>
            </a:r>
            <a:r>
              <a:rPr lang="zh-CN">
                <a:solidFill>
                  <a:srgbClr val="FF0000"/>
                </a:solidFill>
              </a:rPr>
              <a:t>domain independent</a:t>
            </a:r>
            <a:r>
              <a:rPr lang="zh-CN"/>
              <a:t> method.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Using Double Propagation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DP is a bootstrapping method.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Input: a set of </a:t>
            </a:r>
            <a:r>
              <a:rPr lang="zh-CN">
                <a:solidFill>
                  <a:srgbClr val="FF0000"/>
                </a:solidFill>
              </a:rPr>
              <a:t>seed opinion words</a:t>
            </a:r>
            <a:r>
              <a:rPr lang="zh-CN"/>
              <a:t>, “good” “nice”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no aspect seeds</a:t>
            </a:r>
            <a:r>
              <a:rPr lang="zh-CN"/>
              <a:t> needed.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zh-CN"/>
              <a:t>Based on dependency grammar (Tesniere 1959). 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“This phone has good </a:t>
            </a:r>
            <a:r>
              <a:rPr lang="zh-CN">
                <a:solidFill>
                  <a:srgbClr val="FF0000"/>
                </a:solidFill>
              </a:rPr>
              <a:t>screen</a:t>
            </a:r>
            <a:r>
              <a:rPr lang="zh-CN"/>
              <a:t>”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6775" x="1988775"/>
            <a:ext cy="2085975" cx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Extraction: Using Double Propagation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zh-CN"/>
              <a:t>Double Propagation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e.g.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200" lang="zh-CN"/>
              <a:t> “This phone has</a:t>
            </a:r>
            <a:r>
              <a:rPr sz="2200" lang="zh-CN">
                <a:solidFill>
                  <a:srgbClr val="0000FF"/>
                </a:solidFill>
              </a:rPr>
              <a:t> good</a:t>
            </a:r>
            <a:r>
              <a:rPr sz="2200" lang="zh-CN"/>
              <a:t> </a:t>
            </a:r>
            <a:r>
              <a:rPr sz="2200" lang="zh-CN">
                <a:solidFill>
                  <a:srgbClr val="FF0000"/>
                </a:solidFill>
              </a:rPr>
              <a:t>screen</a:t>
            </a:r>
            <a:r>
              <a:rPr sz="2200" lang="zh-CN"/>
              <a:t>”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/>
              <a:t>	</a:t>
            </a:r>
            <a:r>
              <a:rPr sz="2200" lang="zh-CN">
                <a:solidFill>
                  <a:srgbClr val="0000FF"/>
                </a:solidFill>
              </a:rPr>
              <a:t>Good</a:t>
            </a:r>
            <a:r>
              <a:rPr sz="2200" lang="zh-CN"/>
              <a:t> -&gt; </a:t>
            </a:r>
            <a:r>
              <a:rPr sz="2200" lang="zh-CN">
                <a:solidFill>
                  <a:srgbClr val="FF0000"/>
                </a:solidFill>
              </a:rPr>
              <a:t>Screen</a:t>
            </a:r>
            <a:r>
              <a:rPr sz="2200" lang="zh-CN"/>
              <a:t> (</a:t>
            </a:r>
            <a:r>
              <a:rPr sz="2200" lang="zh-CN">
                <a:solidFill>
                  <a:srgbClr val="FF0000"/>
                </a:solidFill>
              </a:rPr>
              <a:t>Aspect words</a:t>
            </a:r>
            <a:r>
              <a:rPr sz="2200" lang="zh-CN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/>
              <a:t>	“The </a:t>
            </a:r>
            <a:r>
              <a:rPr sz="2200" lang="zh-CN">
                <a:solidFill>
                  <a:srgbClr val="FF0000"/>
                </a:solidFill>
              </a:rPr>
              <a:t>screen</a:t>
            </a:r>
            <a:r>
              <a:rPr sz="2200" lang="zh-CN"/>
              <a:t> is very </a:t>
            </a:r>
            <a:r>
              <a:rPr sz="2200" lang="zh-CN">
                <a:solidFill>
                  <a:srgbClr val="0000FF"/>
                </a:solidFill>
              </a:rPr>
              <a:t>clear</a:t>
            </a:r>
            <a:r>
              <a:rPr sz="2200" lang="zh-CN"/>
              <a:t>!”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/>
              <a:t>	</a:t>
            </a:r>
            <a:r>
              <a:rPr sz="2200" lang="zh-CN">
                <a:solidFill>
                  <a:srgbClr val="FF0000"/>
                </a:solidFill>
              </a:rPr>
              <a:t>Screen</a:t>
            </a:r>
            <a:r>
              <a:rPr sz="2200" lang="zh-CN"/>
              <a:t> -&gt; </a:t>
            </a:r>
            <a:r>
              <a:rPr sz="2200" lang="zh-CN">
                <a:solidFill>
                  <a:srgbClr val="0000FF"/>
                </a:solidFill>
              </a:rPr>
              <a:t>Clear</a:t>
            </a:r>
            <a:r>
              <a:rPr sz="2200" lang="zh-CN"/>
              <a:t> (</a:t>
            </a:r>
            <a:r>
              <a:rPr sz="2200" lang="zh-CN">
                <a:solidFill>
                  <a:srgbClr val="0000FF"/>
                </a:solidFill>
              </a:rPr>
              <a:t>Opinion words</a:t>
            </a:r>
            <a:r>
              <a:rPr sz="2200" lang="zh-CN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/>
              <a:t>	“I like the </a:t>
            </a:r>
            <a:r>
              <a:rPr sz="2200" lang="zh-CN">
                <a:solidFill>
                  <a:srgbClr val="FF0000"/>
                </a:solidFill>
              </a:rPr>
              <a:t>picture </a:t>
            </a:r>
            <a:r>
              <a:rPr sz="2200" lang="zh-CN"/>
              <a:t>of this phone is quite </a:t>
            </a:r>
            <a:r>
              <a:rPr sz="2200" lang="zh-CN">
                <a:solidFill>
                  <a:srgbClr val="0000FF"/>
                </a:solidFill>
              </a:rPr>
              <a:t>clear</a:t>
            </a:r>
            <a:r>
              <a:rPr sz="2200" lang="zh-CN"/>
              <a:t>”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/>
              <a:t>	</a:t>
            </a:r>
            <a:r>
              <a:rPr sz="2200" lang="zh-CN">
                <a:solidFill>
                  <a:srgbClr val="0000FF"/>
                </a:solidFill>
              </a:rPr>
              <a:t>Clear</a:t>
            </a:r>
            <a:r>
              <a:rPr sz="2200" lang="zh-CN"/>
              <a:t> -&gt;  </a:t>
            </a:r>
            <a:r>
              <a:rPr sz="2200" lang="zh-CN">
                <a:solidFill>
                  <a:srgbClr val="FF0000"/>
                </a:solidFill>
              </a:rPr>
              <a:t>??????????????    (Aspect Words)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zh-CN"/>
              <a:t>Introduction: What </a:t>
            </a:r>
            <a:r>
              <a:rPr lang="zh-CN"/>
              <a:t>is Sentiment/Opinion?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zh-CN"/>
              <a:t>Source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000" lang="zh-CN">
                <a:solidFill>
                  <a:srgbClr val="FF0000"/>
                </a:solidFill>
              </a:rPr>
              <a:t> news</a:t>
            </a:r>
            <a:r>
              <a:rPr sz="2000" lang="zh-CN"/>
              <a:t>                    </a:t>
            </a:r>
            <a:r>
              <a:rPr sz="2000" lang="zh-CN">
                <a:solidFill>
                  <a:srgbClr val="FF0000"/>
                </a:solidFill>
              </a:rPr>
              <a:t>blogs</a:t>
            </a:r>
            <a:r>
              <a:rPr sz="2000" lang="zh-CN"/>
              <a:t>                      </a:t>
            </a:r>
            <a:r>
              <a:rPr sz="2000" lang="zh-CN">
                <a:solidFill>
                  <a:srgbClr val="FF0000"/>
                </a:solidFill>
              </a:rPr>
              <a:t>forums               social network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4150" x="609600"/>
            <a:ext cy="3423460" cx="2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7630" x="2443625"/>
            <a:ext cy="2359418" cx="2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85650" x="4194575"/>
            <a:ext cy="2443374" cx="220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910847" x="2443625"/>
            <a:ext cy="1045075" cx="48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4257225" x="7198750"/>
            <a:ext cy="631500" cx="164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zh-C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reviews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7">
            <a:alphaModFix/>
          </a:blip>
          <a:srcRect t="0" b="6690" r="2296" l="0"/>
          <a:stretch/>
        </p:blipFill>
        <p:spPr>
          <a:xfrm>
            <a:off y="1585650" x="6395000"/>
            <a:ext cy="2603950" cx="21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Extraction: Using DP - Dependency Rules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9150" x="996237"/>
            <a:ext cy="4149549" cx="71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Aspected-based Sentiment Analysis Procedure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Aspect Extraction</a:t>
            </a:r>
          </a:p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Identify Aspect Synonyms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Aspect Sentiment Classification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Identify Aspect Synonyms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Once aspect expressions are discovered, group them into aspect categories.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The </a:t>
            </a:r>
            <a:r>
              <a:rPr lang="zh-CN">
                <a:solidFill>
                  <a:srgbClr val="0000FF"/>
                </a:solidFill>
              </a:rPr>
              <a:t>power usage</a:t>
            </a:r>
            <a:r>
              <a:rPr lang="zh-CN"/>
              <a:t> of iPhone 6 is much better than any previous generations.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The </a:t>
            </a:r>
            <a:r>
              <a:rPr lang="zh-CN">
                <a:solidFill>
                  <a:srgbClr val="0000FF"/>
                </a:solidFill>
              </a:rPr>
              <a:t>batter life </a:t>
            </a:r>
            <a:r>
              <a:rPr lang="zh-CN"/>
              <a:t>of iPhone 6 has been remarkably improved and I can feel that! I do not need to charge it every day!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E.g.,</a:t>
            </a:r>
            <a:r>
              <a:rPr lang="zh-CN">
                <a:solidFill>
                  <a:srgbClr val="0000FF"/>
                </a:solidFill>
              </a:rPr>
              <a:t> power usage</a:t>
            </a:r>
            <a:r>
              <a:rPr lang="zh-CN"/>
              <a:t> and </a:t>
            </a:r>
            <a:r>
              <a:rPr lang="zh-CN">
                <a:solidFill>
                  <a:srgbClr val="0000FF"/>
                </a:solidFill>
              </a:rPr>
              <a:t>battery life</a:t>
            </a:r>
            <a:r>
              <a:rPr lang="zh-CN"/>
              <a:t> are the same.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 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Identify Aspect Synonyms: WordNet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Using WordNet: </a:t>
            </a:r>
            <a:r>
              <a:rPr sz="2000" lang="zh-CN" i="1"/>
              <a:t></a:t>
            </a:r>
            <a:r>
              <a:rPr sz="2000" lang="zh-CN"/>
              <a:t> (</a:t>
            </a:r>
            <a:r>
              <a:rPr lang="zh-CN"/>
              <a:t>Liu et al WWW-05)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Intuition: 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Every two synonyms will be see as the same term!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But! Some errors may occur: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WordNet is general: </a:t>
            </a:r>
            <a:r>
              <a:rPr lang="zh-CN">
                <a:solidFill>
                  <a:srgbClr val="FF0000"/>
                </a:solidFill>
              </a:rPr>
              <a:t>(picture, movie)</a:t>
            </a:r>
          </a:p>
          <a:p>
            <a:pPr rtl="0" lvl="2" indent="-355600" marL="1371600">
              <a:spcBef>
                <a:spcPts val="0"/>
              </a:spcBef>
              <a:buClr>
                <a:srgbClr val="FF0000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In camera review:</a:t>
            </a:r>
            <a:r>
              <a:rPr lang="zh-CN">
                <a:solidFill>
                  <a:srgbClr val="FF0000"/>
                </a:solidFill>
              </a:rPr>
              <a:t> Picture ≢ Movie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word A and word B will be regarded as synonyms </a:t>
            </a:r>
            <a:r>
              <a:rPr lang="zh-CN">
                <a:solidFill>
                  <a:srgbClr val="0000FF"/>
                </a:solidFill>
              </a:rPr>
              <a:t>only if</a:t>
            </a:r>
            <a:r>
              <a:rPr lang="zh-CN"/>
              <a:t> there is a synset containing A and B that appear in the </a:t>
            </a:r>
            <a:r>
              <a:rPr lang="zh-CN">
                <a:solidFill>
                  <a:srgbClr val="0000FF"/>
                </a:solidFill>
              </a:rPr>
              <a:t>top two senses</a:t>
            </a:r>
            <a:r>
              <a:rPr lang="zh-CN"/>
              <a:t> of both words.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Identify Aspect Synonyms 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(Zhai et al. 2011a, b)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Clustering features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Lexical similarity</a:t>
            </a:r>
            <a:r>
              <a:rPr lang="zh-CN"/>
              <a:t> based on WordNet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Distributional information</a:t>
            </a:r>
            <a:r>
              <a:rPr lang="zh-CN"/>
              <a:t> (surrounding words context)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co-occurrence of key phrases across review texts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battery life</a:t>
            </a:r>
            <a:r>
              <a:rPr lang="zh-CN"/>
              <a:t>-longer, </a:t>
            </a:r>
            <a:r>
              <a:rPr lang="zh-CN">
                <a:solidFill>
                  <a:srgbClr val="0000FF"/>
                </a:solidFill>
              </a:rPr>
              <a:t>power</a:t>
            </a:r>
            <a:r>
              <a:rPr lang="zh-CN"/>
              <a:t>-longer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Syntactical constraints</a:t>
            </a:r>
            <a:r>
              <a:rPr lang="zh-CN"/>
              <a:t> (sharing words, in the same sentence)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battery</a:t>
            </a:r>
            <a:r>
              <a:rPr lang="zh-CN"/>
              <a:t> life, </a:t>
            </a:r>
            <a:r>
              <a:rPr lang="zh-CN">
                <a:solidFill>
                  <a:srgbClr val="0000FF"/>
                </a:solidFill>
              </a:rPr>
              <a:t>battery</a:t>
            </a:r>
            <a:r>
              <a:rPr lang="zh-CN"/>
              <a:t>, </a:t>
            </a:r>
            <a:r>
              <a:rPr lang="zh-CN">
                <a:solidFill>
                  <a:srgbClr val="0000FF"/>
                </a:solidFill>
              </a:rPr>
              <a:t>battery</a:t>
            </a:r>
            <a:r>
              <a:rPr lang="zh-CN"/>
              <a:t> performance, power </a:t>
            </a:r>
            <a:r>
              <a:rPr lang="zh-CN">
                <a:solidFill>
                  <a:srgbClr val="0000FF"/>
                </a:solidFill>
              </a:rPr>
              <a:t>battery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Aspected-based Sentiment Analysis Procedure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Aspect Extraction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Identify Aspect Synonyms</a:t>
            </a:r>
          </a:p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Aspect Sentiment Classification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Aspected-based Sentiment Analysis Procedure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y="1102500" x="472225"/>
            <a:ext cy="1032900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 i="1"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u="sng" sz="2000" lang="zh-CN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“Game of Thrones” </a:t>
            </a:r>
            <a:r>
              <a:rPr sz="2000" lang="zh-CN" i="1">
                <a:latin typeface="Georgia"/>
                <a:ea typeface="Georgia"/>
                <a:cs typeface="Georgia"/>
                <a:sym typeface="Georgia"/>
              </a:rPr>
              <a:t>(2011), the transition from book to screen is remarkbly successful.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286600" x="457200"/>
            <a:ext cy="1331099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 i="1">
                <a:latin typeface="Georgia"/>
                <a:ea typeface="Georgia"/>
                <a:cs typeface="Georgia"/>
                <a:sym typeface="Georgia"/>
              </a:rPr>
              <a:t>The carefully chosen location and cast, the top-notch plot and the seamlessness of its narrative come together brilliantly.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3775500" x="457200"/>
            <a:ext cy="955500" cx="521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 i="1">
                <a:latin typeface="Georgia"/>
                <a:ea typeface="Georgia"/>
                <a:cs typeface="Georgia"/>
                <a:sym typeface="Georgia"/>
              </a:rPr>
              <a:t>I love this movie, even this is a rehashing old fantasy themes.</a:t>
            </a:r>
          </a:p>
        </p:txBody>
      </p:sp>
      <p:sp>
        <p:nvSpPr>
          <p:cNvPr id="213" name="Shape 213"/>
          <p:cNvSpPr/>
          <p:nvPr/>
        </p:nvSpPr>
        <p:spPr>
          <a:xfrm>
            <a:off y="1553850" x="5716850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y="1102500" x="6414975"/>
            <a:ext cy="3581399" cx="227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Transition: </a:t>
            </a:r>
            <a:r>
              <a:rPr sz="2000" lang="zh-CN">
                <a:solidFill>
                  <a:srgbClr val="FF0000"/>
                </a:solidFill>
              </a:rPr>
              <a:t>+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Production: </a:t>
            </a:r>
            <a:r>
              <a:rPr sz="2000" lang="zh-CN">
                <a:solidFill>
                  <a:srgbClr val="FF0000"/>
                </a:solidFill>
              </a:rPr>
              <a:t>+</a:t>
            </a: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Cast: </a:t>
            </a:r>
            <a:r>
              <a:rPr sz="2000" lang="zh-CN">
                <a:solidFill>
                  <a:srgbClr val="FF0000"/>
                </a:solidFill>
              </a:rPr>
              <a:t>+</a:t>
            </a: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Plot: </a:t>
            </a:r>
            <a:r>
              <a:rPr sz="2000" lang="zh-CN">
                <a:solidFill>
                  <a:srgbClr val="FF0000"/>
                </a:solidFill>
              </a:rPr>
              <a:t>+</a:t>
            </a: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Narrative: </a:t>
            </a:r>
            <a:r>
              <a:rPr sz="2000" lang="zh-CN">
                <a:solidFill>
                  <a:srgbClr val="FF0000"/>
                </a:solidFill>
              </a:rPr>
              <a:t>+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Theme: </a:t>
            </a:r>
            <a:r>
              <a:rPr sz="2000" lang="zh-CN">
                <a:solidFill>
                  <a:srgbClr val="FF0000"/>
                </a:solidFill>
              </a:rPr>
              <a:t>-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>
            <a:off y="2910800" x="5750175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y="4316400" x="5709337"/>
            <a:ext cy="114900" cx="66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Sentiment Classification: Intuitition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FF"/>
              </a:buClr>
              <a:buSzPct val="109090"/>
              <a:buFont typeface="Arial"/>
              <a:buChar char="●"/>
            </a:pPr>
            <a:r>
              <a:rPr sz="2200" lang="zh-CN"/>
              <a:t>Sentence level classification</a:t>
            </a:r>
            <a:r>
              <a:rPr lang="zh-CN">
                <a:solidFill>
                  <a:srgbClr val="0000FF"/>
                </a:solidFill>
              </a:rPr>
              <a:t> </a:t>
            </a:r>
            <a:r>
              <a:rPr sz="2000" lang="zh-CN"/>
              <a:t>(Turney 2002)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Step 1: </a:t>
            </a:r>
            <a:r>
              <a:rPr sz="2000" lang="zh-CN"/>
              <a:t>Part-of-speech</a:t>
            </a:r>
            <a:r>
              <a:rPr sz="2000" lang="zh-CN">
                <a:solidFill>
                  <a:srgbClr val="0000FF"/>
                </a:solidFill>
              </a:rPr>
              <a:t> (POS) </a:t>
            </a:r>
            <a:r>
              <a:rPr sz="2000" lang="zh-CN"/>
              <a:t>tagging -&gt; (1) JJ + NN.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/>
              <a:t>Step 2: </a:t>
            </a:r>
            <a:r>
              <a:rPr sz="2000" lang="zh-CN">
                <a:solidFill>
                  <a:srgbClr val="0000FF"/>
                </a:solidFill>
              </a:rPr>
              <a:t>Sentiment orientation (SO)</a:t>
            </a:r>
            <a:r>
              <a:rPr sz="2000" lang="zh-CN"/>
              <a:t> of the extracted phrases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zh-CN"/>
              <a:t>SO(phrase) = PMI(phrase, “excellent”) - PMI(phrase, “poor”)</a:t>
            </a:r>
          </a:p>
          <a:p>
            <a:pPr rtl="0" lvl="2" indent="-342900" marL="1371600">
              <a:spcBef>
                <a:spcPts val="0"/>
              </a:spcBef>
              <a:buClr>
                <a:srgbClr val="FF0000"/>
              </a:buClr>
              <a:buSzPct val="100000"/>
              <a:buFont typeface="Wingdings"/>
              <a:buChar char="§"/>
            </a:pPr>
            <a:r>
              <a:rPr sz="1800" lang="zh-CN">
                <a:solidFill>
                  <a:srgbClr val="FF0000"/>
                </a:solidFill>
              </a:rPr>
              <a:t>Bigger SO -&gt; Positive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ourier New"/>
              <a:buChar char="o"/>
            </a:pPr>
            <a:r>
              <a:rPr sz="2000" lang="zh-CN"/>
              <a:t>Step 3: Compute the </a:t>
            </a:r>
            <a:r>
              <a:rPr sz="2000" lang="zh-CN">
                <a:solidFill>
                  <a:srgbClr val="0000FF"/>
                </a:solidFill>
              </a:rPr>
              <a:t>average SO</a:t>
            </a:r>
            <a:r>
              <a:rPr sz="2000" lang="zh-CN"/>
              <a:t> of all phrases -&gt; +/-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Sentiment Classification: Intuitition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zh-CN" i="1"/>
              <a:t>... the </a:t>
            </a:r>
            <a:r>
              <a:rPr sz="2000" lang="zh-CN" i="1">
                <a:solidFill>
                  <a:srgbClr val="FF0000"/>
                </a:solidFill>
              </a:rPr>
              <a:t>top-notch plot</a:t>
            </a:r>
            <a:r>
              <a:rPr sz="2000" lang="zh-CN" i="1"/>
              <a:t> is </a:t>
            </a:r>
            <a:r>
              <a:rPr sz="2000" lang="zh-CN" i="1">
                <a:solidFill>
                  <a:srgbClr val="FF0000"/>
                </a:solidFill>
              </a:rPr>
              <a:t>really unforgetable</a:t>
            </a:r>
            <a:r>
              <a:rPr sz="2000" lang="zh-CN" i="1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sz="2000" lang="zh-CN" i="1"/>
              <a:t>             </a:t>
            </a:r>
            <a:r>
              <a:rPr sz="2000" lang="zh-CN" i="1">
                <a:solidFill>
                  <a:srgbClr val="0000FF"/>
                </a:solidFill>
              </a:rPr>
              <a:t> JJ     +    NN        RB   +    JJ    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PMI(“</a:t>
            </a:r>
            <a:r>
              <a:rPr sz="2000" lang="zh-CN" i="1">
                <a:solidFill>
                  <a:srgbClr val="FF0000"/>
                </a:solidFill>
              </a:rPr>
              <a:t>top-notch plot”, “excellent”</a:t>
            </a:r>
            <a:r>
              <a:rPr sz="2000" lang="zh-CN">
                <a:solidFill>
                  <a:srgbClr val="0000FF"/>
                </a:solidFill>
              </a:rPr>
              <a:t>) =  2.780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PMI(“</a:t>
            </a:r>
            <a:r>
              <a:rPr sz="2000" lang="zh-CN" i="1">
                <a:solidFill>
                  <a:srgbClr val="FF0000"/>
                </a:solidFill>
              </a:rPr>
              <a:t>top-notch plot”, “poor”</a:t>
            </a:r>
            <a:r>
              <a:rPr sz="2000" lang="zh-CN">
                <a:solidFill>
                  <a:srgbClr val="0000FF"/>
                </a:solidFill>
              </a:rPr>
              <a:t>) =  0.110</a:t>
            </a:r>
          </a:p>
          <a:p>
            <a:pPr rt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		SO(“</a:t>
            </a:r>
            <a:r>
              <a:rPr sz="2000" lang="zh-CN" i="1">
                <a:solidFill>
                  <a:srgbClr val="FF0000"/>
                </a:solidFill>
              </a:rPr>
              <a:t>top-notch plot”</a:t>
            </a:r>
            <a:r>
              <a:rPr sz="2000" lang="zh-CN">
                <a:solidFill>
                  <a:srgbClr val="0000FF"/>
                </a:solidFill>
              </a:rPr>
              <a:t>) = 2.670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PMI(“really unforgetble”, “</a:t>
            </a:r>
            <a:r>
              <a:rPr sz="2000" lang="zh-CN" i="1">
                <a:solidFill>
                  <a:srgbClr val="FF0000"/>
                </a:solidFill>
              </a:rPr>
              <a:t>excellent</a:t>
            </a:r>
            <a:r>
              <a:rPr sz="2000" lang="zh-CN">
                <a:solidFill>
                  <a:srgbClr val="0000FF"/>
                </a:solidFill>
              </a:rPr>
              <a:t>”) = 0.629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PMI(“really unforgetble”, “</a:t>
            </a:r>
            <a:r>
              <a:rPr sz="2000" lang="zh-CN" i="1">
                <a:solidFill>
                  <a:srgbClr val="FF0000"/>
                </a:solidFill>
              </a:rPr>
              <a:t>excellent</a:t>
            </a:r>
            <a:r>
              <a:rPr sz="2000" lang="zh-CN">
                <a:solidFill>
                  <a:srgbClr val="0000FF"/>
                </a:solidFill>
              </a:rPr>
              <a:t>”) = 0.237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		SO(“really unforgetble”)=0.392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000" lang="zh-CN">
                <a:solidFill>
                  <a:srgbClr val="0000FF"/>
                </a:solidFill>
              </a:rPr>
              <a:t>mean(SO)=(2.670+0.392)/2=3.062 &gt; threshold =&gt; </a:t>
            </a:r>
            <a:r>
              <a:rPr sz="2000" lang="zh-CN">
                <a:solidFill>
                  <a:srgbClr val="FF0000"/>
                </a:solidFill>
              </a:rPr>
              <a:t>positive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zh-CN">
                <a:solidFill>
                  <a:srgbClr val="FF0000"/>
                </a:solidFill>
              </a:rPr>
              <a:t>             							               (By training)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Sentiment Classification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FF"/>
                </a:solidFill>
              </a:rPr>
              <a:t>But…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When the sentence is </a:t>
            </a:r>
            <a:r>
              <a:rPr lang="zh-CN">
                <a:solidFill>
                  <a:srgbClr val="FF0000"/>
                </a:solidFill>
              </a:rPr>
              <a:t>quite complex</a:t>
            </a:r>
            <a:r>
              <a:rPr lang="zh-CN"/>
              <a:t> (using but, and, if, not)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zh-CN"/>
              <a:t>e.g.</a:t>
            </a:r>
          </a:p>
          <a:p>
            <a:pPr rtl="0">
              <a:spcBef>
                <a:spcPts val="0"/>
              </a:spcBef>
              <a:buNone/>
            </a:pPr>
            <a:r>
              <a:rPr sz="2200" lang="zh-CN" i="1"/>
              <a:t>The carefully chosen location </a:t>
            </a:r>
            <a:r>
              <a:rPr sz="2200" lang="zh-CN" i="1">
                <a:solidFill>
                  <a:srgbClr val="0000FF"/>
                </a:solidFill>
              </a:rPr>
              <a:t>and </a:t>
            </a:r>
            <a:r>
              <a:rPr sz="2200" lang="zh-CN" i="1"/>
              <a:t>cast, the top-notch plot </a:t>
            </a:r>
            <a:r>
              <a:rPr sz="2200" lang="zh-CN" i="1">
                <a:solidFill>
                  <a:srgbClr val="0000FF"/>
                </a:solidFill>
              </a:rPr>
              <a:t>and </a:t>
            </a:r>
            <a:r>
              <a:rPr sz="2200" lang="zh-CN" i="1"/>
              <a:t>the seamlessness of its narrative come together brilliantly.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Introduction: What is Opinion Mining?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7250" x="1224325"/>
            <a:ext cy="428625" cx="5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85875" x="1224325"/>
            <a:ext cy="2695575" cx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Sentiment Classification: Lexicon-based 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Lexicon-based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Ding, Liu and Yu, 2008)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Output: opinion to an aspect +, -, or neutral.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Two steps: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Step 1: </a:t>
            </a:r>
            <a:r>
              <a:rPr lang="zh-CN">
                <a:solidFill>
                  <a:srgbClr val="0000FF"/>
                </a:solidFill>
              </a:rPr>
              <a:t>split the sentence</a:t>
            </a:r>
            <a:r>
              <a:rPr lang="zh-CN"/>
              <a:t> (but, except that, etc).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Step 2: work on the segment sf containing a.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Summary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FF"/>
                </a:solidFill>
              </a:rPr>
              <a:t>Aspect Extraction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00"/>
                </a:solidFill>
              </a:rPr>
              <a:t>Frequency 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00"/>
                </a:solidFill>
              </a:rPr>
              <a:t>Part-of-Relationship (</a:t>
            </a:r>
            <a:r>
              <a:rPr lang="zh-CN">
                <a:solidFill>
                  <a:srgbClr val="FF0000"/>
                </a:solidFill>
              </a:rPr>
              <a:t>Aspects are not always frequent</a:t>
            </a:r>
            <a:r>
              <a:rPr lang="zh-CN">
                <a:solidFill>
                  <a:srgbClr val="000000"/>
                </a:solidFill>
              </a:rPr>
              <a:t>)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00"/>
                </a:solidFill>
              </a:rPr>
              <a:t>DP (</a:t>
            </a:r>
            <a:r>
              <a:rPr lang="zh-CN">
                <a:solidFill>
                  <a:srgbClr val="FF0000"/>
                </a:solidFill>
              </a:rPr>
              <a:t>Inprove Precision &amp; Recall, Domain Independent</a:t>
            </a:r>
            <a:r>
              <a:rPr lang="zh-CN">
                <a:solidFill>
                  <a:srgbClr val="000000"/>
                </a:solidFill>
              </a:rPr>
              <a:t>)</a:t>
            </a:r>
          </a:p>
          <a:p>
            <a:pPr rtl="0" lvl="0" indent="-3810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FF"/>
                </a:solidFill>
              </a:rPr>
              <a:t>Identify Aspect Synonyms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00"/>
                </a:solidFill>
              </a:rPr>
              <a:t>Lexical similarity (WordNet)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00"/>
                </a:solidFill>
              </a:rPr>
              <a:t>Distributional information (</a:t>
            </a:r>
            <a:r>
              <a:rPr lang="zh-CN">
                <a:solidFill>
                  <a:srgbClr val="FF0000"/>
                </a:solidFill>
              </a:rPr>
              <a:t>Domain Independent</a:t>
            </a:r>
            <a:r>
              <a:rPr lang="zh-CN">
                <a:solidFill>
                  <a:srgbClr val="000000"/>
                </a:solidFill>
              </a:rPr>
              <a:t>)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200" lang="zh-CN"/>
              <a:t>Syntactical constraints </a:t>
            </a:r>
            <a:r>
              <a:rPr sz="2000" lang="zh-CN">
                <a:solidFill>
                  <a:srgbClr val="FF0000"/>
                </a:solidFill>
              </a:rPr>
              <a:t>(Accuracy Improved)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sz="2400" lang="zh-CN">
                <a:solidFill>
                  <a:srgbClr val="0000FF"/>
                </a:solidFill>
              </a:rPr>
              <a:t>Aspect Sentiment Classification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9090"/>
              <a:buFont typeface="Courier New"/>
              <a:buChar char="o"/>
            </a:pPr>
            <a:r>
              <a:rPr sz="2200" lang="zh-CN"/>
              <a:t>Intuitive Sentence-level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9090"/>
              <a:buFont typeface="Courier New"/>
              <a:buChar char="o"/>
            </a:pPr>
            <a:r>
              <a:rPr sz="2200" lang="zh-CN"/>
              <a:t>Lexicon-based </a:t>
            </a:r>
            <a:r>
              <a:rPr sz="2000" lang="zh-CN">
                <a:solidFill>
                  <a:srgbClr val="FF0000"/>
                </a:solidFill>
              </a:rPr>
              <a:t>(Separate sentence &amp; Domain Independent)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Questions?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FF"/>
                </a:solidFill>
              </a:rPr>
              <a:t>Aspect Extraction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Frequency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Part-of-Relationship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DP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sz="2400" lang="zh-CN">
                <a:solidFill>
                  <a:srgbClr val="0000FF"/>
                </a:solidFill>
              </a:rPr>
              <a:t>Identify Aspect Synonyms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Lexical similarity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Distributional information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zh-CN"/>
              <a:t>Syntactical constraints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sz="2400" lang="zh-CN">
                <a:solidFill>
                  <a:srgbClr val="0000FF"/>
                </a:solidFill>
              </a:rPr>
              <a:t>Aspect Sentiment Classification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9090"/>
              <a:buFont typeface="Courier New"/>
              <a:buChar char="o"/>
            </a:pPr>
            <a:r>
              <a:rPr sz="2200" lang="zh-CN">
                <a:solidFill>
                  <a:srgbClr val="000000"/>
                </a:solidFill>
              </a:rPr>
              <a:t>Intuitive Sentence-level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9090"/>
              <a:buFont typeface="Courier New"/>
              <a:buChar char="o"/>
            </a:pPr>
            <a:r>
              <a:rPr sz="2200" lang="zh-CN">
                <a:solidFill>
                  <a:srgbClr val="000000"/>
                </a:solidFill>
              </a:rPr>
              <a:t>Supervised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9090"/>
              <a:buFont typeface="Courier New"/>
              <a:buChar char="o"/>
            </a:pPr>
            <a:r>
              <a:rPr sz="2200" lang="zh-CN">
                <a:solidFill>
                  <a:srgbClr val="000000"/>
                </a:solidFill>
              </a:rPr>
              <a:t>Lexicon-based </a:t>
            </a:r>
            <a:r>
              <a:rPr lang="zh-CN"/>
              <a:t>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Appendix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Background: Quintuples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(Liu. 2012)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(e</a:t>
            </a:r>
            <a:r>
              <a:rPr baseline="-25000" lang="zh-CN"/>
              <a:t>j</a:t>
            </a:r>
            <a:r>
              <a:rPr lang="zh-CN"/>
              <a:t>, a</a:t>
            </a:r>
            <a:r>
              <a:rPr baseline="-25000" lang="zh-CN"/>
              <a:t>jk</a:t>
            </a:r>
            <a:r>
              <a:rPr lang="zh-CN"/>
              <a:t>, so</a:t>
            </a:r>
            <a:r>
              <a:rPr baseline="-25000" lang="zh-CN"/>
              <a:t>ijkl</a:t>
            </a:r>
            <a:r>
              <a:rPr lang="zh-CN"/>
              <a:t>, h</a:t>
            </a:r>
            <a:r>
              <a:rPr baseline="-25000" lang="zh-CN"/>
              <a:t>i</a:t>
            </a:r>
            <a:r>
              <a:rPr lang="zh-CN"/>
              <a:t>, t</a:t>
            </a:r>
            <a:r>
              <a:rPr baseline="-25000" lang="zh-CN"/>
              <a:t>l</a:t>
            </a:r>
            <a:r>
              <a:rPr lang="zh-CN"/>
              <a:t>),</a:t>
            </a:r>
          </a:p>
          <a:p>
            <a:pPr rtl="0" lvl="1" indent="-368300" marL="914400">
              <a:spcBef>
                <a:spcPts val="0"/>
              </a:spcBef>
              <a:buClr>
                <a:srgbClr val="FF00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e</a:t>
            </a:r>
            <a:r>
              <a:rPr baseline="-25000" lang="zh-CN">
                <a:solidFill>
                  <a:srgbClr val="FF0000"/>
                </a:solidFill>
              </a:rPr>
              <a:t>j</a:t>
            </a:r>
            <a:r>
              <a:rPr lang="zh-CN">
                <a:solidFill>
                  <a:srgbClr val="FF0000"/>
                </a:solidFill>
              </a:rPr>
              <a:t> - a target entity: Named Entity Extraction (more)</a:t>
            </a:r>
          </a:p>
          <a:p>
            <a:pPr rtl="0" lvl="1" indent="-368300" marL="914400">
              <a:spcBef>
                <a:spcPts val="0"/>
              </a:spcBef>
              <a:buClr>
                <a:srgbClr val="0000FF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0000FF"/>
                </a:solidFill>
              </a:rPr>
              <a:t>a</a:t>
            </a:r>
            <a:r>
              <a:rPr baseline="-25000" lang="zh-CN">
                <a:solidFill>
                  <a:srgbClr val="0000FF"/>
                </a:solidFill>
              </a:rPr>
              <a:t>jk</a:t>
            </a:r>
            <a:r>
              <a:rPr lang="zh-CN">
                <a:solidFill>
                  <a:srgbClr val="0000FF"/>
                </a:solidFill>
              </a:rPr>
              <a:t> – an aspect of ej: Information Extraction</a:t>
            </a:r>
          </a:p>
          <a:p>
            <a:pPr rtl="0" lvl="1" indent="-368300" marL="914400">
              <a:spcBef>
                <a:spcPts val="0"/>
              </a:spcBef>
              <a:buClr>
                <a:srgbClr val="FF00FF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FF"/>
                </a:solidFill>
              </a:rPr>
              <a:t>so</a:t>
            </a:r>
            <a:r>
              <a:rPr baseline="-25000" lang="zh-CN">
                <a:solidFill>
                  <a:srgbClr val="FF00FF"/>
                </a:solidFill>
              </a:rPr>
              <a:t>ijkl</a:t>
            </a:r>
            <a:r>
              <a:rPr lang="zh-CN">
                <a:solidFill>
                  <a:srgbClr val="FF00FF"/>
                </a:solidFill>
              </a:rPr>
              <a:t> is sentiment: Sentiment Identification </a:t>
            </a:r>
          </a:p>
          <a:p>
            <a:pPr rtl="0" lvl="1" indent="-368300" marL="914400">
              <a:spcBef>
                <a:spcPts val="0"/>
              </a:spcBef>
              <a:buClr>
                <a:srgbClr val="FF9900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9900"/>
                </a:solidFill>
              </a:rPr>
              <a:t>h</a:t>
            </a:r>
            <a:r>
              <a:rPr baseline="-25000" lang="zh-CN">
                <a:solidFill>
                  <a:srgbClr val="FF9900"/>
                </a:solidFill>
              </a:rPr>
              <a:t>i</a:t>
            </a:r>
            <a:r>
              <a:rPr lang="zh-CN">
                <a:solidFill>
                  <a:srgbClr val="FF9900"/>
                </a:solidFill>
              </a:rPr>
              <a:t> is an opinion holder: Information/Data Extraction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t</a:t>
            </a:r>
            <a:r>
              <a:rPr baseline="-25000" lang="zh-CN"/>
              <a:t>l</a:t>
            </a:r>
            <a:r>
              <a:rPr lang="zh-CN"/>
              <a:t> is the time: Information/Data Extraction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5 pieces of information must match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sz="2600" lang="zh-CN"/>
              <a:t>From Unstructured to Structured!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Aspect Sentiment Classification: 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Classification (Snyder et al. 2007, Wei et al. 2010)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zh-CN">
                <a:solidFill>
                  <a:srgbClr val="000000"/>
                </a:solidFill>
              </a:rPr>
              <a:t>Feature: unigrams and bigrams; </a:t>
            </a:r>
            <a:r>
              <a:rPr sz="2000" lang="zh-CN">
                <a:solidFill>
                  <a:srgbClr val="FF0000"/>
                </a:solidFill>
              </a:rPr>
              <a:t>contrastive distance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zh-CN"/>
              <a:t>Ex: “delicious” and “dirty” have high contrast, 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zh-CN"/>
              <a:t>while “expensive” and “slow” would have low contras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Courier New"/>
              <a:buChar char="o"/>
            </a:pPr>
            <a:r>
              <a:rPr sz="1800" lang="zh-CN"/>
              <a:t> Method: SVM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Limitations </a:t>
            </a:r>
          </a:p>
          <a:p>
            <a:pPr algn="l" rtl="0" lvl="1" marR="0" indent="-3683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10000"/>
              <a:buFont typeface="Courier New"/>
              <a:buChar char="o"/>
            </a:pPr>
            <a:r>
              <a:rPr sz="2000" lang="zh-CN">
                <a:solidFill>
                  <a:srgbClr val="0000FF"/>
                </a:solidFill>
              </a:rPr>
              <a:t>Needs training data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zh-CN">
                <a:solidFill>
                  <a:srgbClr val="0000FF"/>
                </a:solidFill>
              </a:rPr>
              <a:t>Dependent</a:t>
            </a:r>
            <a:r>
              <a:rPr sz="2000" lang="zh-CN"/>
              <a:t> on the domain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 Sentiment Classification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zh-CN">
                <a:solidFill>
                  <a:srgbClr val="0000FF"/>
                </a:solidFill>
              </a:rPr>
              <a:t>Lexicon-based approach</a:t>
            </a:r>
            <a:r>
              <a:rPr sz="2400" lang="zh-CN"/>
              <a:t> (Ding, Liu and Yu, 2008)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zh-CN"/>
              <a:t>Need parsing to deal with: Simple sentences, compound sentences, comparative sentences, conditional sentences, questions; different verb tenses, etc.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zh-CN"/>
              <a:t>Negation (not), contrary (but), comparisons, etc.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zh-CN"/>
              <a:t>+ but -, - but +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zh-CN"/>
              <a:t>Not + = -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zh-CN"/>
              <a:t>A large opinion lexicon, context dependency, etc.</a:t>
            </a:r>
          </a:p>
          <a:p>
            <a:pPr algn="l" rtl="0" lvl="2" marR="0" indent="-3556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“Apple </a:t>
            </a:r>
            <a:r>
              <a:rPr lang="zh-CN">
                <a:solidFill>
                  <a:srgbClr val="FF0000"/>
                </a:solidFill>
              </a:rPr>
              <a:t>is doing well </a:t>
            </a:r>
            <a:r>
              <a:rPr lang="zh-CN">
                <a:solidFill>
                  <a:srgbClr val="000000"/>
                </a:solidFill>
              </a:rPr>
              <a:t>in this bad</a:t>
            </a:r>
            <a:r>
              <a:rPr lang="zh-CN"/>
              <a:t> economy.”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We can get Opinion Words!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Introduction: What is Opinion Mining?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(OpinionEQ)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8925" x="2136925"/>
            <a:ext cy="3612100" cx="6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Introduction: What is Opinion Mining?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(Liu et al. 2005)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41345" b="0" r="0" l="0"/>
          <a:stretch/>
        </p:blipFill>
        <p:spPr>
          <a:xfrm>
            <a:off y="1612000" x="1047175"/>
            <a:ext cy="2393099" cx="65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Introduction: Sentiment Analysis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>
                <a:solidFill>
                  <a:srgbClr val="FF0000"/>
                </a:solidFill>
              </a:rPr>
              <a:t>Opinion mining or </a:t>
            </a:r>
            <a:r>
              <a:rPr lang="zh-CN">
                <a:solidFill>
                  <a:srgbClr val="0000FF"/>
                </a:solidFill>
              </a:rPr>
              <a:t>sentiment analysis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>
                <a:solidFill>
                  <a:srgbClr val="FF0000"/>
                </a:solidFill>
              </a:rPr>
              <a:t>Recognizing </a:t>
            </a:r>
            <a:r>
              <a:rPr lang="zh-CN"/>
              <a:t>&amp; </a:t>
            </a:r>
            <a:r>
              <a:rPr lang="zh-CN">
                <a:solidFill>
                  <a:srgbClr val="FF0000"/>
                </a:solidFill>
              </a:rPr>
              <a:t>Classifying</a:t>
            </a:r>
            <a:r>
              <a:rPr lang="zh-CN"/>
              <a:t> Opinions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Why is it important?</a:t>
            </a:r>
          </a:p>
          <a:p>
            <a:pPr rtl="0" lvl="2" indent="-355600" marL="1371600">
              <a:spcBef>
                <a:spcPts val="0"/>
              </a:spcBef>
              <a:buClr>
                <a:srgbClr val="000000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Consumers:</a:t>
            </a:r>
            <a:r>
              <a:rPr lang="zh-CN">
                <a:solidFill>
                  <a:srgbClr val="FF0000"/>
                </a:solidFill>
              </a:rPr>
              <a:t> Key influencers</a:t>
            </a:r>
            <a:r>
              <a:rPr lang="zh-CN">
                <a:solidFill>
                  <a:srgbClr val="000000"/>
                </a:solidFill>
              </a:rPr>
              <a:t> of our behaviors</a:t>
            </a:r>
          </a:p>
          <a:p>
            <a:pPr rtl="0" lvl="2" indent="-355600" marL="1371600">
              <a:spcBef>
                <a:spcPts val="0"/>
              </a:spcBef>
              <a:buClr>
                <a:srgbClr val="000000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Business:</a:t>
            </a:r>
            <a:r>
              <a:rPr lang="zh-CN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FF0000"/>
                </a:solidFill>
              </a:rPr>
              <a:t>Monitor</a:t>
            </a:r>
            <a:r>
              <a:rPr lang="zh-CN">
                <a:solidFill>
                  <a:srgbClr val="000000"/>
                </a:solidFill>
              </a:rPr>
              <a:t> consumer sentiment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/>
              <a:t>Large Volume!!!!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y="4562475" x="3333900"/>
            <a:ext cy="615299" cx="535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rPr lang="zh-CN"/>
              <a:t>-Bing Liu @ AAAI-2011, Aug. 8, 2011, San Francisco, USA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Easier and Harder Problems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Determining sentiments seems to be easier. 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Sentence Level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zh-CN">
                <a:solidFill>
                  <a:srgbClr val="FF0000"/>
                </a:solidFill>
              </a:rPr>
              <a:t>I love this film!  -- Pos</a:t>
            </a:r>
            <a:r>
              <a:rPr sz="2000" lang="zh-CN"/>
              <a:t>   </a:t>
            </a:r>
            <a:r>
              <a:rPr sz="2000" lang="zh-CN">
                <a:solidFill>
                  <a:srgbClr val="0000FF"/>
                </a:solidFill>
              </a:rPr>
              <a:t>It’s a waste of time! -- Neg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zh-CN"/>
              <a:t>Document Level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0000FF"/>
                </a:solidFill>
              </a:rPr>
              <a:t>This camera is a little heavy</a:t>
            </a:r>
            <a:r>
              <a:rPr lang="zh-CN"/>
              <a:t>. </a:t>
            </a:r>
            <a:r>
              <a:rPr lang="zh-CN">
                <a:solidFill>
                  <a:srgbClr val="FF0000"/>
                </a:solidFill>
              </a:rPr>
              <a:t>But the lens is great! Overall, I love it very much! -- Pos</a:t>
            </a:r>
          </a:p>
          <a:p>
            <a:pPr rtl="0" lvl="2" indent="-355600" marL="1371600">
              <a:spcBef>
                <a:spcPts val="0"/>
              </a:spcBef>
              <a:buClr>
                <a:srgbClr val="FF0000"/>
              </a:buClr>
              <a:buSzPct val="83333"/>
              <a:buFont typeface="Wingdings"/>
              <a:buChar char="§"/>
            </a:pPr>
            <a:r>
              <a:rPr lang="zh-CN">
                <a:solidFill>
                  <a:srgbClr val="FF0000"/>
                </a:solidFill>
              </a:rPr>
              <a:t>At first, the cooker works well.</a:t>
            </a:r>
            <a:r>
              <a:rPr lang="zh-CN">
                <a:solidFill>
                  <a:srgbClr val="0000FF"/>
                </a:solidFill>
              </a:rPr>
              <a:t> But after the first week, it didn’t work at all. I argued with the seller but till now get no responce. It is quite disturbing! -- Neg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Extracting entities and aspects is harder.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CN"/>
              <a:t>Combining them is even harder.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Harder Problems: Example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/>
              <a:t>“</a:t>
            </a:r>
            <a:r>
              <a:rPr lang="zh-CN" i="1"/>
              <a:t>This past Saturday,</a:t>
            </a:r>
            <a:r>
              <a:rPr lang="zh-CN" i="1">
                <a:solidFill>
                  <a:srgbClr val="FF9900"/>
                </a:solidFill>
              </a:rPr>
              <a:t> I</a:t>
            </a:r>
            <a:r>
              <a:rPr lang="zh-CN" i="1"/>
              <a:t> bought a </a:t>
            </a:r>
            <a:r>
              <a:rPr lang="zh-CN" i="1">
                <a:solidFill>
                  <a:srgbClr val="FF0000"/>
                </a:solidFill>
              </a:rPr>
              <a:t>Nokia phone</a:t>
            </a:r>
            <a:r>
              <a:rPr lang="zh-CN" i="1"/>
              <a:t> and my </a:t>
            </a:r>
            <a:r>
              <a:rPr lang="zh-CN" i="1">
                <a:solidFill>
                  <a:srgbClr val="FF9900"/>
                </a:solidFill>
              </a:rPr>
              <a:t>girlfriend </a:t>
            </a:r>
            <a:r>
              <a:rPr lang="zh-CN" i="1"/>
              <a:t>bought a </a:t>
            </a:r>
            <a:r>
              <a:rPr lang="zh-CN" i="1">
                <a:solidFill>
                  <a:srgbClr val="FF0000"/>
                </a:solidFill>
              </a:rPr>
              <a:t>Motorola phone</a:t>
            </a:r>
            <a:r>
              <a:rPr lang="zh-CN" i="1"/>
              <a:t> with Bluetooth. We called each other when we got home. The </a:t>
            </a:r>
            <a:r>
              <a:rPr lang="zh-CN" i="1">
                <a:solidFill>
                  <a:srgbClr val="0000FF"/>
                </a:solidFill>
              </a:rPr>
              <a:t>voice</a:t>
            </a:r>
            <a:r>
              <a:rPr lang="zh-CN" i="1"/>
              <a:t> on </a:t>
            </a:r>
            <a:r>
              <a:rPr lang="zh-CN" i="1">
                <a:solidFill>
                  <a:srgbClr val="FF0000"/>
                </a:solidFill>
              </a:rPr>
              <a:t>my phone</a:t>
            </a:r>
            <a:r>
              <a:rPr lang="zh-CN" i="1"/>
              <a:t> was </a:t>
            </a:r>
            <a:r>
              <a:rPr lang="zh-CN" i="1">
                <a:solidFill>
                  <a:srgbClr val="FF00FF"/>
                </a:solidFill>
              </a:rPr>
              <a:t>not so clear</a:t>
            </a:r>
            <a:r>
              <a:rPr lang="zh-CN" i="1"/>
              <a:t>, </a:t>
            </a:r>
            <a:r>
              <a:rPr lang="zh-CN" i="1">
                <a:solidFill>
                  <a:srgbClr val="FF00FF"/>
                </a:solidFill>
              </a:rPr>
              <a:t>worse than</a:t>
            </a:r>
            <a:r>
              <a:rPr lang="zh-CN" i="1"/>
              <a:t> </a:t>
            </a:r>
            <a:r>
              <a:rPr lang="zh-CN" i="1">
                <a:solidFill>
                  <a:srgbClr val="FF0000"/>
                </a:solidFill>
              </a:rPr>
              <a:t>my previous Samsung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i="1">
                <a:solidFill>
                  <a:srgbClr val="FF0000"/>
                </a:solidFill>
              </a:rPr>
              <a:t>phone</a:t>
            </a:r>
            <a:r>
              <a:rPr lang="zh-CN" i="1"/>
              <a:t>. The</a:t>
            </a:r>
            <a:r>
              <a:rPr lang="zh-CN" i="1">
                <a:solidFill>
                  <a:srgbClr val="0000FF"/>
                </a:solidFill>
              </a:rPr>
              <a:t> battery life</a:t>
            </a:r>
            <a:r>
              <a:rPr lang="zh-CN" i="1"/>
              <a:t> was </a:t>
            </a:r>
            <a:r>
              <a:rPr lang="zh-CN" i="1">
                <a:solidFill>
                  <a:srgbClr val="FF00FF"/>
                </a:solidFill>
              </a:rPr>
              <a:t>short</a:t>
            </a:r>
            <a:r>
              <a:rPr lang="zh-CN" i="1"/>
              <a:t> too. My girlfriend was </a:t>
            </a:r>
            <a:r>
              <a:rPr lang="zh-CN" i="1">
                <a:solidFill>
                  <a:srgbClr val="FF00FF"/>
                </a:solidFill>
              </a:rPr>
              <a:t>quite happy</a:t>
            </a:r>
            <a:r>
              <a:rPr lang="zh-CN" i="1"/>
              <a:t> with </a:t>
            </a:r>
            <a:r>
              <a:rPr lang="zh-CN" i="1">
                <a:solidFill>
                  <a:srgbClr val="FF0000"/>
                </a:solidFill>
              </a:rPr>
              <a:t>her phone</a:t>
            </a:r>
            <a:r>
              <a:rPr lang="zh-CN" i="1"/>
              <a:t>. I wanted a phone with </a:t>
            </a:r>
            <a:r>
              <a:rPr lang="zh-CN" i="1">
                <a:solidFill>
                  <a:srgbClr val="0000FF"/>
                </a:solidFill>
              </a:rPr>
              <a:t>good sound quality</a:t>
            </a:r>
            <a:r>
              <a:rPr lang="zh-CN" i="1"/>
              <a:t>. So my purchase was </a:t>
            </a:r>
            <a:r>
              <a:rPr lang="zh-CN" i="1">
                <a:solidFill>
                  <a:srgbClr val="FF00FF"/>
                </a:solidFill>
              </a:rPr>
              <a:t>a real disappointment</a:t>
            </a:r>
            <a:r>
              <a:rPr lang="zh-CN" i="1"/>
              <a:t>. I returned the phone yesterday.</a:t>
            </a:r>
            <a:r>
              <a:rPr lang="zh-CN"/>
              <a:t>”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9900"/>
                </a:solidFill>
              </a:rPr>
              <a:t>Orange-holder;</a:t>
            </a:r>
            <a:r>
              <a:rPr sz="1800" lang="zh-CN"/>
              <a:t> </a:t>
            </a:r>
            <a:r>
              <a:rPr sz="1800" lang="zh-CN">
                <a:solidFill>
                  <a:srgbClr val="FF0000"/>
                </a:solidFill>
              </a:rPr>
              <a:t>Red-entity;</a:t>
            </a:r>
            <a:r>
              <a:rPr sz="1800" lang="zh-CN"/>
              <a:t> </a:t>
            </a:r>
            <a:r>
              <a:rPr sz="1800" lang="zh-CN">
                <a:solidFill>
                  <a:srgbClr val="0000FF"/>
                </a:solidFill>
              </a:rPr>
              <a:t>Blue-aspect;</a:t>
            </a:r>
            <a:r>
              <a:rPr sz="1800" lang="zh-CN"/>
              <a:t> </a:t>
            </a:r>
            <a:r>
              <a:rPr sz="1800" lang="zh-CN">
                <a:solidFill>
                  <a:srgbClr val="FF00FF"/>
                </a:solidFill>
              </a:rPr>
              <a:t>Pink-sentiment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-175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Aspect-based Opinion Summary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(Hu &amp; Liu, 2004)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279650" x="457200"/>
            <a:ext cy="3656100" cx="388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I bought an</a:t>
            </a:r>
            <a:r>
              <a:rPr sz="1800" lang="zh-CN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iPhone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 a few days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ago. It is such a nice </a:t>
            </a: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. The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touch screen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 is really cool. The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voice quality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 is clear too. It is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much better than my old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Blackberry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, which was a terrible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 and so difficult to type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with its </a:t>
            </a: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tiny keys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. However, my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mother was mad with me as I did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not tell her before I bought the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phone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. She also thought the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phone was too </a:t>
            </a:r>
            <a:r>
              <a:rPr sz="1800" lang="zh-CN" i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expensive</a:t>
            </a:r>
            <a:r>
              <a:rPr sz="1800" lang="zh-CN" i="1">
                <a:latin typeface="Georgia"/>
                <a:ea typeface="Georgia"/>
                <a:cs typeface="Georgia"/>
                <a:sym typeface="Georgia"/>
              </a:rPr>
              <a:t>, …</a:t>
            </a: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”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y="1554575" x="4419175"/>
            <a:ext cy="3000000" cx="461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Feature Based Summary of iPhone: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Feature1: Touch screen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Positive: 212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touch screen </a:t>
            </a: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was really cool.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touch screen</a:t>
            </a: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 was so easy to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use and can do amazing things.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…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Negative: 6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screen</a:t>
            </a: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 is easily scratched.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I have a lot of difficulty in removing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finger marks from the </a:t>
            </a: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touch screen</a:t>
            </a: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…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Feature2: voice quality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latin typeface="Georgia"/>
                <a:ea typeface="Georgia"/>
                <a:cs typeface="Georgia"/>
                <a:sym typeface="Georgia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