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85" r:id="rId2"/>
    <p:sldId id="286" r:id="rId3"/>
    <p:sldId id="287" r:id="rId4"/>
    <p:sldId id="297" r:id="rId5"/>
    <p:sldId id="291" r:id="rId6"/>
    <p:sldId id="292" r:id="rId7"/>
    <p:sldId id="296" r:id="rId8"/>
    <p:sldId id="293" r:id="rId9"/>
    <p:sldId id="295" r:id="rId10"/>
    <p:sldId id="29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66" d="100"/>
          <a:sy n="66" d="100"/>
        </p:scale>
        <p:origin x="96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85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Completed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Future Perspectives</c:v>
                      </c:pt>
                      <c:pt idx="1">
                        <c:v>Comparison to other technologies</c:v>
                      </c:pt>
                      <c:pt idx="2">
                        <c:v>Law and Governmental Regulations</c:v>
                      </c:pt>
                      <c:pt idx="3">
                        <c:v>Market Perspectives</c:v>
                      </c:pt>
                      <c:pt idx="4">
                        <c:v>Product Perspectives</c:v>
                      </c:pt>
                      <c:pt idx="5">
                        <c:v>Introduction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InProgress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Future Perspectives</c:v>
                      </c:pt>
                      <c:pt idx="1">
                        <c:v>Comparison to other technologies</c:v>
                      </c:pt>
                      <c:pt idx="2">
                        <c:v>Law and Governmental Regulations</c:v>
                      </c:pt>
                      <c:pt idx="3">
                        <c:v>Market Perspectives</c:v>
                      </c:pt>
                      <c:pt idx="4">
                        <c:v>Product Perspectives</c:v>
                      </c:pt>
                      <c:pt idx="5">
                        <c:v>Introduction</c:v>
                      </c:pt>
                    </c:strCache>
                  </c:strRef>
                </c15:cat>
              </c15:filteredCategoryTitle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64739312"/>
        <c:axId val="116473985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dk1">
                      <a:tint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Column1</c:v>
                            </c:pt>
                          </c:strCache>
                        </c:strRef>
                      </c15:tx>
                    </c15:filteredSeriesTitle>
                  </c:ext>
                  <c:ext uri="{02D57815-91ED-43cb-92C2-25804820EDAC}">
                    <c15:filteredCategoryTitle>
                      <c15:cat>
                        <c:strRef>
                          <c:extLst>
                            <c:ext uri="{02D57815-91ED-43cb-92C2-25804820EDAC}">
                              <c15:formulaRef>
                                <c15:sqref>Sheet1!$A$2:$A$7</c15:sqref>
                              </c15:formulaRef>
                            </c:ext>
                          </c:extLst>
                          <c:strCache>
                            <c:ptCount val="6"/>
                            <c:pt idx="0">
                              <c:v>Future Perspectives</c:v>
                            </c:pt>
                            <c:pt idx="1">
                              <c:v>Comparison to other technologies</c:v>
                            </c:pt>
                            <c:pt idx="2">
                              <c:v>Law and Governmental Regulations</c:v>
                            </c:pt>
                            <c:pt idx="3">
                              <c:v>Market Perspectives</c:v>
                            </c:pt>
                            <c:pt idx="4">
                              <c:v>Product Perspectives</c:v>
                            </c:pt>
                            <c:pt idx="5">
                              <c:v>Introduction</c:v>
                            </c:pt>
                          </c:strCache>
                        </c:strRef>
                      </c15:cat>
                    </c15:filteredCategoryTitle>
                  </c:ext>
                </c:extLst>
              </c15:ser>
            </c15:filteredBarSeries>
          </c:ext>
        </c:extLst>
      </c:barChart>
      <c:catAx>
        <c:axId val="1164739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4739856"/>
        <c:crosses val="autoZero"/>
        <c:auto val="1"/>
        <c:lblAlgn val="ctr"/>
        <c:lblOffset val="100"/>
        <c:noMultiLvlLbl val="0"/>
      </c:catAx>
      <c:valAx>
        <c:axId val="11647398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473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32CC87A-C2AA-4521-8FB3-6CE78FE8DC22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5ABD709-9B38-42A8-BE20-D8E88E6354BF}" type="par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FA7DA1A-927F-4D20-BBAC-3EFD84B1F43C}" type="sib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D830AE-2CF7-4029-9D57-5763C8E9CF43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C28EB5E2-53AA-4518-868C-95C0988E2D49}" type="par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88A4F85-56EE-4932-B928-50039EFE1D31}" type="sib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F19D58-2847-4B41-8C69-FF677ACDED7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7CB18FEC-F689-43FE-9BE5-84EDDE928C59}" type="par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33CF11C-87F5-4F52-9AE6-1EC6B538DB93}" type="sib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2D62E3A-FDC4-4F36-AE7D-2F26CF1B12CA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9C700315-F604-4033-988D-EBD753E3D226}" type="par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F154C8F-0C4C-4EBD-A659-69DD126C9C40}" type="sib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EC9B295-79FA-4462-A038-98147B5B15E8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B8E65CC-A994-45C4-BB7F-2703D8EA6267}" type="par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BF83123-2528-47C3-AC79-7A084658B426}" type="sib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E4E638D-80BE-4A69-86ED-9C45972347A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61772DFC-735C-4A4E-9CFE-5491B99DCEB1}" type="par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6DF42EE-B7F0-448B-AAB7-CB2D0ED8CA16}" type="sib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6ABFEC0-2B17-4E77-A2C7-C0FE9FBDA7E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E816ADF-6421-4B5A-938E-8013FE13857F}" type="par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D918787-7934-4406-AB9E-59CAFEA713D8}" type="sib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BD0BA76-6275-4A2D-ADE2-0F603682250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3C44805-5A5C-4C66-B673-803F99E83A96}" type="par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FFCA3E7D-8C38-4855-8AC3-F2676E945F28}" type="sib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7C59D5E-E827-4F99-9F60-2B0420DCE55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24FF86-B1A3-42EA-A800-CE3C165326BC}" type="par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1BB2072-31A7-4D40-AD47-EE65451F162F}" type="sib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732FBE2-2EEB-4A56-AC2C-A920226FDEC5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ED492A6-1AC1-475C-A576-8A759C976513}" type="par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7D8877-F623-4C8E-8B9C-EDDBC8E8C61C}" type="sib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6F011A4-403B-46AD-8D5F-B9A16E1BFC1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1503B19-43E9-4B0B-B51C-1A896FA41AE9}" type="par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54DEC58-8800-4EFB-80E9-82A9415329F5}" type="sib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631B99-3BA5-41D6-BE11-08CB42AAA4E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8D25AF7-E32A-4BAF-A922-43500B70A4B7}" type="par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3F8ED0B-8F78-4CBC-A923-F824FF362951}" type="sib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ED1581E-CC75-4CB1-97A5-94C58EE24BF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93779AA-A382-44DA-84B3-1233783F84CE}" type="par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0EEAC37-BDD8-42A8-AB87-123C7CFF2F97}" type="sib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71C0E5D-7F51-4544-B123-378F534F4944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28FFD0E-D05A-4510-9132-D88575F07C95}" type="par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3523674-F406-4DCC-A107-783DA566778D}" type="sib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AF1EF758-F111-4214-89C5-F09B074974A9}" srcId="{72C3D7C4-1FD3-4E91-B977-28931B3F5ABA}" destId="{6EC9B295-79FA-4462-A038-98147B5B15E8}" srcOrd="3" destOrd="0" parTransId="{5B8E65CC-A994-45C4-BB7F-2703D8EA6267}" sibTransId="{5BF83123-2528-47C3-AC79-7A084658B426}"/>
    <dgm:cxn modelId="{CCCC49B7-30A5-45F2-B716-D0982EEE95BA}" type="presOf" srcId="{DE4E638D-80BE-4A69-86ED-9C45972347A1}" destId="{3DD4DCC5-CD2A-4C80-9516-43D7C916D6B5}" srcOrd="0" destOrd="5" presId="urn:microsoft.com/office/officeart/2005/8/layout/hList6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B69ADBA7-9F5C-4352-AE63-DC0E4F54167C}" srcId="{0EB01263-FD3B-4AC7-BF83-D803022CDB57}" destId="{5732FBE2-2EEB-4A56-AC2C-A920226FDEC5}" srcOrd="0" destOrd="0" parTransId="{AED492A6-1AC1-475C-A576-8A759C976513}" sibTransId="{E17D8877-F623-4C8E-8B9C-EDDBC8E8C61C}"/>
    <dgm:cxn modelId="{2215C057-E109-417C-A69E-742581BD221C}" srcId="{9DB0AEFC-F7C0-4A47-A9D2-B66B67BDF166}" destId="{E1631B99-3BA5-41D6-BE11-08CB42AAA4EC}" srcOrd="2" destOrd="0" parTransId="{58D25AF7-E32A-4BAF-A922-43500B70A4B7}" sibTransId="{73F8ED0B-8F78-4CBC-A923-F824FF362951}"/>
    <dgm:cxn modelId="{E0B63065-B60C-4EDA-A9EE-C453D34DAEE0}" type="presOf" srcId="{932CC87A-C2AA-4521-8FB3-6CE78FE8DC22}" destId="{3DD4DCC5-CD2A-4C80-9516-43D7C916D6B5}" srcOrd="0" destOrd="2" presId="urn:microsoft.com/office/officeart/2005/8/layout/hList6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2E36763F-78B6-4E71-AB78-17BDBD44DC20}" type="presOf" srcId="{E2D62E3A-FDC4-4F36-AE7D-2F26CF1B12CA}" destId="{21D06AF9-7B68-4C50-825D-0A7D198CBF3A}" srcOrd="0" destOrd="2" presId="urn:microsoft.com/office/officeart/2005/8/layout/hList6"/>
    <dgm:cxn modelId="{55566EB4-584D-46AE-9E54-F668131D18F5}" type="presOf" srcId="{3134A35E-5F85-4AA0-82AC-DC8AF808B10B}" destId="{3DD4DCC5-CD2A-4C80-9516-43D7C916D6B5}" srcOrd="0" destOrd="7" presId="urn:microsoft.com/office/officeart/2005/8/layout/hList6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D6B3EE7F-CC91-4A4D-A956-BA341280470C}" srcId="{1EFEFBA2-B851-4A8A-BB22-00008FF41747}" destId="{BED1581E-CC75-4CB1-97A5-94C58EE24BFB}" srcOrd="4" destOrd="0" parTransId="{E93779AA-A382-44DA-84B3-1233783F84CE}" sibTransId="{40EEAC37-BDD8-42A8-AB87-123C7CFF2F97}"/>
    <dgm:cxn modelId="{9FE6B04F-043F-4842-94C7-BFE97A8E63FB}" srcId="{72C3D7C4-1FD3-4E91-B977-28931B3F5ABA}" destId="{3134A35E-5F85-4AA0-82AC-DC8AF808B10B}" srcOrd="6" destOrd="0" parTransId="{4996416F-3E3B-4A82-B815-CAAA109D65A0}" sibTransId="{9C551CA4-A023-4452-9361-07B91AA4E205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409E73C4-7A61-4814-A74F-4F902B927926}" type="presOf" srcId="{E3F19D58-2847-4B41-8C69-FF677ACDED7B}" destId="{06BACB2E-25D6-491F-9902-6DE6A89C06CD}" srcOrd="0" destOrd="2" presId="urn:microsoft.com/office/officeart/2005/8/layout/hList6"/>
    <dgm:cxn modelId="{6017BAA6-EA3D-47F1-A724-6EBF2C0CEED8}" type="presOf" srcId="{C4398932-60E9-428B-BB59-BB2FDF42C249}" destId="{F1E2BDB2-0BA9-4FD2-86F9-2CAEA5A63A20}" srcOrd="0" destOrd="5" presId="urn:microsoft.com/office/officeart/2005/8/layout/hList6"/>
    <dgm:cxn modelId="{BACD229E-0353-4206-A854-B57F59A792CF}" srcId="{72C3D7C4-1FD3-4E91-B977-28931B3F5ABA}" destId="{E3D830AE-2CF7-4029-9D57-5763C8E9CF43}" srcOrd="2" destOrd="0" parTransId="{C28EB5E2-53AA-4518-868C-95C0988E2D49}" sibTransId="{588A4F85-56EE-4932-B928-50039EFE1D31}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4300DD3D-BF39-45DB-9048-597C02992529}" srcId="{72C3D7C4-1FD3-4E91-B977-28931B3F5ABA}" destId="{36ABFEC0-2B17-4E77-A2C7-C0FE9FBDA7E1}" srcOrd="5" destOrd="0" parTransId="{EE816ADF-6421-4B5A-938E-8013FE13857F}" sibTransId="{BD918787-7934-4406-AB9E-59CAFEA713D8}"/>
    <dgm:cxn modelId="{7029EB40-3C82-423A-B6CB-F82FA11812F5}" type="presOf" srcId="{DBD0BA76-6275-4A2D-ADE2-0F6036822509}" destId="{06BACB2E-25D6-491F-9902-6DE6A89C06CD}" srcOrd="0" destOrd="3" presId="urn:microsoft.com/office/officeart/2005/8/layout/hList6"/>
    <dgm:cxn modelId="{ACF5B08F-D128-4801-96AA-D757957C361C}" type="presOf" srcId="{5732FBE2-2EEB-4A56-AC2C-A920226FDEC5}" destId="{F1E2BDB2-0BA9-4FD2-86F9-2CAEA5A63A20}" srcOrd="0" destOrd="2" presId="urn:microsoft.com/office/officeart/2005/8/layout/hList6"/>
    <dgm:cxn modelId="{8E1F3786-112A-4C71-BA94-E9A7A042A411}" type="presOf" srcId="{BED1581E-CC75-4CB1-97A5-94C58EE24BFB}" destId="{06BACB2E-25D6-491F-9902-6DE6A89C06CD}" srcOrd="0" destOrd="5" presId="urn:microsoft.com/office/officeart/2005/8/layout/hList6"/>
    <dgm:cxn modelId="{2DE10510-D95E-41EC-BCC8-3A1320FC5027}" srcId="{72C3D7C4-1FD3-4E91-B977-28931B3F5ABA}" destId="{932CC87A-C2AA-4521-8FB3-6CE78FE8DC22}" srcOrd="1" destOrd="0" parTransId="{A5ABD709-9B38-42A8-BE20-D8E88E6354BF}" sibTransId="{0FA7DA1A-927F-4D20-BBAC-3EFD84B1F43C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BDC5BA58-D592-4241-BB14-834F262CBB40}" type="presOf" srcId="{36ABFEC0-2B17-4E77-A2C7-C0FE9FBDA7E1}" destId="{3DD4DCC5-CD2A-4C80-9516-43D7C916D6B5}" srcOrd="0" destOrd="6" presId="urn:microsoft.com/office/officeart/2005/8/layout/hList6"/>
    <dgm:cxn modelId="{833D941F-C529-4BB5-8121-804F7324C543}" srcId="{1EFEFBA2-B851-4A8A-BB22-00008FF41747}" destId="{DBD0BA76-6275-4A2D-ADE2-0F6036822509}" srcOrd="2" destOrd="0" parTransId="{E3C44805-5A5C-4C66-B673-803F99E83A96}" sibTransId="{FFCA3E7D-8C38-4855-8AC3-F2676E945F28}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6D9CDF47-5255-477F-A408-150A25B9C789}" srcId="{1EFEFBA2-B851-4A8A-BB22-00008FF41747}" destId="{E3F19D58-2847-4B41-8C69-FF677ACDED7B}" srcOrd="1" destOrd="0" parTransId="{7CB18FEC-F689-43FE-9BE5-84EDDE928C59}" sibTransId="{333CF11C-87F5-4F52-9AE6-1EC6B538DB93}"/>
    <dgm:cxn modelId="{369D6EA7-7CDC-4D8E-8870-B98F597A20E2}" type="presOf" srcId="{C71C0E5D-7F51-4544-B123-378F534F4944}" destId="{06BACB2E-25D6-491F-9902-6DE6A89C06CD}" srcOrd="0" destOrd="6" presId="urn:microsoft.com/office/officeart/2005/8/layout/hList6"/>
    <dgm:cxn modelId="{3232FB35-98D6-48CA-A362-7A0C714424D0}" srcId="{1EFEFBA2-B851-4A8A-BB22-00008FF41747}" destId="{B7C59D5E-E827-4F99-9F60-2B0420DCE559}" srcOrd="3" destOrd="0" parTransId="{B724FF86-B1A3-42EA-A800-CE3C165326BC}" sibTransId="{51BB2072-31A7-4D40-AD47-EE65451F162F}"/>
    <dgm:cxn modelId="{4E6ED13A-5541-444B-A154-C8F6CC8F9A7D}" srcId="{2BE55610-4D28-42E0-8267-558A7085E18F}" destId="{E2D62E3A-FDC4-4F36-AE7D-2F26CF1B12CA}" srcOrd="1" destOrd="0" parTransId="{9C700315-F604-4033-988D-EBD753E3D226}" sibTransId="{5F154C8F-0C4C-4EBD-A659-69DD126C9C40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6D56A746-5964-4BC9-B30A-2F366BA0CE3C}" srcId="{1EFEFBA2-B851-4A8A-BB22-00008FF41747}" destId="{C71C0E5D-7F51-4544-B123-378F534F4944}" srcOrd="5" destOrd="0" parTransId="{328FFD0E-D05A-4510-9132-D88575F07C95}" sibTransId="{83523674-F406-4DCC-A107-783DA566778D}"/>
    <dgm:cxn modelId="{BA334A41-1643-479E-8557-09B405659CB4}" srcId="{9DB0AEFC-F7C0-4A47-A9D2-B66B67BDF166}" destId="{76F011A4-403B-46AD-8D5F-B9A16E1BFC11}" srcOrd="1" destOrd="0" parTransId="{51503B19-43E9-4B0B-B51C-1A896FA41AE9}" sibTransId="{D54DEC58-8800-4EFB-80E9-82A9415329F5}"/>
    <dgm:cxn modelId="{431352BD-45FD-438C-AE94-B4469B6C33C1}" type="presOf" srcId="{6EC9B295-79FA-4462-A038-98147B5B15E8}" destId="{3DD4DCC5-CD2A-4C80-9516-43D7C916D6B5}" srcOrd="0" destOrd="4" presId="urn:microsoft.com/office/officeart/2005/8/layout/hList6"/>
    <dgm:cxn modelId="{AEB5B712-F45E-4E43-B02D-C2D704BBE985}" type="presOf" srcId="{B7C59D5E-E827-4F99-9F60-2B0420DCE559}" destId="{06BACB2E-25D6-491F-9902-6DE6A89C06CD}" srcOrd="0" destOrd="4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C98A015B-4690-482D-9DD1-20C9A3F2A6EC}" type="presOf" srcId="{E3D830AE-2CF7-4029-9D57-5763C8E9CF43}" destId="{3DD4DCC5-CD2A-4C80-9516-43D7C916D6B5}" srcOrd="0" destOrd="3" presId="urn:microsoft.com/office/officeart/2005/8/layout/hList6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B33A2965-9D0E-44B2-B7BA-5E737C214F4D}" type="presOf" srcId="{76F011A4-403B-46AD-8D5F-B9A16E1BFC11}" destId="{F1E2BDB2-0BA9-4FD2-86F9-2CAEA5A63A20}" srcOrd="0" destOrd="3" presId="urn:microsoft.com/office/officeart/2005/8/layout/hList6"/>
    <dgm:cxn modelId="{879A2153-EA60-4773-A529-3FC45218335B}" srcId="{72C3D7C4-1FD3-4E91-B977-28931B3F5ABA}" destId="{DE4E638D-80BE-4A69-86ED-9C45972347A1}" srcOrd="4" destOrd="0" parTransId="{61772DFC-735C-4A4E-9CFE-5491B99DCEB1}" sibTransId="{A6DF42EE-B7F0-448B-AAB7-CB2D0ED8CA16}"/>
    <dgm:cxn modelId="{C0E59F0A-E8AC-4C36-A515-73A82C3C7411}" type="presOf" srcId="{E1631B99-3BA5-41D6-BE11-08CB42AAA4EC}" destId="{F1E2BDB2-0BA9-4FD2-86F9-2CAEA5A63A20}" srcOrd="0" destOrd="4" presId="urn:microsoft.com/office/officeart/2005/8/layout/hList6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DCC5-CD2A-4C80-9516-43D7C916D6B5}">
      <dsp:nvSpPr>
        <dsp:cNvPr id="0" name=""/>
        <dsp:cNvSpPr/>
      </dsp:nvSpPr>
      <dsp:spPr>
        <a:xfrm rot="16200000">
          <a:off x="-306010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1" y="541526"/>
        <a:ext cx="2095616" cy="1624583"/>
      </dsp:txXfrm>
    </dsp:sp>
    <dsp:sp modelId="{06BACB2E-25D6-491F-9902-6DE6A89C06CD}">
      <dsp:nvSpPr>
        <dsp:cNvPr id="0" name=""/>
        <dsp:cNvSpPr/>
      </dsp:nvSpPr>
      <dsp:spPr>
        <a:xfrm rot="16200000">
          <a:off x="1948912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2254923" y="541526"/>
        <a:ext cx="2095616" cy="1624583"/>
      </dsp:txXfrm>
    </dsp:sp>
    <dsp:sp modelId="{21D06AF9-7B68-4C50-825D-0A7D198CBF3A}">
      <dsp:nvSpPr>
        <dsp:cNvPr id="0" name=""/>
        <dsp:cNvSpPr/>
      </dsp:nvSpPr>
      <dsp:spPr>
        <a:xfrm rot="16200000">
          <a:off x="4201699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4507710" y="541526"/>
        <a:ext cx="2095616" cy="1624583"/>
      </dsp:txXfrm>
    </dsp:sp>
    <dsp:sp modelId="{F1E2BDB2-0BA9-4FD2-86F9-2CAEA5A63A20}">
      <dsp:nvSpPr>
        <dsp:cNvPr id="0" name=""/>
        <dsp:cNvSpPr/>
      </dsp:nvSpPr>
      <dsp:spPr>
        <a:xfrm rot="16200000">
          <a:off x="6454487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6760498" y="541526"/>
        <a:ext cx="2095616" cy="162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452-2088-46C7-8121-271356E8511E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EE9-E6DE-4CFF-9ECE-0F54FDE20F4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13E-FE9D-418D-A202-255A4E4C6AC5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D82-E167-4565-95B5-D8341A5A6D5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5423-CF2A-41A1-B998-779941211E29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B30-7913-4FD5-8453-6D9FF22AA427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0EE-E481-43F3-94DA-D1A25CEC40DE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399-98EB-4874-922C-FD316CDCF690}" type="datetime1">
              <a:rPr lang="fr-FR" smtClean="0"/>
              <a:t>19/05/2015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B9D-8152-464B-A496-6DA29EB38900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B72BB81-321C-47C9-8EF1-F64E7E3280BC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307-685A-4E72-8E0A-45F85857C52E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A1CD3-8443-43C6-8EE4-FA26CE5A5F83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CELLS </a:t>
            </a:r>
            <a:r>
              <a:rPr lang="en-US" sz="6000" dirty="0" smtClean="0"/>
              <a:t>IAR – WEEK 12 PROGRESS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984458898"/>
              </p:ext>
            </p:extLst>
          </p:nvPr>
        </p:nvGraphicFramePr>
        <p:xfrm>
          <a:off x="1370818" y="12283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93547" y="452979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58276"/>
              </p:ext>
            </p:extLst>
          </p:nvPr>
        </p:nvGraphicFramePr>
        <p:xfrm>
          <a:off x="1617028" y="1826933"/>
          <a:ext cx="8902827" cy="817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 fossil fuels reserves of the planet are not inexhaustible and the energy demand is rising year by year, it is essential to adopt alternative sources of energy.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84318"/>
              </p:ext>
            </p:extLst>
          </p:nvPr>
        </p:nvGraphicFramePr>
        <p:xfrm>
          <a:off x="1615440" y="5484670"/>
          <a:ext cx="9019413" cy="639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stakeholders, customers, researchers, industry, and curious people.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5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ASSUMPTIONS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Enough data is available online.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Hydrogen power has not yet reached its mature stage and will spread to the general public.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4687469"/>
              </p:ext>
            </p:extLst>
          </p:nvPr>
        </p:nvGraphicFramePr>
        <p:xfrm>
          <a:off x="1666875" y="2706191"/>
          <a:ext cx="8858250" cy="270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96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98327"/>
              </p:ext>
            </p:extLst>
          </p:nvPr>
        </p:nvGraphicFramePr>
        <p:xfrm>
          <a:off x="1346200" y="1964266"/>
          <a:ext cx="8915401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149600"/>
                <a:gridCol w="2514601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Technology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Tolerance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Talent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Governmental</a:t>
                      </a:r>
                      <a:r>
                        <a:rPr lang="en-US" baseline="0" dirty="0" smtClean="0"/>
                        <a:t> Incentives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Power Output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Access to Institutions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Military Interests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Distance per Fuel Load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R&amp;D Focus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Production Capacity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Price of Fuel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System Stability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Device Portability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Global Awareness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Operation and Maintenance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Energy Resources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Market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Environmental Exposure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 Delivery Module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Social Policy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Law and Regulations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67" y="2140178"/>
            <a:ext cx="8886825" cy="24479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513943" y="4588103"/>
            <a:ext cx="60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 smtClean="0">
                <a:solidFill>
                  <a:schemeClr val="accent3"/>
                </a:solidFill>
              </a:rPr>
              <a:t>BambuGMS</a:t>
            </a:r>
            <a:r>
              <a:rPr lang="fr-FR" i="1" dirty="0" smtClean="0">
                <a:solidFill>
                  <a:schemeClr val="accent3"/>
                </a:solidFill>
              </a:rPr>
              <a:t> Group contributions. </a:t>
            </a:r>
            <a:r>
              <a:rPr lang="fr-FR" i="1" dirty="0" err="1" smtClean="0">
                <a:solidFill>
                  <a:schemeClr val="accent3"/>
                </a:solidFill>
              </a:rPr>
              <a:t>GitHub</a:t>
            </a:r>
            <a:r>
              <a:rPr lang="fr-FR" i="1" dirty="0" smtClean="0">
                <a:solidFill>
                  <a:schemeClr val="accent3"/>
                </a:solidFill>
              </a:rPr>
              <a:t>, Inc.</a:t>
            </a:r>
            <a:endParaRPr lang="fr-FR" i="1" dirty="0">
              <a:solidFill>
                <a:schemeClr val="accent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‘Completed Tasks’ And ‘Work-in-progress’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38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 : Completed Tasks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8743"/>
              </p:ext>
            </p:extLst>
          </p:nvPr>
        </p:nvGraphicFramePr>
        <p:xfrm>
          <a:off x="1097280" y="2305907"/>
          <a:ext cx="96139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207394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Fuel Cell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Extract IAR Structure from</a:t>
                      </a:r>
                      <a:r>
                        <a:rPr lang="en-US" sz="1400" baseline="0" dirty="0" smtClean="0"/>
                        <a:t> existing literature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 personalized outline for the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 a personalized</a:t>
                      </a:r>
                      <a:r>
                        <a:rPr lang="en-US" sz="1400" baseline="0" dirty="0" smtClean="0"/>
                        <a:t> template for the IAR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Collect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IAR:</a:t>
                      </a:r>
                      <a:r>
                        <a:rPr lang="en-US" sz="1400" baseline="0" dirty="0" smtClean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19513347">
            <a:off x="1905994" y="434494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2" name="Oval 41"/>
          <p:cNvSpPr/>
          <p:nvPr/>
        </p:nvSpPr>
        <p:spPr>
          <a:xfrm rot="19513347">
            <a:off x="5183711" y="4363621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4" name="Oval 43"/>
          <p:cNvSpPr/>
          <p:nvPr/>
        </p:nvSpPr>
        <p:spPr>
          <a:xfrm rot="19513347">
            <a:off x="8577739" y="428507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6" name="Oval 45"/>
          <p:cNvSpPr/>
          <p:nvPr/>
        </p:nvSpPr>
        <p:spPr>
          <a:xfrm rot="19513347">
            <a:off x="8557491" y="2440040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 : </a:t>
            </a:r>
            <a:r>
              <a:rPr lang="en-US" dirty="0" smtClean="0"/>
              <a:t>Work-in-Progress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24700" y="2433038"/>
            <a:ext cx="3949700" cy="1729720"/>
            <a:chOff x="6921500" y="2802370"/>
            <a:chExt cx="3949700" cy="1729720"/>
          </a:xfrm>
        </p:grpSpPr>
        <p:sp>
          <p:nvSpPr>
            <p:cNvPr id="22" name="Pie 2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939515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1500" y="4008870"/>
              <a:ext cx="394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IAR: Law and Governmental Regulations</a:t>
              </a:r>
            </a:p>
            <a:p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320698"/>
            <a:ext cx="3949700" cy="1528791"/>
            <a:chOff x="6921500" y="2787856"/>
            <a:chExt cx="3949700" cy="1528791"/>
          </a:xfrm>
        </p:grpSpPr>
        <p:sp>
          <p:nvSpPr>
            <p:cNvPr id="25" name="Pie 24"/>
            <p:cNvSpPr/>
            <p:nvPr/>
          </p:nvSpPr>
          <p:spPr>
            <a:xfrm>
              <a:off x="8240486" y="2787856"/>
              <a:ext cx="1296000" cy="1224000"/>
            </a:xfrm>
            <a:prstGeom prst="pie">
              <a:avLst>
                <a:gd name="adj1" fmla="val 542913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Comparison to other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Technologies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6350" y="4346074"/>
            <a:ext cx="3949700" cy="1514277"/>
            <a:chOff x="6921500" y="2802370"/>
            <a:chExt cx="3949700" cy="1514277"/>
          </a:xfrm>
        </p:grpSpPr>
        <p:sp>
          <p:nvSpPr>
            <p:cNvPr id="28" name="Pie 27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334074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Future Perspectives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05980" y="4256826"/>
            <a:ext cx="3949700" cy="1514277"/>
            <a:chOff x="6921500" y="2802370"/>
            <a:chExt cx="3949700" cy="1514277"/>
          </a:xfrm>
        </p:grpSpPr>
        <p:sp>
          <p:nvSpPr>
            <p:cNvPr id="32" name="Pie 3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7612194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Final Revision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1015" y="24178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5400" y="2408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42500" y="24148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85%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1015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2550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842500" y="4256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 rot="19513347">
            <a:off x="1935957" y="2446006"/>
            <a:ext cx="1155382" cy="108196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2409835"/>
            <a:ext cx="3949700" cy="1514277"/>
            <a:chOff x="6921500" y="2802370"/>
            <a:chExt cx="3949700" cy="1514277"/>
          </a:xfrm>
        </p:grpSpPr>
        <p:sp>
          <p:nvSpPr>
            <p:cNvPr id="14" name="Pie 13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869456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54"/>
              <a:r>
                <a:rPr lang="en-US" sz="1400" b="1" dirty="0">
                  <a:solidFill>
                    <a:schemeClr val="accent1"/>
                  </a:solidFill>
                </a:rPr>
                <a:t>IAR: Product Perspectives</a:t>
              </a:r>
            </a:p>
          </p:txBody>
        </p:sp>
      </p:grpSp>
      <p:sp>
        <p:nvSpPr>
          <p:cNvPr id="43" name="Oval 42"/>
          <p:cNvSpPr/>
          <p:nvPr/>
        </p:nvSpPr>
        <p:spPr>
          <a:xfrm rot="19513347">
            <a:off x="5241614" y="2444606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6350" y="2433038"/>
            <a:ext cx="3949700" cy="1514277"/>
            <a:chOff x="6921500" y="2802370"/>
            <a:chExt cx="3949700" cy="1514277"/>
          </a:xfrm>
        </p:grpSpPr>
        <p:sp>
          <p:nvSpPr>
            <p:cNvPr id="19" name="Pie 18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200215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Market Perspectives</a:t>
              </a:r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405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409</Words>
  <Application>Microsoft Office PowerPoint</Application>
  <PresentationFormat>Grand écran</PresentationFormat>
  <Paragraphs>128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Rétrospective</vt:lpstr>
      <vt:lpstr>FUEL CELLS IAR – WEEK 12 PROGRESS REPORT</vt:lpstr>
      <vt:lpstr>Logic Model</vt:lpstr>
      <vt:lpstr>List of Variables </vt:lpstr>
      <vt:lpstr>List of Variables</vt:lpstr>
      <vt:lpstr>Process Data</vt:lpstr>
      <vt:lpstr>Process Data</vt:lpstr>
      <vt:lpstr>IAR Progress</vt:lpstr>
      <vt:lpstr>IAR Progress : Completed Tasks</vt:lpstr>
      <vt:lpstr>IAR Progress : Work-in-Progress</vt:lpstr>
      <vt:lpstr>IAR Progress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60</cp:revision>
  <dcterms:created xsi:type="dcterms:W3CDTF">2015-04-09T11:09:48Z</dcterms:created>
  <dcterms:modified xsi:type="dcterms:W3CDTF">2015-05-19T10:08:19Z</dcterms:modified>
</cp:coreProperties>
</file>