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85" r:id="rId2"/>
    <p:sldId id="286" r:id="rId3"/>
    <p:sldId id="287" r:id="rId4"/>
    <p:sldId id="288" r:id="rId5"/>
    <p:sldId id="291" r:id="rId6"/>
    <p:sldId id="292" r:id="rId7"/>
    <p:sldId id="296" r:id="rId8"/>
    <p:sldId id="293" r:id="rId9"/>
    <p:sldId id="295" r:id="rId10"/>
    <p:sldId id="294" r:id="rId11"/>
    <p:sldId id="28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737" autoAdjust="0"/>
  </p:normalViewPr>
  <p:slideViewPr>
    <p:cSldViewPr snapToGrid="0">
      <p:cViewPr varScale="1">
        <p:scale>
          <a:sx n="75" d="100"/>
          <a:sy n="75" d="100"/>
        </p:scale>
        <p:origin x="4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Sheet1!$B$2:$B$7</c:f>
              <c:numCache>
                <c:formatCode>General</c:formatCode>
                <c:ptCount val="6"/>
                <c:pt idx="0">
                  <c:v>95</c:v>
                </c:pt>
                <c:pt idx="1">
                  <c:v>85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Completed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Future Perspectives</c:v>
                      </c:pt>
                      <c:pt idx="1">
                        <c:v>Comparison to other technologies</c:v>
                      </c:pt>
                      <c:pt idx="2">
                        <c:v>Law and Governmental Regulations</c:v>
                      </c:pt>
                      <c:pt idx="3">
                        <c:v>Market Perspectives</c:v>
                      </c:pt>
                      <c:pt idx="4">
                        <c:v>Product Perspectives</c:v>
                      </c:pt>
                      <c:pt idx="5">
                        <c:v>Introduction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15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InProgress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Future Perspectives</c:v>
                      </c:pt>
                      <c:pt idx="1">
                        <c:v>Comparison to other technologies</c:v>
                      </c:pt>
                      <c:pt idx="2">
                        <c:v>Law and Governmental Regulations</c:v>
                      </c:pt>
                      <c:pt idx="3">
                        <c:v>Market Perspectives</c:v>
                      </c:pt>
                      <c:pt idx="4">
                        <c:v>Product Perspectives</c:v>
                      </c:pt>
                      <c:pt idx="5">
                        <c:v>Introduction</c:v>
                      </c:pt>
                    </c:strCache>
                  </c:strRef>
                </c15:cat>
              </c15:filteredCategoryTitle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3400320"/>
        <c:axId val="21340140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dk1">
                      <a:tint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Sheet1!$D$1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Column1</c:v>
                            </c:pt>
                          </c:strCache>
                        </c:strRef>
                      </c15:tx>
                    </c15:filteredSeriesTitle>
                  </c:ext>
                  <c:ext uri="{02D57815-91ED-43cb-92C2-25804820EDAC}">
                    <c15:filteredCategoryTitle>
                      <c15:cat>
                        <c:strRef>
                          <c:extLst>
                            <c:ext uri="{02D57815-91ED-43cb-92C2-25804820EDAC}">
                              <c15:formulaRef>
                                <c15:sqref>Sheet1!$A$2:$A$7</c15:sqref>
                              </c15:formulaRef>
                            </c:ext>
                          </c:extLst>
                          <c:strCache>
                            <c:ptCount val="6"/>
                            <c:pt idx="0">
                              <c:v>Future Perspectives</c:v>
                            </c:pt>
                            <c:pt idx="1">
                              <c:v>Comparison to other technologies</c:v>
                            </c:pt>
                            <c:pt idx="2">
                              <c:v>Law and Governmental Regulations</c:v>
                            </c:pt>
                            <c:pt idx="3">
                              <c:v>Market Perspectives</c:v>
                            </c:pt>
                            <c:pt idx="4">
                              <c:v>Product Perspectives</c:v>
                            </c:pt>
                            <c:pt idx="5">
                              <c:v>Introduction</c:v>
                            </c:pt>
                          </c:strCache>
                        </c:strRef>
                      </c15:cat>
                    </c15:filteredCategoryTitle>
                  </c:ext>
                </c:extLst>
              </c15:ser>
            </c15:filteredBarSeries>
          </c:ext>
        </c:extLst>
      </c:barChart>
      <c:catAx>
        <c:axId val="213400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01408"/>
        <c:crosses val="autoZero"/>
        <c:auto val="1"/>
        <c:lblAlgn val="ctr"/>
        <c:lblOffset val="100"/>
        <c:noMultiLvlLbl val="0"/>
      </c:catAx>
      <c:valAx>
        <c:axId val="2134014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0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1809C95E-1EA5-46AC-AD82-F2894AFE74E2}" type="presOf" srcId="{127057A1-3005-47EE-9DA0-5BB7EF177F1C}" destId="{07112225-DBE3-4767-B863-B33AE5135511}" srcOrd="0" destOrd="3" presId="urn:microsoft.com/office/officeart/2005/8/layout/hList6"/>
    <dgm:cxn modelId="{743E318E-B156-4431-A0C3-7103564A4ADC}" type="presOf" srcId="{5F008396-1FAF-4AD2-93C9-694E6D2BF1F8}" destId="{07112225-DBE3-4767-B863-B33AE5135511}" srcOrd="0" destOrd="5" presId="urn:microsoft.com/office/officeart/2005/8/layout/hList6"/>
    <dgm:cxn modelId="{470A3A6B-C63B-40C3-91A5-8620FA4E0349}" type="presOf" srcId="{D5D44B7F-AA41-424D-A05E-93AA86CAC2AD}" destId="{07112225-DBE3-4767-B863-B33AE5135511}" srcOrd="0" destOrd="1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BE0E4A24-D68E-49EB-B8CA-BA88444236A4}" type="presOf" srcId="{B0E30588-1614-4F1A-B863-E835765ED56C}" destId="{3E78A654-C050-4A6D-AE20-E7E88B2A53F2}" srcOrd="0" destOrd="0" presId="urn:microsoft.com/office/officeart/2005/8/layout/hList6"/>
    <dgm:cxn modelId="{1864BF73-87D8-4874-A185-D574A847BBCB}" type="presOf" srcId="{2C240D2F-E71A-43C1-9CF6-01F5C8127177}" destId="{E2944459-30FB-4A39-B98C-CA50DEBD0FE0}" srcOrd="0" destOrd="5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74FA16FA-49F9-4F2F-8DAE-D6D422AEF478}" type="presOf" srcId="{26C7AD60-0846-4829-95EF-6583E73D0D36}" destId="{5F91C283-CBEC-401B-9811-6B9815385BF4}" srcOrd="0" destOrd="1" presId="urn:microsoft.com/office/officeart/2005/8/layout/hList6"/>
    <dgm:cxn modelId="{EA3AC05E-B006-43C8-B3D1-A64A232EBD56}" type="presOf" srcId="{08CB5A2F-393F-464E-A882-D9ED7D44C396}" destId="{B790B033-8861-44F9-A411-A64891A1F78D}" srcOrd="0" destOrd="3" presId="urn:microsoft.com/office/officeart/2005/8/layout/hList6"/>
    <dgm:cxn modelId="{1290E4ED-2B96-42F8-9A90-827EAE1DAF63}" type="presOf" srcId="{340ABA22-01E9-4FF1-993F-9F90A8EDD93C}" destId="{5F91C283-CBEC-401B-9811-6B9815385BF4}" srcOrd="0" destOrd="3" presId="urn:microsoft.com/office/officeart/2005/8/layout/hList6"/>
    <dgm:cxn modelId="{86F0AF75-F67A-43B1-9E7E-7227881C79ED}" type="presOf" srcId="{C9B12C90-8B57-400E-AFDB-85B1CC8B63C9}" destId="{5F91C283-CBEC-401B-9811-6B9815385BF4}" srcOrd="0" destOrd="0" presId="urn:microsoft.com/office/officeart/2005/8/layout/hList6"/>
    <dgm:cxn modelId="{8C71C3D9-E489-469F-9D5E-705C3DE72BED}" type="presOf" srcId="{79BB08CC-B1E6-4B7E-AAC7-C38E3794C471}" destId="{07112225-DBE3-4767-B863-B33AE5135511}" srcOrd="0" destOrd="4" presId="urn:microsoft.com/office/officeart/2005/8/layout/hList6"/>
    <dgm:cxn modelId="{517131BE-7923-42ED-8D1F-5B6FF1495D78}" type="presOf" srcId="{173A95D6-627F-4EE4-B440-3E9FBF53A473}" destId="{B790B033-8861-44F9-A411-A64891A1F78D}" srcOrd="0" destOrd="0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08B4463C-2C6C-4556-AE04-AEA4501BF73B}" type="presOf" srcId="{D06940CB-7C21-4684-9A28-0F376CFC6BB8}" destId="{B790B033-8861-44F9-A411-A64891A1F78D}" srcOrd="0" destOrd="1" presId="urn:microsoft.com/office/officeart/2005/8/layout/hList6"/>
    <dgm:cxn modelId="{CB320068-49C0-44E1-9D7C-362C47710DB5}" type="presOf" srcId="{5D5A5A7A-2479-432D-B9E6-B45F78D27CE5}" destId="{E2944459-30FB-4A39-B98C-CA50DEBD0FE0}" srcOrd="0" destOrd="1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F528C872-65C0-43A0-8947-EA9B4655304F}" type="presOf" srcId="{CE19F13A-CB44-4A8D-A9DE-3451DBC6BCD6}" destId="{5F91C283-CBEC-401B-9811-6B9815385BF4}" srcOrd="0" destOrd="5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57995A2C-F45F-4932-A7CD-9CC3B201736E}" type="presOf" srcId="{22B59ABE-7B41-47B6-A407-81A19262CE66}" destId="{E2944459-30FB-4A39-B98C-CA50DEBD0FE0}" srcOrd="0" destOrd="2" presId="urn:microsoft.com/office/officeart/2005/8/layout/hList6"/>
    <dgm:cxn modelId="{DF7E9F3F-8CFD-4BCB-86AA-728C3ED8F9B7}" type="presOf" srcId="{A6A559D5-1DBD-4A1B-9C84-11DD56731C42}" destId="{07112225-DBE3-4767-B863-B33AE5135511}" srcOrd="0" destOrd="0" presId="urn:microsoft.com/office/officeart/2005/8/layout/hList6"/>
    <dgm:cxn modelId="{699C0016-5F25-45B5-B274-5690C33CD950}" type="presOf" srcId="{7EDB0E82-0C3F-4570-AE44-2ADE5BD8875A}" destId="{B790B033-8861-44F9-A411-A64891A1F78D}" srcOrd="0" destOrd="2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720243CF-4D06-40EA-9ED2-BD2B2D82A3B2}" type="presOf" srcId="{4BC937DE-DF2D-4FFA-B88A-E5338D433781}" destId="{E2944459-30FB-4A39-B98C-CA50DEBD0FE0}" srcOrd="0" destOrd="0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190FD0C5-8A59-4966-BF46-056537460E2C}" type="presOf" srcId="{6F30B221-5C40-4FBA-9427-2F0B5413EADD}" destId="{5F91C283-CBEC-401B-9811-6B9815385BF4}" srcOrd="0" destOrd="4" presId="urn:microsoft.com/office/officeart/2005/8/layout/hList6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47B7B5F8-B6E5-4FB1-AFC8-A6B78FA7D521}" type="presOf" srcId="{924F9493-B6F4-4681-98A9-DF6C585A595D}" destId="{07112225-DBE3-4767-B863-B33AE5135511}" srcOrd="0" destOrd="2" presId="urn:microsoft.com/office/officeart/2005/8/layout/hList6"/>
    <dgm:cxn modelId="{76D472AE-02BD-485E-BABC-0761DF47E1D4}" type="presOf" srcId="{E66BEFBB-91E6-4BA8-BDAD-7EE83CE7BD62}" destId="{E2944459-30FB-4A39-B98C-CA50DEBD0FE0}" srcOrd="0" destOrd="3" presId="urn:microsoft.com/office/officeart/2005/8/layout/hList6"/>
    <dgm:cxn modelId="{979436B5-FF5C-4A56-A191-7D38FFA3C925}" type="presOf" srcId="{A446800D-2712-4870-A860-B80692232F7F}" destId="{5F91C283-CBEC-401B-9811-6B9815385BF4}" srcOrd="0" destOrd="2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9CEB0DC1-AAD6-43E2-A004-CA824731E90B}" type="presOf" srcId="{DF67D3F8-523E-4C91-BB8A-E88FF3BFFE71}" destId="{E2944459-30FB-4A39-B98C-CA50DEBD0FE0}" srcOrd="0" destOrd="4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D24A41B7-A2FD-48C2-906B-CC4D0DCF4C58}" type="presParOf" srcId="{3E78A654-C050-4A6D-AE20-E7E88B2A53F2}" destId="{E2944459-30FB-4A39-B98C-CA50DEBD0FE0}" srcOrd="0" destOrd="0" presId="urn:microsoft.com/office/officeart/2005/8/layout/hList6"/>
    <dgm:cxn modelId="{30D4D752-347B-41D3-9752-94EE32502BBF}" type="presParOf" srcId="{3E78A654-C050-4A6D-AE20-E7E88B2A53F2}" destId="{50494F57-9413-46C6-806C-1F0BC7375A67}" srcOrd="1" destOrd="0" presId="urn:microsoft.com/office/officeart/2005/8/layout/hList6"/>
    <dgm:cxn modelId="{B61E06C6-383C-4FEB-90A2-EC2FEEEB7713}" type="presParOf" srcId="{3E78A654-C050-4A6D-AE20-E7E88B2A53F2}" destId="{07112225-DBE3-4767-B863-B33AE5135511}" srcOrd="2" destOrd="0" presId="urn:microsoft.com/office/officeart/2005/8/layout/hList6"/>
    <dgm:cxn modelId="{235BB6CB-97D0-4255-904B-A09A6DD493B8}" type="presParOf" srcId="{3E78A654-C050-4A6D-AE20-E7E88B2A53F2}" destId="{6BA26F60-B496-4610-8B97-2B9BA126275A}" srcOrd="3" destOrd="0" presId="urn:microsoft.com/office/officeart/2005/8/layout/hList6"/>
    <dgm:cxn modelId="{F18E1AB6-76E6-4F80-A137-C508D9D9E6DA}" type="presParOf" srcId="{3E78A654-C050-4A6D-AE20-E7E88B2A53F2}" destId="{B790B033-8861-44F9-A411-A64891A1F78D}" srcOrd="4" destOrd="0" presId="urn:microsoft.com/office/officeart/2005/8/layout/hList6"/>
    <dgm:cxn modelId="{21B92FC8-449D-4507-A75B-D5F0218404BF}" type="presParOf" srcId="{3E78A654-C050-4A6D-AE20-E7E88B2A53F2}" destId="{101442F7-FACE-4788-8554-F4C5B5488297}" srcOrd="5" destOrd="0" presId="urn:microsoft.com/office/officeart/2005/8/layout/hList6"/>
    <dgm:cxn modelId="{BA8D67A1-8362-41FF-8ACC-2D8B16BE07DA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4459-30FB-4A39-B98C-CA50DEBD0FE0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Resources</a:t>
          </a:r>
          <a:endParaRPr lang="fr-FR" sz="17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4 Team </a:t>
          </a:r>
          <a:r>
            <a:rPr lang="fr-FR" sz="1300" b="0" i="0" u="none" strike="sngStrike" kern="1200" dirty="0" err="1" smtClean="0"/>
            <a:t>members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err="1" smtClean="0"/>
            <a:t>Lab</a:t>
          </a:r>
          <a:r>
            <a:rPr lang="fr-FR" sz="1300" b="0" i="0" u="none" strike="sngStrike" kern="1200" dirty="0" smtClean="0"/>
            <a:t> &amp; </a:t>
          </a:r>
          <a:r>
            <a:rPr lang="fr-FR" sz="1300" b="0" i="0" u="none" strike="sngStrike" kern="1200" dirty="0" err="1" smtClean="0"/>
            <a:t>Supervisor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Documentation about IAR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Documentation about fuel </a:t>
          </a:r>
          <a:r>
            <a:rPr lang="fr-FR" sz="1300" b="0" i="0" u="none" kern="1200" dirty="0" err="1" smtClean="0"/>
            <a:t>cells</a:t>
          </a:r>
          <a:endParaRPr lang="fr-FR" sz="1300" b="0" i="0" u="non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Office supplies</a:t>
          </a:r>
          <a:endParaRPr lang="fr-FR" sz="1300" b="0" i="0" u="none" strike="sngStrike" kern="1200" dirty="0"/>
        </a:p>
      </dsp:txBody>
      <dsp:txXfrm rot="5400000">
        <a:off x="2425" y="804545"/>
        <a:ext cx="2379538" cy="2413635"/>
      </dsp:txXfrm>
    </dsp:sp>
    <dsp:sp modelId="{07112225-DBE3-4767-B863-B33AE5135511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Activities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smtClean="0"/>
            <a:t>Read IAR, extract structure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strike="sngStrike" kern="1200" smtClean="0"/>
            <a:t>Build a structure for our IAR</a:t>
          </a:r>
          <a:endParaRPr lang="en-US" sz="1300" b="0" i="0" u="none" strike="sngStrik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u="none" kern="1200" dirty="0" smtClean="0"/>
            <a:t>Read about fuel cell and surrounding industry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Collect</a:t>
          </a:r>
          <a:r>
            <a:rPr lang="fr-FR" sz="1600" b="1" i="0" u="none" kern="1200" dirty="0" smtClean="0"/>
            <a:t> data</a:t>
          </a:r>
          <a:endParaRPr lang="fr-FR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Interact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with</a:t>
          </a:r>
          <a:r>
            <a:rPr lang="fr-FR" sz="1600" b="1" i="0" u="none" kern="1200" dirty="0" smtClean="0"/>
            <a:t> the </a:t>
          </a:r>
          <a:r>
            <a:rPr lang="fr-FR" sz="1600" b="1" i="0" u="none" kern="1200" dirty="0" err="1" smtClean="0"/>
            <a:t>chemistry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lab</a:t>
          </a:r>
          <a:endParaRPr lang="fr-FR" sz="1600" b="1" i="0" u="none" kern="1200" dirty="0"/>
        </a:p>
      </dsp:txBody>
      <dsp:txXfrm rot="5400000">
        <a:off x="2560428" y="804545"/>
        <a:ext cx="2379538" cy="2413635"/>
      </dsp:txXfrm>
    </dsp:sp>
    <dsp:sp modelId="{B790B033-8861-44F9-A411-A64891A1F78D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Outcomes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IAR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Collaboration </a:t>
          </a:r>
          <a:r>
            <a:rPr lang="fr-FR" sz="1300" b="0" i="0" u="none" kern="1200" dirty="0" err="1" smtClean="0"/>
            <a:t>with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chemistry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lab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b="0" i="0" u="none" kern="1200" dirty="0"/>
        </a:p>
      </dsp:txBody>
      <dsp:txXfrm rot="5400000">
        <a:off x="5118432" y="804545"/>
        <a:ext cx="2379538" cy="2413635"/>
      </dsp:txXfrm>
    </dsp:sp>
    <dsp:sp modelId="{5F91C283-CBEC-401B-9811-6B9815385BF4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Outputs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Have knowledge about global fuel cell industry (e.g. technology, application, manufacturers, risks, opportunities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Being able to identify needs of the market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Ability to write an IAR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IAR available for other people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/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BAMBU- WEEK 12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Progress</a:t>
            </a:r>
          </a:p>
        </p:txBody>
      </p:sp>
      <p:graphicFrame>
        <p:nvGraphicFramePr>
          <p:cNvPr id="18" name="Chart 17"/>
          <p:cNvGraphicFramePr/>
          <p:nvPr>
            <p:extLst/>
          </p:nvPr>
        </p:nvGraphicFramePr>
        <p:xfrm>
          <a:off x="1370818" y="122831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93547" y="452979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2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85" y="1845734"/>
            <a:ext cx="9276190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accordance with 3T-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smtClean="0"/>
              <a:t>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691"/>
              </p:ext>
            </p:extLst>
          </p:nvPr>
        </p:nvGraphicFramePr>
        <p:xfrm>
          <a:off x="1346200" y="1964266"/>
          <a:ext cx="8915401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3149600"/>
                <a:gridCol w="2514601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Technology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Tolerance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Talent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Fuel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Governmental</a:t>
                      </a:r>
                      <a:r>
                        <a:rPr lang="en-US" baseline="0" dirty="0" smtClean="0"/>
                        <a:t> Incentives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Output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to Institutions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Military Interests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per Fuel Load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R&amp;D Focus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Capacity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of Fuel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Stability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 Portability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Awareness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and Maintenance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Limit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Expertise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Energy Resources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Environmental Exposure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Fuel Delivery Module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Policy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Law and Regulations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16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traces on 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01" y="1833489"/>
            <a:ext cx="9007396" cy="43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‘Completed Tasks’ And ‘Work-in-progress’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1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</a:t>
            </a:r>
            <a:r>
              <a:rPr lang="en-US" dirty="0" smtClean="0"/>
              <a:t>Progress : Completed Tasks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48743"/>
              </p:ext>
            </p:extLst>
          </p:nvPr>
        </p:nvGraphicFramePr>
        <p:xfrm>
          <a:off x="1097280" y="2305907"/>
          <a:ext cx="96139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207394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r>
                        <a:rPr lang="en-US" sz="1400" baseline="0" dirty="0" smtClean="0"/>
                        <a:t> Fuel Cell Information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Extract IAR Structure from</a:t>
                      </a:r>
                      <a:r>
                        <a:rPr lang="en-US" sz="1400" baseline="0" dirty="0" smtClean="0"/>
                        <a:t> existing literature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a personalized outline for the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 a personalized</a:t>
                      </a:r>
                      <a:r>
                        <a:rPr lang="en-US" sz="1400" baseline="0" dirty="0" smtClean="0"/>
                        <a:t> template for the IAR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Collect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IAR:</a:t>
                      </a:r>
                      <a:r>
                        <a:rPr lang="en-US" sz="1400" baseline="0" dirty="0" smtClean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9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rot="19513347">
            <a:off x="1905994" y="434494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2" name="Oval 41"/>
          <p:cNvSpPr/>
          <p:nvPr/>
        </p:nvSpPr>
        <p:spPr>
          <a:xfrm rot="19513347">
            <a:off x="5183711" y="4363621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4" name="Oval 43"/>
          <p:cNvSpPr/>
          <p:nvPr/>
        </p:nvSpPr>
        <p:spPr>
          <a:xfrm rot="19513347">
            <a:off x="8577739" y="428507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6" name="Oval 45"/>
          <p:cNvSpPr/>
          <p:nvPr/>
        </p:nvSpPr>
        <p:spPr>
          <a:xfrm rot="19513347">
            <a:off x="8557491" y="2440040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Progress : </a:t>
            </a:r>
            <a:r>
              <a:rPr lang="en-US" dirty="0" smtClean="0"/>
              <a:t>Work-in-Progress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24700" y="2433038"/>
            <a:ext cx="3949700" cy="1729720"/>
            <a:chOff x="6921500" y="2802370"/>
            <a:chExt cx="3949700" cy="1729720"/>
          </a:xfrm>
        </p:grpSpPr>
        <p:sp>
          <p:nvSpPr>
            <p:cNvPr id="22" name="Pie 2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939515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1500" y="4008870"/>
              <a:ext cx="394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IAR: Law and Governmental Regulations</a:t>
              </a:r>
            </a:p>
            <a:p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400" y="4335212"/>
            <a:ext cx="3949700" cy="1514277"/>
            <a:chOff x="6921500" y="2802370"/>
            <a:chExt cx="3949700" cy="1514277"/>
          </a:xfrm>
        </p:grpSpPr>
        <p:sp>
          <p:nvSpPr>
            <p:cNvPr id="25" name="Pie 24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542913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Comparison to other </a:t>
              </a:r>
              <a:r>
                <a:rPr lang="en-US" sz="1400" b="1" dirty="0" smtClean="0">
                  <a:solidFill>
                    <a:schemeClr val="accent1"/>
                  </a:solidFill>
                </a:rPr>
                <a:t>Technologies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6350" y="4346074"/>
            <a:ext cx="3949700" cy="1514277"/>
            <a:chOff x="6921500" y="2802370"/>
            <a:chExt cx="3949700" cy="1514277"/>
          </a:xfrm>
        </p:grpSpPr>
        <p:sp>
          <p:nvSpPr>
            <p:cNvPr id="28" name="Pie 27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334074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Future Perspectives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05980" y="4256826"/>
            <a:ext cx="3949700" cy="1514277"/>
            <a:chOff x="6921500" y="2802370"/>
            <a:chExt cx="3949700" cy="1514277"/>
          </a:xfrm>
        </p:grpSpPr>
        <p:sp>
          <p:nvSpPr>
            <p:cNvPr id="32" name="Pie 3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7612194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Final Revision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1015" y="241780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5400" y="2408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842500" y="241482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85%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41015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32550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842500" y="42568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 rot="19513347">
            <a:off x="1935957" y="2446006"/>
            <a:ext cx="1155382" cy="1081968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2409835"/>
            <a:ext cx="3949700" cy="1514277"/>
            <a:chOff x="6921500" y="2802370"/>
            <a:chExt cx="3949700" cy="1514277"/>
          </a:xfrm>
        </p:grpSpPr>
        <p:sp>
          <p:nvSpPr>
            <p:cNvPr id="14" name="Pie 13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869456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54"/>
              <a:r>
                <a:rPr lang="en-US" sz="1400" b="1" dirty="0">
                  <a:solidFill>
                    <a:schemeClr val="accent1"/>
                  </a:solidFill>
                </a:rPr>
                <a:t>IAR: Product Perspectives</a:t>
              </a:r>
            </a:p>
          </p:txBody>
        </p:sp>
      </p:grpSp>
      <p:sp>
        <p:nvSpPr>
          <p:cNvPr id="43" name="Oval 42"/>
          <p:cNvSpPr/>
          <p:nvPr/>
        </p:nvSpPr>
        <p:spPr>
          <a:xfrm rot="19513347">
            <a:off x="5241614" y="2444606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6350" y="2433038"/>
            <a:ext cx="3949700" cy="1514277"/>
            <a:chOff x="6921500" y="2802370"/>
            <a:chExt cx="3949700" cy="1514277"/>
          </a:xfrm>
        </p:grpSpPr>
        <p:sp>
          <p:nvSpPr>
            <p:cNvPr id="19" name="Pie 18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200215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Market Perspectives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4405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nalisé 9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297D53"/>
    </a:accent1>
    <a:accent2>
      <a:srgbClr val="004219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008000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273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宋体</vt:lpstr>
      <vt:lpstr>Calibri</vt:lpstr>
      <vt:lpstr>Calibri Light</vt:lpstr>
      <vt:lpstr>Rétrospective</vt:lpstr>
      <vt:lpstr>BAMBU- WEEK 12 PROGRESS REPORT</vt:lpstr>
      <vt:lpstr>Logic Model</vt:lpstr>
      <vt:lpstr>List of Variables </vt:lpstr>
      <vt:lpstr>List of Variables</vt:lpstr>
      <vt:lpstr>PROCESS DATA</vt:lpstr>
      <vt:lpstr>Process Data</vt:lpstr>
      <vt:lpstr>IAR PROGRESS</vt:lpstr>
      <vt:lpstr>IAR Progress : Completed Tasks</vt:lpstr>
      <vt:lpstr>IAR Progress : Work-in-Progress</vt:lpstr>
      <vt:lpstr>IAR Progress</vt:lpstr>
      <vt:lpstr>LOGIC MODEL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Pongzthor Tiranun</cp:lastModifiedBy>
  <cp:revision>55</cp:revision>
  <dcterms:created xsi:type="dcterms:W3CDTF">2015-04-09T11:09:48Z</dcterms:created>
  <dcterms:modified xsi:type="dcterms:W3CDTF">2015-05-19T03:25:41Z</dcterms:modified>
</cp:coreProperties>
</file>