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307" r:id="rId2"/>
    <p:sldId id="285" r:id="rId3"/>
    <p:sldId id="298" r:id="rId4"/>
    <p:sldId id="286" r:id="rId5"/>
    <p:sldId id="309" r:id="rId6"/>
    <p:sldId id="303" r:id="rId7"/>
    <p:sldId id="308" r:id="rId8"/>
    <p:sldId id="305" r:id="rId9"/>
    <p:sldId id="30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90177" autoAdjust="0"/>
  </p:normalViewPr>
  <p:slideViewPr>
    <p:cSldViewPr snapToGrid="0">
      <p:cViewPr>
        <p:scale>
          <a:sx n="66" d="100"/>
          <a:sy n="66" d="100"/>
        </p:scale>
        <p:origin x="90" y="96"/>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CA47B-3C97-470F-9E92-6634E455912F}" type="datetimeFigureOut">
              <a:rPr lang="en-US" smtClean="0"/>
              <a:t>6/16/2015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4E867-41F4-48E7-8B36-52D0CC1AAFEA}" type="slidenum">
              <a:rPr lang="en-US" smtClean="0"/>
              <a:t>‹#›</a:t>
            </a:fld>
            <a:endParaRPr lang="en-US"/>
          </a:p>
        </p:txBody>
      </p:sp>
    </p:spTree>
    <p:extLst>
      <p:ext uri="{BB962C8B-B14F-4D97-AF65-F5344CB8AC3E}">
        <p14:creationId xmlns:p14="http://schemas.microsoft.com/office/powerpoint/2010/main" val="298079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What</a:t>
            </a:r>
            <a:r>
              <a:rPr lang="de-DE" dirty="0" smtClean="0"/>
              <a:t> do </a:t>
            </a:r>
            <a:r>
              <a:rPr lang="de-DE" dirty="0" err="1" smtClean="0"/>
              <a:t>you</a:t>
            </a:r>
            <a:r>
              <a:rPr lang="de-DE" dirty="0" smtClean="0"/>
              <a:t> </a:t>
            </a:r>
            <a:r>
              <a:rPr lang="de-DE" dirty="0" err="1" smtClean="0"/>
              <a:t>see</a:t>
            </a:r>
            <a:r>
              <a:rPr lang="de-DE" dirty="0" smtClean="0"/>
              <a:t>?</a:t>
            </a:r>
            <a:r>
              <a:rPr lang="de-DE" baseline="0" dirty="0" smtClean="0"/>
              <a:t> </a:t>
            </a:r>
            <a:r>
              <a:rPr lang="de-DE" baseline="0" dirty="0" err="1" smtClean="0"/>
              <a:t>Actually</a:t>
            </a:r>
            <a:r>
              <a:rPr lang="de-DE" baseline="0" dirty="0" smtClean="0"/>
              <a:t> </a:t>
            </a:r>
            <a:r>
              <a:rPr lang="de-DE" baseline="0" dirty="0" err="1" smtClean="0"/>
              <a:t>you</a:t>
            </a:r>
            <a:r>
              <a:rPr lang="de-DE" baseline="0" dirty="0" smtClean="0"/>
              <a:t> </a:t>
            </a:r>
            <a:r>
              <a:rPr lang="de-DE" baseline="0" dirty="0" err="1" smtClean="0"/>
              <a:t>see</a:t>
            </a:r>
            <a:r>
              <a:rPr lang="de-DE" baseline="0" dirty="0" smtClean="0"/>
              <a:t> </a:t>
            </a:r>
            <a:r>
              <a:rPr lang="de-DE" baseline="0" dirty="0" err="1" smtClean="0"/>
              <a:t>dihydrogen</a:t>
            </a:r>
            <a:r>
              <a:rPr lang="de-DE" baseline="0" dirty="0" smtClean="0"/>
              <a:t>, </a:t>
            </a:r>
            <a:r>
              <a:rPr lang="de-DE" baseline="0" dirty="0" err="1" smtClean="0"/>
              <a:t>as</a:t>
            </a:r>
            <a:r>
              <a:rPr lang="de-DE" baseline="0" dirty="0" smtClean="0"/>
              <a:t> </a:t>
            </a:r>
            <a:r>
              <a:rPr lang="de-DE" baseline="0" dirty="0" err="1" smtClean="0"/>
              <a:t>dihydrogen</a:t>
            </a:r>
            <a:r>
              <a:rPr lang="de-DE" baseline="0" dirty="0" smtClean="0"/>
              <a:t> </a:t>
            </a:r>
            <a:r>
              <a:rPr lang="de-DE" baseline="0" dirty="0" err="1" smtClean="0"/>
              <a:t>with</a:t>
            </a:r>
            <a:r>
              <a:rPr lang="de-DE" baseline="0" dirty="0" smtClean="0"/>
              <a:t> 84% </a:t>
            </a:r>
            <a:r>
              <a:rPr lang="en-US" dirty="0" smtClean="0"/>
              <a:t>is the most abundant gas in the solar system in terms of molar numbers. It is present on earth only in small quantities and hard to preserve. However, combined with water under certain conditions, it is involved in a electricity generating reaction 	that emits water. Fuel cells are relying on this principle to generate clean energy. This raises several questions:&lt;/</a:t>
            </a:r>
            <a:r>
              <a:rPr lang="en-US" dirty="0" err="1" smtClean="0"/>
              <a:t>br</a:t>
            </a:r>
            <a:r>
              <a:rPr lang="en-US" dirty="0" smtClean="0"/>
              <a:t>&gt;  * How does a fuel cell work?  * What can it be used for?  * Where does hydrogen come from?  * Is there a market related? What stage has it reached?  * How can governments support hydrogen power?  * What are the potential evolutions for the product and the market?  You can find answers to those questions in the Fuel Cell Industry Analysis Report 2015</a:t>
            </a:r>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1</a:t>
            </a:fld>
            <a:endParaRPr lang="en-US"/>
          </a:p>
        </p:txBody>
      </p:sp>
    </p:spTree>
    <p:extLst>
      <p:ext uri="{BB962C8B-B14F-4D97-AF65-F5344CB8AC3E}">
        <p14:creationId xmlns:p14="http://schemas.microsoft.com/office/powerpoint/2010/main" val="158619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4E867-41F4-48E7-8B36-52D0CC1AAFEA}" type="slidenum">
              <a:rPr lang="en-US" smtClean="0"/>
              <a:t>2</a:t>
            </a:fld>
            <a:endParaRPr lang="en-US"/>
          </a:p>
        </p:txBody>
      </p:sp>
    </p:spTree>
    <p:extLst>
      <p:ext uri="{BB962C8B-B14F-4D97-AF65-F5344CB8AC3E}">
        <p14:creationId xmlns:p14="http://schemas.microsoft.com/office/powerpoint/2010/main" val="416209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Tell more</a:t>
            </a:r>
            <a:r>
              <a:rPr lang="fr-FR" baseline="0" dirty="0" smtClean="0"/>
              <a:t> about background</a:t>
            </a:r>
          </a:p>
          <a:p>
            <a:r>
              <a:rPr lang="fr-FR" baseline="0" dirty="0" err="1" smtClean="0"/>
              <a:t>Interested</a:t>
            </a:r>
            <a:r>
              <a:rPr lang="fr-FR" baseline="0" dirty="0" smtClean="0"/>
              <a:t> in </a:t>
            </a:r>
            <a:r>
              <a:rPr lang="fr-FR" baseline="0" dirty="0" err="1" smtClean="0"/>
              <a:t>writig</a:t>
            </a:r>
            <a:r>
              <a:rPr lang="fr-FR" baseline="0" dirty="0" smtClean="0"/>
              <a:t> about </a:t>
            </a:r>
            <a:r>
              <a:rPr lang="fr-FR" baseline="0" dirty="0" err="1" smtClean="0"/>
              <a:t>fc</a:t>
            </a:r>
            <a:r>
              <a:rPr lang="fr-FR" baseline="0" dirty="0" smtClean="0"/>
              <a:t> as an </a:t>
            </a:r>
            <a:r>
              <a:rPr lang="fr-FR" baseline="0" dirty="0" err="1" smtClean="0"/>
              <a:t>alernative</a:t>
            </a:r>
            <a:r>
              <a:rPr lang="fr-FR" baseline="0" dirty="0" smtClean="0"/>
              <a:t> source, at the </a:t>
            </a:r>
            <a:r>
              <a:rPr lang="fr-FR" baseline="0" dirty="0" err="1" smtClean="0"/>
              <a:t>same</a:t>
            </a:r>
            <a:r>
              <a:rPr lang="fr-FR" baseline="0" dirty="0" smtClean="0"/>
              <a:t> time </a:t>
            </a:r>
            <a:r>
              <a:rPr lang="fr-FR" baseline="0" dirty="0" err="1" smtClean="0"/>
              <a:t>lack</a:t>
            </a:r>
            <a:r>
              <a:rPr lang="fr-FR" baseline="0" dirty="0" smtClean="0"/>
              <a:t> of </a:t>
            </a:r>
            <a:r>
              <a:rPr lang="fr-FR" baseline="0" dirty="0" err="1" smtClean="0"/>
              <a:t>knowldege</a:t>
            </a:r>
            <a:r>
              <a:rPr lang="fr-FR" baseline="0" dirty="0" smtClean="0"/>
              <a:t>, esp </a:t>
            </a:r>
            <a:r>
              <a:rPr lang="fr-FR" baseline="0" dirty="0" err="1" smtClean="0"/>
              <a:t>automotive</a:t>
            </a:r>
            <a:r>
              <a:rPr lang="fr-FR" baseline="0" dirty="0" smtClean="0"/>
              <a:t> </a:t>
            </a:r>
            <a:r>
              <a:rPr lang="fr-FR" baseline="0" dirty="0" err="1" smtClean="0"/>
              <a:t>industry</a:t>
            </a:r>
            <a:r>
              <a:rPr lang="fr-FR" baseline="0" dirty="0" smtClean="0"/>
              <a:t>, </a:t>
            </a:r>
            <a:r>
              <a:rPr lang="fr-FR" baseline="0" dirty="0" err="1" smtClean="0"/>
              <a:t>apears</a:t>
            </a:r>
            <a:r>
              <a:rPr lang="fr-FR" baseline="0" dirty="0" smtClean="0"/>
              <a:t> in media,</a:t>
            </a:r>
          </a:p>
          <a:p>
            <a:r>
              <a:rPr lang="fr-FR" baseline="0" dirty="0" smtClean="0"/>
              <a:t>Share the </a:t>
            </a:r>
            <a:r>
              <a:rPr lang="fr-FR" baseline="0" dirty="0" err="1" smtClean="0"/>
              <a:t>knowledge</a:t>
            </a:r>
            <a:r>
              <a:rPr lang="fr-FR" baseline="0" dirty="0" smtClean="0"/>
              <a:t>, </a:t>
            </a:r>
            <a:r>
              <a:rPr lang="fr-FR" baseline="0" dirty="0" err="1" smtClean="0"/>
              <a:t>realized</a:t>
            </a:r>
            <a:r>
              <a:rPr lang="fr-FR" baseline="0" dirty="0" smtClean="0"/>
              <a:t> the relevance in first </a:t>
            </a:r>
            <a:r>
              <a:rPr lang="fr-FR" baseline="0" dirty="0" err="1" smtClean="0"/>
              <a:t>presentation</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3C34E867-41F4-48E7-8B36-52D0CC1AAFEA}" type="slidenum">
              <a:rPr lang="en-US" smtClean="0"/>
              <a:t>4</a:t>
            </a:fld>
            <a:endParaRPr lang="en-US"/>
          </a:p>
        </p:txBody>
      </p:sp>
    </p:spTree>
    <p:extLst>
      <p:ext uri="{BB962C8B-B14F-4D97-AF65-F5344CB8AC3E}">
        <p14:creationId xmlns:p14="http://schemas.microsoft.com/office/powerpoint/2010/main" val="1339342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Tell more</a:t>
            </a:r>
            <a:r>
              <a:rPr lang="fr-FR" baseline="0" dirty="0" smtClean="0"/>
              <a:t> about background</a:t>
            </a:r>
          </a:p>
          <a:p>
            <a:r>
              <a:rPr lang="fr-FR" baseline="0" dirty="0" err="1" smtClean="0"/>
              <a:t>Interested</a:t>
            </a:r>
            <a:r>
              <a:rPr lang="fr-FR" baseline="0" dirty="0" smtClean="0"/>
              <a:t> in </a:t>
            </a:r>
            <a:r>
              <a:rPr lang="fr-FR" baseline="0" dirty="0" err="1" smtClean="0"/>
              <a:t>writig</a:t>
            </a:r>
            <a:r>
              <a:rPr lang="fr-FR" baseline="0" dirty="0" smtClean="0"/>
              <a:t> about </a:t>
            </a:r>
            <a:r>
              <a:rPr lang="fr-FR" baseline="0" dirty="0" err="1" smtClean="0"/>
              <a:t>fc</a:t>
            </a:r>
            <a:r>
              <a:rPr lang="fr-FR" baseline="0" dirty="0" smtClean="0"/>
              <a:t> as an </a:t>
            </a:r>
            <a:r>
              <a:rPr lang="fr-FR" baseline="0" dirty="0" err="1" smtClean="0"/>
              <a:t>alernative</a:t>
            </a:r>
            <a:r>
              <a:rPr lang="fr-FR" baseline="0" dirty="0" smtClean="0"/>
              <a:t> source, at the </a:t>
            </a:r>
            <a:r>
              <a:rPr lang="fr-FR" baseline="0" dirty="0" err="1" smtClean="0"/>
              <a:t>same</a:t>
            </a:r>
            <a:r>
              <a:rPr lang="fr-FR" baseline="0" dirty="0" smtClean="0"/>
              <a:t> time </a:t>
            </a:r>
            <a:r>
              <a:rPr lang="fr-FR" baseline="0" dirty="0" err="1" smtClean="0"/>
              <a:t>lack</a:t>
            </a:r>
            <a:r>
              <a:rPr lang="fr-FR" baseline="0" dirty="0" smtClean="0"/>
              <a:t> of </a:t>
            </a:r>
            <a:r>
              <a:rPr lang="fr-FR" baseline="0" dirty="0" err="1" smtClean="0"/>
              <a:t>knowldege</a:t>
            </a:r>
            <a:r>
              <a:rPr lang="fr-FR" baseline="0" dirty="0" smtClean="0"/>
              <a:t>, esp </a:t>
            </a:r>
            <a:r>
              <a:rPr lang="fr-FR" baseline="0" dirty="0" err="1" smtClean="0"/>
              <a:t>automotive</a:t>
            </a:r>
            <a:r>
              <a:rPr lang="fr-FR" baseline="0" dirty="0" smtClean="0"/>
              <a:t> </a:t>
            </a:r>
            <a:r>
              <a:rPr lang="fr-FR" baseline="0" dirty="0" err="1" smtClean="0"/>
              <a:t>industry</a:t>
            </a:r>
            <a:r>
              <a:rPr lang="fr-FR" baseline="0" dirty="0" smtClean="0"/>
              <a:t>, </a:t>
            </a:r>
            <a:r>
              <a:rPr lang="fr-FR" baseline="0" dirty="0" err="1" smtClean="0"/>
              <a:t>apears</a:t>
            </a:r>
            <a:r>
              <a:rPr lang="fr-FR" baseline="0" dirty="0" smtClean="0"/>
              <a:t> in media,</a:t>
            </a:r>
          </a:p>
          <a:p>
            <a:r>
              <a:rPr lang="fr-FR" baseline="0" dirty="0" smtClean="0"/>
              <a:t>Share the </a:t>
            </a:r>
            <a:r>
              <a:rPr lang="fr-FR" baseline="0" dirty="0" err="1" smtClean="0"/>
              <a:t>knowledge</a:t>
            </a:r>
            <a:r>
              <a:rPr lang="fr-FR" baseline="0" dirty="0" smtClean="0"/>
              <a:t>, </a:t>
            </a:r>
            <a:r>
              <a:rPr lang="fr-FR" baseline="0" dirty="0" err="1" smtClean="0"/>
              <a:t>realized</a:t>
            </a:r>
            <a:r>
              <a:rPr lang="fr-FR" baseline="0" dirty="0" smtClean="0"/>
              <a:t> the relevance in first </a:t>
            </a:r>
            <a:r>
              <a:rPr lang="fr-FR" baseline="0" dirty="0" err="1" smtClean="0"/>
              <a:t>presentation</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3C34E867-41F4-48E7-8B36-52D0CC1AAFEA}" type="slidenum">
              <a:rPr lang="en-US" smtClean="0"/>
              <a:t>5</a:t>
            </a:fld>
            <a:endParaRPr lang="en-US"/>
          </a:p>
        </p:txBody>
      </p:sp>
    </p:spTree>
    <p:extLst>
      <p:ext uri="{BB962C8B-B14F-4D97-AF65-F5344CB8AC3E}">
        <p14:creationId xmlns:p14="http://schemas.microsoft.com/office/powerpoint/2010/main" val="484923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GitHub</a:t>
            </a:r>
            <a:r>
              <a:rPr lang="de-DE" dirty="0" smtClean="0"/>
              <a:t>: </a:t>
            </a:r>
            <a:r>
              <a:rPr lang="de-DE" dirty="0" err="1" smtClean="0"/>
              <a:t>collaborate</a:t>
            </a:r>
            <a:r>
              <a:rPr lang="de-DE" baseline="0" dirty="0" smtClean="0"/>
              <a:t> </a:t>
            </a:r>
            <a:r>
              <a:rPr lang="de-DE" baseline="0" dirty="0" err="1" smtClean="0"/>
              <a:t>with</a:t>
            </a:r>
            <a:r>
              <a:rPr lang="de-DE" baseline="0" dirty="0" smtClean="0"/>
              <a:t> </a:t>
            </a:r>
            <a:r>
              <a:rPr lang="de-DE" baseline="0" dirty="0" err="1" smtClean="0"/>
              <a:t>whole</a:t>
            </a:r>
            <a:r>
              <a:rPr lang="de-DE" baseline="0" dirty="0" smtClean="0"/>
              <a:t> </a:t>
            </a:r>
            <a:r>
              <a:rPr lang="de-DE" baseline="0" dirty="0" err="1" smtClean="0"/>
              <a:t>class</a:t>
            </a:r>
            <a:r>
              <a:rPr lang="de-DE" baseline="0" dirty="0" smtClean="0"/>
              <a:t>, </a:t>
            </a:r>
            <a:r>
              <a:rPr lang="de-DE" baseline="0" dirty="0" err="1" smtClean="0"/>
              <a:t>website</a:t>
            </a:r>
            <a:r>
              <a:rPr lang="de-DE" baseline="0" dirty="0" smtClean="0"/>
              <a:t> </a:t>
            </a:r>
            <a:r>
              <a:rPr lang="de-DE" baseline="0" dirty="0" err="1" smtClean="0"/>
              <a:t>free</a:t>
            </a:r>
            <a:r>
              <a:rPr lang="de-DE" baseline="0" dirty="0" smtClean="0"/>
              <a:t>, </a:t>
            </a:r>
            <a:r>
              <a:rPr lang="de-DE" baseline="0" dirty="0" err="1" smtClean="0"/>
              <a:t>language</a:t>
            </a:r>
            <a:r>
              <a:rPr lang="de-DE" baseline="0" dirty="0" smtClean="0"/>
              <a:t> easy</a:t>
            </a:r>
          </a:p>
          <a:p>
            <a:r>
              <a:rPr lang="de-DE" baseline="0" dirty="0" err="1" smtClean="0"/>
              <a:t>Teambition</a:t>
            </a:r>
            <a:r>
              <a:rPr lang="de-DE" baseline="0" dirty="0" smtClean="0"/>
              <a:t>: </a:t>
            </a:r>
            <a:r>
              <a:rPr lang="de-DE" baseline="0" dirty="0" err="1" smtClean="0"/>
              <a:t>set</a:t>
            </a:r>
            <a:r>
              <a:rPr lang="de-DE" baseline="0" dirty="0" smtClean="0"/>
              <a:t> </a:t>
            </a:r>
            <a:r>
              <a:rPr lang="de-DE" baseline="0" dirty="0" err="1" smtClean="0"/>
              <a:t>deadlines</a:t>
            </a:r>
            <a:r>
              <a:rPr lang="de-DE" baseline="0" dirty="0" smtClean="0"/>
              <a:t> </a:t>
            </a:r>
            <a:r>
              <a:rPr lang="de-DE" baseline="0" dirty="0" err="1" smtClean="0"/>
              <a:t>for</a:t>
            </a:r>
            <a:r>
              <a:rPr lang="de-DE" baseline="0" dirty="0" smtClean="0"/>
              <a:t> </a:t>
            </a:r>
            <a:r>
              <a:rPr lang="de-DE" baseline="0" dirty="0" err="1" smtClean="0"/>
              <a:t>ourselves</a:t>
            </a:r>
            <a:r>
              <a:rPr lang="de-DE" baseline="0" dirty="0" smtClean="0"/>
              <a:t>, </a:t>
            </a:r>
            <a:r>
              <a:rPr lang="de-DE" baseline="0" dirty="0" err="1" smtClean="0"/>
              <a:t>shared</a:t>
            </a:r>
            <a:r>
              <a:rPr lang="de-DE" baseline="0" dirty="0" smtClean="0"/>
              <a:t> </a:t>
            </a:r>
            <a:r>
              <a:rPr lang="de-DE" baseline="0" dirty="0" err="1" smtClean="0"/>
              <a:t>resources</a:t>
            </a:r>
            <a:endParaRPr lang="de-DE" baseline="0" dirty="0" smtClean="0"/>
          </a:p>
          <a:p>
            <a:r>
              <a:rPr lang="de-DE" baseline="0" dirty="0" smtClean="0"/>
              <a:t>Office: </a:t>
            </a:r>
            <a:r>
              <a:rPr lang="de-DE" baseline="0" dirty="0" err="1" smtClean="0"/>
              <a:t>chose</a:t>
            </a:r>
            <a:r>
              <a:rPr lang="de-DE" baseline="0" dirty="0" smtClean="0"/>
              <a:t> Word </a:t>
            </a:r>
            <a:r>
              <a:rPr lang="de-DE" baseline="0" dirty="0" err="1" smtClean="0"/>
              <a:t>everybody</a:t>
            </a:r>
            <a:r>
              <a:rPr lang="de-DE" baseline="0" dirty="0" smtClean="0"/>
              <a:t> </a:t>
            </a:r>
            <a:r>
              <a:rPr lang="de-DE" baseline="0" dirty="0" err="1" smtClean="0"/>
              <a:t>can</a:t>
            </a:r>
            <a:r>
              <a:rPr lang="de-DE" baseline="0" dirty="0" smtClean="0"/>
              <a:t> </a:t>
            </a:r>
            <a:r>
              <a:rPr lang="de-DE" baseline="0" dirty="0" err="1" smtClean="0"/>
              <a:t>use</a:t>
            </a:r>
            <a:r>
              <a:rPr lang="de-DE" baseline="0" dirty="0" smtClean="0"/>
              <a:t> </a:t>
            </a:r>
            <a:r>
              <a:rPr lang="de-DE" baseline="0" dirty="0" err="1" smtClean="0"/>
              <a:t>it</a:t>
            </a:r>
            <a:r>
              <a:rPr lang="de-DE" baseline="0" dirty="0" smtClean="0"/>
              <a:t> </a:t>
            </a:r>
            <a:r>
              <a:rPr lang="de-DE" baseline="0" dirty="0" err="1" smtClean="0"/>
              <a:t>have</a:t>
            </a:r>
            <a:r>
              <a:rPr lang="de-DE" baseline="0" dirty="0" smtClean="0"/>
              <a:t> </a:t>
            </a:r>
            <a:r>
              <a:rPr lang="de-DE" baseline="0" dirty="0" err="1" smtClean="0"/>
              <a:t>it</a:t>
            </a:r>
            <a:r>
              <a:rPr lang="de-DE" baseline="0" dirty="0" smtClean="0"/>
              <a:t>, </a:t>
            </a:r>
            <a:r>
              <a:rPr lang="de-DE" baseline="0" dirty="0" err="1" smtClean="0"/>
              <a:t>Indesign</a:t>
            </a:r>
            <a:r>
              <a:rPr lang="de-DE" baseline="0" dirty="0" smtClean="0"/>
              <a:t> </a:t>
            </a:r>
            <a:r>
              <a:rPr lang="de-DE" baseline="0" dirty="0" err="1" smtClean="0"/>
              <a:t>and</a:t>
            </a:r>
            <a:r>
              <a:rPr lang="de-DE" baseline="0" dirty="0" smtClean="0"/>
              <a:t> Latex </a:t>
            </a:r>
            <a:r>
              <a:rPr lang="de-DE" baseline="0" dirty="0" err="1" smtClean="0"/>
              <a:t>weren‘t</a:t>
            </a:r>
            <a:r>
              <a:rPr lang="de-DE" baseline="0" dirty="0" smtClean="0"/>
              <a:t> </a:t>
            </a:r>
            <a:r>
              <a:rPr lang="de-DE" baseline="0" dirty="0" err="1" smtClean="0"/>
              <a:t>options</a:t>
            </a:r>
            <a:r>
              <a:rPr lang="de-DE" baseline="0" dirty="0" smtClean="0"/>
              <a:t> </a:t>
            </a:r>
            <a:r>
              <a:rPr lang="de-DE" baseline="0" dirty="0" err="1" smtClean="0"/>
              <a:t>cause</a:t>
            </a:r>
            <a:r>
              <a:rPr lang="de-DE" baseline="0" dirty="0" smtClean="0"/>
              <a:t> not </a:t>
            </a:r>
            <a:r>
              <a:rPr lang="de-DE" baseline="0" dirty="0" err="1" smtClean="0"/>
              <a:t>everybody</a:t>
            </a:r>
            <a:r>
              <a:rPr lang="de-DE" baseline="0" dirty="0" smtClean="0"/>
              <a:t> </a:t>
            </a:r>
            <a:r>
              <a:rPr lang="de-DE" baseline="0" dirty="0" err="1" smtClean="0"/>
              <a:t>could</a:t>
            </a:r>
            <a:r>
              <a:rPr lang="de-DE" baseline="0" dirty="0" smtClean="0"/>
              <a:t> </a:t>
            </a:r>
            <a:r>
              <a:rPr lang="de-DE" baseline="0" dirty="0" err="1" smtClean="0"/>
              <a:t>work</a:t>
            </a:r>
            <a:r>
              <a:rPr lang="de-DE" baseline="0" dirty="0" smtClean="0"/>
              <a:t> </a:t>
            </a:r>
            <a:r>
              <a:rPr lang="de-DE" baseline="0" dirty="0" err="1" smtClean="0"/>
              <a:t>with</a:t>
            </a:r>
            <a:r>
              <a:rPr lang="de-DE" baseline="0" dirty="0" smtClean="0"/>
              <a:t> </a:t>
            </a:r>
            <a:r>
              <a:rPr lang="de-DE" baseline="0" dirty="0" err="1" smtClean="0"/>
              <a:t>it</a:t>
            </a:r>
            <a:endParaRPr lang="de-DE" baseline="0" dirty="0" smtClean="0"/>
          </a:p>
          <a:p>
            <a:r>
              <a:rPr lang="de-DE" baseline="0" dirty="0" smtClean="0"/>
              <a:t>Atom: </a:t>
            </a:r>
            <a:r>
              <a:rPr lang="de-DE" baseline="0" dirty="0" err="1" smtClean="0"/>
              <a:t>keep</a:t>
            </a:r>
            <a:r>
              <a:rPr lang="de-DE" baseline="0" dirty="0" smtClean="0"/>
              <a:t> </a:t>
            </a:r>
            <a:r>
              <a:rPr lang="de-DE" baseline="0" dirty="0" err="1" smtClean="0"/>
              <a:t>track</a:t>
            </a:r>
            <a:r>
              <a:rPr lang="de-DE" baseline="0" dirty="0" smtClean="0"/>
              <a:t> </a:t>
            </a:r>
            <a:r>
              <a:rPr lang="de-DE" baseline="0" dirty="0" err="1" smtClean="0"/>
              <a:t>with</a:t>
            </a:r>
            <a:r>
              <a:rPr lang="de-DE" baseline="0" dirty="0" smtClean="0"/>
              <a:t> </a:t>
            </a:r>
            <a:r>
              <a:rPr lang="de-DE" baseline="0" dirty="0" err="1" smtClean="0"/>
              <a:t>meetingminutes</a:t>
            </a:r>
            <a:r>
              <a:rPr lang="de-DE" baseline="0" dirty="0" smtClean="0"/>
              <a:t>, </a:t>
            </a:r>
            <a:r>
              <a:rPr lang="de-DE" baseline="0" dirty="0" err="1" smtClean="0"/>
              <a:t>used</a:t>
            </a:r>
            <a:r>
              <a:rPr lang="de-DE" baseline="0" dirty="0" smtClean="0"/>
              <a:t> </a:t>
            </a:r>
            <a:r>
              <a:rPr lang="de-DE" baseline="0" dirty="0" err="1" smtClean="0"/>
              <a:t>because</a:t>
            </a:r>
            <a:r>
              <a:rPr lang="de-DE" baseline="0" dirty="0" smtClean="0"/>
              <a:t> </a:t>
            </a:r>
            <a:r>
              <a:rPr lang="de-DE" baseline="0" dirty="0" err="1" smtClean="0"/>
              <a:t>of</a:t>
            </a:r>
            <a:r>
              <a:rPr lang="de-DE" baseline="0" dirty="0" smtClean="0"/>
              <a:t> </a:t>
            </a:r>
            <a:r>
              <a:rPr lang="de-DE" baseline="0" dirty="0" err="1" smtClean="0"/>
              <a:t>markdown</a:t>
            </a:r>
            <a:r>
              <a:rPr lang="de-DE" baseline="0" dirty="0" smtClean="0"/>
              <a:t> </a:t>
            </a:r>
            <a:r>
              <a:rPr lang="de-DE" baseline="0" dirty="0" err="1" smtClean="0"/>
              <a:t>preview</a:t>
            </a:r>
            <a:endParaRPr lang="de-DE" baseline="0" dirty="0" smtClean="0"/>
          </a:p>
          <a:p>
            <a:r>
              <a:rPr lang="de-DE" baseline="0" dirty="0" err="1" smtClean="0"/>
              <a:t>Citavi</a:t>
            </a:r>
            <a:r>
              <a:rPr lang="de-DE" baseline="0" dirty="0" smtClean="0"/>
              <a:t>: </a:t>
            </a:r>
            <a:r>
              <a:rPr lang="de-DE" baseline="0" dirty="0" err="1" smtClean="0"/>
              <a:t>add</a:t>
            </a:r>
            <a:r>
              <a:rPr lang="de-DE" baseline="0" dirty="0" smtClean="0"/>
              <a:t> </a:t>
            </a:r>
            <a:r>
              <a:rPr lang="de-DE" baseline="0" dirty="0" err="1" smtClean="0"/>
              <a:t>papers</a:t>
            </a:r>
            <a:r>
              <a:rPr lang="de-DE" baseline="0" dirty="0" smtClean="0"/>
              <a:t> </a:t>
            </a:r>
            <a:r>
              <a:rPr lang="de-DE" baseline="0" dirty="0" err="1" smtClean="0"/>
              <a:t>and</a:t>
            </a:r>
            <a:r>
              <a:rPr lang="de-DE" baseline="0" dirty="0" smtClean="0"/>
              <a:t> </a:t>
            </a:r>
            <a:r>
              <a:rPr lang="de-DE" baseline="0" dirty="0" err="1" smtClean="0"/>
              <a:t>websites</a:t>
            </a:r>
            <a:r>
              <a:rPr lang="de-DE" baseline="0" dirty="0" smtClean="0"/>
              <a:t> </a:t>
            </a:r>
            <a:r>
              <a:rPr lang="de-DE" baseline="0" dirty="0" err="1" smtClean="0"/>
              <a:t>easily</a:t>
            </a:r>
            <a:r>
              <a:rPr lang="de-DE" baseline="0" dirty="0" smtClean="0"/>
              <a:t>, </a:t>
            </a:r>
            <a:r>
              <a:rPr lang="de-DE" baseline="0" dirty="0" err="1" smtClean="0"/>
              <a:t>with</a:t>
            </a:r>
            <a:r>
              <a:rPr lang="de-DE" baseline="0" dirty="0" smtClean="0"/>
              <a:t> </a:t>
            </a:r>
            <a:r>
              <a:rPr lang="de-DE" baseline="0" dirty="0" err="1" smtClean="0"/>
              <a:t>word</a:t>
            </a:r>
            <a:r>
              <a:rPr lang="de-DE" baseline="0" dirty="0" smtClean="0"/>
              <a:t> </a:t>
            </a:r>
            <a:r>
              <a:rPr lang="de-DE" baseline="0" dirty="0" err="1" smtClean="0"/>
              <a:t>plugin</a:t>
            </a:r>
            <a:r>
              <a:rPr lang="de-DE" baseline="0" dirty="0" smtClean="0"/>
              <a:t> </a:t>
            </a:r>
            <a:r>
              <a:rPr lang="de-DE" baseline="0" dirty="0" err="1" smtClean="0"/>
              <a:t>add</a:t>
            </a:r>
            <a:r>
              <a:rPr lang="de-DE" baseline="0" dirty="0" smtClean="0"/>
              <a:t> </a:t>
            </a:r>
            <a:r>
              <a:rPr lang="de-DE" baseline="0" dirty="0" err="1" smtClean="0"/>
              <a:t>references</a:t>
            </a:r>
            <a:r>
              <a:rPr lang="de-DE" baseline="0" dirty="0" smtClean="0"/>
              <a:t> in </a:t>
            </a:r>
            <a:r>
              <a:rPr lang="de-DE" baseline="0" dirty="0" err="1" smtClean="0"/>
              <a:t>document</a:t>
            </a:r>
            <a:r>
              <a:rPr lang="de-DE" baseline="0" dirty="0" smtClean="0"/>
              <a:t>, </a:t>
            </a:r>
            <a:r>
              <a:rPr lang="de-DE" baseline="0" dirty="0" err="1" smtClean="0"/>
              <a:t>consistency</a:t>
            </a:r>
            <a:r>
              <a:rPr lang="de-DE" baseline="0" dirty="0" smtClean="0"/>
              <a:t> in all </a:t>
            </a:r>
            <a:r>
              <a:rPr lang="de-DE" baseline="0" dirty="0" err="1" smtClean="0"/>
              <a:t>references</a:t>
            </a:r>
            <a:endParaRPr lang="de-DE" baseline="0" dirty="0" smtClean="0"/>
          </a:p>
          <a:p>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6</a:t>
            </a:fld>
            <a:endParaRPr lang="en-US"/>
          </a:p>
        </p:txBody>
      </p:sp>
    </p:spTree>
    <p:extLst>
      <p:ext uri="{BB962C8B-B14F-4D97-AF65-F5344CB8AC3E}">
        <p14:creationId xmlns:p14="http://schemas.microsoft.com/office/powerpoint/2010/main" val="245448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Website:</a:t>
            </a:r>
            <a:r>
              <a:rPr lang="de-DE" baseline="0" dirty="0" smtClean="0"/>
              <a:t> </a:t>
            </a:r>
            <a:r>
              <a:rPr lang="de-DE" baseline="0" dirty="0" err="1" smtClean="0"/>
              <a:t>make</a:t>
            </a:r>
            <a:r>
              <a:rPr lang="de-DE" baseline="0" dirty="0" smtClean="0"/>
              <a:t> </a:t>
            </a:r>
            <a:r>
              <a:rPr lang="de-DE" baseline="0" dirty="0" err="1" smtClean="0"/>
              <a:t>report</a:t>
            </a:r>
            <a:r>
              <a:rPr lang="de-DE" baseline="0" dirty="0" smtClean="0"/>
              <a:t> </a:t>
            </a:r>
            <a:r>
              <a:rPr lang="de-DE" baseline="0" dirty="0" err="1" smtClean="0"/>
              <a:t>available</a:t>
            </a:r>
            <a:r>
              <a:rPr lang="de-DE" baseline="0" dirty="0" smtClean="0"/>
              <a:t> online, simple </a:t>
            </a:r>
            <a:r>
              <a:rPr lang="de-DE" baseline="0" dirty="0" err="1" smtClean="0"/>
              <a:t>intro</a:t>
            </a:r>
            <a:r>
              <a:rPr lang="de-DE" baseline="0" dirty="0" smtClean="0"/>
              <a:t> </a:t>
            </a:r>
            <a:r>
              <a:rPr lang="de-DE" baseline="0" dirty="0" err="1" smtClean="0"/>
              <a:t>about</a:t>
            </a:r>
            <a:r>
              <a:rPr lang="de-DE" baseline="0" dirty="0" smtClean="0"/>
              <a:t> </a:t>
            </a:r>
            <a:r>
              <a:rPr lang="de-DE" baseline="0" dirty="0" err="1" smtClean="0"/>
              <a:t>each</a:t>
            </a:r>
            <a:r>
              <a:rPr lang="de-DE" baseline="0" dirty="0" smtClean="0"/>
              <a:t> </a:t>
            </a:r>
            <a:r>
              <a:rPr lang="de-DE" baseline="0" dirty="0" err="1" smtClean="0"/>
              <a:t>topic</a:t>
            </a:r>
            <a:r>
              <a:rPr lang="de-DE" baseline="0" dirty="0" smtClean="0"/>
              <a:t>, </a:t>
            </a:r>
            <a:r>
              <a:rPr lang="de-DE" baseline="0" dirty="0" err="1" smtClean="0"/>
              <a:t>download</a:t>
            </a:r>
            <a:r>
              <a:rPr lang="de-DE" baseline="0" dirty="0" smtClean="0"/>
              <a:t> </a:t>
            </a:r>
            <a:r>
              <a:rPr lang="de-DE" baseline="0" dirty="0" err="1" smtClean="0"/>
              <a:t>report</a:t>
            </a:r>
            <a:r>
              <a:rPr lang="de-DE" baseline="0" dirty="0" smtClean="0"/>
              <a:t>, link </a:t>
            </a:r>
            <a:r>
              <a:rPr lang="de-DE" baseline="0" dirty="0" err="1" smtClean="0"/>
              <a:t>to</a:t>
            </a:r>
            <a:r>
              <a:rPr lang="de-DE" baseline="0" dirty="0" smtClean="0"/>
              <a:t> </a:t>
            </a:r>
            <a:r>
              <a:rPr lang="de-DE" baseline="0" dirty="0" err="1" smtClean="0"/>
              <a:t>giutHub</a:t>
            </a:r>
            <a:r>
              <a:rPr lang="de-DE" baseline="0" dirty="0" smtClean="0"/>
              <a:t> </a:t>
            </a:r>
            <a:r>
              <a:rPr lang="de-DE" baseline="0" dirty="0" err="1" smtClean="0"/>
              <a:t>for</a:t>
            </a:r>
            <a:r>
              <a:rPr lang="de-DE" baseline="0" dirty="0" smtClean="0"/>
              <a:t> </a:t>
            </a:r>
            <a:r>
              <a:rPr lang="de-DE" baseline="0" dirty="0" err="1" smtClean="0"/>
              <a:t>further</a:t>
            </a:r>
            <a:r>
              <a:rPr lang="de-DE" baseline="0" dirty="0" smtClean="0"/>
              <a:t> </a:t>
            </a:r>
            <a:r>
              <a:rPr lang="de-DE" baseline="0" dirty="0" err="1" smtClean="0"/>
              <a:t>collaboration</a:t>
            </a:r>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7</a:t>
            </a:fld>
            <a:endParaRPr lang="en-US"/>
          </a:p>
        </p:txBody>
      </p:sp>
    </p:spTree>
    <p:extLst>
      <p:ext uri="{BB962C8B-B14F-4D97-AF65-F5344CB8AC3E}">
        <p14:creationId xmlns:p14="http://schemas.microsoft.com/office/powerpoint/2010/main" val="2743470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Go </a:t>
            </a:r>
            <a:r>
              <a:rPr lang="de-DE" dirty="0" err="1" smtClean="0"/>
              <a:t>through</a:t>
            </a:r>
            <a:r>
              <a:rPr lang="de-DE" dirty="0" smtClean="0"/>
              <a:t> </a:t>
            </a:r>
            <a:r>
              <a:rPr lang="de-DE" dirty="0" err="1" smtClean="0"/>
              <a:t>points</a:t>
            </a:r>
            <a:endParaRPr lang="de-DE" dirty="0" smtClean="0"/>
          </a:p>
          <a:p>
            <a:r>
              <a:rPr lang="de-DE" dirty="0" err="1" smtClean="0"/>
              <a:t>Changed</a:t>
            </a:r>
            <a:r>
              <a:rPr lang="de-DE" dirty="0" smtClean="0"/>
              <a:t> </a:t>
            </a:r>
            <a:r>
              <a:rPr lang="de-DE" dirty="0" err="1" smtClean="0"/>
              <a:t>outline</a:t>
            </a:r>
            <a:r>
              <a:rPr lang="de-DE" dirty="0" smtClean="0"/>
              <a:t> </a:t>
            </a:r>
            <a:r>
              <a:rPr lang="de-DE" dirty="0" err="1" smtClean="0"/>
              <a:t>because</a:t>
            </a:r>
            <a:r>
              <a:rPr lang="de-DE" dirty="0" smtClean="0"/>
              <a:t> </a:t>
            </a:r>
            <a:r>
              <a:rPr lang="de-DE" dirty="0" err="1" smtClean="0"/>
              <a:t>member</a:t>
            </a:r>
            <a:r>
              <a:rPr lang="de-DE" dirty="0" smtClean="0"/>
              <a:t> </a:t>
            </a:r>
            <a:r>
              <a:rPr lang="de-DE" dirty="0" err="1" smtClean="0"/>
              <a:t>dropped</a:t>
            </a:r>
            <a:r>
              <a:rPr lang="de-DE" dirty="0" smtClean="0"/>
              <a:t> </a:t>
            </a:r>
            <a:r>
              <a:rPr lang="de-DE" dirty="0" err="1" smtClean="0"/>
              <a:t>class</a:t>
            </a:r>
            <a:endParaRPr lang="de-DE" dirty="0" smtClean="0"/>
          </a:p>
        </p:txBody>
      </p:sp>
      <p:sp>
        <p:nvSpPr>
          <p:cNvPr id="4" name="Slide Number Placeholder 3"/>
          <p:cNvSpPr>
            <a:spLocks noGrp="1"/>
          </p:cNvSpPr>
          <p:nvPr>
            <p:ph type="sldNum" sz="quarter" idx="10"/>
          </p:nvPr>
        </p:nvSpPr>
        <p:spPr/>
        <p:txBody>
          <a:bodyPr/>
          <a:lstStyle/>
          <a:p>
            <a:fld id="{3C34E867-41F4-48E7-8B36-52D0CC1AAFEA}" type="slidenum">
              <a:rPr lang="en-US" smtClean="0"/>
              <a:t>8</a:t>
            </a:fld>
            <a:endParaRPr lang="en-US"/>
          </a:p>
        </p:txBody>
      </p:sp>
    </p:spTree>
    <p:extLst>
      <p:ext uri="{BB962C8B-B14F-4D97-AF65-F5344CB8AC3E}">
        <p14:creationId xmlns:p14="http://schemas.microsoft.com/office/powerpoint/2010/main" val="247946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4E867-41F4-48E7-8B36-52D0CC1AAFEA}" type="slidenum">
              <a:rPr lang="en-US" smtClean="0"/>
              <a:t>9</a:t>
            </a:fld>
            <a:endParaRPr lang="en-US"/>
          </a:p>
        </p:txBody>
      </p:sp>
    </p:spTree>
    <p:extLst>
      <p:ext uri="{BB962C8B-B14F-4D97-AF65-F5344CB8AC3E}">
        <p14:creationId xmlns:p14="http://schemas.microsoft.com/office/powerpoint/2010/main" val="343824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C5C61E9-1969-4DE7-B3D9-D872FA8B372C}"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5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58393AD-105C-431A-A838-9B58B6F2F924}"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55574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2302"/>
            <a:ext cx="2628900" cy="57598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3" y="412302"/>
            <a:ext cx="7734300" cy="5759898"/>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4A90EAD-181F-478D-BFB5-37F5DAD19610}"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384338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099D2FA-A7EE-4C7E-B927-FD90FB82F630}"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418805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11C7551-15CD-4926-937B-70B1D507B698}" type="datetime1">
              <a:rPr lang="fr-FR" smtClean="0"/>
              <a:t>16/06/2015</a:t>
            </a:fld>
            <a:endParaRPr lang="fr-FR"/>
          </a:p>
        </p:txBody>
      </p:sp>
      <p:sp>
        <p:nvSpPr>
          <p:cNvPr id="5" name="Footer Placeholder 4"/>
          <p:cNvSpPr>
            <a:spLocks noGrp="1"/>
          </p:cNvSpPr>
          <p:nvPr>
            <p:ph type="ftr" sz="quarter" idx="11"/>
          </p:nvPr>
        </p:nvSpPr>
        <p:spPr/>
        <p:txBody>
          <a:bodyPr/>
          <a:lstStyle/>
          <a:p>
            <a:r>
              <a:rPr lang="fr-FR" smtClean="0"/>
              <a:t>Bambu - 17.06.2015</a:t>
            </a:r>
            <a:endParaRPr lang="fr-FR"/>
          </a:p>
        </p:txBody>
      </p:sp>
      <p:sp>
        <p:nvSpPr>
          <p:cNvPr id="6" name="Slide Number Placeholder 5"/>
          <p:cNvSpPr>
            <a:spLocks noGrp="1"/>
          </p:cNvSpPr>
          <p:nvPr>
            <p:ph type="sldNum" sz="quarter" idx="12"/>
          </p:nvPr>
        </p:nvSpPr>
        <p:spPr/>
        <p:txBody>
          <a:bodyPr/>
          <a:lstStyle/>
          <a:p>
            <a:fld id="{D376626B-8044-4126-A03C-8C0AE257EC41}" type="slidenum">
              <a:rPr lang="fr-FR" smtClean="0"/>
              <a:t>‹#›</a:t>
            </a:fld>
            <a:endParaRPr lang="fr-FR"/>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27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ED2ED52-2116-43A1-A3DA-BEF214973798}" type="datetime1">
              <a:rPr lang="fr-FR" smtClean="0"/>
              <a:t>16/06/2015</a:t>
            </a:fld>
            <a:endParaRPr lang="fr-FR"/>
          </a:p>
        </p:txBody>
      </p:sp>
      <p:sp>
        <p:nvSpPr>
          <p:cNvPr id="6" name="Footer Placeholder 5"/>
          <p:cNvSpPr>
            <a:spLocks noGrp="1"/>
          </p:cNvSpPr>
          <p:nvPr>
            <p:ph type="ftr" sz="quarter" idx="11"/>
          </p:nvPr>
        </p:nvSpPr>
        <p:spPr/>
        <p:txBody>
          <a:bodyPr/>
          <a:lstStyle/>
          <a:p>
            <a:r>
              <a:rPr lang="fr-FR" smtClean="0"/>
              <a:t>Bambu - 17.06.2015</a:t>
            </a:r>
            <a:endParaRPr lang="fr-FR"/>
          </a:p>
        </p:txBody>
      </p:sp>
      <p:sp>
        <p:nvSpPr>
          <p:cNvPr id="7" name="Slide Number Placeholder 6"/>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14121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B971E29-9863-4D58-9B4C-278F70DD2FC4}" type="datetime1">
              <a:rPr lang="fr-FR" smtClean="0"/>
              <a:t>16/06/2015</a:t>
            </a:fld>
            <a:endParaRPr lang="fr-FR"/>
          </a:p>
        </p:txBody>
      </p:sp>
      <p:sp>
        <p:nvSpPr>
          <p:cNvPr id="8" name="Footer Placeholder 7"/>
          <p:cNvSpPr>
            <a:spLocks noGrp="1"/>
          </p:cNvSpPr>
          <p:nvPr>
            <p:ph type="ftr" sz="quarter" idx="11"/>
          </p:nvPr>
        </p:nvSpPr>
        <p:spPr/>
        <p:txBody>
          <a:bodyPr/>
          <a:lstStyle/>
          <a:p>
            <a:r>
              <a:rPr lang="fr-FR" smtClean="0"/>
              <a:t>Bambu - 17.06.2015</a:t>
            </a:r>
            <a:endParaRPr lang="fr-FR"/>
          </a:p>
        </p:txBody>
      </p:sp>
      <p:sp>
        <p:nvSpPr>
          <p:cNvPr id="9" name="Slide Number Placeholder 8"/>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62964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253C44B-7212-4A52-B992-5A7FEEE78D27}" type="datetime1">
              <a:rPr lang="fr-FR" smtClean="0"/>
              <a:t>16/06/2015</a:t>
            </a:fld>
            <a:endParaRPr lang="fr-FR"/>
          </a:p>
        </p:txBody>
      </p:sp>
      <p:sp>
        <p:nvSpPr>
          <p:cNvPr id="4" name="Footer Placeholder 3"/>
          <p:cNvSpPr>
            <a:spLocks noGrp="1"/>
          </p:cNvSpPr>
          <p:nvPr>
            <p:ph type="ftr" sz="quarter" idx="11"/>
          </p:nvPr>
        </p:nvSpPr>
        <p:spPr/>
        <p:txBody>
          <a:bodyPr/>
          <a:lstStyle/>
          <a:p>
            <a:r>
              <a:rPr lang="fr-FR" smtClean="0"/>
              <a:t>Bambu - 17.06.2015</a:t>
            </a:r>
            <a:endParaRPr lang="fr-FR"/>
          </a:p>
        </p:txBody>
      </p:sp>
      <p:sp>
        <p:nvSpPr>
          <p:cNvPr id="5" name="Slide Number Placeholder 4"/>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7825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82"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2"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43EA57-E6C3-4C48-A8CC-B6619773AA7F}" type="datetime1">
              <a:rPr lang="fr-FR" smtClean="0"/>
              <a:t>16/06/2015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smtClean="0"/>
              <a:t>Bambu - 17.06.2015</a:t>
            </a:r>
            <a:endParaRPr lang="fr-FR"/>
          </a:p>
        </p:txBody>
      </p:sp>
      <p:sp>
        <p:nvSpPr>
          <p:cNvPr id="9" name="Slide Number Placeholder 8"/>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60896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23"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8" y="6459795"/>
            <a:ext cx="2618511" cy="365125"/>
          </a:xfrm>
        </p:spPr>
        <p:txBody>
          <a:bodyPr/>
          <a:lstStyle>
            <a:lvl1pPr algn="l">
              <a:defRPr/>
            </a:lvl1pPr>
          </a:lstStyle>
          <a:p>
            <a:fld id="{ED5FB9D2-93C7-43A2-909C-57D7B44C3E30}" type="datetime1">
              <a:rPr lang="fr-FR" smtClean="0"/>
              <a:t>16/06/2015</a:t>
            </a:fld>
            <a:endParaRPr lang="fr-FR"/>
          </a:p>
        </p:txBody>
      </p:sp>
      <p:sp>
        <p:nvSpPr>
          <p:cNvPr id="6" name="Footer Placeholder 5"/>
          <p:cNvSpPr>
            <a:spLocks noGrp="1"/>
          </p:cNvSpPr>
          <p:nvPr>
            <p:ph type="ftr" sz="quarter" idx="11"/>
          </p:nvPr>
        </p:nvSpPr>
        <p:spPr>
          <a:xfrm>
            <a:off x="4800600" y="6459795"/>
            <a:ext cx="4648200" cy="365125"/>
          </a:xfrm>
        </p:spPr>
        <p:txBody>
          <a:bodyPr/>
          <a:lstStyle>
            <a:lvl1pPr algn="l">
              <a:defRPr>
                <a:solidFill>
                  <a:schemeClr val="tx2"/>
                </a:solidFill>
              </a:defRPr>
            </a:lvl1pPr>
          </a:lstStyle>
          <a:p>
            <a:r>
              <a:rPr lang="fr-FR" smtClean="0"/>
              <a:t>Bambu - 17.06.2015</a:t>
            </a:r>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6626B-8044-4126-A03C-8C0AE257EC41}" type="slidenum">
              <a:rPr lang="fr-FR" smtClean="0"/>
              <a:t>‹#›</a:t>
            </a:fld>
            <a:endParaRPr lang="fr-FR"/>
          </a:p>
        </p:txBody>
      </p:sp>
    </p:spTree>
    <p:extLst>
      <p:ext uri="{BB962C8B-B14F-4D97-AF65-F5344CB8AC3E}">
        <p14:creationId xmlns:p14="http://schemas.microsoft.com/office/powerpoint/2010/main" val="237580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6"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2" y="0"/>
            <a:ext cx="12191985" cy="4915076"/>
          </a:xfrm>
          <a:solidFill>
            <a:schemeClr val="bg2">
              <a:lumMod val="90000"/>
            </a:schemeClr>
          </a:solidFill>
        </p:spPr>
        <p:txBody>
          <a:bodyPr lIns="457200" tIns="457200"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1976278-7E84-470F-B715-7B2B030F838D}" type="datetime1">
              <a:rPr lang="fr-FR" smtClean="0"/>
              <a:t>16/06/2015</a:t>
            </a:fld>
            <a:endParaRPr lang="fr-FR"/>
          </a:p>
        </p:txBody>
      </p:sp>
      <p:sp>
        <p:nvSpPr>
          <p:cNvPr id="6" name="Footer Placeholder 5"/>
          <p:cNvSpPr>
            <a:spLocks noGrp="1"/>
          </p:cNvSpPr>
          <p:nvPr>
            <p:ph type="ftr" sz="quarter" idx="11"/>
          </p:nvPr>
        </p:nvSpPr>
        <p:spPr/>
        <p:txBody>
          <a:bodyPr/>
          <a:lstStyle/>
          <a:p>
            <a:r>
              <a:rPr lang="fr-FR" smtClean="0"/>
              <a:t>Bambu - 17.06.2015</a:t>
            </a:r>
            <a:endParaRPr lang="fr-FR"/>
          </a:p>
        </p:txBody>
      </p:sp>
      <p:sp>
        <p:nvSpPr>
          <p:cNvPr id="7" name="Slide Number Placeholder 6"/>
          <p:cNvSpPr>
            <a:spLocks noGrp="1"/>
          </p:cNvSpPr>
          <p:nvPr>
            <p:ph type="sldNum" sz="quarter" idx="12"/>
          </p:nvPr>
        </p:nvSpPr>
        <p:spPr/>
        <p:txBody>
          <a:bodyPr/>
          <a:lstStyle/>
          <a:p>
            <a:fld id="{D376626B-8044-4126-A03C-8C0AE257EC41}" type="slidenum">
              <a:rPr lang="fr-FR" smtClean="0"/>
              <a:t>‹#›</a:t>
            </a:fld>
            <a:endParaRPr lang="fr-FR"/>
          </a:p>
        </p:txBody>
      </p:sp>
    </p:spTree>
    <p:extLst>
      <p:ext uri="{BB962C8B-B14F-4D97-AF65-F5344CB8AC3E}">
        <p14:creationId xmlns:p14="http://schemas.microsoft.com/office/powerpoint/2010/main" val="1140693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2"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7"/>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7" y="6459795"/>
            <a:ext cx="2472271" cy="365125"/>
          </a:xfrm>
          <a:prstGeom prst="rect">
            <a:avLst/>
          </a:prstGeom>
        </p:spPr>
        <p:txBody>
          <a:bodyPr vert="horz" lIns="91440" tIns="45720" rIns="91440" bIns="45720" rtlCol="0" anchor="ctr"/>
          <a:lstStyle>
            <a:lvl1pPr algn="l">
              <a:defRPr sz="900">
                <a:solidFill>
                  <a:srgbClr val="FFFFFF"/>
                </a:solidFill>
              </a:defRPr>
            </a:lvl1pPr>
          </a:lstStyle>
          <a:p>
            <a:fld id="{74A8B278-FC62-4207-A2FC-36512D99DBFC}" type="datetime1">
              <a:rPr lang="fr-FR" smtClean="0"/>
              <a:t>16/06/2015</a:t>
            </a:fld>
            <a:endParaRPr lang="fr-FR"/>
          </a:p>
        </p:txBody>
      </p:sp>
      <p:sp>
        <p:nvSpPr>
          <p:cNvPr id="5" name="Footer Placeholder 4"/>
          <p:cNvSpPr>
            <a:spLocks noGrp="1"/>
          </p:cNvSpPr>
          <p:nvPr>
            <p:ph type="ftr" sz="quarter" idx="3"/>
          </p:nvPr>
        </p:nvSpPr>
        <p:spPr>
          <a:xfrm>
            <a:off x="3686187" y="645979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smtClean="0"/>
              <a:t>Bambu - 17.06.2015</a:t>
            </a:r>
            <a:endParaRPr lang="fr-FR"/>
          </a:p>
        </p:txBody>
      </p:sp>
      <p:sp>
        <p:nvSpPr>
          <p:cNvPr id="6" name="Slide Number Placeholder 5"/>
          <p:cNvSpPr>
            <a:spLocks noGrp="1"/>
          </p:cNvSpPr>
          <p:nvPr>
            <p:ph type="sldNum" sz="quarter" idx="4"/>
          </p:nvPr>
        </p:nvSpPr>
        <p:spPr>
          <a:xfrm>
            <a:off x="9900465" y="6459795"/>
            <a:ext cx="1312025" cy="365125"/>
          </a:xfrm>
          <a:prstGeom prst="rect">
            <a:avLst/>
          </a:prstGeom>
        </p:spPr>
        <p:txBody>
          <a:bodyPr vert="horz" lIns="91440" tIns="45720" rIns="91440" bIns="45720" rtlCol="0" anchor="ctr"/>
          <a:lstStyle>
            <a:lvl1pPr algn="r">
              <a:defRPr sz="1051">
                <a:solidFill>
                  <a:srgbClr val="FFFFFF"/>
                </a:solidFill>
              </a:defRPr>
            </a:lvl1pPr>
          </a:lstStyle>
          <a:p>
            <a:fld id="{D376626B-8044-4126-A03C-8C0AE257EC41}"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52419" y="729605"/>
            <a:ext cx="703261" cy="1008000"/>
          </a:xfrm>
          <a:prstGeom prst="rect">
            <a:avLst/>
          </a:prstGeom>
        </p:spPr>
      </p:pic>
    </p:spTree>
    <p:extLst>
      <p:ext uri="{BB962C8B-B14F-4D97-AF65-F5344CB8AC3E}">
        <p14:creationId xmlns:p14="http://schemas.microsoft.com/office/powerpoint/2010/main" val="830737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354"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6" indent="-91436" algn="l" defTabSz="914354"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bambugms.github.io/Industry-Analysis-Repor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r-FR" smtClean="0"/>
              <a:t>Bambu - 17.06.2015</a:t>
            </a:r>
            <a:endParaRPr lang="fr-FR" dirty="0"/>
          </a:p>
        </p:txBody>
      </p:sp>
      <p:pic>
        <p:nvPicPr>
          <p:cNvPr id="5" name="Picture 2" descr="http://images3.alphacoders.com/229/229465.jpg"/>
          <p:cNvPicPr>
            <a:picLocks noChangeAspect="1" noChangeArrowheads="1"/>
          </p:cNvPicPr>
          <p:nvPr/>
        </p:nvPicPr>
        <p:blipFill rotWithShape="1">
          <a:blip r:embed="rId3">
            <a:extLst>
              <a:ext uri="{28A0092B-C50C-407E-A947-70E740481C1C}">
                <a14:useLocalDpi xmlns:a14="http://schemas.microsoft.com/office/drawing/2010/main" val="0"/>
              </a:ext>
            </a:extLst>
          </a:blip>
          <a:srcRect b="9452"/>
          <a:stretch/>
        </p:blipFill>
        <p:spPr bwMode="auto">
          <a:xfrm>
            <a:off x="0" y="1"/>
            <a:ext cx="12192000" cy="690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17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34" y="47753"/>
            <a:ext cx="9440091" cy="4537766"/>
          </a:xfrm>
          <a:prstGeom prst="rect">
            <a:avLst/>
          </a:prstGeom>
        </p:spPr>
      </p:pic>
      <p:sp>
        <p:nvSpPr>
          <p:cNvPr id="2" name="Title 1"/>
          <p:cNvSpPr>
            <a:spLocks noGrp="1"/>
          </p:cNvSpPr>
          <p:nvPr>
            <p:ph type="ctrTitle"/>
          </p:nvPr>
        </p:nvSpPr>
        <p:spPr/>
        <p:txBody>
          <a:bodyPr>
            <a:normAutofit/>
          </a:bodyPr>
          <a:lstStyle/>
          <a:p>
            <a:r>
              <a:rPr lang="en-US" sz="6000" dirty="0" smtClean="0"/>
              <a:t>FUEL CELL INDUSTRY ANALYSIS REPORT</a:t>
            </a:r>
            <a:endParaRPr lang="en-US" sz="6000" dirty="0"/>
          </a:p>
        </p:txBody>
      </p:sp>
      <p:sp>
        <p:nvSpPr>
          <p:cNvPr id="3" name="Subtitle 2"/>
          <p:cNvSpPr>
            <a:spLocks noGrp="1"/>
          </p:cNvSpPr>
          <p:nvPr>
            <p:ph type="subTitle" idx="1"/>
          </p:nvPr>
        </p:nvSpPr>
        <p:spPr/>
        <p:txBody>
          <a:bodyPr/>
          <a:lstStyle/>
          <a:p>
            <a:r>
              <a:rPr lang="en-US" dirty="0" smtClean="0"/>
              <a:t>Global Manufacturing Strategy</a:t>
            </a:r>
            <a:endParaRPr lang="en-US" dirty="0"/>
          </a:p>
        </p:txBody>
      </p:sp>
      <p:sp>
        <p:nvSpPr>
          <p:cNvPr id="5" name="Espace réservé du pied de page 4"/>
          <p:cNvSpPr>
            <a:spLocks noGrp="1"/>
          </p:cNvSpPr>
          <p:nvPr>
            <p:ph type="ftr" sz="quarter" idx="11"/>
          </p:nvPr>
        </p:nvSpPr>
        <p:spPr/>
        <p:txBody>
          <a:bodyPr/>
          <a:lstStyle/>
          <a:p>
            <a:r>
              <a:rPr lang="fr-FR" smtClean="0"/>
              <a:t>Bambu - 17.06.2015</a:t>
            </a:r>
            <a:endParaRPr lang="fr-FR" dirty="0"/>
          </a:p>
        </p:txBody>
      </p:sp>
      <p:sp>
        <p:nvSpPr>
          <p:cNvPr id="6" name="Espace réservé du numéro de diapositive 5"/>
          <p:cNvSpPr>
            <a:spLocks noGrp="1"/>
          </p:cNvSpPr>
          <p:nvPr>
            <p:ph type="sldNum" sz="quarter" idx="12"/>
          </p:nvPr>
        </p:nvSpPr>
        <p:spPr/>
        <p:txBody>
          <a:bodyPr/>
          <a:lstStyle/>
          <a:p>
            <a:r>
              <a:rPr lang="fr-FR" dirty="0" smtClean="0"/>
              <a:t>1</a:t>
            </a:r>
            <a:endParaRPr lang="fr-FR" dirty="0"/>
          </a:p>
        </p:txBody>
      </p:sp>
    </p:spTree>
    <p:extLst>
      <p:ext uri="{BB962C8B-B14F-4D97-AF65-F5344CB8AC3E}">
        <p14:creationId xmlns:p14="http://schemas.microsoft.com/office/powerpoint/2010/main" val="2491292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BAMBU, THE TEAM</a:t>
            </a:r>
            <a:endParaRPr lang="en-US"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2187051389"/>
              </p:ext>
            </p:extLst>
          </p:nvPr>
        </p:nvGraphicFramePr>
        <p:xfrm>
          <a:off x="1096963" y="1910686"/>
          <a:ext cx="10062000" cy="4248548"/>
        </p:xfrm>
        <a:graphic>
          <a:graphicData uri="http://schemas.openxmlformats.org/drawingml/2006/table">
            <a:tbl>
              <a:tblPr firstRow="1" bandRow="1">
                <a:tableStyleId>{5C22544A-7EE6-4342-B048-85BDC9FD1C3A}</a:tableStyleId>
              </a:tblPr>
              <a:tblGrid>
                <a:gridCol w="3114000"/>
                <a:gridCol w="360000"/>
                <a:gridCol w="3114000"/>
                <a:gridCol w="360000"/>
                <a:gridCol w="3114000"/>
              </a:tblGrid>
              <a:tr h="3425588">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c>
                  <a:txBody>
                    <a:bodyPr/>
                    <a:lstStyle/>
                    <a:p>
                      <a:endParaRPr lang="fr-F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fr-FR"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2"/>
                    </a:solidFill>
                  </a:tcPr>
                </a:tc>
              </a:tr>
              <a:tr h="575781">
                <a:tc>
                  <a:txBody>
                    <a:bodyPr/>
                    <a:lstStyle/>
                    <a:p>
                      <a:pPr algn="ctr"/>
                      <a:r>
                        <a:rPr lang="fr-FR" sz="2400" b="1" kern="1200" dirty="0" smtClean="0">
                          <a:solidFill>
                            <a:schemeClr val="accent2"/>
                          </a:solidFill>
                          <a:effectLst/>
                          <a:latin typeface="+mn-lt"/>
                          <a:ea typeface="+mn-ea"/>
                          <a:cs typeface="+mn-cs"/>
                        </a:rPr>
                        <a:t>Benoit Serot</a:t>
                      </a:r>
                      <a:endParaRPr lang="fr-FR" sz="2400" b="1" kern="1200" dirty="0">
                        <a:solidFill>
                          <a:schemeClr val="accent2"/>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fr-FR" sz="2400" b="1" dirty="0">
                        <a:solidFill>
                          <a:schemeClr val="accent2"/>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fr-FR" sz="2400" b="1" kern="1200" dirty="0" err="1" smtClean="0">
                          <a:solidFill>
                            <a:schemeClr val="accent2"/>
                          </a:solidFill>
                          <a:effectLst/>
                          <a:latin typeface="+mn-lt"/>
                          <a:ea typeface="+mn-ea"/>
                          <a:cs typeface="+mn-cs"/>
                        </a:rPr>
                        <a:t>Pongsathorn</a:t>
                      </a:r>
                      <a:r>
                        <a:rPr lang="fr-FR" sz="2400" b="1" kern="1200" dirty="0" smtClean="0">
                          <a:solidFill>
                            <a:schemeClr val="accent2"/>
                          </a:solidFill>
                          <a:effectLst/>
                          <a:latin typeface="+mn-lt"/>
                          <a:ea typeface="+mn-ea"/>
                          <a:cs typeface="+mn-cs"/>
                        </a:rPr>
                        <a:t> « </a:t>
                      </a:r>
                      <a:r>
                        <a:rPr lang="fr-FR" sz="2400" b="1" kern="1200" dirty="0" err="1" smtClean="0">
                          <a:solidFill>
                            <a:schemeClr val="accent2"/>
                          </a:solidFill>
                          <a:effectLst/>
                          <a:latin typeface="+mn-lt"/>
                          <a:ea typeface="+mn-ea"/>
                          <a:cs typeface="+mn-cs"/>
                        </a:rPr>
                        <a:t>Dusty</a:t>
                      </a:r>
                      <a:r>
                        <a:rPr lang="fr-FR" sz="2400" b="1" kern="1200" dirty="0" smtClean="0">
                          <a:solidFill>
                            <a:schemeClr val="accent2"/>
                          </a:solidFill>
                          <a:effectLst/>
                          <a:latin typeface="+mn-lt"/>
                          <a:ea typeface="+mn-ea"/>
                          <a:cs typeface="+mn-cs"/>
                        </a:rPr>
                        <a:t> » </a:t>
                      </a:r>
                      <a:r>
                        <a:rPr lang="fr-FR" sz="2400" b="1" kern="1200" dirty="0" err="1" smtClean="0">
                          <a:solidFill>
                            <a:schemeClr val="accent2"/>
                          </a:solidFill>
                          <a:effectLst/>
                          <a:latin typeface="+mn-lt"/>
                          <a:ea typeface="+mn-ea"/>
                          <a:cs typeface="+mn-cs"/>
                        </a:rPr>
                        <a:t>Tiranun</a:t>
                      </a:r>
                      <a:endParaRPr lang="fr-FR" sz="2400" b="1" kern="1200" dirty="0">
                        <a:solidFill>
                          <a:schemeClr val="accent2"/>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fr-FR" sz="2400" b="1" dirty="0">
                        <a:solidFill>
                          <a:schemeClr val="accent2"/>
                        </a:solidFill>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fr-FR" sz="2400" b="1" kern="1200" dirty="0" smtClean="0">
                          <a:solidFill>
                            <a:schemeClr val="accent2"/>
                          </a:solidFill>
                          <a:effectLst/>
                          <a:latin typeface="+mn-lt"/>
                          <a:ea typeface="+mn-ea"/>
                          <a:cs typeface="+mn-cs"/>
                        </a:rPr>
                        <a:t>Konstantin Neumann</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4" name="Espace réservé du pied de page 3"/>
          <p:cNvSpPr>
            <a:spLocks noGrp="1"/>
          </p:cNvSpPr>
          <p:nvPr>
            <p:ph type="ftr" sz="quarter" idx="11"/>
          </p:nvPr>
        </p:nvSpPr>
        <p:spPr/>
        <p:txBody>
          <a:bodyPr/>
          <a:lstStyle/>
          <a:p>
            <a:r>
              <a:rPr lang="en-US" dirty="0" err="1" smtClean="0"/>
              <a:t>Bambu</a:t>
            </a:r>
            <a:r>
              <a:rPr lang="en-US" dirty="0" smtClean="0"/>
              <a:t> - 17.06.2015</a:t>
            </a:r>
            <a:endParaRPr lang="en-US" dirty="0"/>
          </a:p>
        </p:txBody>
      </p:sp>
      <p:sp>
        <p:nvSpPr>
          <p:cNvPr id="5" name="Espace réservé du numéro de diapositive 4"/>
          <p:cNvSpPr>
            <a:spLocks noGrp="1"/>
          </p:cNvSpPr>
          <p:nvPr>
            <p:ph type="sldNum" sz="quarter" idx="12"/>
          </p:nvPr>
        </p:nvSpPr>
        <p:spPr/>
        <p:txBody>
          <a:bodyPr/>
          <a:lstStyle/>
          <a:p>
            <a:r>
              <a:rPr lang="de-DE" dirty="0" smtClean="0"/>
              <a:t>2</a:t>
            </a:r>
            <a:endParaRPr lang="en-US" dirty="0"/>
          </a:p>
        </p:txBody>
      </p:sp>
      <p:pic>
        <p:nvPicPr>
          <p:cNvPr id="13"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1507109" y="2161995"/>
            <a:ext cx="2254112" cy="3006286"/>
          </a:xfrm>
          <a:prstGeom prst="rect">
            <a:avLst/>
          </a:prstGeom>
          <a:noFill/>
          <a:ln>
            <a:noFill/>
          </a:ln>
          <a:extLst>
            <a:ext uri="{53640926-AAD7-44D8-BBD7-CCE9431645EC}">
              <a14:shadowObscured xmlns:a14="http://schemas.microsoft.com/office/drawing/2010/main"/>
            </a:ext>
          </a:extLst>
        </p:spPr>
      </p:pic>
      <p:pic>
        <p:nvPicPr>
          <p:cNvPr id="14"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998928" y="2161995"/>
            <a:ext cx="2255103" cy="3006000"/>
          </a:xfrm>
          <a:prstGeom prst="rect">
            <a:avLst/>
          </a:prstGeom>
          <a:noFill/>
          <a:ln>
            <a:noFill/>
          </a:ln>
          <a:extLst>
            <a:ext uri="{53640926-AAD7-44D8-BBD7-CCE9431645EC}">
              <a14:shadowObscured xmlns:a14="http://schemas.microsoft.com/office/drawing/2010/main"/>
            </a:ext>
          </a:extLst>
        </p:spPr>
      </p:pic>
      <p:pic>
        <p:nvPicPr>
          <p:cNvPr id="1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8491738" y="2161995"/>
            <a:ext cx="2253897" cy="3006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700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a:t>
            </a:r>
            <a:endParaRPr lang="en-US" dirty="0"/>
          </a:p>
        </p:txBody>
      </p:sp>
      <p:sp>
        <p:nvSpPr>
          <p:cNvPr id="5" name="Espace réservé du pied de page 4"/>
          <p:cNvSpPr>
            <a:spLocks noGrp="1"/>
          </p:cNvSpPr>
          <p:nvPr>
            <p:ph type="ftr" sz="quarter" idx="11"/>
          </p:nvPr>
        </p:nvSpPr>
        <p:spPr/>
        <p:txBody>
          <a:bodyPr/>
          <a:lstStyle/>
          <a:p>
            <a:r>
              <a:rPr lang="fr-FR" dirty="0" err="1" smtClean="0"/>
              <a:t>Bambu</a:t>
            </a:r>
            <a:r>
              <a:rPr lang="fr-FR" dirty="0" smtClean="0"/>
              <a:t> - 17.06.2015</a:t>
            </a:r>
            <a:endParaRPr lang="fr-FR" dirty="0"/>
          </a:p>
        </p:txBody>
      </p:sp>
      <p:sp>
        <p:nvSpPr>
          <p:cNvPr id="8" name="Espace réservé du numéro de diapositive 7"/>
          <p:cNvSpPr>
            <a:spLocks noGrp="1"/>
          </p:cNvSpPr>
          <p:nvPr>
            <p:ph type="sldNum" sz="quarter" idx="12"/>
          </p:nvPr>
        </p:nvSpPr>
        <p:spPr/>
        <p:txBody>
          <a:bodyPr/>
          <a:lstStyle/>
          <a:p>
            <a:r>
              <a:rPr lang="fr-FR" dirty="0"/>
              <a:t>3</a:t>
            </a:r>
          </a:p>
        </p:txBody>
      </p:sp>
      <p:grpSp>
        <p:nvGrpSpPr>
          <p:cNvPr id="9" name="Group 8"/>
          <p:cNvGrpSpPr/>
          <p:nvPr/>
        </p:nvGrpSpPr>
        <p:grpSpPr>
          <a:xfrm>
            <a:off x="1534811" y="2689866"/>
            <a:ext cx="2095616" cy="3190236"/>
            <a:chOff x="1" y="-1"/>
            <a:chExt cx="2095616" cy="3428999"/>
          </a:xfrm>
        </p:grpSpPr>
        <p:sp>
          <p:nvSpPr>
            <p:cNvPr id="10" name="Flowchart: Manual Operation 9"/>
            <p:cNvSpPr/>
            <p:nvPr/>
          </p:nvSpPr>
          <p:spPr>
            <a:xfrm rot="16200000">
              <a:off x="-666691"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lowchart: Manual Operation 4"/>
            <p:cNvSpPr/>
            <p:nvPr/>
          </p:nvSpPr>
          <p:spPr>
            <a:xfrm rot="21600000">
              <a:off x="1"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noProof="0" dirty="0" smtClean="0">
                  <a:solidFill>
                    <a:schemeClr val="accent3">
                      <a:lumMod val="75000"/>
                    </a:schemeClr>
                  </a:solidFill>
                </a:rPr>
                <a:t>RESOURCES</a:t>
              </a:r>
              <a:endParaRPr lang="en-US" sz="14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Fuel cell authorities</a:t>
              </a:r>
              <a:endParaRPr lang="en-US" sz="105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Scientific publications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Company websites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Newspapers and magazines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Governmental authorities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Statistic databases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Online Tools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Software</a:t>
              </a:r>
            </a:p>
            <a:p>
              <a:pPr marL="57150" lvl="1" indent="-57150" algn="l" defTabSz="466725">
                <a:lnSpc>
                  <a:spcPct val="90000"/>
                </a:lnSpc>
                <a:spcBef>
                  <a:spcPct val="0"/>
                </a:spcBef>
                <a:spcAft>
                  <a:spcPct val="15000"/>
                </a:spcAft>
                <a:buChar char="••"/>
              </a:pPr>
              <a:endParaRPr lang="en-US" sz="1050" kern="1200" noProof="0" dirty="0">
                <a:solidFill>
                  <a:schemeClr val="accent3">
                    <a:lumMod val="75000"/>
                  </a:schemeClr>
                </a:solidFill>
              </a:endParaRPr>
            </a:p>
          </p:txBody>
        </p:sp>
      </p:grpSp>
      <p:grpSp>
        <p:nvGrpSpPr>
          <p:cNvPr id="12" name="Group 11"/>
          <p:cNvGrpSpPr/>
          <p:nvPr/>
        </p:nvGrpSpPr>
        <p:grpSpPr>
          <a:xfrm>
            <a:off x="3974093" y="2666999"/>
            <a:ext cx="2095616" cy="3213102"/>
            <a:chOff x="2254923" y="-1"/>
            <a:chExt cx="2095616" cy="3428999"/>
          </a:xfrm>
        </p:grpSpPr>
        <p:sp>
          <p:nvSpPr>
            <p:cNvPr id="13" name="Flowchart: Manual Operation 12"/>
            <p:cNvSpPr/>
            <p:nvPr/>
          </p:nvSpPr>
          <p:spPr>
            <a:xfrm rot="16200000">
              <a:off x="1588231"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lowchart: Manual Operation 4"/>
            <p:cNvSpPr/>
            <p:nvPr/>
          </p:nvSpPr>
          <p:spPr>
            <a:xfrm rot="21600000">
              <a:off x="2254923"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1400" kern="1200" dirty="0" smtClean="0">
                  <a:solidFill>
                    <a:schemeClr val="accent3">
                      <a:lumMod val="75000"/>
                    </a:schemeClr>
                  </a:solidFill>
                </a:rPr>
                <a:t>ACTIVITIES</a:t>
              </a:r>
              <a:endParaRPr lang="fr-FR" sz="14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fr-FR" sz="1050" kern="1200" dirty="0" smtClean="0">
                  <a:solidFill>
                    <a:schemeClr val="accent3">
                      <a:lumMod val="75000"/>
                    </a:schemeClr>
                  </a:solidFill>
                </a:rPr>
                <a:t> </a:t>
              </a:r>
              <a:r>
                <a:rPr lang="fr-FR" sz="1050" kern="1200" dirty="0" err="1" smtClean="0">
                  <a:solidFill>
                    <a:schemeClr val="accent3">
                      <a:lumMod val="75000"/>
                    </a:schemeClr>
                  </a:solidFill>
                </a:rPr>
                <a:t>Create</a:t>
              </a:r>
              <a:r>
                <a:rPr lang="fr-FR" sz="1050" kern="1200" dirty="0" smtClean="0">
                  <a:solidFill>
                    <a:schemeClr val="accent3">
                      <a:lumMod val="75000"/>
                    </a:schemeClr>
                  </a:solidFill>
                </a:rPr>
                <a:t> the IAR</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fr-FR" sz="1050" kern="1200" dirty="0" smtClean="0">
                  <a:solidFill>
                    <a:schemeClr val="accent3">
                      <a:lumMod val="75000"/>
                    </a:schemeClr>
                  </a:solidFill>
                </a:rPr>
                <a:t> </a:t>
              </a:r>
              <a:r>
                <a:rPr lang="fr-FR" sz="1050" kern="1200" dirty="0" err="1" smtClean="0">
                  <a:solidFill>
                    <a:schemeClr val="accent3">
                      <a:lumMod val="75000"/>
                    </a:schemeClr>
                  </a:solidFill>
                </a:rPr>
                <a:t>Describe</a:t>
              </a:r>
              <a:r>
                <a:rPr lang="fr-FR" sz="1050" kern="1200" dirty="0" smtClean="0">
                  <a:solidFill>
                    <a:schemeClr val="accent3">
                      <a:lumMod val="75000"/>
                    </a:schemeClr>
                  </a:solidFill>
                </a:rPr>
                <a:t> </a:t>
              </a:r>
              <a:r>
                <a:rPr lang="fr-FR" sz="1050" kern="1200" dirty="0" err="1" smtClean="0">
                  <a:solidFill>
                    <a:schemeClr val="accent3">
                      <a:lumMod val="75000"/>
                    </a:schemeClr>
                  </a:solidFill>
                </a:rPr>
                <a:t>historical</a:t>
              </a:r>
              <a:r>
                <a:rPr lang="fr-FR" sz="1050" kern="1200" dirty="0" smtClean="0">
                  <a:solidFill>
                    <a:schemeClr val="accent3">
                      <a:lumMod val="75000"/>
                    </a:schemeClr>
                  </a:solidFill>
                </a:rPr>
                <a:t> </a:t>
              </a:r>
              <a:r>
                <a:rPr lang="fr-FR" sz="1050" kern="1200" dirty="0" err="1" smtClean="0">
                  <a:solidFill>
                    <a:schemeClr val="accent3">
                      <a:lumMod val="75000"/>
                    </a:schemeClr>
                  </a:solidFill>
                </a:rPr>
                <a:t>evolution</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Identify leading </a:t>
              </a:r>
              <a:r>
                <a:rPr lang="en-US" sz="1050" kern="1200" dirty="0">
                  <a:solidFill>
                    <a:schemeClr val="accent3">
                      <a:lumMod val="75000"/>
                    </a:schemeClr>
                  </a:solidFill>
                </a:rPr>
                <a:t>technologies and potential applications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Determine </a:t>
              </a:r>
              <a:r>
                <a:rPr lang="en-US" sz="1050" kern="1200" dirty="0">
                  <a:solidFill>
                    <a:schemeClr val="accent3">
                      <a:lumMod val="75000"/>
                    </a:schemeClr>
                  </a:solidFill>
                </a:rPr>
                <a:t>shipment data, investigate about companies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Review </a:t>
              </a:r>
              <a:r>
                <a:rPr lang="en-US" sz="1050" kern="1200" dirty="0">
                  <a:solidFill>
                    <a:schemeClr val="accent3">
                      <a:lumMod val="75000"/>
                    </a:schemeClr>
                  </a:solidFill>
                </a:rPr>
                <a:t>governmental </a:t>
              </a:r>
              <a:r>
                <a:rPr lang="en-US" sz="1050" kern="1200" dirty="0" smtClean="0">
                  <a:solidFill>
                    <a:schemeClr val="accent3">
                      <a:lumMod val="75000"/>
                    </a:schemeClr>
                  </a:solidFill>
                </a:rPr>
                <a:t>regulations and subsidies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Analyze </a:t>
              </a:r>
              <a:r>
                <a:rPr lang="en-US" sz="1050" kern="1200" dirty="0">
                  <a:solidFill>
                    <a:schemeClr val="accent3">
                      <a:lumMod val="75000"/>
                    </a:schemeClr>
                  </a:solidFill>
                </a:rPr>
                <a:t>potential development and </a:t>
              </a:r>
              <a:r>
                <a:rPr lang="en-US" sz="1050" kern="1200" dirty="0" smtClean="0">
                  <a:solidFill>
                    <a:schemeClr val="accent3">
                      <a:lumMod val="75000"/>
                    </a:schemeClr>
                  </a:solidFill>
                </a:rPr>
                <a:t>threads</a:t>
              </a:r>
              <a:endParaRPr lang="fr-FR" sz="105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dirty="0" smtClean="0">
                  <a:solidFill>
                    <a:schemeClr val="accent3">
                      <a:lumMod val="75000"/>
                    </a:schemeClr>
                  </a:solidFill>
                </a:rPr>
                <a:t> Publish IAR online and link it to printed version</a:t>
              </a:r>
              <a:endParaRPr lang="fr-FR" sz="1050" kern="1200" dirty="0">
                <a:solidFill>
                  <a:schemeClr val="accent3">
                    <a:lumMod val="75000"/>
                  </a:schemeClr>
                </a:solidFill>
              </a:endParaRPr>
            </a:p>
            <a:p>
              <a:pPr marL="57150" lvl="1" indent="-57150" algn="l" defTabSz="466725">
                <a:lnSpc>
                  <a:spcPct val="90000"/>
                </a:lnSpc>
                <a:spcBef>
                  <a:spcPct val="0"/>
                </a:spcBef>
                <a:spcAft>
                  <a:spcPct val="15000"/>
                </a:spcAft>
                <a:buChar char="••"/>
              </a:pPr>
              <a:endParaRPr lang="fr-FR" sz="1050" kern="1200" dirty="0" err="1" smtClean="0">
                <a:solidFill>
                  <a:schemeClr val="accent3">
                    <a:lumMod val="75000"/>
                  </a:schemeClr>
                </a:solidFill>
              </a:endParaRPr>
            </a:p>
          </p:txBody>
        </p:sp>
      </p:grpSp>
      <p:grpSp>
        <p:nvGrpSpPr>
          <p:cNvPr id="15" name="Group 14"/>
          <p:cNvGrpSpPr/>
          <p:nvPr/>
        </p:nvGrpSpPr>
        <p:grpSpPr>
          <a:xfrm>
            <a:off x="6413375" y="2689864"/>
            <a:ext cx="2095616" cy="3190237"/>
            <a:chOff x="4507712" y="-1"/>
            <a:chExt cx="2095616" cy="3428999"/>
          </a:xfrm>
        </p:grpSpPr>
        <p:sp>
          <p:nvSpPr>
            <p:cNvPr id="16" name="Flowchart: Manual Operation 15"/>
            <p:cNvSpPr/>
            <p:nvPr/>
          </p:nvSpPr>
          <p:spPr>
            <a:xfrm rot="16200000">
              <a:off x="3841020"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lowchart: Manual Operation 4"/>
            <p:cNvSpPr/>
            <p:nvPr/>
          </p:nvSpPr>
          <p:spPr>
            <a:xfrm rot="21600000">
              <a:off x="4507712"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noProof="0" dirty="0" smtClean="0">
                  <a:solidFill>
                    <a:schemeClr val="accent3">
                      <a:lumMod val="75000"/>
                    </a:schemeClr>
                  </a:solidFill>
                </a:rPr>
                <a:t>OUTPUTS</a:t>
              </a:r>
              <a:endParaRPr lang="en-US" sz="14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IAR </a:t>
              </a:r>
              <a:endParaRPr lang="en-US" sz="1050" kern="1200" noProof="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Introduction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Product description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Market description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Policy framework</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Future perspective</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Conclusion</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GitHub page</a:t>
              </a:r>
            </a:p>
            <a:p>
              <a:pPr marL="57150" lvl="1" indent="-57150" algn="l" defTabSz="466725">
                <a:lnSpc>
                  <a:spcPct val="90000"/>
                </a:lnSpc>
                <a:spcBef>
                  <a:spcPct val="0"/>
                </a:spcBef>
                <a:spcAft>
                  <a:spcPct val="15000"/>
                </a:spcAft>
                <a:buChar char="••"/>
              </a:pPr>
              <a:endParaRPr lang="en-US" sz="1050" kern="1200" noProof="0" dirty="0" smtClean="0">
                <a:solidFill>
                  <a:schemeClr val="accent3">
                    <a:lumMod val="75000"/>
                  </a:schemeClr>
                </a:solidFill>
              </a:endParaRPr>
            </a:p>
          </p:txBody>
        </p:sp>
      </p:grpSp>
      <p:grpSp>
        <p:nvGrpSpPr>
          <p:cNvPr id="18" name="Group 17"/>
          <p:cNvGrpSpPr/>
          <p:nvPr/>
        </p:nvGrpSpPr>
        <p:grpSpPr>
          <a:xfrm>
            <a:off x="8852657" y="2667000"/>
            <a:ext cx="2095616" cy="3213102"/>
            <a:chOff x="6760498" y="-1"/>
            <a:chExt cx="2095616" cy="3428999"/>
          </a:xfrm>
        </p:grpSpPr>
        <p:sp>
          <p:nvSpPr>
            <p:cNvPr id="19" name="Flowchart: Manual Operation 18"/>
            <p:cNvSpPr/>
            <p:nvPr/>
          </p:nvSpPr>
          <p:spPr>
            <a:xfrm rot="16200000">
              <a:off x="6093806"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Flowchart: Manual Operation 4"/>
            <p:cNvSpPr/>
            <p:nvPr/>
          </p:nvSpPr>
          <p:spPr>
            <a:xfrm rot="21600000">
              <a:off x="6760498"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1400" kern="1200" dirty="0" smtClean="0">
                  <a:solidFill>
                    <a:schemeClr val="accent3">
                      <a:lumMod val="75000"/>
                    </a:schemeClr>
                  </a:solidFill>
                </a:rPr>
                <a:t>OUTCOMES</a:t>
              </a:r>
              <a:endParaRPr lang="fr-FR" sz="14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dirty="0" smtClean="0">
                  <a:solidFill>
                    <a:schemeClr val="accent3">
                      <a:lumMod val="75000"/>
                    </a:schemeClr>
                  </a:solidFill>
                </a:rPr>
                <a:t> Condensed Information about the fuel cell industry available</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IAR available to everyone</a:t>
              </a:r>
              <a:endParaRPr lang="fr-FR" sz="1050" kern="1200" dirty="0" smtClean="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IAR understandable by everyone</a:t>
              </a:r>
              <a:endParaRPr lang="fr-FR" sz="1050"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r>
                <a:rPr lang="fr-FR" sz="1050" kern="1200" dirty="0" smtClean="0">
                  <a:solidFill>
                    <a:schemeClr val="accent3">
                      <a:lumMod val="75000"/>
                    </a:schemeClr>
                  </a:solidFill>
                </a:rPr>
                <a:t> Interaction with other contributors</a:t>
              </a:r>
            </a:p>
            <a:p>
              <a:pPr marL="57150" lvl="1" indent="-57150" algn="l" defTabSz="466725">
                <a:lnSpc>
                  <a:spcPct val="90000"/>
                </a:lnSpc>
                <a:spcBef>
                  <a:spcPct val="0"/>
                </a:spcBef>
                <a:spcAft>
                  <a:spcPct val="15000"/>
                </a:spcAft>
                <a:buChar char="••"/>
              </a:pPr>
              <a:endParaRPr lang="fr-FR" sz="1050"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endParaRPr lang="fr-FR" sz="1050" kern="1200" dirty="0">
                <a:solidFill>
                  <a:schemeClr val="accent3">
                    <a:lumMod val="75000"/>
                  </a:schemeClr>
                </a:solidFill>
              </a:endParaRPr>
            </a:p>
          </p:txBody>
        </p:sp>
      </p:grpSp>
      <p:sp>
        <p:nvSpPr>
          <p:cNvPr id="6" name="TextBox 5"/>
          <p:cNvSpPr txBox="1"/>
          <p:nvPr/>
        </p:nvSpPr>
        <p:spPr>
          <a:xfrm>
            <a:off x="2294713" y="6005247"/>
            <a:ext cx="6214278" cy="307777"/>
          </a:xfrm>
          <a:prstGeom prst="rect">
            <a:avLst/>
          </a:prstGeom>
          <a:noFill/>
        </p:spPr>
        <p:txBody>
          <a:bodyPr wrap="square" rtlCol="0">
            <a:spAutoFit/>
          </a:bodyPr>
          <a:lstStyle/>
          <a:p>
            <a:r>
              <a:rPr lang="en-US" sz="1400" dirty="0" smtClean="0">
                <a:solidFill>
                  <a:schemeClr val="accent3">
                    <a:lumMod val="75000"/>
                  </a:schemeClr>
                </a:solidFill>
              </a:rPr>
              <a:t>IAR </a:t>
            </a:r>
            <a:r>
              <a:rPr lang="en-US" sz="1400" dirty="0">
                <a:solidFill>
                  <a:schemeClr val="accent3">
                    <a:lumMod val="75000"/>
                  </a:schemeClr>
                </a:solidFill>
              </a:rPr>
              <a:t>beneficial for consumer, global policy </a:t>
            </a:r>
            <a:r>
              <a:rPr lang="en-US" sz="1400" dirty="0" smtClean="0">
                <a:solidFill>
                  <a:schemeClr val="accent3">
                    <a:lumMod val="75000"/>
                  </a:schemeClr>
                </a:solidFill>
              </a:rPr>
              <a:t>institutions</a:t>
            </a:r>
            <a:endParaRPr lang="en-US" sz="1400" dirty="0"/>
          </a:p>
        </p:txBody>
      </p:sp>
      <p:sp>
        <p:nvSpPr>
          <p:cNvPr id="21" name="TextBox 20"/>
          <p:cNvSpPr txBox="1"/>
          <p:nvPr/>
        </p:nvSpPr>
        <p:spPr>
          <a:xfrm>
            <a:off x="2298700" y="1786117"/>
            <a:ext cx="8864600" cy="307777"/>
          </a:xfrm>
          <a:prstGeom prst="rect">
            <a:avLst/>
          </a:prstGeom>
          <a:noFill/>
        </p:spPr>
        <p:txBody>
          <a:bodyPr wrap="square" rtlCol="0">
            <a:spAutoFit/>
          </a:bodyPr>
          <a:lstStyle/>
          <a:p>
            <a:r>
              <a:rPr lang="en-US" sz="1400" dirty="0" smtClean="0">
                <a:solidFill>
                  <a:schemeClr val="accent3">
                    <a:lumMod val="75000"/>
                  </a:schemeClr>
                </a:solidFill>
              </a:rPr>
              <a:t>Fuel </a:t>
            </a:r>
            <a:r>
              <a:rPr lang="en-US" sz="1400" dirty="0">
                <a:solidFill>
                  <a:schemeClr val="accent3">
                    <a:lumMod val="75000"/>
                  </a:schemeClr>
                </a:solidFill>
              </a:rPr>
              <a:t>cells are an alternative to fossil fuels, yet there is a lack of knowledge about fuel cells and the state of the industry</a:t>
            </a:r>
            <a:r>
              <a:rPr lang="en-US" sz="1400" dirty="0" smtClean="0">
                <a:solidFill>
                  <a:schemeClr val="accent3">
                    <a:lumMod val="75000"/>
                  </a:schemeClr>
                </a:solidFill>
              </a:rPr>
              <a:t>.</a:t>
            </a:r>
            <a:endParaRPr lang="en-US" sz="1400" dirty="0"/>
          </a:p>
        </p:txBody>
      </p:sp>
      <p:sp>
        <p:nvSpPr>
          <p:cNvPr id="22" name="TextBox 21"/>
          <p:cNvSpPr txBox="1"/>
          <p:nvPr/>
        </p:nvSpPr>
        <p:spPr>
          <a:xfrm>
            <a:off x="2298701" y="2104136"/>
            <a:ext cx="8864599" cy="523220"/>
          </a:xfrm>
          <a:prstGeom prst="rect">
            <a:avLst/>
          </a:prstGeom>
          <a:noFill/>
        </p:spPr>
        <p:txBody>
          <a:bodyPr wrap="square" rtlCol="0">
            <a:spAutoFit/>
          </a:bodyPr>
          <a:lstStyle/>
          <a:p>
            <a:r>
              <a:rPr lang="en-US" sz="1400" dirty="0" smtClean="0">
                <a:solidFill>
                  <a:schemeClr val="accent3">
                    <a:lumMod val="75000"/>
                  </a:schemeClr>
                </a:solidFill>
              </a:rPr>
              <a:t>Provide </a:t>
            </a:r>
            <a:r>
              <a:rPr lang="en-US" sz="1400" dirty="0">
                <a:solidFill>
                  <a:schemeClr val="accent3">
                    <a:lumMod val="75000"/>
                  </a:schemeClr>
                </a:solidFill>
              </a:rPr>
              <a:t>an open Industry Analysis Report (IAR) in order for global knowledge and development opportunities to become available to anyone especially global policy makers</a:t>
            </a:r>
            <a:r>
              <a:rPr lang="en-US" sz="1400" dirty="0" smtClean="0">
                <a:solidFill>
                  <a:schemeClr val="accent3">
                    <a:lumMod val="75000"/>
                  </a:schemeClr>
                </a:solidFill>
              </a:rPr>
              <a:t>.</a:t>
            </a:r>
            <a:endParaRPr lang="en-US" sz="1400" dirty="0"/>
          </a:p>
        </p:txBody>
      </p:sp>
      <p:sp>
        <p:nvSpPr>
          <p:cNvPr id="23" name="TextBox 22"/>
          <p:cNvSpPr txBox="1"/>
          <p:nvPr/>
        </p:nvSpPr>
        <p:spPr>
          <a:xfrm>
            <a:off x="1250138" y="1785518"/>
            <a:ext cx="944865" cy="307777"/>
          </a:xfrm>
          <a:prstGeom prst="rect">
            <a:avLst/>
          </a:prstGeom>
          <a:noFill/>
        </p:spPr>
        <p:txBody>
          <a:bodyPr wrap="square" rtlCol="0">
            <a:spAutoFit/>
          </a:bodyPr>
          <a:lstStyle/>
          <a:p>
            <a:r>
              <a:rPr lang="en-GB" sz="1400" dirty="0">
                <a:solidFill>
                  <a:schemeClr val="accent3">
                    <a:lumMod val="75000"/>
                  </a:schemeClr>
                </a:solidFill>
              </a:rPr>
              <a:t>PROBLEM</a:t>
            </a:r>
            <a:endParaRPr lang="en-US" sz="1400" dirty="0"/>
          </a:p>
        </p:txBody>
      </p:sp>
      <p:sp>
        <p:nvSpPr>
          <p:cNvPr id="24" name="TextBox 23"/>
          <p:cNvSpPr txBox="1"/>
          <p:nvPr/>
        </p:nvSpPr>
        <p:spPr>
          <a:xfrm>
            <a:off x="1250138" y="6004648"/>
            <a:ext cx="1170828" cy="307777"/>
          </a:xfrm>
          <a:prstGeom prst="rect">
            <a:avLst/>
          </a:prstGeom>
          <a:noFill/>
        </p:spPr>
        <p:txBody>
          <a:bodyPr wrap="square" rtlCol="0">
            <a:spAutoFit/>
          </a:bodyPr>
          <a:lstStyle/>
          <a:p>
            <a:r>
              <a:rPr lang="en-GB" sz="1400" dirty="0">
                <a:solidFill>
                  <a:schemeClr val="accent3">
                    <a:lumMod val="75000"/>
                  </a:schemeClr>
                </a:solidFill>
              </a:rPr>
              <a:t>RATIONALES</a:t>
            </a:r>
            <a:endParaRPr lang="fr-FR" sz="1200" dirty="0">
              <a:solidFill>
                <a:schemeClr val="accent3">
                  <a:lumMod val="75000"/>
                </a:schemeClr>
              </a:solidFill>
              <a:latin typeface="Calibri" panose="020F0502020204030204" pitchFamily="34" charset="0"/>
              <a:ea typeface="SimSun" panose="02010600030101010101" pitchFamily="2" charset="-122"/>
              <a:cs typeface="Times New Roman" panose="02020603050405020304" pitchFamily="18" charset="0"/>
            </a:endParaRPr>
          </a:p>
        </p:txBody>
      </p:sp>
      <p:sp>
        <p:nvSpPr>
          <p:cNvPr id="25" name="TextBox 24"/>
          <p:cNvSpPr txBox="1"/>
          <p:nvPr/>
        </p:nvSpPr>
        <p:spPr>
          <a:xfrm>
            <a:off x="1250138" y="2104136"/>
            <a:ext cx="762000" cy="307777"/>
          </a:xfrm>
          <a:prstGeom prst="rect">
            <a:avLst/>
          </a:prstGeom>
          <a:noFill/>
        </p:spPr>
        <p:txBody>
          <a:bodyPr wrap="square" rtlCol="0">
            <a:spAutoFit/>
          </a:bodyPr>
          <a:lstStyle/>
          <a:p>
            <a:r>
              <a:rPr lang="en-GB" sz="1400" dirty="0">
                <a:solidFill>
                  <a:schemeClr val="accent3">
                    <a:lumMod val="75000"/>
                  </a:schemeClr>
                </a:solidFill>
              </a:rPr>
              <a:t>GOAL</a:t>
            </a:r>
            <a:endParaRPr lang="en-US" sz="1400" dirty="0"/>
          </a:p>
        </p:txBody>
      </p:sp>
    </p:spTree>
    <p:extLst>
      <p:ext uri="{BB962C8B-B14F-4D97-AF65-F5344CB8AC3E}">
        <p14:creationId xmlns:p14="http://schemas.microsoft.com/office/powerpoint/2010/main" val="2585897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MODEL</a:t>
            </a:r>
            <a:endParaRPr lang="en-US" dirty="0"/>
          </a:p>
        </p:txBody>
      </p:sp>
      <p:sp>
        <p:nvSpPr>
          <p:cNvPr id="5" name="Espace réservé du pied de page 4"/>
          <p:cNvSpPr>
            <a:spLocks noGrp="1"/>
          </p:cNvSpPr>
          <p:nvPr>
            <p:ph type="ftr" sz="quarter" idx="11"/>
          </p:nvPr>
        </p:nvSpPr>
        <p:spPr/>
        <p:txBody>
          <a:bodyPr/>
          <a:lstStyle/>
          <a:p>
            <a:r>
              <a:rPr lang="fr-FR" dirty="0" err="1" smtClean="0"/>
              <a:t>Bambu</a:t>
            </a:r>
            <a:r>
              <a:rPr lang="fr-FR" dirty="0" smtClean="0"/>
              <a:t> - 17.06.2015</a:t>
            </a:r>
            <a:endParaRPr lang="fr-FR" dirty="0"/>
          </a:p>
        </p:txBody>
      </p:sp>
      <p:sp>
        <p:nvSpPr>
          <p:cNvPr id="8" name="Espace réservé du numéro de diapositive 7"/>
          <p:cNvSpPr>
            <a:spLocks noGrp="1"/>
          </p:cNvSpPr>
          <p:nvPr>
            <p:ph type="sldNum" sz="quarter" idx="12"/>
          </p:nvPr>
        </p:nvSpPr>
        <p:spPr/>
        <p:txBody>
          <a:bodyPr/>
          <a:lstStyle/>
          <a:p>
            <a:r>
              <a:rPr lang="fr-FR" dirty="0"/>
              <a:t>3</a:t>
            </a:r>
          </a:p>
        </p:txBody>
      </p:sp>
      <p:grpSp>
        <p:nvGrpSpPr>
          <p:cNvPr id="44" name="Group 43"/>
          <p:cNvGrpSpPr/>
          <p:nvPr/>
        </p:nvGrpSpPr>
        <p:grpSpPr>
          <a:xfrm>
            <a:off x="895350" y="483796"/>
            <a:ext cx="10267950" cy="5829228"/>
            <a:chOff x="895350" y="483796"/>
            <a:chExt cx="10267950" cy="5829228"/>
          </a:xfrm>
        </p:grpSpPr>
        <p:grpSp>
          <p:nvGrpSpPr>
            <p:cNvPr id="4" name="Group 3"/>
            <p:cNvGrpSpPr/>
            <p:nvPr/>
          </p:nvGrpSpPr>
          <p:grpSpPr>
            <a:xfrm>
              <a:off x="1250138" y="1785518"/>
              <a:ext cx="9913162" cy="4527506"/>
              <a:chOff x="1250138" y="1785518"/>
              <a:chExt cx="9913162" cy="4527506"/>
            </a:xfrm>
          </p:grpSpPr>
          <p:grpSp>
            <p:nvGrpSpPr>
              <p:cNvPr id="9" name="Group 8"/>
              <p:cNvGrpSpPr/>
              <p:nvPr/>
            </p:nvGrpSpPr>
            <p:grpSpPr>
              <a:xfrm>
                <a:off x="1534811" y="2689866"/>
                <a:ext cx="2095616" cy="3190236"/>
                <a:chOff x="1" y="-1"/>
                <a:chExt cx="2095616" cy="3428999"/>
              </a:xfrm>
            </p:grpSpPr>
            <p:sp>
              <p:nvSpPr>
                <p:cNvPr id="10" name="Flowchart: Manual Operation 9"/>
                <p:cNvSpPr/>
                <p:nvPr/>
              </p:nvSpPr>
              <p:spPr>
                <a:xfrm rot="16200000">
                  <a:off x="-666691"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lowchart: Manual Operation 4"/>
                <p:cNvSpPr/>
                <p:nvPr/>
              </p:nvSpPr>
              <p:spPr>
                <a:xfrm rot="21600000">
                  <a:off x="1"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noProof="0" dirty="0" smtClean="0">
                      <a:solidFill>
                        <a:schemeClr val="accent3">
                          <a:lumMod val="75000"/>
                        </a:schemeClr>
                      </a:solidFill>
                    </a:rPr>
                    <a:t>RESOURCES</a:t>
                  </a:r>
                  <a:endParaRPr lang="en-US" sz="14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Fuel cell authorities</a:t>
                  </a:r>
                  <a:endParaRPr lang="en-US" sz="105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Scientific publications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Company websites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Newspapers and magazines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Governmental authorities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Statistic databases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Online Tools</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Software</a:t>
                  </a:r>
                </a:p>
                <a:p>
                  <a:pPr marL="57150" lvl="1" indent="-57150" algn="l" defTabSz="466725">
                    <a:lnSpc>
                      <a:spcPct val="90000"/>
                    </a:lnSpc>
                    <a:spcBef>
                      <a:spcPct val="0"/>
                    </a:spcBef>
                    <a:spcAft>
                      <a:spcPct val="15000"/>
                    </a:spcAft>
                    <a:buChar char="••"/>
                  </a:pPr>
                  <a:endParaRPr lang="en-US" sz="1050" kern="1200" noProof="0" dirty="0">
                    <a:solidFill>
                      <a:schemeClr val="accent3">
                        <a:lumMod val="75000"/>
                      </a:schemeClr>
                    </a:solidFill>
                  </a:endParaRPr>
                </a:p>
              </p:txBody>
            </p:sp>
          </p:grpSp>
          <p:grpSp>
            <p:nvGrpSpPr>
              <p:cNvPr id="12" name="Group 11"/>
              <p:cNvGrpSpPr/>
              <p:nvPr/>
            </p:nvGrpSpPr>
            <p:grpSpPr>
              <a:xfrm>
                <a:off x="3974093" y="2666999"/>
                <a:ext cx="2095616" cy="3213102"/>
                <a:chOff x="2254923" y="-1"/>
                <a:chExt cx="2095616" cy="3428999"/>
              </a:xfrm>
            </p:grpSpPr>
            <p:sp>
              <p:nvSpPr>
                <p:cNvPr id="13" name="Flowchart: Manual Operation 12"/>
                <p:cNvSpPr/>
                <p:nvPr/>
              </p:nvSpPr>
              <p:spPr>
                <a:xfrm rot="16200000">
                  <a:off x="1588231"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Flowchart: Manual Operation 4"/>
                <p:cNvSpPr/>
                <p:nvPr/>
              </p:nvSpPr>
              <p:spPr>
                <a:xfrm rot="21600000">
                  <a:off x="2254923"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1400" kern="1200" dirty="0" smtClean="0">
                      <a:solidFill>
                        <a:schemeClr val="accent3">
                          <a:lumMod val="75000"/>
                        </a:schemeClr>
                      </a:solidFill>
                    </a:rPr>
                    <a:t>ACTIVITIES</a:t>
                  </a:r>
                  <a:endParaRPr lang="fr-FR" sz="14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fr-FR" sz="1050" kern="1200" dirty="0" smtClean="0">
                      <a:solidFill>
                        <a:schemeClr val="accent3">
                          <a:lumMod val="75000"/>
                        </a:schemeClr>
                      </a:solidFill>
                    </a:rPr>
                    <a:t> </a:t>
                  </a:r>
                  <a:r>
                    <a:rPr lang="fr-FR" sz="1050" kern="1200" dirty="0" err="1" smtClean="0">
                      <a:solidFill>
                        <a:schemeClr val="accent3">
                          <a:lumMod val="75000"/>
                        </a:schemeClr>
                      </a:solidFill>
                    </a:rPr>
                    <a:t>Create</a:t>
                  </a:r>
                  <a:r>
                    <a:rPr lang="fr-FR" sz="1050" kern="1200" dirty="0" smtClean="0">
                      <a:solidFill>
                        <a:schemeClr val="accent3">
                          <a:lumMod val="75000"/>
                        </a:schemeClr>
                      </a:solidFill>
                    </a:rPr>
                    <a:t> the IAR</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fr-FR" sz="1050" kern="1200" dirty="0" smtClean="0">
                      <a:solidFill>
                        <a:schemeClr val="accent3">
                          <a:lumMod val="75000"/>
                        </a:schemeClr>
                      </a:solidFill>
                    </a:rPr>
                    <a:t> </a:t>
                  </a:r>
                  <a:r>
                    <a:rPr lang="fr-FR" sz="1050" kern="1200" dirty="0" err="1" smtClean="0">
                      <a:solidFill>
                        <a:schemeClr val="accent3">
                          <a:lumMod val="75000"/>
                        </a:schemeClr>
                      </a:solidFill>
                    </a:rPr>
                    <a:t>Describe</a:t>
                  </a:r>
                  <a:r>
                    <a:rPr lang="fr-FR" sz="1050" kern="1200" dirty="0" smtClean="0">
                      <a:solidFill>
                        <a:schemeClr val="accent3">
                          <a:lumMod val="75000"/>
                        </a:schemeClr>
                      </a:solidFill>
                    </a:rPr>
                    <a:t> </a:t>
                  </a:r>
                  <a:r>
                    <a:rPr lang="fr-FR" sz="1050" kern="1200" dirty="0" err="1" smtClean="0">
                      <a:solidFill>
                        <a:schemeClr val="accent3">
                          <a:lumMod val="75000"/>
                        </a:schemeClr>
                      </a:solidFill>
                    </a:rPr>
                    <a:t>historical</a:t>
                  </a:r>
                  <a:r>
                    <a:rPr lang="fr-FR" sz="1050" kern="1200" dirty="0" smtClean="0">
                      <a:solidFill>
                        <a:schemeClr val="accent3">
                          <a:lumMod val="75000"/>
                        </a:schemeClr>
                      </a:solidFill>
                    </a:rPr>
                    <a:t> </a:t>
                  </a:r>
                  <a:r>
                    <a:rPr lang="fr-FR" sz="1050" kern="1200" dirty="0" err="1" smtClean="0">
                      <a:solidFill>
                        <a:schemeClr val="accent3">
                          <a:lumMod val="75000"/>
                        </a:schemeClr>
                      </a:solidFill>
                    </a:rPr>
                    <a:t>evolution</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Identify leading </a:t>
                  </a:r>
                  <a:r>
                    <a:rPr lang="en-US" sz="1050" kern="1200" dirty="0">
                      <a:solidFill>
                        <a:schemeClr val="accent3">
                          <a:lumMod val="75000"/>
                        </a:schemeClr>
                      </a:solidFill>
                    </a:rPr>
                    <a:t>technologies and potential applications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Determine </a:t>
                  </a:r>
                  <a:r>
                    <a:rPr lang="en-US" sz="1050" kern="1200" dirty="0">
                      <a:solidFill>
                        <a:schemeClr val="accent3">
                          <a:lumMod val="75000"/>
                        </a:schemeClr>
                      </a:solidFill>
                    </a:rPr>
                    <a:t>shipment data, investigate about companies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Review </a:t>
                  </a:r>
                  <a:r>
                    <a:rPr lang="en-US" sz="1050" kern="1200" dirty="0">
                      <a:solidFill>
                        <a:schemeClr val="accent3">
                          <a:lumMod val="75000"/>
                        </a:schemeClr>
                      </a:solidFill>
                    </a:rPr>
                    <a:t>governmental </a:t>
                  </a:r>
                  <a:r>
                    <a:rPr lang="en-US" sz="1050" kern="1200" dirty="0" smtClean="0">
                      <a:solidFill>
                        <a:schemeClr val="accent3">
                          <a:lumMod val="75000"/>
                        </a:schemeClr>
                      </a:solidFill>
                    </a:rPr>
                    <a:t>regulations and subsidies</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Analyze </a:t>
                  </a:r>
                  <a:r>
                    <a:rPr lang="en-US" sz="1050" kern="1200" dirty="0">
                      <a:solidFill>
                        <a:schemeClr val="accent3">
                          <a:lumMod val="75000"/>
                        </a:schemeClr>
                      </a:solidFill>
                    </a:rPr>
                    <a:t>potential development and </a:t>
                  </a:r>
                  <a:r>
                    <a:rPr lang="en-US" sz="1050" kern="1200" dirty="0" smtClean="0">
                      <a:solidFill>
                        <a:schemeClr val="accent3">
                          <a:lumMod val="75000"/>
                        </a:schemeClr>
                      </a:solidFill>
                    </a:rPr>
                    <a:t>threads</a:t>
                  </a:r>
                  <a:endParaRPr lang="fr-FR" sz="105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dirty="0" smtClean="0">
                      <a:solidFill>
                        <a:schemeClr val="accent3">
                          <a:lumMod val="75000"/>
                        </a:schemeClr>
                      </a:solidFill>
                    </a:rPr>
                    <a:t> Publish IAR online and link it to printed version</a:t>
                  </a:r>
                  <a:endParaRPr lang="fr-FR" sz="1050" kern="1200" dirty="0">
                    <a:solidFill>
                      <a:schemeClr val="accent3">
                        <a:lumMod val="75000"/>
                      </a:schemeClr>
                    </a:solidFill>
                  </a:endParaRPr>
                </a:p>
                <a:p>
                  <a:pPr marL="57150" lvl="1" indent="-57150" algn="l" defTabSz="466725">
                    <a:lnSpc>
                      <a:spcPct val="90000"/>
                    </a:lnSpc>
                    <a:spcBef>
                      <a:spcPct val="0"/>
                    </a:spcBef>
                    <a:spcAft>
                      <a:spcPct val="15000"/>
                    </a:spcAft>
                    <a:buChar char="••"/>
                  </a:pPr>
                  <a:endParaRPr lang="fr-FR" sz="1050" kern="1200" dirty="0" err="1" smtClean="0">
                    <a:solidFill>
                      <a:schemeClr val="accent3">
                        <a:lumMod val="75000"/>
                      </a:schemeClr>
                    </a:solidFill>
                  </a:endParaRPr>
                </a:p>
              </p:txBody>
            </p:sp>
          </p:grpSp>
          <p:grpSp>
            <p:nvGrpSpPr>
              <p:cNvPr id="15" name="Group 14"/>
              <p:cNvGrpSpPr/>
              <p:nvPr/>
            </p:nvGrpSpPr>
            <p:grpSpPr>
              <a:xfrm>
                <a:off x="6413375" y="2689864"/>
                <a:ext cx="2095616" cy="3190237"/>
                <a:chOff x="4507712" y="-1"/>
                <a:chExt cx="2095616" cy="3428999"/>
              </a:xfrm>
            </p:grpSpPr>
            <p:sp>
              <p:nvSpPr>
                <p:cNvPr id="16" name="Flowchart: Manual Operation 15"/>
                <p:cNvSpPr/>
                <p:nvPr/>
              </p:nvSpPr>
              <p:spPr>
                <a:xfrm rot="16200000">
                  <a:off x="3841020"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lowchart: Manual Operation 4"/>
                <p:cNvSpPr/>
                <p:nvPr/>
              </p:nvSpPr>
              <p:spPr>
                <a:xfrm rot="21600000">
                  <a:off x="4507712"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1400" kern="1200" noProof="0" dirty="0" smtClean="0">
                      <a:solidFill>
                        <a:schemeClr val="accent3">
                          <a:lumMod val="75000"/>
                        </a:schemeClr>
                      </a:solidFill>
                    </a:rPr>
                    <a:t>OUTPUTS</a:t>
                  </a:r>
                  <a:endParaRPr lang="en-US" sz="14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IAR </a:t>
                  </a:r>
                  <a:endParaRPr lang="en-US" sz="1050" kern="1200" noProof="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Introduction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Product description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Market description</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Policy framework</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Future perspective</a:t>
                  </a:r>
                </a:p>
                <a:p>
                  <a:pPr marL="114300" lvl="2"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Conclusion</a:t>
                  </a:r>
                </a:p>
                <a:p>
                  <a:pPr marL="57150" lvl="1" indent="-57150" algn="l" defTabSz="466725">
                    <a:lnSpc>
                      <a:spcPct val="90000"/>
                    </a:lnSpc>
                    <a:spcBef>
                      <a:spcPct val="0"/>
                    </a:spcBef>
                    <a:spcAft>
                      <a:spcPct val="15000"/>
                    </a:spcAft>
                    <a:buChar char="••"/>
                  </a:pPr>
                  <a:r>
                    <a:rPr lang="en-US" sz="1050" kern="1200" noProof="0" dirty="0" smtClean="0">
                      <a:solidFill>
                        <a:schemeClr val="accent3">
                          <a:lumMod val="75000"/>
                        </a:schemeClr>
                      </a:solidFill>
                    </a:rPr>
                    <a:t> GitHub page</a:t>
                  </a:r>
                </a:p>
                <a:p>
                  <a:pPr marL="57150" lvl="1" indent="-57150" algn="l" defTabSz="466725">
                    <a:lnSpc>
                      <a:spcPct val="90000"/>
                    </a:lnSpc>
                    <a:spcBef>
                      <a:spcPct val="0"/>
                    </a:spcBef>
                    <a:spcAft>
                      <a:spcPct val="15000"/>
                    </a:spcAft>
                    <a:buChar char="••"/>
                  </a:pPr>
                  <a:endParaRPr lang="en-US" sz="1050" kern="1200" noProof="0" dirty="0" smtClean="0">
                    <a:solidFill>
                      <a:schemeClr val="accent3">
                        <a:lumMod val="75000"/>
                      </a:schemeClr>
                    </a:solidFill>
                  </a:endParaRPr>
                </a:p>
              </p:txBody>
            </p:sp>
          </p:grpSp>
          <p:grpSp>
            <p:nvGrpSpPr>
              <p:cNvPr id="18" name="Group 17"/>
              <p:cNvGrpSpPr/>
              <p:nvPr/>
            </p:nvGrpSpPr>
            <p:grpSpPr>
              <a:xfrm>
                <a:off x="8852657" y="2667000"/>
                <a:ext cx="2095616" cy="3213102"/>
                <a:chOff x="6760498" y="-1"/>
                <a:chExt cx="2095616" cy="3428999"/>
              </a:xfrm>
            </p:grpSpPr>
            <p:sp>
              <p:nvSpPr>
                <p:cNvPr id="19" name="Flowchart: Manual Operation 18"/>
                <p:cNvSpPr/>
                <p:nvPr/>
              </p:nvSpPr>
              <p:spPr>
                <a:xfrm rot="16200000">
                  <a:off x="6093806"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Flowchart: Manual Operation 4"/>
                <p:cNvSpPr/>
                <p:nvPr/>
              </p:nvSpPr>
              <p:spPr>
                <a:xfrm rot="21600000">
                  <a:off x="6760498"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1400" kern="1200" dirty="0" smtClean="0">
                      <a:solidFill>
                        <a:schemeClr val="accent3">
                          <a:lumMod val="75000"/>
                        </a:schemeClr>
                      </a:solidFill>
                    </a:rPr>
                    <a:t>OUTCOMES</a:t>
                  </a:r>
                  <a:endParaRPr lang="fr-FR" sz="14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sz="1050" kern="1200" dirty="0" smtClean="0">
                      <a:solidFill>
                        <a:schemeClr val="accent3">
                          <a:lumMod val="75000"/>
                        </a:schemeClr>
                      </a:solidFill>
                    </a:rPr>
                    <a:t> Condensed Information about the fuel cell industry available</a:t>
                  </a:r>
                  <a:endParaRPr lang="fr-FR" sz="1050" kern="1200" dirty="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IAR available to everyone</a:t>
                  </a:r>
                  <a:endParaRPr lang="fr-FR" sz="1050" kern="1200" dirty="0" smtClean="0">
                    <a:solidFill>
                      <a:schemeClr val="accent3">
                        <a:lumMod val="75000"/>
                      </a:schemeClr>
                    </a:solidFill>
                  </a:endParaRPr>
                </a:p>
                <a:p>
                  <a:pPr marL="114300" lvl="2" indent="-57150" algn="l" defTabSz="466725">
                    <a:lnSpc>
                      <a:spcPct val="90000"/>
                    </a:lnSpc>
                    <a:spcBef>
                      <a:spcPct val="0"/>
                    </a:spcBef>
                    <a:spcAft>
                      <a:spcPct val="15000"/>
                    </a:spcAft>
                    <a:buChar char="••"/>
                  </a:pPr>
                  <a:r>
                    <a:rPr lang="en-US" sz="1050" kern="1200" dirty="0" smtClean="0">
                      <a:solidFill>
                        <a:schemeClr val="accent3">
                          <a:lumMod val="75000"/>
                        </a:schemeClr>
                      </a:solidFill>
                    </a:rPr>
                    <a:t> IAR understandable by everyone</a:t>
                  </a:r>
                  <a:endParaRPr lang="fr-FR" sz="1050"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r>
                    <a:rPr lang="fr-FR" sz="1050" kern="1200" dirty="0" smtClean="0">
                      <a:solidFill>
                        <a:schemeClr val="accent3">
                          <a:lumMod val="75000"/>
                        </a:schemeClr>
                      </a:solidFill>
                    </a:rPr>
                    <a:t> Interaction with other contributors</a:t>
                  </a:r>
                </a:p>
                <a:p>
                  <a:pPr marL="57150" lvl="1" indent="-57150" algn="l" defTabSz="466725">
                    <a:lnSpc>
                      <a:spcPct val="90000"/>
                    </a:lnSpc>
                    <a:spcBef>
                      <a:spcPct val="0"/>
                    </a:spcBef>
                    <a:spcAft>
                      <a:spcPct val="15000"/>
                    </a:spcAft>
                    <a:buChar char="••"/>
                  </a:pPr>
                  <a:endParaRPr lang="fr-FR" sz="1050"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endParaRPr lang="fr-FR" sz="1050" kern="1200" dirty="0">
                    <a:solidFill>
                      <a:schemeClr val="accent3">
                        <a:lumMod val="75000"/>
                      </a:schemeClr>
                    </a:solidFill>
                  </a:endParaRPr>
                </a:p>
              </p:txBody>
            </p:sp>
          </p:grpSp>
          <p:sp>
            <p:nvSpPr>
              <p:cNvPr id="6" name="TextBox 5"/>
              <p:cNvSpPr txBox="1"/>
              <p:nvPr/>
            </p:nvSpPr>
            <p:spPr>
              <a:xfrm>
                <a:off x="2294713" y="6005247"/>
                <a:ext cx="6214278" cy="307777"/>
              </a:xfrm>
              <a:prstGeom prst="rect">
                <a:avLst/>
              </a:prstGeom>
              <a:noFill/>
            </p:spPr>
            <p:txBody>
              <a:bodyPr wrap="square" rtlCol="0">
                <a:spAutoFit/>
              </a:bodyPr>
              <a:lstStyle/>
              <a:p>
                <a:r>
                  <a:rPr lang="en-US" sz="1400" dirty="0" smtClean="0">
                    <a:solidFill>
                      <a:schemeClr val="accent3">
                        <a:lumMod val="75000"/>
                      </a:schemeClr>
                    </a:solidFill>
                  </a:rPr>
                  <a:t>IAR </a:t>
                </a:r>
                <a:r>
                  <a:rPr lang="en-US" sz="1400" dirty="0">
                    <a:solidFill>
                      <a:schemeClr val="accent3">
                        <a:lumMod val="75000"/>
                      </a:schemeClr>
                    </a:solidFill>
                  </a:rPr>
                  <a:t>beneficial for consumer, global policy </a:t>
                </a:r>
                <a:r>
                  <a:rPr lang="en-US" sz="1400" dirty="0" smtClean="0">
                    <a:solidFill>
                      <a:schemeClr val="accent3">
                        <a:lumMod val="75000"/>
                      </a:schemeClr>
                    </a:solidFill>
                  </a:rPr>
                  <a:t>institutions</a:t>
                </a:r>
                <a:endParaRPr lang="en-US" sz="1400" dirty="0"/>
              </a:p>
            </p:txBody>
          </p:sp>
          <p:sp>
            <p:nvSpPr>
              <p:cNvPr id="21" name="TextBox 20"/>
              <p:cNvSpPr txBox="1"/>
              <p:nvPr/>
            </p:nvSpPr>
            <p:spPr>
              <a:xfrm>
                <a:off x="2298700" y="1786117"/>
                <a:ext cx="8864600" cy="307777"/>
              </a:xfrm>
              <a:prstGeom prst="rect">
                <a:avLst/>
              </a:prstGeom>
              <a:noFill/>
            </p:spPr>
            <p:txBody>
              <a:bodyPr wrap="square" rtlCol="0">
                <a:spAutoFit/>
              </a:bodyPr>
              <a:lstStyle/>
              <a:p>
                <a:r>
                  <a:rPr lang="en-US" sz="1400" dirty="0" smtClean="0">
                    <a:solidFill>
                      <a:schemeClr val="accent3">
                        <a:lumMod val="75000"/>
                      </a:schemeClr>
                    </a:solidFill>
                  </a:rPr>
                  <a:t>Fuel </a:t>
                </a:r>
                <a:r>
                  <a:rPr lang="en-US" sz="1400" dirty="0">
                    <a:solidFill>
                      <a:schemeClr val="accent3">
                        <a:lumMod val="75000"/>
                      </a:schemeClr>
                    </a:solidFill>
                  </a:rPr>
                  <a:t>cells are an alternative to fossil fuels, yet there is a lack of knowledge about fuel cells and the state of the industry</a:t>
                </a:r>
                <a:r>
                  <a:rPr lang="en-US" sz="1400" dirty="0" smtClean="0">
                    <a:solidFill>
                      <a:schemeClr val="accent3">
                        <a:lumMod val="75000"/>
                      </a:schemeClr>
                    </a:solidFill>
                  </a:rPr>
                  <a:t>.</a:t>
                </a:r>
                <a:endParaRPr lang="en-US" sz="1400" dirty="0"/>
              </a:p>
            </p:txBody>
          </p:sp>
          <p:sp>
            <p:nvSpPr>
              <p:cNvPr id="22" name="TextBox 21"/>
              <p:cNvSpPr txBox="1"/>
              <p:nvPr/>
            </p:nvSpPr>
            <p:spPr>
              <a:xfrm>
                <a:off x="2298701" y="2104136"/>
                <a:ext cx="8864599" cy="523220"/>
              </a:xfrm>
              <a:prstGeom prst="rect">
                <a:avLst/>
              </a:prstGeom>
              <a:noFill/>
            </p:spPr>
            <p:txBody>
              <a:bodyPr wrap="square" rtlCol="0">
                <a:spAutoFit/>
              </a:bodyPr>
              <a:lstStyle/>
              <a:p>
                <a:r>
                  <a:rPr lang="en-US" sz="1400" dirty="0" smtClean="0">
                    <a:solidFill>
                      <a:schemeClr val="accent3">
                        <a:lumMod val="75000"/>
                      </a:schemeClr>
                    </a:solidFill>
                  </a:rPr>
                  <a:t>Provide </a:t>
                </a:r>
                <a:r>
                  <a:rPr lang="en-US" sz="1400" dirty="0">
                    <a:solidFill>
                      <a:schemeClr val="accent3">
                        <a:lumMod val="75000"/>
                      </a:schemeClr>
                    </a:solidFill>
                  </a:rPr>
                  <a:t>an open Industry Analysis Report (IAR) in order for global knowledge and development opportunities to become available to anyone especially global policy makers</a:t>
                </a:r>
                <a:r>
                  <a:rPr lang="en-US" sz="1400" dirty="0" smtClean="0">
                    <a:solidFill>
                      <a:schemeClr val="accent3">
                        <a:lumMod val="75000"/>
                      </a:schemeClr>
                    </a:solidFill>
                  </a:rPr>
                  <a:t>.</a:t>
                </a:r>
                <a:endParaRPr lang="en-US" sz="1400" dirty="0"/>
              </a:p>
            </p:txBody>
          </p:sp>
          <p:sp>
            <p:nvSpPr>
              <p:cNvPr id="23" name="TextBox 22"/>
              <p:cNvSpPr txBox="1"/>
              <p:nvPr/>
            </p:nvSpPr>
            <p:spPr>
              <a:xfrm>
                <a:off x="1250138" y="1785518"/>
                <a:ext cx="944865" cy="307777"/>
              </a:xfrm>
              <a:prstGeom prst="rect">
                <a:avLst/>
              </a:prstGeom>
              <a:noFill/>
            </p:spPr>
            <p:txBody>
              <a:bodyPr wrap="square" rtlCol="0">
                <a:spAutoFit/>
              </a:bodyPr>
              <a:lstStyle/>
              <a:p>
                <a:r>
                  <a:rPr lang="en-GB" sz="1400" dirty="0">
                    <a:solidFill>
                      <a:schemeClr val="accent3">
                        <a:lumMod val="75000"/>
                      </a:schemeClr>
                    </a:solidFill>
                  </a:rPr>
                  <a:t>PROBLEM</a:t>
                </a:r>
                <a:endParaRPr lang="en-US" sz="1400" dirty="0"/>
              </a:p>
            </p:txBody>
          </p:sp>
          <p:sp>
            <p:nvSpPr>
              <p:cNvPr id="24" name="TextBox 23"/>
              <p:cNvSpPr txBox="1"/>
              <p:nvPr/>
            </p:nvSpPr>
            <p:spPr>
              <a:xfrm>
                <a:off x="1250138" y="6004648"/>
                <a:ext cx="1170828" cy="307777"/>
              </a:xfrm>
              <a:prstGeom prst="rect">
                <a:avLst/>
              </a:prstGeom>
              <a:noFill/>
            </p:spPr>
            <p:txBody>
              <a:bodyPr wrap="square" rtlCol="0">
                <a:spAutoFit/>
              </a:bodyPr>
              <a:lstStyle/>
              <a:p>
                <a:r>
                  <a:rPr lang="en-GB" sz="1400" dirty="0">
                    <a:solidFill>
                      <a:schemeClr val="accent3">
                        <a:lumMod val="75000"/>
                      </a:schemeClr>
                    </a:solidFill>
                  </a:rPr>
                  <a:t>RATIONALES</a:t>
                </a:r>
                <a:endParaRPr lang="fr-FR" sz="1200" dirty="0">
                  <a:solidFill>
                    <a:schemeClr val="accent3">
                      <a:lumMod val="75000"/>
                    </a:schemeClr>
                  </a:solidFill>
                  <a:latin typeface="Calibri" panose="020F0502020204030204" pitchFamily="34" charset="0"/>
                  <a:ea typeface="SimSun" panose="02010600030101010101" pitchFamily="2" charset="-122"/>
                  <a:cs typeface="Times New Roman" panose="02020603050405020304" pitchFamily="18" charset="0"/>
                </a:endParaRPr>
              </a:p>
            </p:txBody>
          </p:sp>
          <p:sp>
            <p:nvSpPr>
              <p:cNvPr id="25" name="TextBox 24"/>
              <p:cNvSpPr txBox="1"/>
              <p:nvPr/>
            </p:nvSpPr>
            <p:spPr>
              <a:xfrm>
                <a:off x="1250138" y="2104136"/>
                <a:ext cx="762000" cy="307777"/>
              </a:xfrm>
              <a:prstGeom prst="rect">
                <a:avLst/>
              </a:prstGeom>
              <a:noFill/>
            </p:spPr>
            <p:txBody>
              <a:bodyPr wrap="square" rtlCol="0">
                <a:spAutoFit/>
              </a:bodyPr>
              <a:lstStyle/>
              <a:p>
                <a:r>
                  <a:rPr lang="en-GB" sz="1400" dirty="0">
                    <a:solidFill>
                      <a:schemeClr val="accent3">
                        <a:lumMod val="75000"/>
                      </a:schemeClr>
                    </a:solidFill>
                  </a:rPr>
                  <a:t>GOAL</a:t>
                </a:r>
                <a:endParaRPr lang="en-US" sz="1400" dirty="0"/>
              </a:p>
            </p:txBody>
          </p:sp>
        </p:grpSp>
        <p:sp>
          <p:nvSpPr>
            <p:cNvPr id="3" name="Rectangle 2"/>
            <p:cNvSpPr/>
            <p:nvPr/>
          </p:nvSpPr>
          <p:spPr>
            <a:xfrm>
              <a:off x="895350" y="483796"/>
              <a:ext cx="10267950" cy="5828629"/>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2426102" y="2039613"/>
            <a:ext cx="8864600" cy="646331"/>
          </a:xfrm>
          <a:prstGeom prst="rect">
            <a:avLst/>
          </a:prstGeom>
          <a:noFill/>
        </p:spPr>
        <p:txBody>
          <a:bodyPr wrap="square" rtlCol="0">
            <a:spAutoFit/>
          </a:bodyPr>
          <a:lstStyle/>
          <a:p>
            <a:r>
              <a:rPr lang="en-US" dirty="0" smtClean="0">
                <a:solidFill>
                  <a:schemeClr val="accent3">
                    <a:lumMod val="75000"/>
                  </a:schemeClr>
                </a:solidFill>
              </a:rPr>
              <a:t>Fuel </a:t>
            </a:r>
            <a:r>
              <a:rPr lang="en-US" dirty="0">
                <a:solidFill>
                  <a:schemeClr val="accent3">
                    <a:lumMod val="75000"/>
                  </a:schemeClr>
                </a:solidFill>
              </a:rPr>
              <a:t>cells are an alternative to fossil fuels, yet there is a lack of knowledge about fuel cells and the state of the industry</a:t>
            </a:r>
            <a:r>
              <a:rPr lang="en-US" dirty="0" smtClean="0">
                <a:solidFill>
                  <a:schemeClr val="accent3">
                    <a:lumMod val="75000"/>
                  </a:schemeClr>
                </a:solidFill>
              </a:rPr>
              <a:t>.</a:t>
            </a:r>
            <a:endParaRPr lang="en-US" dirty="0"/>
          </a:p>
        </p:txBody>
      </p:sp>
      <p:sp>
        <p:nvSpPr>
          <p:cNvPr id="29" name="TextBox 28"/>
          <p:cNvSpPr txBox="1"/>
          <p:nvPr/>
        </p:nvSpPr>
        <p:spPr>
          <a:xfrm>
            <a:off x="1112778" y="2058703"/>
            <a:ext cx="1250123" cy="369332"/>
          </a:xfrm>
          <a:prstGeom prst="rect">
            <a:avLst/>
          </a:prstGeom>
          <a:noFill/>
        </p:spPr>
        <p:txBody>
          <a:bodyPr wrap="square" rtlCol="0">
            <a:spAutoFit/>
          </a:bodyPr>
          <a:lstStyle/>
          <a:p>
            <a:r>
              <a:rPr lang="en-GB" dirty="0">
                <a:solidFill>
                  <a:schemeClr val="accent3">
                    <a:lumMod val="75000"/>
                  </a:schemeClr>
                </a:solidFill>
              </a:rPr>
              <a:t>PROBLEM</a:t>
            </a:r>
            <a:endParaRPr lang="en-US" dirty="0"/>
          </a:p>
        </p:txBody>
      </p:sp>
      <p:sp>
        <p:nvSpPr>
          <p:cNvPr id="30" name="TextBox 29"/>
          <p:cNvSpPr txBox="1"/>
          <p:nvPr/>
        </p:nvSpPr>
        <p:spPr>
          <a:xfrm>
            <a:off x="2426102" y="2763141"/>
            <a:ext cx="8864599" cy="646331"/>
          </a:xfrm>
          <a:prstGeom prst="rect">
            <a:avLst/>
          </a:prstGeom>
          <a:noFill/>
        </p:spPr>
        <p:txBody>
          <a:bodyPr wrap="square" rtlCol="0">
            <a:spAutoFit/>
          </a:bodyPr>
          <a:lstStyle/>
          <a:p>
            <a:r>
              <a:rPr lang="en-US" dirty="0" smtClean="0">
                <a:solidFill>
                  <a:schemeClr val="accent3">
                    <a:lumMod val="75000"/>
                  </a:schemeClr>
                </a:solidFill>
              </a:rPr>
              <a:t>Provide </a:t>
            </a:r>
            <a:r>
              <a:rPr lang="en-US" dirty="0">
                <a:solidFill>
                  <a:schemeClr val="accent3">
                    <a:lumMod val="75000"/>
                  </a:schemeClr>
                </a:solidFill>
              </a:rPr>
              <a:t>an open Industry Analysis Report (IAR) in order for global knowledge and development opportunities to become available to anyone especially global policy makers</a:t>
            </a:r>
            <a:r>
              <a:rPr lang="en-US" dirty="0" smtClean="0">
                <a:solidFill>
                  <a:schemeClr val="accent3">
                    <a:lumMod val="75000"/>
                  </a:schemeClr>
                </a:solidFill>
              </a:rPr>
              <a:t>.</a:t>
            </a:r>
            <a:endParaRPr lang="en-US" dirty="0"/>
          </a:p>
        </p:txBody>
      </p:sp>
      <p:sp>
        <p:nvSpPr>
          <p:cNvPr id="31" name="TextBox 30"/>
          <p:cNvSpPr txBox="1"/>
          <p:nvPr/>
        </p:nvSpPr>
        <p:spPr>
          <a:xfrm>
            <a:off x="1112778" y="2763999"/>
            <a:ext cx="762000" cy="369332"/>
          </a:xfrm>
          <a:prstGeom prst="rect">
            <a:avLst/>
          </a:prstGeom>
          <a:noFill/>
        </p:spPr>
        <p:txBody>
          <a:bodyPr wrap="square" rtlCol="0">
            <a:spAutoFit/>
          </a:bodyPr>
          <a:lstStyle/>
          <a:p>
            <a:r>
              <a:rPr lang="en-GB" dirty="0">
                <a:solidFill>
                  <a:schemeClr val="accent3">
                    <a:lumMod val="75000"/>
                  </a:schemeClr>
                </a:solidFill>
              </a:rPr>
              <a:t>GOAL</a:t>
            </a:r>
            <a:endParaRPr lang="en-US" dirty="0"/>
          </a:p>
        </p:txBody>
      </p:sp>
      <p:grpSp>
        <p:nvGrpSpPr>
          <p:cNvPr id="32" name="Group 31"/>
          <p:cNvGrpSpPr/>
          <p:nvPr/>
        </p:nvGrpSpPr>
        <p:grpSpPr>
          <a:xfrm>
            <a:off x="4494000" y="399750"/>
            <a:ext cx="3204000" cy="5868000"/>
            <a:chOff x="1" y="-1"/>
            <a:chExt cx="2095616" cy="3428999"/>
          </a:xfrm>
        </p:grpSpPr>
        <p:sp>
          <p:nvSpPr>
            <p:cNvPr id="33" name="Flowchart: Manual Operation 32"/>
            <p:cNvSpPr/>
            <p:nvPr/>
          </p:nvSpPr>
          <p:spPr>
            <a:xfrm rot="16200000">
              <a:off x="-666691"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Flowchart: Manual Operation 4"/>
            <p:cNvSpPr/>
            <p:nvPr/>
          </p:nvSpPr>
          <p:spPr>
            <a:xfrm rot="21600000">
              <a:off x="1"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2400" kern="1200" noProof="0" dirty="0" smtClean="0">
                  <a:solidFill>
                    <a:schemeClr val="accent3">
                      <a:lumMod val="75000"/>
                    </a:schemeClr>
                  </a:solidFill>
                </a:rPr>
                <a:t>RESOURCES</a:t>
              </a:r>
              <a:endParaRPr lang="en-US" sz="28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Fuel cell authorities</a:t>
              </a:r>
              <a:endParaRPr lang="en-US"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Scientific publications</a:t>
              </a: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Company websites</a:t>
              </a: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Newspapers and magazines</a:t>
              </a: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Governmental authorities</a:t>
              </a: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Statistic databases</a:t>
              </a: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Online Tools</a:t>
              </a: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Software</a:t>
              </a:r>
            </a:p>
            <a:p>
              <a:pPr marL="57150" lvl="1" indent="-57150" algn="l" defTabSz="466725">
                <a:lnSpc>
                  <a:spcPct val="90000"/>
                </a:lnSpc>
                <a:spcBef>
                  <a:spcPct val="0"/>
                </a:spcBef>
                <a:spcAft>
                  <a:spcPct val="15000"/>
                </a:spcAft>
                <a:buChar char="••"/>
              </a:pPr>
              <a:endParaRPr lang="en-US" kern="1200" noProof="0" dirty="0">
                <a:solidFill>
                  <a:schemeClr val="accent3">
                    <a:lumMod val="75000"/>
                  </a:schemeClr>
                </a:solidFill>
              </a:endParaRPr>
            </a:p>
          </p:txBody>
        </p:sp>
      </p:grpSp>
      <p:grpSp>
        <p:nvGrpSpPr>
          <p:cNvPr id="35" name="Group 34"/>
          <p:cNvGrpSpPr/>
          <p:nvPr/>
        </p:nvGrpSpPr>
        <p:grpSpPr>
          <a:xfrm>
            <a:off x="4494000" y="399750"/>
            <a:ext cx="3204000" cy="5868000"/>
            <a:chOff x="2254923" y="-1"/>
            <a:chExt cx="2095616" cy="3428999"/>
          </a:xfrm>
        </p:grpSpPr>
        <p:sp>
          <p:nvSpPr>
            <p:cNvPr id="36" name="Flowchart: Manual Operation 35"/>
            <p:cNvSpPr/>
            <p:nvPr/>
          </p:nvSpPr>
          <p:spPr>
            <a:xfrm rot="16200000">
              <a:off x="1588231"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Flowchart: Manual Operation 4"/>
            <p:cNvSpPr/>
            <p:nvPr/>
          </p:nvSpPr>
          <p:spPr>
            <a:xfrm rot="21600000">
              <a:off x="2254923"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2400" kern="1200" dirty="0" smtClean="0">
                  <a:solidFill>
                    <a:schemeClr val="accent3">
                      <a:lumMod val="75000"/>
                    </a:schemeClr>
                  </a:solidFill>
                </a:rPr>
                <a:t>ACTIVITIES</a:t>
              </a:r>
              <a:endParaRPr lang="fr-FR" sz="28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fr-FR" kern="1200" dirty="0" smtClean="0">
                  <a:solidFill>
                    <a:schemeClr val="accent3">
                      <a:lumMod val="75000"/>
                    </a:schemeClr>
                  </a:solidFill>
                </a:rPr>
                <a:t> </a:t>
              </a:r>
              <a:r>
                <a:rPr lang="fr-FR" kern="1200" dirty="0" err="1" smtClean="0">
                  <a:solidFill>
                    <a:schemeClr val="accent3">
                      <a:lumMod val="75000"/>
                    </a:schemeClr>
                  </a:solidFill>
                </a:rPr>
                <a:t>Create</a:t>
              </a:r>
              <a:r>
                <a:rPr lang="fr-FR" kern="1200" dirty="0" smtClean="0">
                  <a:solidFill>
                    <a:schemeClr val="accent3">
                      <a:lumMod val="75000"/>
                    </a:schemeClr>
                  </a:solidFill>
                </a:rPr>
                <a:t> the IAR</a:t>
              </a:r>
              <a:endParaRPr lang="fr-FR" kern="1200" dirty="0">
                <a:solidFill>
                  <a:schemeClr val="accent3">
                    <a:lumMod val="75000"/>
                  </a:schemeClr>
                </a:solidFill>
              </a:endParaRPr>
            </a:p>
            <a:p>
              <a:pPr marL="266700" lvl="2" indent="-57150" algn="l" defTabSz="466725">
                <a:lnSpc>
                  <a:spcPct val="90000"/>
                </a:lnSpc>
                <a:spcBef>
                  <a:spcPct val="0"/>
                </a:spcBef>
                <a:spcAft>
                  <a:spcPct val="15000"/>
                </a:spcAft>
                <a:buChar char="••"/>
              </a:pPr>
              <a:r>
                <a:rPr lang="fr-FR" kern="1200" dirty="0" smtClean="0">
                  <a:solidFill>
                    <a:schemeClr val="accent3">
                      <a:lumMod val="75000"/>
                    </a:schemeClr>
                  </a:solidFill>
                </a:rPr>
                <a:t> </a:t>
              </a:r>
              <a:r>
                <a:rPr lang="fr-FR" kern="1200" dirty="0" err="1" smtClean="0">
                  <a:solidFill>
                    <a:schemeClr val="accent3">
                      <a:lumMod val="75000"/>
                    </a:schemeClr>
                  </a:solidFill>
                </a:rPr>
                <a:t>Describe</a:t>
              </a:r>
              <a:r>
                <a:rPr lang="fr-FR" kern="1200" dirty="0" smtClean="0">
                  <a:solidFill>
                    <a:schemeClr val="accent3">
                      <a:lumMod val="75000"/>
                    </a:schemeClr>
                  </a:solidFill>
                </a:rPr>
                <a:t> </a:t>
              </a:r>
              <a:r>
                <a:rPr lang="fr-FR" kern="1200" dirty="0" err="1" smtClean="0">
                  <a:solidFill>
                    <a:schemeClr val="accent3">
                      <a:lumMod val="75000"/>
                    </a:schemeClr>
                  </a:solidFill>
                </a:rPr>
                <a:t>historical</a:t>
              </a:r>
              <a:r>
                <a:rPr lang="fr-FR" kern="1200" dirty="0" smtClean="0">
                  <a:solidFill>
                    <a:schemeClr val="accent3">
                      <a:lumMod val="75000"/>
                    </a:schemeClr>
                  </a:solidFill>
                </a:rPr>
                <a:t> </a:t>
              </a:r>
              <a:r>
                <a:rPr lang="fr-FR" kern="1200" dirty="0" err="1" smtClean="0">
                  <a:solidFill>
                    <a:schemeClr val="accent3">
                      <a:lumMod val="75000"/>
                    </a:schemeClr>
                  </a:solidFill>
                </a:rPr>
                <a:t>evolution</a:t>
              </a:r>
              <a:endParaRPr lang="fr-FR" kern="1200" dirty="0">
                <a:solidFill>
                  <a:schemeClr val="accent3">
                    <a:lumMod val="75000"/>
                  </a:schemeClr>
                </a:solidFill>
              </a:endParaRPr>
            </a:p>
            <a:p>
              <a:pPr marL="266700" lvl="2" indent="-57150" algn="l" defTabSz="466725">
                <a:lnSpc>
                  <a:spcPct val="90000"/>
                </a:lnSpc>
                <a:spcBef>
                  <a:spcPct val="0"/>
                </a:spcBef>
                <a:spcAft>
                  <a:spcPct val="15000"/>
                </a:spcAft>
                <a:buChar char="••"/>
              </a:pPr>
              <a:r>
                <a:rPr lang="en-US" kern="1200" dirty="0" smtClean="0">
                  <a:solidFill>
                    <a:schemeClr val="accent3">
                      <a:lumMod val="75000"/>
                    </a:schemeClr>
                  </a:solidFill>
                </a:rPr>
                <a:t> Identify leading </a:t>
              </a:r>
              <a:r>
                <a:rPr lang="en-US" kern="1200" dirty="0">
                  <a:solidFill>
                    <a:schemeClr val="accent3">
                      <a:lumMod val="75000"/>
                    </a:schemeClr>
                  </a:solidFill>
                </a:rPr>
                <a:t>technologies and potential applications</a:t>
              </a:r>
              <a:endParaRPr lang="fr-FR" kern="1200" dirty="0">
                <a:solidFill>
                  <a:schemeClr val="accent3">
                    <a:lumMod val="75000"/>
                  </a:schemeClr>
                </a:solidFill>
              </a:endParaRPr>
            </a:p>
            <a:p>
              <a:pPr marL="266700" lvl="2" indent="-57150" algn="l" defTabSz="466725">
                <a:lnSpc>
                  <a:spcPct val="90000"/>
                </a:lnSpc>
                <a:spcBef>
                  <a:spcPct val="0"/>
                </a:spcBef>
                <a:spcAft>
                  <a:spcPct val="15000"/>
                </a:spcAft>
                <a:buChar char="••"/>
              </a:pPr>
              <a:r>
                <a:rPr lang="en-US" kern="1200" dirty="0" smtClean="0">
                  <a:solidFill>
                    <a:schemeClr val="accent3">
                      <a:lumMod val="75000"/>
                    </a:schemeClr>
                  </a:solidFill>
                </a:rPr>
                <a:t> Determine </a:t>
              </a:r>
              <a:r>
                <a:rPr lang="en-US" kern="1200" dirty="0">
                  <a:solidFill>
                    <a:schemeClr val="accent3">
                      <a:lumMod val="75000"/>
                    </a:schemeClr>
                  </a:solidFill>
                </a:rPr>
                <a:t>shipment data, investigate about companies</a:t>
              </a:r>
              <a:endParaRPr lang="fr-FR" kern="1200" dirty="0">
                <a:solidFill>
                  <a:schemeClr val="accent3">
                    <a:lumMod val="75000"/>
                  </a:schemeClr>
                </a:solidFill>
              </a:endParaRPr>
            </a:p>
            <a:p>
              <a:pPr marL="266700" lvl="2" indent="-57150" algn="l" defTabSz="466725">
                <a:lnSpc>
                  <a:spcPct val="90000"/>
                </a:lnSpc>
                <a:spcBef>
                  <a:spcPct val="0"/>
                </a:spcBef>
                <a:spcAft>
                  <a:spcPct val="15000"/>
                </a:spcAft>
                <a:buChar char="••"/>
              </a:pPr>
              <a:r>
                <a:rPr lang="en-US" kern="1200" dirty="0" smtClean="0">
                  <a:solidFill>
                    <a:schemeClr val="accent3">
                      <a:lumMod val="75000"/>
                    </a:schemeClr>
                  </a:solidFill>
                </a:rPr>
                <a:t> Review </a:t>
              </a:r>
              <a:r>
                <a:rPr lang="en-US" kern="1200" dirty="0">
                  <a:solidFill>
                    <a:schemeClr val="accent3">
                      <a:lumMod val="75000"/>
                    </a:schemeClr>
                  </a:solidFill>
                </a:rPr>
                <a:t>governmental </a:t>
              </a:r>
              <a:r>
                <a:rPr lang="en-US" kern="1200" dirty="0" smtClean="0">
                  <a:solidFill>
                    <a:schemeClr val="accent3">
                      <a:lumMod val="75000"/>
                    </a:schemeClr>
                  </a:solidFill>
                </a:rPr>
                <a:t>regulations and subsidies</a:t>
              </a:r>
              <a:endParaRPr lang="fr-FR" kern="1200" dirty="0">
                <a:solidFill>
                  <a:schemeClr val="accent3">
                    <a:lumMod val="75000"/>
                  </a:schemeClr>
                </a:solidFill>
              </a:endParaRPr>
            </a:p>
            <a:p>
              <a:pPr marL="266700" lvl="2" indent="-57150" algn="l" defTabSz="466725">
                <a:lnSpc>
                  <a:spcPct val="90000"/>
                </a:lnSpc>
                <a:spcBef>
                  <a:spcPct val="0"/>
                </a:spcBef>
                <a:spcAft>
                  <a:spcPct val="15000"/>
                </a:spcAft>
                <a:buChar char="••"/>
              </a:pPr>
              <a:r>
                <a:rPr lang="en-US" kern="1200" dirty="0" smtClean="0">
                  <a:solidFill>
                    <a:schemeClr val="accent3">
                      <a:lumMod val="75000"/>
                    </a:schemeClr>
                  </a:solidFill>
                </a:rPr>
                <a:t> Analyze </a:t>
              </a:r>
              <a:r>
                <a:rPr lang="en-US" kern="1200" dirty="0">
                  <a:solidFill>
                    <a:schemeClr val="accent3">
                      <a:lumMod val="75000"/>
                    </a:schemeClr>
                  </a:solidFill>
                </a:rPr>
                <a:t>potential development and </a:t>
              </a:r>
              <a:r>
                <a:rPr lang="en-US" kern="1200" dirty="0" smtClean="0">
                  <a:solidFill>
                    <a:schemeClr val="accent3">
                      <a:lumMod val="75000"/>
                    </a:schemeClr>
                  </a:solidFill>
                </a:rPr>
                <a:t>threads</a:t>
              </a:r>
              <a:endParaRPr lang="fr-FR"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kern="1200" dirty="0" smtClean="0">
                  <a:solidFill>
                    <a:schemeClr val="accent3">
                      <a:lumMod val="75000"/>
                    </a:schemeClr>
                  </a:solidFill>
                </a:rPr>
                <a:t> Publish IAR online and link it to printed version</a:t>
              </a:r>
              <a:endParaRPr lang="fr-FR" kern="1200" dirty="0">
                <a:solidFill>
                  <a:schemeClr val="accent3">
                    <a:lumMod val="75000"/>
                  </a:schemeClr>
                </a:solidFill>
              </a:endParaRPr>
            </a:p>
            <a:p>
              <a:pPr marL="57150" lvl="1" indent="-57150" algn="l" defTabSz="466725">
                <a:lnSpc>
                  <a:spcPct val="90000"/>
                </a:lnSpc>
                <a:spcBef>
                  <a:spcPct val="0"/>
                </a:spcBef>
                <a:spcAft>
                  <a:spcPct val="15000"/>
                </a:spcAft>
                <a:buChar char="••"/>
              </a:pPr>
              <a:endParaRPr lang="fr-FR" kern="1200" dirty="0" err="1" smtClean="0">
                <a:solidFill>
                  <a:schemeClr val="accent3">
                    <a:lumMod val="75000"/>
                  </a:schemeClr>
                </a:solidFill>
              </a:endParaRPr>
            </a:p>
          </p:txBody>
        </p:sp>
      </p:grpSp>
      <p:grpSp>
        <p:nvGrpSpPr>
          <p:cNvPr id="38" name="Group 37"/>
          <p:cNvGrpSpPr/>
          <p:nvPr/>
        </p:nvGrpSpPr>
        <p:grpSpPr>
          <a:xfrm>
            <a:off x="4494000" y="399750"/>
            <a:ext cx="3204000" cy="5868000"/>
            <a:chOff x="4507712" y="-1"/>
            <a:chExt cx="2095616" cy="3428999"/>
          </a:xfrm>
        </p:grpSpPr>
        <p:sp>
          <p:nvSpPr>
            <p:cNvPr id="39" name="Flowchart: Manual Operation 38"/>
            <p:cNvSpPr/>
            <p:nvPr/>
          </p:nvSpPr>
          <p:spPr>
            <a:xfrm rot="16200000">
              <a:off x="3841020"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lowchart: Manual Operation 4"/>
            <p:cNvSpPr/>
            <p:nvPr/>
          </p:nvSpPr>
          <p:spPr>
            <a:xfrm rot="21600000">
              <a:off x="4507712"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en-US" sz="2400" kern="1200" noProof="0" dirty="0" smtClean="0">
                  <a:solidFill>
                    <a:schemeClr val="accent3">
                      <a:lumMod val="75000"/>
                    </a:schemeClr>
                  </a:solidFill>
                </a:rPr>
                <a:t>OUTPUTS</a:t>
              </a:r>
              <a:endParaRPr lang="en-US" sz="2800" kern="1200" noProof="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IAR </a:t>
              </a:r>
              <a:endParaRPr lang="en-US" kern="1200" noProof="0" dirty="0">
                <a:solidFill>
                  <a:schemeClr val="accent3">
                    <a:lumMod val="75000"/>
                  </a:schemeClr>
                </a:solidFill>
              </a:endParaRPr>
            </a:p>
            <a:p>
              <a:pPr marL="361950" lvl="2" indent="-57150" algn="l" defTabSz="466725">
                <a:lnSpc>
                  <a:spcPct val="90000"/>
                </a:lnSpc>
                <a:spcBef>
                  <a:spcPct val="0"/>
                </a:spcBef>
                <a:spcAft>
                  <a:spcPct val="15000"/>
                </a:spcAft>
                <a:buChar char="••"/>
              </a:pPr>
              <a:r>
                <a:rPr lang="en-US" kern="1200" noProof="0" dirty="0" smtClean="0">
                  <a:solidFill>
                    <a:schemeClr val="accent3">
                      <a:lumMod val="75000"/>
                    </a:schemeClr>
                  </a:solidFill>
                </a:rPr>
                <a:t> Introduction</a:t>
              </a:r>
            </a:p>
            <a:p>
              <a:pPr marL="361950" lvl="2" indent="-57150" algn="l" defTabSz="466725">
                <a:lnSpc>
                  <a:spcPct val="90000"/>
                </a:lnSpc>
                <a:spcBef>
                  <a:spcPct val="0"/>
                </a:spcBef>
                <a:spcAft>
                  <a:spcPct val="15000"/>
                </a:spcAft>
                <a:buChar char="••"/>
              </a:pPr>
              <a:r>
                <a:rPr lang="en-US" kern="1200" noProof="0" dirty="0" smtClean="0">
                  <a:solidFill>
                    <a:schemeClr val="accent3">
                      <a:lumMod val="75000"/>
                    </a:schemeClr>
                  </a:solidFill>
                </a:rPr>
                <a:t> Product description</a:t>
              </a:r>
            </a:p>
            <a:p>
              <a:pPr marL="361950" lvl="2" indent="-57150" algn="l" defTabSz="466725">
                <a:lnSpc>
                  <a:spcPct val="90000"/>
                </a:lnSpc>
                <a:spcBef>
                  <a:spcPct val="0"/>
                </a:spcBef>
                <a:spcAft>
                  <a:spcPct val="15000"/>
                </a:spcAft>
                <a:buChar char="••"/>
              </a:pPr>
              <a:r>
                <a:rPr lang="en-US" kern="1200" noProof="0" dirty="0" smtClean="0">
                  <a:solidFill>
                    <a:schemeClr val="accent3">
                      <a:lumMod val="75000"/>
                    </a:schemeClr>
                  </a:solidFill>
                </a:rPr>
                <a:t> Market description</a:t>
              </a:r>
            </a:p>
            <a:p>
              <a:pPr marL="361950" lvl="2" indent="-57150" algn="l" defTabSz="466725">
                <a:lnSpc>
                  <a:spcPct val="90000"/>
                </a:lnSpc>
                <a:spcBef>
                  <a:spcPct val="0"/>
                </a:spcBef>
                <a:spcAft>
                  <a:spcPct val="15000"/>
                </a:spcAft>
                <a:buChar char="••"/>
              </a:pPr>
              <a:r>
                <a:rPr lang="en-US" kern="1200" noProof="0" dirty="0" smtClean="0">
                  <a:solidFill>
                    <a:schemeClr val="accent3">
                      <a:lumMod val="75000"/>
                    </a:schemeClr>
                  </a:solidFill>
                </a:rPr>
                <a:t> Policy framework</a:t>
              </a:r>
            </a:p>
            <a:p>
              <a:pPr marL="361950" lvl="2" indent="-57150" algn="l" defTabSz="466725">
                <a:lnSpc>
                  <a:spcPct val="90000"/>
                </a:lnSpc>
                <a:spcBef>
                  <a:spcPct val="0"/>
                </a:spcBef>
                <a:spcAft>
                  <a:spcPct val="15000"/>
                </a:spcAft>
                <a:buChar char="••"/>
              </a:pPr>
              <a:r>
                <a:rPr lang="en-US" kern="1200" noProof="0" dirty="0" smtClean="0">
                  <a:solidFill>
                    <a:schemeClr val="accent3">
                      <a:lumMod val="75000"/>
                    </a:schemeClr>
                  </a:solidFill>
                </a:rPr>
                <a:t> Future perspective</a:t>
              </a:r>
            </a:p>
            <a:p>
              <a:pPr marL="361950" lvl="2" indent="-57150" algn="l" defTabSz="466725">
                <a:lnSpc>
                  <a:spcPct val="90000"/>
                </a:lnSpc>
                <a:spcBef>
                  <a:spcPct val="0"/>
                </a:spcBef>
                <a:spcAft>
                  <a:spcPct val="15000"/>
                </a:spcAft>
                <a:buChar char="••"/>
              </a:pPr>
              <a:r>
                <a:rPr lang="en-US" kern="1200" noProof="0" dirty="0" smtClean="0">
                  <a:solidFill>
                    <a:schemeClr val="accent3">
                      <a:lumMod val="75000"/>
                    </a:schemeClr>
                  </a:solidFill>
                </a:rPr>
                <a:t> Conclusion</a:t>
              </a:r>
            </a:p>
            <a:p>
              <a:pPr marL="57150" lvl="1" indent="-57150" algn="l" defTabSz="466725">
                <a:lnSpc>
                  <a:spcPct val="90000"/>
                </a:lnSpc>
                <a:spcBef>
                  <a:spcPct val="0"/>
                </a:spcBef>
                <a:spcAft>
                  <a:spcPct val="15000"/>
                </a:spcAft>
                <a:buChar char="••"/>
              </a:pPr>
              <a:r>
                <a:rPr lang="en-US" kern="1200" noProof="0" dirty="0" smtClean="0">
                  <a:solidFill>
                    <a:schemeClr val="accent3">
                      <a:lumMod val="75000"/>
                    </a:schemeClr>
                  </a:solidFill>
                </a:rPr>
                <a:t> GitHub page</a:t>
              </a:r>
            </a:p>
            <a:p>
              <a:pPr marL="57150" lvl="1" indent="-57150" algn="l" defTabSz="466725">
                <a:lnSpc>
                  <a:spcPct val="90000"/>
                </a:lnSpc>
                <a:spcBef>
                  <a:spcPct val="0"/>
                </a:spcBef>
                <a:spcAft>
                  <a:spcPct val="15000"/>
                </a:spcAft>
                <a:buChar char="••"/>
              </a:pPr>
              <a:endParaRPr lang="en-US" kern="1200" noProof="0" dirty="0" smtClean="0">
                <a:solidFill>
                  <a:schemeClr val="accent3">
                    <a:lumMod val="75000"/>
                  </a:schemeClr>
                </a:solidFill>
              </a:endParaRPr>
            </a:p>
          </p:txBody>
        </p:sp>
      </p:grpSp>
      <p:grpSp>
        <p:nvGrpSpPr>
          <p:cNvPr id="41" name="Group 40"/>
          <p:cNvGrpSpPr/>
          <p:nvPr/>
        </p:nvGrpSpPr>
        <p:grpSpPr>
          <a:xfrm>
            <a:off x="4494000" y="399750"/>
            <a:ext cx="3204000" cy="5868000"/>
            <a:chOff x="6760498" y="-1"/>
            <a:chExt cx="2095616" cy="3428999"/>
          </a:xfrm>
        </p:grpSpPr>
        <p:sp>
          <p:nvSpPr>
            <p:cNvPr id="42" name="Flowchart: Manual Operation 41"/>
            <p:cNvSpPr/>
            <p:nvPr/>
          </p:nvSpPr>
          <p:spPr>
            <a:xfrm rot="16200000">
              <a:off x="6093806" y="666691"/>
              <a:ext cx="3428999" cy="2095616"/>
            </a:xfrm>
            <a:prstGeom prst="flowChartManualOperation">
              <a:avLst/>
            </a:pr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Flowchart: Manual Operation 4"/>
            <p:cNvSpPr/>
            <p:nvPr/>
          </p:nvSpPr>
          <p:spPr>
            <a:xfrm rot="21600000">
              <a:off x="6760498" y="685799"/>
              <a:ext cx="2095616" cy="20573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0" tIns="0" rIns="88900" bIns="0" numCol="1" spcCol="1270" anchor="t" anchorCtr="0">
              <a:noAutofit/>
            </a:bodyPr>
            <a:lstStyle/>
            <a:p>
              <a:pPr lvl="0" algn="l" defTabSz="622300">
                <a:lnSpc>
                  <a:spcPct val="90000"/>
                </a:lnSpc>
                <a:spcBef>
                  <a:spcPct val="0"/>
                </a:spcBef>
                <a:spcAft>
                  <a:spcPct val="35000"/>
                </a:spcAft>
              </a:pPr>
              <a:r>
                <a:rPr lang="fr-FR" sz="2400" kern="1200" dirty="0" smtClean="0">
                  <a:solidFill>
                    <a:schemeClr val="accent3">
                      <a:lumMod val="75000"/>
                    </a:schemeClr>
                  </a:solidFill>
                </a:rPr>
                <a:t>OUTCOMES</a:t>
              </a:r>
              <a:endParaRPr lang="fr-FR" sz="2800" kern="1200" dirty="0">
                <a:solidFill>
                  <a:schemeClr val="accent3">
                    <a:lumMod val="75000"/>
                  </a:schemeClr>
                </a:solidFill>
              </a:endParaRPr>
            </a:p>
            <a:p>
              <a:pPr marL="57150" lvl="1" indent="-57150" algn="l" defTabSz="466725">
                <a:lnSpc>
                  <a:spcPct val="90000"/>
                </a:lnSpc>
                <a:spcBef>
                  <a:spcPct val="0"/>
                </a:spcBef>
                <a:spcAft>
                  <a:spcPct val="15000"/>
                </a:spcAft>
                <a:buChar char="••"/>
              </a:pPr>
              <a:r>
                <a:rPr lang="en-US" kern="1200" dirty="0" smtClean="0">
                  <a:solidFill>
                    <a:schemeClr val="accent3">
                      <a:lumMod val="75000"/>
                    </a:schemeClr>
                  </a:solidFill>
                </a:rPr>
                <a:t> Condensed Information about the fuel cell industry available</a:t>
              </a:r>
              <a:endParaRPr lang="fr-FR" kern="1200" dirty="0">
                <a:solidFill>
                  <a:schemeClr val="accent3">
                    <a:lumMod val="75000"/>
                  </a:schemeClr>
                </a:solidFill>
              </a:endParaRPr>
            </a:p>
            <a:p>
              <a:pPr marL="266700" lvl="2" indent="-57150" algn="l" defTabSz="466725">
                <a:lnSpc>
                  <a:spcPct val="90000"/>
                </a:lnSpc>
                <a:spcBef>
                  <a:spcPct val="0"/>
                </a:spcBef>
                <a:spcAft>
                  <a:spcPct val="15000"/>
                </a:spcAft>
                <a:buChar char="••"/>
              </a:pPr>
              <a:r>
                <a:rPr lang="en-US" kern="1200" dirty="0" smtClean="0">
                  <a:solidFill>
                    <a:schemeClr val="accent3">
                      <a:lumMod val="75000"/>
                    </a:schemeClr>
                  </a:solidFill>
                </a:rPr>
                <a:t> IAR available to everyone</a:t>
              </a:r>
              <a:endParaRPr lang="fr-FR" kern="1200" dirty="0" smtClean="0">
                <a:solidFill>
                  <a:schemeClr val="accent3">
                    <a:lumMod val="75000"/>
                  </a:schemeClr>
                </a:solidFill>
              </a:endParaRPr>
            </a:p>
            <a:p>
              <a:pPr marL="266700" lvl="2" indent="-57150" algn="l" defTabSz="466725">
                <a:lnSpc>
                  <a:spcPct val="90000"/>
                </a:lnSpc>
                <a:spcBef>
                  <a:spcPct val="0"/>
                </a:spcBef>
                <a:spcAft>
                  <a:spcPct val="15000"/>
                </a:spcAft>
                <a:buChar char="••"/>
              </a:pPr>
              <a:r>
                <a:rPr lang="en-US" kern="1200" dirty="0" smtClean="0">
                  <a:solidFill>
                    <a:schemeClr val="accent3">
                      <a:lumMod val="75000"/>
                    </a:schemeClr>
                  </a:solidFill>
                </a:rPr>
                <a:t> IAR understandable by </a:t>
              </a:r>
              <a:r>
                <a:rPr lang="en-US" kern="1200" dirty="0" smtClean="0">
                  <a:solidFill>
                    <a:schemeClr val="accent3">
                      <a:lumMod val="75000"/>
                    </a:schemeClr>
                  </a:solidFill>
                </a:rPr>
                <a:t>everyone</a:t>
              </a:r>
              <a:endParaRPr lang="fr-FR"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r>
                <a:rPr lang="fr-FR" kern="1200" dirty="0" smtClean="0">
                  <a:solidFill>
                    <a:schemeClr val="accent3">
                      <a:lumMod val="75000"/>
                    </a:schemeClr>
                  </a:solidFill>
                </a:rPr>
                <a:t> Interaction with other contributors</a:t>
              </a:r>
            </a:p>
            <a:p>
              <a:pPr marL="57150" lvl="1" indent="-57150" algn="l" defTabSz="466725">
                <a:lnSpc>
                  <a:spcPct val="90000"/>
                </a:lnSpc>
                <a:spcBef>
                  <a:spcPct val="0"/>
                </a:spcBef>
                <a:spcAft>
                  <a:spcPct val="15000"/>
                </a:spcAft>
                <a:buChar char="••"/>
              </a:pPr>
              <a:endParaRPr lang="fr-FR" kern="1200" dirty="0" smtClean="0">
                <a:solidFill>
                  <a:schemeClr val="accent3">
                    <a:lumMod val="75000"/>
                  </a:schemeClr>
                </a:solidFill>
              </a:endParaRPr>
            </a:p>
            <a:p>
              <a:pPr marL="57150" lvl="1" indent="-57150" algn="l" defTabSz="466725">
                <a:lnSpc>
                  <a:spcPct val="90000"/>
                </a:lnSpc>
                <a:spcBef>
                  <a:spcPct val="0"/>
                </a:spcBef>
                <a:spcAft>
                  <a:spcPct val="15000"/>
                </a:spcAft>
                <a:buChar char="••"/>
              </a:pPr>
              <a:endParaRPr lang="fr-FR" kern="1200" dirty="0">
                <a:solidFill>
                  <a:schemeClr val="accent3">
                    <a:lumMod val="75000"/>
                  </a:schemeClr>
                </a:solidFill>
              </a:endParaRPr>
            </a:p>
          </p:txBody>
        </p:sp>
      </p:grpSp>
      <p:sp>
        <p:nvSpPr>
          <p:cNvPr id="45" name="TextBox 44"/>
          <p:cNvSpPr txBox="1"/>
          <p:nvPr/>
        </p:nvSpPr>
        <p:spPr>
          <a:xfrm>
            <a:off x="2638378" y="4960649"/>
            <a:ext cx="6214278" cy="369332"/>
          </a:xfrm>
          <a:prstGeom prst="rect">
            <a:avLst/>
          </a:prstGeom>
          <a:noFill/>
        </p:spPr>
        <p:txBody>
          <a:bodyPr wrap="square" rtlCol="0">
            <a:spAutoFit/>
          </a:bodyPr>
          <a:lstStyle/>
          <a:p>
            <a:r>
              <a:rPr lang="en-US" dirty="0" smtClean="0">
                <a:solidFill>
                  <a:schemeClr val="accent3">
                    <a:lumMod val="75000"/>
                  </a:schemeClr>
                </a:solidFill>
              </a:rPr>
              <a:t>IAR </a:t>
            </a:r>
            <a:r>
              <a:rPr lang="en-US" dirty="0">
                <a:solidFill>
                  <a:schemeClr val="accent3">
                    <a:lumMod val="75000"/>
                  </a:schemeClr>
                </a:solidFill>
              </a:rPr>
              <a:t>beneficial for consumer, global policy </a:t>
            </a:r>
            <a:r>
              <a:rPr lang="en-US" dirty="0" smtClean="0">
                <a:solidFill>
                  <a:schemeClr val="accent3">
                    <a:lumMod val="75000"/>
                  </a:schemeClr>
                </a:solidFill>
              </a:rPr>
              <a:t>institutions</a:t>
            </a:r>
            <a:endParaRPr lang="en-US" dirty="0"/>
          </a:p>
        </p:txBody>
      </p:sp>
      <p:sp>
        <p:nvSpPr>
          <p:cNvPr id="46" name="TextBox 45"/>
          <p:cNvSpPr txBox="1"/>
          <p:nvPr/>
        </p:nvSpPr>
        <p:spPr>
          <a:xfrm>
            <a:off x="1115826" y="4992274"/>
            <a:ext cx="1331286" cy="369332"/>
          </a:xfrm>
          <a:prstGeom prst="rect">
            <a:avLst/>
          </a:prstGeom>
          <a:noFill/>
        </p:spPr>
        <p:txBody>
          <a:bodyPr wrap="square" rtlCol="0">
            <a:spAutoFit/>
          </a:bodyPr>
          <a:lstStyle/>
          <a:p>
            <a:r>
              <a:rPr lang="en-GB" dirty="0">
                <a:solidFill>
                  <a:schemeClr val="accent3">
                    <a:lumMod val="75000"/>
                  </a:schemeClr>
                </a:solidFill>
              </a:rPr>
              <a:t>RATIONALES</a:t>
            </a:r>
            <a:endParaRPr lang="fr-FR" sz="1600" dirty="0">
              <a:solidFill>
                <a:schemeClr val="accent3">
                  <a:lumMod val="75000"/>
                </a:schemeClr>
              </a:solidFill>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517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9"/>
                                        </p:tgtEl>
                                      </p:cBhvr>
                                    </p:animEffect>
                                    <p:set>
                                      <p:cBhvr>
                                        <p:cTn id="15" dur="1" fill="hold">
                                          <p:stCondLst>
                                            <p:cond delay="499"/>
                                          </p:stCondLst>
                                        </p:cTn>
                                        <p:tgtEl>
                                          <p:spTgt spid="2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32"/>
                                        </p:tgtEl>
                                      </p:cBhvr>
                                    </p:animEffect>
                                    <p:set>
                                      <p:cBhvr>
                                        <p:cTn id="40" dur="1" fill="hold">
                                          <p:stCondLst>
                                            <p:cond delay="499"/>
                                          </p:stCondLst>
                                        </p:cTn>
                                        <p:tgtEl>
                                          <p:spTgt spid="32"/>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5"/>
                                        </p:tgtEl>
                                      </p:cBhvr>
                                    </p:animEffect>
                                    <p:set>
                                      <p:cBhvr>
                                        <p:cTn id="48" dur="1" fill="hold">
                                          <p:stCondLst>
                                            <p:cond delay="499"/>
                                          </p:stCondLst>
                                        </p:cTn>
                                        <p:tgtEl>
                                          <p:spTgt spid="35"/>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41"/>
                                        </p:tgtEl>
                                      </p:cBhvr>
                                    </p:animEffect>
                                    <p:set>
                                      <p:cBhvr>
                                        <p:cTn id="64" dur="1" fill="hold">
                                          <p:stCondLst>
                                            <p:cond delay="499"/>
                                          </p:stCondLst>
                                        </p:cTn>
                                        <p:tgtEl>
                                          <p:spTgt spid="41"/>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500"/>
                                        <p:tgtEl>
                                          <p:spTgt spid="4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45"/>
                                        </p:tgtEl>
                                      </p:cBhvr>
                                    </p:animEffect>
                                    <p:set>
                                      <p:cBhvr>
                                        <p:cTn id="78"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30" grpId="0"/>
      <p:bldP spid="30" grpId="1"/>
      <p:bldP spid="31" grpId="0"/>
      <p:bldP spid="31" grpId="1"/>
      <p:bldP spid="45" grpId="0"/>
      <p:bldP spid="45" grpId="1"/>
      <p:bldP spid="46" grpId="0"/>
      <p:bldP spid="4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RESOURCES</a:t>
            </a:r>
          </a:p>
        </p:txBody>
      </p:sp>
      <p:sp>
        <p:nvSpPr>
          <p:cNvPr id="3" name="Espace réservé du contenu 2"/>
          <p:cNvSpPr>
            <a:spLocks noGrp="1"/>
          </p:cNvSpPr>
          <p:nvPr>
            <p:ph sz="half" idx="1"/>
          </p:nvPr>
        </p:nvSpPr>
        <p:spPr>
          <a:xfrm>
            <a:off x="1097279" y="1845734"/>
            <a:ext cx="4937760" cy="2160209"/>
          </a:xfrm>
        </p:spPr>
        <p:txBody>
          <a:bodyPr>
            <a:normAutofit/>
          </a:bodyPr>
          <a:lstStyle/>
          <a:p>
            <a:pPr marL="201159" lvl="1" indent="0">
              <a:buNone/>
            </a:pPr>
            <a:r>
              <a:rPr lang="fr-FR" sz="2000" dirty="0"/>
              <a:t>ONLINE </a:t>
            </a:r>
            <a:r>
              <a:rPr lang="fr-FR" sz="2000" dirty="0" smtClean="0"/>
              <a:t>TOOLS</a:t>
            </a:r>
            <a:endParaRPr lang="fr-FR" sz="2000" dirty="0"/>
          </a:p>
          <a:p>
            <a:pPr lvl="1"/>
            <a:r>
              <a:rPr lang="en-US" sz="2000" dirty="0" smtClean="0"/>
              <a:t>GitHub</a:t>
            </a:r>
          </a:p>
          <a:p>
            <a:pPr lvl="2"/>
            <a:r>
              <a:rPr lang="de-DE" sz="1600" dirty="0" err="1" smtClean="0"/>
              <a:t>Collaboration</a:t>
            </a:r>
            <a:r>
              <a:rPr lang="de-DE" sz="1600" dirty="0" smtClean="0"/>
              <a:t> </a:t>
            </a:r>
            <a:r>
              <a:rPr lang="de-DE" sz="1600" dirty="0" err="1" smtClean="0"/>
              <a:t>and</a:t>
            </a:r>
            <a:r>
              <a:rPr lang="de-DE" sz="1600" dirty="0" smtClean="0"/>
              <a:t> </a:t>
            </a:r>
            <a:r>
              <a:rPr lang="de-DE" sz="1600" dirty="0" err="1" smtClean="0"/>
              <a:t>version</a:t>
            </a:r>
            <a:r>
              <a:rPr lang="de-DE" sz="1600" dirty="0" smtClean="0"/>
              <a:t> </a:t>
            </a:r>
            <a:r>
              <a:rPr lang="de-DE" sz="1600" dirty="0" err="1" smtClean="0"/>
              <a:t>control</a:t>
            </a:r>
            <a:r>
              <a:rPr lang="de-DE" sz="1600" dirty="0" smtClean="0"/>
              <a:t> </a:t>
            </a:r>
            <a:r>
              <a:rPr lang="de-DE" sz="1600" dirty="0" err="1" smtClean="0"/>
              <a:t>tool</a:t>
            </a:r>
            <a:endParaRPr lang="de-DE" sz="1600" dirty="0" smtClean="0"/>
          </a:p>
          <a:p>
            <a:pPr lvl="2"/>
            <a:r>
              <a:rPr lang="de-DE" sz="1600" dirty="0" smtClean="0"/>
              <a:t>Website </a:t>
            </a:r>
            <a:r>
              <a:rPr lang="de-DE" sz="1600" dirty="0" err="1" smtClean="0"/>
              <a:t>building</a:t>
            </a:r>
            <a:endParaRPr lang="fr-FR" sz="1600" dirty="0"/>
          </a:p>
          <a:p>
            <a:pPr lvl="1"/>
            <a:r>
              <a:rPr lang="en-US" sz="2000" dirty="0" err="1" smtClean="0"/>
              <a:t>Teambition</a:t>
            </a:r>
            <a:endParaRPr lang="en-US" sz="2000" dirty="0" smtClean="0"/>
          </a:p>
          <a:p>
            <a:pPr lvl="2"/>
            <a:r>
              <a:rPr lang="de-DE" sz="1600" dirty="0" smtClean="0"/>
              <a:t>Project </a:t>
            </a:r>
            <a:r>
              <a:rPr lang="de-DE" sz="1600" dirty="0" err="1" smtClean="0"/>
              <a:t>management</a:t>
            </a:r>
            <a:r>
              <a:rPr lang="de-DE" sz="1600" dirty="0" smtClean="0"/>
              <a:t>, </a:t>
            </a:r>
            <a:r>
              <a:rPr lang="de-DE" sz="1600" dirty="0" err="1" smtClean="0"/>
              <a:t>collaborate</a:t>
            </a:r>
            <a:r>
              <a:rPr lang="de-DE" sz="1600" dirty="0" smtClean="0"/>
              <a:t>, </a:t>
            </a:r>
            <a:r>
              <a:rPr lang="de-DE" sz="1600" dirty="0" err="1" smtClean="0"/>
              <a:t>share</a:t>
            </a:r>
            <a:endParaRPr lang="fr-FR" sz="1600" dirty="0"/>
          </a:p>
          <a:p>
            <a:endParaRPr lang="fr-FR" sz="2400" dirty="0"/>
          </a:p>
        </p:txBody>
      </p:sp>
      <p:sp>
        <p:nvSpPr>
          <p:cNvPr id="4" name="Espace réservé du contenu 3"/>
          <p:cNvSpPr>
            <a:spLocks noGrp="1"/>
          </p:cNvSpPr>
          <p:nvPr>
            <p:ph sz="half" idx="2"/>
          </p:nvPr>
        </p:nvSpPr>
        <p:spPr/>
        <p:txBody>
          <a:bodyPr>
            <a:normAutofit/>
          </a:bodyPr>
          <a:lstStyle/>
          <a:p>
            <a:pPr marL="201159" lvl="1" indent="0">
              <a:buNone/>
            </a:pPr>
            <a:r>
              <a:rPr lang="fr-FR" sz="2000" dirty="0" smtClean="0"/>
              <a:t>SOFTWARE</a:t>
            </a:r>
            <a:endParaRPr lang="en-US" sz="2000" dirty="0" smtClean="0"/>
          </a:p>
          <a:p>
            <a:pPr lvl="1"/>
            <a:r>
              <a:rPr lang="en-US" sz="2000" dirty="0" smtClean="0"/>
              <a:t>MS Office</a:t>
            </a:r>
          </a:p>
          <a:p>
            <a:pPr lvl="2"/>
            <a:r>
              <a:rPr lang="de-DE" sz="1600" dirty="0" smtClean="0"/>
              <a:t>Writing, </a:t>
            </a:r>
            <a:r>
              <a:rPr lang="de-DE" sz="1600" dirty="0" err="1" smtClean="0"/>
              <a:t>presenting</a:t>
            </a:r>
            <a:endParaRPr lang="fr-FR" sz="1600" dirty="0"/>
          </a:p>
          <a:p>
            <a:pPr lvl="1"/>
            <a:r>
              <a:rPr lang="en-US" sz="2000" dirty="0" smtClean="0"/>
              <a:t>Atom</a:t>
            </a:r>
          </a:p>
          <a:p>
            <a:pPr lvl="2"/>
            <a:r>
              <a:rPr lang="fr-FR" sz="1600" dirty="0" smtClean="0"/>
              <a:t>Editor for </a:t>
            </a:r>
            <a:r>
              <a:rPr lang="fr-FR" sz="1600" dirty="0" err="1" smtClean="0"/>
              <a:t>Markdown</a:t>
            </a:r>
            <a:r>
              <a:rPr lang="fr-FR" sz="1600" dirty="0" smtClean="0"/>
              <a:t> files, </a:t>
            </a:r>
            <a:r>
              <a:rPr lang="fr-FR" sz="1600" dirty="0" err="1" smtClean="0"/>
              <a:t>enable</a:t>
            </a:r>
            <a:r>
              <a:rPr lang="fr-FR" sz="1600" dirty="0" smtClean="0"/>
              <a:t> </a:t>
            </a:r>
            <a:r>
              <a:rPr lang="fr-FR" sz="1600" dirty="0" err="1" smtClean="0"/>
              <a:t>preview</a:t>
            </a:r>
            <a:r>
              <a:rPr lang="fr-FR" sz="1600" dirty="0" smtClean="0"/>
              <a:t>, </a:t>
            </a:r>
            <a:r>
              <a:rPr lang="fr-FR" sz="1600" dirty="0" err="1" smtClean="0"/>
              <a:t>standardization</a:t>
            </a:r>
            <a:endParaRPr lang="fr-FR" sz="1600" dirty="0"/>
          </a:p>
          <a:p>
            <a:pPr lvl="1"/>
            <a:r>
              <a:rPr lang="en-US" sz="2000" dirty="0" err="1" smtClean="0"/>
              <a:t>Citavi</a:t>
            </a:r>
            <a:endParaRPr lang="en-US" sz="2000" dirty="0" smtClean="0"/>
          </a:p>
          <a:p>
            <a:pPr lvl="2"/>
            <a:r>
              <a:rPr lang="fr-FR" sz="1600" dirty="0" smtClean="0"/>
              <a:t>Reference manager</a:t>
            </a:r>
            <a:endParaRPr lang="fr-FR" sz="1600" dirty="0"/>
          </a:p>
          <a:p>
            <a:endParaRPr lang="fr-FR" sz="2400" dirty="0"/>
          </a:p>
        </p:txBody>
      </p:sp>
      <p:sp>
        <p:nvSpPr>
          <p:cNvPr id="5" name="Espace réservé du pied de page 4"/>
          <p:cNvSpPr>
            <a:spLocks noGrp="1"/>
          </p:cNvSpPr>
          <p:nvPr>
            <p:ph type="ftr" sz="quarter" idx="11"/>
          </p:nvPr>
        </p:nvSpPr>
        <p:spPr/>
        <p:txBody>
          <a:bodyPr/>
          <a:lstStyle/>
          <a:p>
            <a:r>
              <a:rPr lang="fr-FR" smtClean="0"/>
              <a:t>Bambu - 17.06.2015</a:t>
            </a:r>
            <a:endParaRPr lang="fr-FR" dirty="0"/>
          </a:p>
        </p:txBody>
      </p:sp>
      <p:sp>
        <p:nvSpPr>
          <p:cNvPr id="6" name="Espace réservé du numéro de diapositive 5"/>
          <p:cNvSpPr>
            <a:spLocks noGrp="1"/>
          </p:cNvSpPr>
          <p:nvPr>
            <p:ph type="sldNum" sz="quarter" idx="12"/>
          </p:nvPr>
        </p:nvSpPr>
        <p:spPr/>
        <p:txBody>
          <a:bodyPr/>
          <a:lstStyle/>
          <a:p>
            <a:r>
              <a:rPr lang="fr-FR" dirty="0"/>
              <a:t>4</a:t>
            </a:r>
          </a:p>
        </p:txBody>
      </p:sp>
      <p:pic>
        <p:nvPicPr>
          <p:cNvPr id="7" name="Picture 6"/>
          <p:cNvPicPr>
            <a:picLocks noChangeAspect="1"/>
          </p:cNvPicPr>
          <p:nvPr/>
        </p:nvPicPr>
        <p:blipFill>
          <a:blip r:embed="rId3"/>
          <a:stretch>
            <a:fillRect/>
          </a:stretch>
        </p:blipFill>
        <p:spPr>
          <a:xfrm>
            <a:off x="5211330" y="2142837"/>
            <a:ext cx="6595322" cy="3429153"/>
          </a:xfrm>
          <a:prstGeom prst="rect">
            <a:avLst/>
          </a:prstGeom>
        </p:spPr>
      </p:pic>
      <p:pic>
        <p:nvPicPr>
          <p:cNvPr id="10" name="Picture 9"/>
          <p:cNvPicPr>
            <a:picLocks noChangeAspect="1"/>
          </p:cNvPicPr>
          <p:nvPr/>
        </p:nvPicPr>
        <p:blipFill>
          <a:blip r:embed="rId4"/>
          <a:stretch>
            <a:fillRect/>
          </a:stretch>
        </p:blipFill>
        <p:spPr>
          <a:xfrm>
            <a:off x="5211329" y="2142836"/>
            <a:ext cx="6615205" cy="3429153"/>
          </a:xfrm>
          <a:prstGeom prst="rect">
            <a:avLst/>
          </a:prstGeom>
        </p:spPr>
      </p:pic>
      <p:pic>
        <p:nvPicPr>
          <p:cNvPr id="9" name="Picture 8"/>
          <p:cNvPicPr>
            <a:picLocks noChangeAspect="1"/>
          </p:cNvPicPr>
          <p:nvPr/>
        </p:nvPicPr>
        <p:blipFill>
          <a:blip r:embed="rId5"/>
          <a:stretch>
            <a:fillRect/>
          </a:stretch>
        </p:blipFill>
        <p:spPr>
          <a:xfrm>
            <a:off x="182409" y="2068402"/>
            <a:ext cx="5896172" cy="3503587"/>
          </a:xfrm>
          <a:prstGeom prst="rect">
            <a:avLst/>
          </a:prstGeom>
        </p:spPr>
      </p:pic>
      <p:pic>
        <p:nvPicPr>
          <p:cNvPr id="8" name="Picture 7"/>
          <p:cNvPicPr>
            <a:picLocks noChangeAspect="1"/>
          </p:cNvPicPr>
          <p:nvPr/>
        </p:nvPicPr>
        <p:blipFill>
          <a:blip r:embed="rId6"/>
          <a:stretch>
            <a:fillRect/>
          </a:stretch>
        </p:blipFill>
        <p:spPr>
          <a:xfrm>
            <a:off x="220910" y="2108459"/>
            <a:ext cx="5837760" cy="3468878"/>
          </a:xfrm>
          <a:prstGeom prst="rect">
            <a:avLst/>
          </a:prstGeom>
        </p:spPr>
      </p:pic>
    </p:spTree>
    <p:extLst>
      <p:ext uri="{BB962C8B-B14F-4D97-AF65-F5344CB8AC3E}">
        <p14:creationId xmlns:p14="http://schemas.microsoft.com/office/powerpoint/2010/main" val="311921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Website</a:t>
            </a:r>
            <a:endParaRPr lang="en-US" dirty="0"/>
          </a:p>
        </p:txBody>
      </p:sp>
      <p:sp>
        <p:nvSpPr>
          <p:cNvPr id="4" name="Footer Placeholder 3"/>
          <p:cNvSpPr>
            <a:spLocks noGrp="1"/>
          </p:cNvSpPr>
          <p:nvPr>
            <p:ph type="ftr" sz="quarter" idx="11"/>
          </p:nvPr>
        </p:nvSpPr>
        <p:spPr/>
        <p:txBody>
          <a:bodyPr/>
          <a:lstStyle/>
          <a:p>
            <a:r>
              <a:rPr lang="fr-FR" smtClean="0"/>
              <a:t>Bambu - 17.06.2015</a:t>
            </a:r>
            <a:endParaRPr lang="fr-FR"/>
          </a:p>
        </p:txBody>
      </p:sp>
      <p:sp>
        <p:nvSpPr>
          <p:cNvPr id="5" name="Slide Number Placeholder 4"/>
          <p:cNvSpPr>
            <a:spLocks noGrp="1"/>
          </p:cNvSpPr>
          <p:nvPr>
            <p:ph type="sldNum" sz="quarter" idx="12"/>
          </p:nvPr>
        </p:nvSpPr>
        <p:spPr/>
        <p:txBody>
          <a:bodyPr/>
          <a:lstStyle/>
          <a:p>
            <a:r>
              <a:rPr lang="fr-FR" dirty="0"/>
              <a:t>5</a:t>
            </a:r>
          </a:p>
        </p:txBody>
      </p:sp>
      <p:pic>
        <p:nvPicPr>
          <p:cNvPr id="6" name="Picture 5">
            <a:hlinkClick r:id="rId3"/>
          </p:cNvPr>
          <p:cNvPicPr>
            <a:picLocks noChangeAspect="1"/>
          </p:cNvPicPr>
          <p:nvPr/>
        </p:nvPicPr>
        <p:blipFill rotWithShape="1">
          <a:blip r:embed="rId4"/>
          <a:srcRect t="369"/>
          <a:stretch/>
        </p:blipFill>
        <p:spPr>
          <a:xfrm>
            <a:off x="2220228" y="1860550"/>
            <a:ext cx="7761505" cy="4008544"/>
          </a:xfrm>
          <a:prstGeom prst="rect">
            <a:avLst/>
          </a:prstGeom>
        </p:spPr>
      </p:pic>
    </p:spTree>
    <p:extLst>
      <p:ext uri="{BB962C8B-B14F-4D97-AF65-F5344CB8AC3E}">
        <p14:creationId xmlns:p14="http://schemas.microsoft.com/office/powerpoint/2010/main" val="2326599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 PROCESS</a:t>
            </a:r>
            <a:endParaRPr lang="fr-FR" dirty="0"/>
          </a:p>
        </p:txBody>
      </p:sp>
      <p:sp>
        <p:nvSpPr>
          <p:cNvPr id="4" name="Espace réservé du pied de page 3"/>
          <p:cNvSpPr>
            <a:spLocks noGrp="1"/>
          </p:cNvSpPr>
          <p:nvPr>
            <p:ph type="ftr" sz="quarter" idx="11"/>
          </p:nvPr>
        </p:nvSpPr>
        <p:spPr/>
        <p:txBody>
          <a:bodyPr/>
          <a:lstStyle/>
          <a:p>
            <a:r>
              <a:rPr lang="fr-FR" smtClean="0"/>
              <a:t>Bambu - 17.06.2015</a:t>
            </a:r>
            <a:endParaRPr lang="fr-FR" dirty="0"/>
          </a:p>
        </p:txBody>
      </p:sp>
      <p:sp>
        <p:nvSpPr>
          <p:cNvPr id="5" name="Espace réservé du numéro de diapositive 4"/>
          <p:cNvSpPr>
            <a:spLocks noGrp="1"/>
          </p:cNvSpPr>
          <p:nvPr>
            <p:ph type="sldNum" sz="quarter" idx="12"/>
          </p:nvPr>
        </p:nvSpPr>
        <p:spPr/>
        <p:txBody>
          <a:bodyPr/>
          <a:lstStyle/>
          <a:p>
            <a:r>
              <a:rPr lang="fr-FR" dirty="0" smtClean="0"/>
              <a:t>6</a:t>
            </a:r>
            <a:endParaRPr lang="fr-FR" dirty="0"/>
          </a:p>
        </p:txBody>
      </p:sp>
      <p:pic>
        <p:nvPicPr>
          <p:cNvPr id="6" name="Picture 462"/>
          <p:cNvPicPr>
            <a:picLocks noGrp="1"/>
          </p:cNvPicPr>
          <p:nvPr>
            <p:ph idx="1"/>
          </p:nvPr>
        </p:nvPicPr>
        <p:blipFill>
          <a:blip r:embed="rId3"/>
          <a:stretch>
            <a:fillRect/>
          </a:stretch>
        </p:blipFill>
        <p:spPr>
          <a:xfrm>
            <a:off x="1096963" y="3824555"/>
            <a:ext cx="10058400" cy="1953006"/>
          </a:xfrm>
          <a:prstGeom prst="rect">
            <a:avLst/>
          </a:prstGeom>
          <a:ln>
            <a:solidFill>
              <a:schemeClr val="accent4"/>
            </a:solidFill>
          </a:ln>
        </p:spPr>
      </p:pic>
      <p:sp>
        <p:nvSpPr>
          <p:cNvPr id="3" name="ZoneTexte 2"/>
          <p:cNvSpPr txBox="1"/>
          <p:nvPr/>
        </p:nvSpPr>
        <p:spPr>
          <a:xfrm>
            <a:off x="1096963" y="5777561"/>
            <a:ext cx="10058400" cy="369332"/>
          </a:xfrm>
          <a:prstGeom prst="rect">
            <a:avLst/>
          </a:prstGeom>
          <a:noFill/>
        </p:spPr>
        <p:txBody>
          <a:bodyPr wrap="square" rtlCol="0">
            <a:spAutoFit/>
          </a:bodyPr>
          <a:lstStyle/>
          <a:p>
            <a:pPr algn="ctr"/>
            <a:r>
              <a:rPr lang="en-GB" i="1" dirty="0">
                <a:solidFill>
                  <a:schemeClr val="accent5"/>
                </a:solidFill>
              </a:rPr>
              <a:t>Contributions to GitHub Repository </a:t>
            </a:r>
            <a:r>
              <a:rPr lang="en-GB" i="1" dirty="0" err="1">
                <a:solidFill>
                  <a:schemeClr val="accent5"/>
                </a:solidFill>
              </a:rPr>
              <a:t>BambuGMS</a:t>
            </a:r>
            <a:r>
              <a:rPr lang="en-GB" i="1" dirty="0">
                <a:solidFill>
                  <a:schemeClr val="accent5"/>
                </a:solidFill>
              </a:rPr>
              <a:t>/Industry-Analysis-Report from 15.03.2015-14.06.2015</a:t>
            </a:r>
            <a:endParaRPr lang="fr-FR" i="1" dirty="0">
              <a:solidFill>
                <a:schemeClr val="accent5"/>
              </a:solidFill>
            </a:endParaRPr>
          </a:p>
        </p:txBody>
      </p:sp>
      <p:sp>
        <p:nvSpPr>
          <p:cNvPr id="7" name="Line Callout 3 (Accent Bar) 6"/>
          <p:cNvSpPr/>
          <p:nvPr/>
        </p:nvSpPr>
        <p:spPr>
          <a:xfrm>
            <a:off x="938788" y="2546311"/>
            <a:ext cx="1678899" cy="1110481"/>
          </a:xfrm>
          <a:prstGeom prst="accentCallout3">
            <a:avLst>
              <a:gd name="adj1" fmla="val 18750"/>
              <a:gd name="adj2" fmla="val -8333"/>
              <a:gd name="adj3" fmla="val 18750"/>
              <a:gd name="adj4" fmla="val -16667"/>
              <a:gd name="adj5" fmla="val 100000"/>
              <a:gd name="adj6" fmla="val -16667"/>
              <a:gd name="adj7" fmla="val 217864"/>
              <a:gd name="adj8" fmla="val 4202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ysClr val="windowText" lastClr="000000"/>
                </a:solidFill>
              </a:rPr>
              <a:t>First </a:t>
            </a:r>
            <a:r>
              <a:rPr lang="de-DE" dirty="0" err="1" smtClean="0">
                <a:solidFill>
                  <a:sysClr val="windowText" lastClr="000000"/>
                </a:solidFill>
              </a:rPr>
              <a:t>class</a:t>
            </a:r>
            <a:r>
              <a:rPr lang="de-DE" dirty="0" smtClean="0">
                <a:solidFill>
                  <a:sysClr val="windowText" lastClr="000000"/>
                </a:solidFill>
              </a:rPr>
              <a:t>, </a:t>
            </a:r>
            <a:r>
              <a:rPr lang="de-DE" dirty="0" err="1" smtClean="0">
                <a:solidFill>
                  <a:sysClr val="windowText" lastClr="000000"/>
                </a:solidFill>
              </a:rPr>
              <a:t>group</a:t>
            </a:r>
            <a:r>
              <a:rPr lang="de-DE" dirty="0" smtClean="0">
                <a:solidFill>
                  <a:sysClr val="windowText" lastClr="000000"/>
                </a:solidFill>
              </a:rPr>
              <a:t> </a:t>
            </a:r>
            <a:r>
              <a:rPr lang="de-DE" dirty="0" err="1" smtClean="0">
                <a:solidFill>
                  <a:sysClr val="windowText" lastClr="000000"/>
                </a:solidFill>
              </a:rPr>
              <a:t>building</a:t>
            </a:r>
            <a:r>
              <a:rPr lang="de-DE" dirty="0" smtClean="0">
                <a:solidFill>
                  <a:sysClr val="windowText" lastClr="000000"/>
                </a:solidFill>
              </a:rPr>
              <a:t>, Kick off,</a:t>
            </a:r>
          </a:p>
          <a:p>
            <a:pPr algn="ctr"/>
            <a:r>
              <a:rPr lang="de-DE" dirty="0" smtClean="0">
                <a:solidFill>
                  <a:sysClr val="windowText" lastClr="000000"/>
                </a:solidFill>
              </a:rPr>
              <a:t>Find </a:t>
            </a:r>
            <a:r>
              <a:rPr lang="de-DE" dirty="0" smtClean="0">
                <a:solidFill>
                  <a:sysClr val="windowText" lastClr="000000"/>
                </a:solidFill>
              </a:rPr>
              <a:t>a </a:t>
            </a:r>
            <a:r>
              <a:rPr lang="de-DE" dirty="0" err="1" smtClean="0">
                <a:solidFill>
                  <a:sysClr val="windowText" lastClr="000000"/>
                </a:solidFill>
              </a:rPr>
              <a:t>topic</a:t>
            </a:r>
            <a:endParaRPr lang="en-US" dirty="0">
              <a:solidFill>
                <a:sysClr val="windowText" lastClr="000000"/>
              </a:solidFill>
            </a:endParaRPr>
          </a:p>
        </p:txBody>
      </p:sp>
      <p:sp>
        <p:nvSpPr>
          <p:cNvPr id="8" name="Line Callout 3 (Accent Bar) 7"/>
          <p:cNvSpPr/>
          <p:nvPr/>
        </p:nvSpPr>
        <p:spPr>
          <a:xfrm>
            <a:off x="2539698" y="2546311"/>
            <a:ext cx="1678899" cy="1110482"/>
          </a:xfrm>
          <a:prstGeom prst="accentCallout3">
            <a:avLst>
              <a:gd name="adj1" fmla="val 18750"/>
              <a:gd name="adj2" fmla="val -8333"/>
              <a:gd name="adj3" fmla="val 18750"/>
              <a:gd name="adj4" fmla="val -16667"/>
              <a:gd name="adj5" fmla="val 100000"/>
              <a:gd name="adj6" fmla="val -16667"/>
              <a:gd name="adj7" fmla="val 223773"/>
              <a:gd name="adj8" fmla="val -607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Assigned</a:t>
            </a:r>
            <a:r>
              <a:rPr lang="de-DE" dirty="0" smtClean="0">
                <a:solidFill>
                  <a:sysClr val="windowText" lastClr="000000"/>
                </a:solidFill>
              </a:rPr>
              <a:t> a </a:t>
            </a:r>
            <a:r>
              <a:rPr lang="de-DE" dirty="0" err="1" smtClean="0">
                <a:solidFill>
                  <a:sysClr val="windowText" lastClr="000000"/>
                </a:solidFill>
              </a:rPr>
              <a:t>new</a:t>
            </a:r>
            <a:r>
              <a:rPr lang="de-DE" dirty="0" smtClean="0">
                <a:solidFill>
                  <a:sysClr val="windowText" lastClr="000000"/>
                </a:solidFill>
              </a:rPr>
              <a:t> </a:t>
            </a:r>
            <a:r>
              <a:rPr lang="de-DE" dirty="0" err="1" smtClean="0">
                <a:solidFill>
                  <a:sysClr val="windowText" lastClr="000000"/>
                </a:solidFill>
              </a:rPr>
              <a:t>teammember</a:t>
            </a:r>
            <a:endParaRPr lang="en-US" dirty="0">
              <a:solidFill>
                <a:sysClr val="windowText" lastClr="000000"/>
              </a:solidFill>
            </a:endParaRPr>
          </a:p>
        </p:txBody>
      </p:sp>
      <p:sp>
        <p:nvSpPr>
          <p:cNvPr id="9" name="Line Callout 3 (Accent Bar) 8"/>
          <p:cNvSpPr/>
          <p:nvPr/>
        </p:nvSpPr>
        <p:spPr>
          <a:xfrm>
            <a:off x="7246249" y="2546311"/>
            <a:ext cx="1678899" cy="1110481"/>
          </a:xfrm>
          <a:prstGeom prst="accentCallout3">
            <a:avLst>
              <a:gd name="adj1" fmla="val 18750"/>
              <a:gd name="adj2" fmla="val -8333"/>
              <a:gd name="adj3" fmla="val 18750"/>
              <a:gd name="adj4" fmla="val -16667"/>
              <a:gd name="adj5" fmla="val 100000"/>
              <a:gd name="adj6" fmla="val -16667"/>
              <a:gd name="adj7" fmla="val 199682"/>
              <a:gd name="adj8" fmla="val 622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Assigned</a:t>
            </a:r>
            <a:r>
              <a:rPr lang="de-DE" dirty="0" smtClean="0">
                <a:solidFill>
                  <a:sysClr val="windowText" lastClr="000000"/>
                </a:solidFill>
              </a:rPr>
              <a:t> </a:t>
            </a:r>
            <a:r>
              <a:rPr lang="de-DE" dirty="0" err="1" smtClean="0">
                <a:solidFill>
                  <a:sysClr val="windowText" lastClr="000000"/>
                </a:solidFill>
              </a:rPr>
              <a:t>teammember</a:t>
            </a:r>
            <a:r>
              <a:rPr lang="de-DE" dirty="0" smtClean="0">
                <a:solidFill>
                  <a:sysClr val="windowText" lastClr="000000"/>
                </a:solidFill>
              </a:rPr>
              <a:t> </a:t>
            </a:r>
            <a:r>
              <a:rPr lang="de-DE" dirty="0" err="1" smtClean="0">
                <a:solidFill>
                  <a:sysClr val="windowText" lastClr="000000"/>
                </a:solidFill>
              </a:rPr>
              <a:t>drops</a:t>
            </a:r>
            <a:r>
              <a:rPr lang="de-DE" dirty="0" smtClean="0">
                <a:solidFill>
                  <a:sysClr val="windowText" lastClr="000000"/>
                </a:solidFill>
              </a:rPr>
              <a:t> </a:t>
            </a:r>
            <a:r>
              <a:rPr lang="de-DE" dirty="0" err="1" smtClean="0">
                <a:solidFill>
                  <a:sysClr val="windowText" lastClr="000000"/>
                </a:solidFill>
              </a:rPr>
              <a:t>class</a:t>
            </a:r>
            <a:endParaRPr lang="en-US" dirty="0">
              <a:solidFill>
                <a:sysClr val="windowText" lastClr="000000"/>
              </a:solidFill>
            </a:endParaRPr>
          </a:p>
        </p:txBody>
      </p:sp>
      <p:sp>
        <p:nvSpPr>
          <p:cNvPr id="11" name="Line Callout 3 (Accent Bar) 10"/>
          <p:cNvSpPr/>
          <p:nvPr/>
        </p:nvSpPr>
        <p:spPr>
          <a:xfrm>
            <a:off x="6173267" y="2546311"/>
            <a:ext cx="1678899" cy="1110481"/>
          </a:xfrm>
          <a:prstGeom prst="accentCallout3">
            <a:avLst>
              <a:gd name="adj1" fmla="val 18750"/>
              <a:gd name="adj2" fmla="val -8333"/>
              <a:gd name="adj3" fmla="val 18750"/>
              <a:gd name="adj4" fmla="val -16667"/>
              <a:gd name="adj5" fmla="val 100000"/>
              <a:gd name="adj6" fmla="val -16667"/>
              <a:gd name="adj7" fmla="val 242308"/>
              <a:gd name="adj8" fmla="val 812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Midterms</a:t>
            </a:r>
            <a:r>
              <a:rPr lang="de-DE" dirty="0" smtClean="0">
                <a:solidFill>
                  <a:sysClr val="windowText" lastClr="000000"/>
                </a:solidFill>
              </a:rPr>
              <a:t> </a:t>
            </a:r>
            <a:r>
              <a:rPr lang="de-DE" dirty="0" err="1" smtClean="0">
                <a:solidFill>
                  <a:sysClr val="windowText" lastClr="000000"/>
                </a:solidFill>
              </a:rPr>
              <a:t>and</a:t>
            </a:r>
            <a:r>
              <a:rPr lang="de-DE" dirty="0" smtClean="0">
                <a:solidFill>
                  <a:sysClr val="windowText" lastClr="000000"/>
                </a:solidFill>
              </a:rPr>
              <a:t> May </a:t>
            </a:r>
            <a:r>
              <a:rPr lang="de-DE" dirty="0" err="1" smtClean="0">
                <a:solidFill>
                  <a:sysClr val="windowText" lastClr="000000"/>
                </a:solidFill>
              </a:rPr>
              <a:t>holiday</a:t>
            </a:r>
            <a:endParaRPr lang="en-US" dirty="0">
              <a:solidFill>
                <a:sysClr val="windowText" lastClr="000000"/>
              </a:solidFill>
            </a:endParaRPr>
          </a:p>
        </p:txBody>
      </p:sp>
      <p:sp>
        <p:nvSpPr>
          <p:cNvPr id="12" name="Pentagon 11"/>
          <p:cNvSpPr/>
          <p:nvPr/>
        </p:nvSpPr>
        <p:spPr>
          <a:xfrm>
            <a:off x="1096963" y="1885113"/>
            <a:ext cx="10058400" cy="447402"/>
          </a:xfrm>
          <a:prstGeom prst="homePlat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Continuously weekly meetings</a:t>
            </a:r>
            <a:endParaRPr lang="en-US" dirty="0">
              <a:solidFill>
                <a:sysClr val="windowText" lastClr="000000"/>
              </a:solidFill>
            </a:endParaRPr>
          </a:p>
        </p:txBody>
      </p:sp>
      <p:sp>
        <p:nvSpPr>
          <p:cNvPr id="16" name="Line Callout 3 (Accent Bar) 15"/>
          <p:cNvSpPr/>
          <p:nvPr/>
        </p:nvSpPr>
        <p:spPr>
          <a:xfrm>
            <a:off x="9639209" y="2518627"/>
            <a:ext cx="1678899" cy="1138165"/>
          </a:xfrm>
          <a:prstGeom prst="accentCallout3">
            <a:avLst>
              <a:gd name="adj1" fmla="val 18750"/>
              <a:gd name="adj2" fmla="val -8333"/>
              <a:gd name="adj3" fmla="val 18750"/>
              <a:gd name="adj4" fmla="val -16667"/>
              <a:gd name="adj5" fmla="val 100000"/>
              <a:gd name="adj6" fmla="val -16667"/>
              <a:gd name="adj7" fmla="val 230758"/>
              <a:gd name="adj8" fmla="val 1309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ysClr val="windowText" lastClr="000000"/>
                </a:solidFill>
              </a:rPr>
              <a:t>Start </a:t>
            </a:r>
            <a:r>
              <a:rPr lang="de-DE" dirty="0" err="1" smtClean="0">
                <a:solidFill>
                  <a:sysClr val="windowText" lastClr="000000"/>
                </a:solidFill>
              </a:rPr>
              <a:t>to</a:t>
            </a:r>
            <a:r>
              <a:rPr lang="de-DE" dirty="0" smtClean="0">
                <a:solidFill>
                  <a:sysClr val="windowText" lastClr="000000"/>
                </a:solidFill>
              </a:rPr>
              <a:t> </a:t>
            </a:r>
            <a:r>
              <a:rPr lang="de-DE" dirty="0" err="1" smtClean="0">
                <a:solidFill>
                  <a:sysClr val="windowText" lastClr="000000"/>
                </a:solidFill>
              </a:rPr>
              <a:t>create</a:t>
            </a:r>
            <a:r>
              <a:rPr lang="de-DE" dirty="0" smtClean="0">
                <a:solidFill>
                  <a:sysClr val="windowText" lastClr="000000"/>
                </a:solidFill>
              </a:rPr>
              <a:t> </a:t>
            </a:r>
            <a:r>
              <a:rPr lang="de-DE" dirty="0" err="1" smtClean="0">
                <a:solidFill>
                  <a:sysClr val="windowText" lastClr="000000"/>
                </a:solidFill>
              </a:rPr>
              <a:t>webpage</a:t>
            </a:r>
            <a:endParaRPr lang="en-US" dirty="0">
              <a:solidFill>
                <a:sysClr val="windowText" lastClr="000000"/>
              </a:solidFill>
            </a:endParaRPr>
          </a:p>
        </p:txBody>
      </p:sp>
      <p:sp>
        <p:nvSpPr>
          <p:cNvPr id="17" name="Line Callout 3 (Accent Bar) 16"/>
          <p:cNvSpPr/>
          <p:nvPr/>
        </p:nvSpPr>
        <p:spPr>
          <a:xfrm>
            <a:off x="4577289" y="2546311"/>
            <a:ext cx="1678899" cy="1110481"/>
          </a:xfrm>
          <a:prstGeom prst="accentCallout3">
            <a:avLst>
              <a:gd name="adj1" fmla="val 18750"/>
              <a:gd name="adj2" fmla="val -8333"/>
              <a:gd name="adj3" fmla="val 18750"/>
              <a:gd name="adj4" fmla="val -16667"/>
              <a:gd name="adj5" fmla="val 100000"/>
              <a:gd name="adj6" fmla="val -16667"/>
              <a:gd name="adj7" fmla="val 190870"/>
              <a:gd name="adj8" fmla="val 2368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Start </a:t>
            </a:r>
            <a:r>
              <a:rPr lang="de-DE" dirty="0" err="1">
                <a:solidFill>
                  <a:sysClr val="windowText" lastClr="000000"/>
                </a:solidFill>
              </a:rPr>
              <a:t>to</a:t>
            </a:r>
            <a:r>
              <a:rPr lang="de-DE" dirty="0">
                <a:solidFill>
                  <a:sysClr val="windowText" lastClr="000000"/>
                </a:solidFill>
              </a:rPr>
              <a:t> </a:t>
            </a:r>
            <a:r>
              <a:rPr lang="de-DE" dirty="0" err="1">
                <a:solidFill>
                  <a:sysClr val="windowText" lastClr="000000"/>
                </a:solidFill>
              </a:rPr>
              <a:t>layout</a:t>
            </a:r>
            <a:r>
              <a:rPr lang="de-DE" dirty="0">
                <a:solidFill>
                  <a:sysClr val="windowText" lastClr="000000"/>
                </a:solidFill>
              </a:rPr>
              <a:t> </a:t>
            </a:r>
            <a:r>
              <a:rPr lang="de-DE" dirty="0" err="1">
                <a:solidFill>
                  <a:sysClr val="windowText" lastClr="000000"/>
                </a:solidFill>
              </a:rPr>
              <a:t>the</a:t>
            </a:r>
            <a:r>
              <a:rPr lang="de-DE" dirty="0">
                <a:solidFill>
                  <a:sysClr val="windowText" lastClr="000000"/>
                </a:solidFill>
              </a:rPr>
              <a:t> </a:t>
            </a:r>
            <a:r>
              <a:rPr lang="de-DE" dirty="0" err="1">
                <a:solidFill>
                  <a:sysClr val="windowText" lastClr="000000"/>
                </a:solidFill>
              </a:rPr>
              <a:t>document</a:t>
            </a:r>
            <a:r>
              <a:rPr lang="de-DE" dirty="0">
                <a:solidFill>
                  <a:sysClr val="windowText" lastClr="000000"/>
                </a:solidFill>
              </a:rPr>
              <a:t>,</a:t>
            </a:r>
          </a:p>
          <a:p>
            <a:pPr algn="ctr"/>
            <a:r>
              <a:rPr lang="de-DE" dirty="0">
                <a:solidFill>
                  <a:sysClr val="windowText" lastClr="000000"/>
                </a:solidFill>
              </a:rPr>
              <a:t>Data </a:t>
            </a:r>
            <a:r>
              <a:rPr lang="de-DE" dirty="0" err="1">
                <a:solidFill>
                  <a:sysClr val="windowText" lastClr="000000"/>
                </a:solidFill>
              </a:rPr>
              <a:t>collection</a:t>
            </a:r>
            <a:endParaRPr lang="en-US" dirty="0">
              <a:solidFill>
                <a:sysClr val="windowText" lastClr="000000"/>
              </a:solidFill>
            </a:endParaRPr>
          </a:p>
        </p:txBody>
      </p:sp>
      <p:sp>
        <p:nvSpPr>
          <p:cNvPr id="18" name="Line Callout 3 (Accent Bar) 17"/>
          <p:cNvSpPr/>
          <p:nvPr/>
        </p:nvSpPr>
        <p:spPr>
          <a:xfrm>
            <a:off x="9061015" y="2518627"/>
            <a:ext cx="1678899" cy="1138165"/>
          </a:xfrm>
          <a:prstGeom prst="accentCallout3">
            <a:avLst>
              <a:gd name="adj1" fmla="val 18750"/>
              <a:gd name="adj2" fmla="val -8333"/>
              <a:gd name="adj3" fmla="val 18750"/>
              <a:gd name="adj4" fmla="val -16667"/>
              <a:gd name="adj5" fmla="val 100000"/>
              <a:gd name="adj6" fmla="val -16667"/>
              <a:gd name="adj7" fmla="val 158324"/>
              <a:gd name="adj8" fmla="val -6125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Started</a:t>
            </a:r>
            <a:r>
              <a:rPr lang="de-DE" dirty="0">
                <a:solidFill>
                  <a:sysClr val="windowText" lastClr="000000"/>
                </a:solidFill>
              </a:rPr>
              <a:t> </a:t>
            </a:r>
            <a:r>
              <a:rPr lang="de-DE" dirty="0" err="1">
                <a:solidFill>
                  <a:sysClr val="windowText" lastClr="000000"/>
                </a:solidFill>
              </a:rPr>
              <a:t>review</a:t>
            </a:r>
            <a:r>
              <a:rPr lang="de-DE" dirty="0">
                <a:solidFill>
                  <a:sysClr val="windowText" lastClr="000000"/>
                </a:solidFill>
              </a:rPr>
              <a:t> </a:t>
            </a:r>
            <a:r>
              <a:rPr lang="de-DE" dirty="0" err="1">
                <a:solidFill>
                  <a:sysClr val="windowText" lastClr="000000"/>
                </a:solidFill>
              </a:rPr>
              <a:t>of</a:t>
            </a:r>
            <a:r>
              <a:rPr lang="de-DE" dirty="0">
                <a:solidFill>
                  <a:sysClr val="windowText" lastClr="000000"/>
                </a:solidFill>
              </a:rPr>
              <a:t> </a:t>
            </a:r>
            <a:r>
              <a:rPr lang="de-DE" dirty="0" err="1">
                <a:solidFill>
                  <a:sysClr val="windowText" lastClr="000000"/>
                </a:solidFill>
              </a:rPr>
              <a:t>first</a:t>
            </a:r>
            <a:r>
              <a:rPr lang="de-DE" dirty="0">
                <a:solidFill>
                  <a:sysClr val="windowText" lastClr="000000"/>
                </a:solidFill>
              </a:rPr>
              <a:t> </a:t>
            </a:r>
            <a:r>
              <a:rPr lang="de-DE" dirty="0" err="1">
                <a:solidFill>
                  <a:sysClr val="windowText" lastClr="000000"/>
                </a:solidFill>
              </a:rPr>
              <a:t>drafts</a:t>
            </a:r>
            <a:endParaRPr lang="de-DE" dirty="0">
              <a:solidFill>
                <a:sysClr val="windowText" lastClr="000000"/>
              </a:solidFill>
            </a:endParaRPr>
          </a:p>
        </p:txBody>
      </p:sp>
      <p:sp>
        <p:nvSpPr>
          <p:cNvPr id="19" name="Line Callout 3 (Accent Bar) 18"/>
          <p:cNvSpPr/>
          <p:nvPr/>
        </p:nvSpPr>
        <p:spPr>
          <a:xfrm>
            <a:off x="10215764" y="2546311"/>
            <a:ext cx="1678899" cy="1138165"/>
          </a:xfrm>
          <a:prstGeom prst="accentCallout3">
            <a:avLst>
              <a:gd name="adj1" fmla="val 18750"/>
              <a:gd name="adj2" fmla="val -8333"/>
              <a:gd name="adj3" fmla="val 18750"/>
              <a:gd name="adj4" fmla="val -16667"/>
              <a:gd name="adj5" fmla="val 100000"/>
              <a:gd name="adj6" fmla="val -16667"/>
              <a:gd name="adj7" fmla="val 249886"/>
              <a:gd name="adj8" fmla="val 4162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solidFill>
                  <a:sysClr val="windowText" lastClr="000000"/>
                </a:solidFill>
              </a:rPr>
              <a:t>Finished</a:t>
            </a:r>
            <a:r>
              <a:rPr lang="de-DE" dirty="0" smtClean="0">
                <a:solidFill>
                  <a:sysClr val="windowText" lastClr="000000"/>
                </a:solidFill>
              </a:rPr>
              <a:t> </a:t>
            </a:r>
            <a:r>
              <a:rPr lang="de-DE" dirty="0" err="1" smtClean="0">
                <a:solidFill>
                  <a:sysClr val="windowText" lastClr="000000"/>
                </a:solidFill>
              </a:rPr>
              <a:t>report</a:t>
            </a:r>
            <a:endParaRPr lang="en-US" dirty="0">
              <a:solidFill>
                <a:sysClr val="windowText" lastClr="000000"/>
              </a:solidFill>
            </a:endParaRPr>
          </a:p>
        </p:txBody>
      </p:sp>
    </p:spTree>
    <p:extLst>
      <p:ext uri="{BB962C8B-B14F-4D97-AF65-F5344CB8AC3E}">
        <p14:creationId xmlns:p14="http://schemas.microsoft.com/office/powerpoint/2010/main" val="246680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1" grpId="0" animBg="1"/>
      <p:bldP spid="11" grpId="1" animBg="1"/>
      <p:bldP spid="16" grpId="0" animBg="1"/>
      <p:bldP spid="16" grpId="1" animBg="1"/>
      <p:bldP spid="17" grpId="0" animBg="1"/>
      <p:bldP spid="17" grpId="1" animBg="1"/>
      <p:bldP spid="18" grpId="0" animBg="1"/>
      <p:bldP spid="18" grpId="1"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34" y="47753"/>
            <a:ext cx="9440091" cy="4537766"/>
          </a:xfrm>
          <a:prstGeom prst="rect">
            <a:avLst/>
          </a:prstGeom>
        </p:spPr>
      </p:pic>
      <p:sp>
        <p:nvSpPr>
          <p:cNvPr id="2" name="Title 1"/>
          <p:cNvSpPr>
            <a:spLocks noGrp="1"/>
          </p:cNvSpPr>
          <p:nvPr>
            <p:ph type="ctrTitle"/>
          </p:nvPr>
        </p:nvSpPr>
        <p:spPr/>
        <p:txBody>
          <a:bodyPr>
            <a:normAutofit/>
          </a:bodyPr>
          <a:lstStyle/>
          <a:p>
            <a:pPr algn="ctr"/>
            <a:r>
              <a:rPr lang="en-US" sz="6000" i="1" dirty="0" smtClean="0"/>
              <a:t>THANK YOU FOR YOUR ATTENTION!</a:t>
            </a:r>
            <a:endParaRPr lang="en-US" sz="6000" i="1" dirty="0"/>
          </a:p>
        </p:txBody>
      </p:sp>
      <p:sp>
        <p:nvSpPr>
          <p:cNvPr id="3" name="Subtitle 2"/>
          <p:cNvSpPr>
            <a:spLocks noGrp="1"/>
          </p:cNvSpPr>
          <p:nvPr>
            <p:ph type="subTitle" idx="1"/>
          </p:nvPr>
        </p:nvSpPr>
        <p:spPr/>
        <p:txBody>
          <a:bodyPr/>
          <a:lstStyle/>
          <a:p>
            <a:pPr algn="ctr"/>
            <a:r>
              <a:rPr lang="en-US" dirty="0" smtClean="0"/>
              <a:t>Feel free to ask </a:t>
            </a:r>
            <a:r>
              <a:rPr lang="en-US" dirty="0" err="1" smtClean="0"/>
              <a:t>questionS</a:t>
            </a:r>
            <a:endParaRPr lang="en-US" dirty="0"/>
          </a:p>
        </p:txBody>
      </p:sp>
      <p:sp>
        <p:nvSpPr>
          <p:cNvPr id="5" name="Espace réservé du pied de page 4"/>
          <p:cNvSpPr>
            <a:spLocks noGrp="1"/>
          </p:cNvSpPr>
          <p:nvPr>
            <p:ph type="ftr" sz="quarter" idx="11"/>
          </p:nvPr>
        </p:nvSpPr>
        <p:spPr/>
        <p:txBody>
          <a:bodyPr/>
          <a:lstStyle/>
          <a:p>
            <a:r>
              <a:rPr lang="fr-FR" smtClean="0"/>
              <a:t>Bambu - 17.06.2015</a:t>
            </a:r>
            <a:endParaRPr lang="fr-FR" dirty="0"/>
          </a:p>
        </p:txBody>
      </p:sp>
      <p:sp>
        <p:nvSpPr>
          <p:cNvPr id="6" name="Espace réservé du numéro de diapositive 5"/>
          <p:cNvSpPr>
            <a:spLocks noGrp="1"/>
          </p:cNvSpPr>
          <p:nvPr>
            <p:ph type="sldNum" sz="quarter" idx="12"/>
          </p:nvPr>
        </p:nvSpPr>
        <p:spPr/>
        <p:txBody>
          <a:bodyPr/>
          <a:lstStyle/>
          <a:p>
            <a:r>
              <a:rPr lang="fr-FR" dirty="0" smtClean="0"/>
              <a:t>7</a:t>
            </a:r>
            <a:endParaRPr lang="fr-FR" dirty="0"/>
          </a:p>
        </p:txBody>
      </p:sp>
    </p:spTree>
    <p:extLst>
      <p:ext uri="{BB962C8B-B14F-4D97-AF65-F5344CB8AC3E}">
        <p14:creationId xmlns:p14="http://schemas.microsoft.com/office/powerpoint/2010/main" val="642926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Personnalisé 15">
      <a:dk1>
        <a:sysClr val="windowText" lastClr="000000"/>
      </a:dk1>
      <a:lt1>
        <a:sysClr val="window" lastClr="FFFFFF"/>
      </a:lt1>
      <a:dk2>
        <a:srgbClr val="373545"/>
      </a:dk2>
      <a:lt2>
        <a:srgbClr val="CEDBE6"/>
      </a:lt2>
      <a:accent1>
        <a:srgbClr val="1E467C"/>
      </a:accent1>
      <a:accent2>
        <a:srgbClr val="0C0555"/>
      </a:accent2>
      <a:accent3>
        <a:srgbClr val="646464"/>
      </a:accent3>
      <a:accent4>
        <a:srgbClr val="A5A5A5"/>
      </a:accent4>
      <a:accent5>
        <a:srgbClr val="A5A5A5"/>
      </a:accent5>
      <a:accent6>
        <a:srgbClr val="2683C6"/>
      </a:accent6>
      <a:hlink>
        <a:srgbClr val="002060"/>
      </a:hlink>
      <a:folHlink>
        <a:srgbClr val="CC0099"/>
      </a:folHlink>
    </a:clrScheme>
    <a:fontScheme name="Rétrospectiv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968</Words>
  <Application>Microsoft Office PowerPoint</Application>
  <PresentationFormat>Widescreen</PresentationFormat>
  <Paragraphs>189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SimSun</vt:lpstr>
      <vt:lpstr>Calibri</vt:lpstr>
      <vt:lpstr>Calibri Light</vt:lpstr>
      <vt:lpstr>Times New Roman</vt:lpstr>
      <vt:lpstr>Rétrospective</vt:lpstr>
      <vt:lpstr>PowerPoint Presentation</vt:lpstr>
      <vt:lpstr>FUEL CELL INDUSTRY ANALYSIS REPORT</vt:lpstr>
      <vt:lpstr>BAMBU, THE TEAM</vt:lpstr>
      <vt:lpstr>LOGIC MODEL</vt:lpstr>
      <vt:lpstr>LOGIC MODEL</vt:lpstr>
      <vt:lpstr>RESOURCES</vt:lpstr>
      <vt:lpstr>Website</vt:lpstr>
      <vt:lpstr>WORK PROCESS</vt:lpstr>
      <vt:lpstr>THANK YOU FOR YOUR ATTENTION!</vt:lpstr>
    </vt:vector>
  </TitlesOfParts>
  <Company>Supelec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Serot</dc:creator>
  <cp:lastModifiedBy>Konstantin Neumann</cp:lastModifiedBy>
  <cp:revision>99</cp:revision>
  <dcterms:created xsi:type="dcterms:W3CDTF">2015-04-09T11:09:48Z</dcterms:created>
  <dcterms:modified xsi:type="dcterms:W3CDTF">2015-06-16T11:52:18Z</dcterms:modified>
</cp:coreProperties>
</file>