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71" r:id="rId3"/>
    <p:sldId id="264" r:id="rId4"/>
    <p:sldId id="269" r:id="rId5"/>
    <p:sldId id="265" r:id="rId6"/>
    <p:sldId id="268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737" autoAdjust="0"/>
  </p:normalViewPr>
  <p:slideViewPr>
    <p:cSldViewPr snapToGrid="0">
      <p:cViewPr varScale="1">
        <p:scale>
          <a:sx n="59" d="100"/>
          <a:sy n="59" d="100"/>
        </p:scale>
        <p:origin x="84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283872"/>
        <c:axId val="136284432"/>
      </c:barChart>
      <c:catAx>
        <c:axId val="13628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284432"/>
        <c:crosses val="autoZero"/>
        <c:auto val="1"/>
        <c:lblAlgn val="ctr"/>
        <c:lblOffset val="100"/>
        <c:noMultiLvlLbl val="0"/>
      </c:catAx>
      <c:valAx>
        <c:axId val="13628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28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653232"/>
        <c:axId val="136653792"/>
      </c:barChart>
      <c:catAx>
        <c:axId val="1366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653792"/>
        <c:crosses val="autoZero"/>
        <c:auto val="1"/>
        <c:lblAlgn val="ctr"/>
        <c:lblOffset val="100"/>
        <c:noMultiLvlLbl val="0"/>
      </c:catAx>
      <c:valAx>
        <c:axId val="13665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6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F050917F-D2E7-48FA-8D61-82FB9A70F224}" type="presOf" srcId="{B0E30588-1614-4F1A-B863-E835765ED56C}" destId="{3E78A654-C050-4A6D-AE20-E7E88B2A53F2}" srcOrd="0" destOrd="0" presId="urn:microsoft.com/office/officeart/2005/8/layout/hList6"/>
    <dgm:cxn modelId="{61DA9AEE-1CB0-42A8-AC4B-166484BECF66}" type="presOf" srcId="{CE19F13A-CB44-4A8D-A9DE-3451DBC6BCD6}" destId="{5F91C283-CBEC-401B-9811-6B9815385BF4}" srcOrd="0" destOrd="5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9B22B0F5-4115-4688-B33F-8E82FC2FBCD2}" type="presOf" srcId="{26C7AD60-0846-4829-95EF-6583E73D0D36}" destId="{5F91C283-CBEC-401B-9811-6B9815385BF4}" srcOrd="0" destOrd="1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DC7DDA08-F571-47D7-8A6B-C2E56FC35BBA}" type="presOf" srcId="{A6A559D5-1DBD-4A1B-9C84-11DD56731C42}" destId="{07112225-DBE3-4767-B863-B33AE5135511}" srcOrd="0" destOrd="0" presId="urn:microsoft.com/office/officeart/2005/8/layout/hList6"/>
    <dgm:cxn modelId="{184F8CAB-05C6-4D91-8F21-795A44F98C4D}" type="presOf" srcId="{79BB08CC-B1E6-4B7E-AAC7-C38E3794C471}" destId="{07112225-DBE3-4767-B863-B33AE5135511}" srcOrd="0" destOrd="4" presId="urn:microsoft.com/office/officeart/2005/8/layout/hList6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4C204BEB-7C82-49B9-B439-BE50EF3FF009}" type="presOf" srcId="{924F9493-B6F4-4681-98A9-DF6C585A595D}" destId="{07112225-DBE3-4767-B863-B33AE5135511}" srcOrd="0" destOrd="2" presId="urn:microsoft.com/office/officeart/2005/8/layout/hList6"/>
    <dgm:cxn modelId="{99D4D824-F7FC-4B0B-9292-345DD6D42BFB}" type="presOf" srcId="{08CB5A2F-393F-464E-A882-D9ED7D44C396}" destId="{B790B033-8861-44F9-A411-A64891A1F78D}" srcOrd="0" destOrd="3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B589FA1-17A5-42E3-BD30-14F774F551A8}" type="presOf" srcId="{5F008396-1FAF-4AD2-93C9-694E6D2BF1F8}" destId="{07112225-DBE3-4767-B863-B33AE5135511}" srcOrd="0" destOrd="5" presId="urn:microsoft.com/office/officeart/2005/8/layout/hList6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E8D0E561-F515-47BF-A061-95095C2CCD62}" type="presOf" srcId="{6F30B221-5C40-4FBA-9427-2F0B5413EADD}" destId="{5F91C283-CBEC-401B-9811-6B9815385BF4}" srcOrd="0" destOrd="4" presId="urn:microsoft.com/office/officeart/2005/8/layout/hList6"/>
    <dgm:cxn modelId="{92FC21F7-0B3C-47F5-84F5-C834D753B808}" type="presOf" srcId="{A446800D-2712-4870-A860-B80692232F7F}" destId="{5F91C283-CBEC-401B-9811-6B9815385BF4}" srcOrd="0" destOrd="2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95944B8F-0B58-4BA7-BB55-7B4993E59751}" type="presOf" srcId="{5D5A5A7A-2479-432D-B9E6-B45F78D27CE5}" destId="{E2944459-30FB-4A39-B98C-CA50DEBD0FE0}" srcOrd="0" destOrd="1" presId="urn:microsoft.com/office/officeart/2005/8/layout/hList6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327AC2D3-6232-4819-9A96-43387153053B}" type="presOf" srcId="{2C240D2F-E71A-43C1-9CF6-01F5C8127177}" destId="{E2944459-30FB-4A39-B98C-CA50DEBD0FE0}" srcOrd="0" destOrd="5" presId="urn:microsoft.com/office/officeart/2005/8/layout/hList6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E8AFD954-4EE8-48D0-8618-3C0024AEDB72}" type="presOf" srcId="{7EDB0E82-0C3F-4570-AE44-2ADE5BD8875A}" destId="{B790B033-8861-44F9-A411-A64891A1F78D}" srcOrd="0" destOrd="2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BC5B958A-70C6-4C59-A9A3-5687F8CCC5C2}" type="presOf" srcId="{C9B12C90-8B57-400E-AFDB-85B1CC8B63C9}" destId="{5F91C283-CBEC-401B-9811-6B9815385BF4}" srcOrd="0" destOrd="0" presId="urn:microsoft.com/office/officeart/2005/8/layout/hList6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F284ED83-3A6B-41AE-96D6-F2E5F5652038}" type="presOf" srcId="{D5D44B7F-AA41-424D-A05E-93AA86CAC2AD}" destId="{07112225-DBE3-4767-B863-B33AE5135511}" srcOrd="0" destOrd="1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DF89ECC9-939F-402D-BBA9-50CEE72A7182}" type="presOf" srcId="{DF67D3F8-523E-4C91-BB8A-E88FF3BFFE71}" destId="{E2944459-30FB-4A39-B98C-CA50DEBD0FE0}" srcOrd="0" destOrd="4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FC03A96D-B518-4F52-A0A3-BF13B5F1F1EA}" type="presOf" srcId="{340ABA22-01E9-4FF1-993F-9F90A8EDD93C}" destId="{5F91C283-CBEC-401B-9811-6B9815385BF4}" srcOrd="0" destOrd="3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FE86D344-0688-4B61-B749-A4CAA969983A}" type="presOf" srcId="{E66BEFBB-91E6-4BA8-BDAD-7EE83CE7BD62}" destId="{E2944459-30FB-4A39-B98C-CA50DEBD0FE0}" srcOrd="0" destOrd="3" presId="urn:microsoft.com/office/officeart/2005/8/layout/hList6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D53CB57D-4399-4910-B880-55C5D881DF75}" type="presOf" srcId="{22B59ABE-7B41-47B6-A407-81A19262CE66}" destId="{E2944459-30FB-4A39-B98C-CA50DEBD0FE0}" srcOrd="0" destOrd="2" presId="urn:microsoft.com/office/officeart/2005/8/layout/hList6"/>
    <dgm:cxn modelId="{F234136F-0AEE-4ED3-9C9D-92DFB964DF96}" type="presOf" srcId="{D06940CB-7C21-4684-9A28-0F376CFC6BB8}" destId="{B790B033-8861-44F9-A411-A64891A1F78D}" srcOrd="0" destOrd="1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8A517DDD-C1DF-4CAA-AAE5-CCDE04277E9B}" type="presOf" srcId="{173A95D6-627F-4EE4-B440-3E9FBF53A473}" destId="{B790B033-8861-44F9-A411-A64891A1F78D}" srcOrd="0" destOrd="0" presId="urn:microsoft.com/office/officeart/2005/8/layout/hList6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C1EB94C4-3409-4152-8092-E35309B80ED3}" type="presOf" srcId="{4BC937DE-DF2D-4FFA-B88A-E5338D433781}" destId="{E2944459-30FB-4A39-B98C-CA50DEBD0FE0}" srcOrd="0" destOrd="0" presId="urn:microsoft.com/office/officeart/2005/8/layout/hList6"/>
    <dgm:cxn modelId="{88D56E5A-A386-4511-98DB-B41DB3305915}" type="presOf" srcId="{127057A1-3005-47EE-9DA0-5BB7EF177F1C}" destId="{07112225-DBE3-4767-B863-B33AE5135511}" srcOrd="0" destOrd="3" presId="urn:microsoft.com/office/officeart/2005/8/layout/hList6"/>
    <dgm:cxn modelId="{56A39AAE-6DA0-429E-9B61-C1B68FD07691}" type="presParOf" srcId="{3E78A654-C050-4A6D-AE20-E7E88B2A53F2}" destId="{E2944459-30FB-4A39-B98C-CA50DEBD0FE0}" srcOrd="0" destOrd="0" presId="urn:microsoft.com/office/officeart/2005/8/layout/hList6"/>
    <dgm:cxn modelId="{EBC8954A-EE2E-4089-B4B5-DB4EA99C6E58}" type="presParOf" srcId="{3E78A654-C050-4A6D-AE20-E7E88B2A53F2}" destId="{50494F57-9413-46C6-806C-1F0BC7375A67}" srcOrd="1" destOrd="0" presId="urn:microsoft.com/office/officeart/2005/8/layout/hList6"/>
    <dgm:cxn modelId="{7FA9A8C4-0A23-48D0-A95B-976E3B06590C}" type="presParOf" srcId="{3E78A654-C050-4A6D-AE20-E7E88B2A53F2}" destId="{07112225-DBE3-4767-B863-B33AE5135511}" srcOrd="2" destOrd="0" presId="urn:microsoft.com/office/officeart/2005/8/layout/hList6"/>
    <dgm:cxn modelId="{2F6FADB9-9714-4A91-9734-B71EF00FD150}" type="presParOf" srcId="{3E78A654-C050-4A6D-AE20-E7E88B2A53F2}" destId="{6BA26F60-B496-4610-8B97-2B9BA126275A}" srcOrd="3" destOrd="0" presId="urn:microsoft.com/office/officeart/2005/8/layout/hList6"/>
    <dgm:cxn modelId="{33AAAFDA-C69C-43DB-A43D-FC5F330A0D33}" type="presParOf" srcId="{3E78A654-C050-4A6D-AE20-E7E88B2A53F2}" destId="{B790B033-8861-44F9-A411-A64891A1F78D}" srcOrd="4" destOrd="0" presId="urn:microsoft.com/office/officeart/2005/8/layout/hList6"/>
    <dgm:cxn modelId="{85DE26EE-768F-46D5-ACF4-68162C8486A3}" type="presParOf" srcId="{3E78A654-C050-4A6D-AE20-E7E88B2A53F2}" destId="{101442F7-FACE-4788-8554-F4C5B5488297}" srcOrd="5" destOrd="0" presId="urn:microsoft.com/office/officeart/2005/8/layout/hList6"/>
    <dgm:cxn modelId="{97EE5F0E-7A0D-4A54-ADFC-8C91529CC099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4459-30FB-4A39-B98C-CA50DEBD0FE0}">
      <dsp:nvSpPr>
        <dsp:cNvPr id="0" name=""/>
        <dsp:cNvSpPr/>
      </dsp:nvSpPr>
      <dsp:spPr>
        <a:xfrm rot="16200000">
          <a:off x="-819168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Resources</a:t>
          </a:r>
          <a:endParaRPr lang="fr-FR" sz="17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4 Team </a:t>
          </a:r>
          <a:r>
            <a:rPr lang="fr-FR" sz="1300" b="0" i="0" u="none" strike="sngStrike" kern="1200" dirty="0" err="1" smtClean="0"/>
            <a:t>members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err="1" smtClean="0"/>
            <a:t>Lab</a:t>
          </a:r>
          <a:r>
            <a:rPr lang="fr-FR" sz="1300" b="0" i="0" u="none" strike="sngStrike" kern="1200" dirty="0" smtClean="0"/>
            <a:t> &amp; </a:t>
          </a:r>
          <a:r>
            <a:rPr lang="fr-FR" sz="1300" b="0" i="0" u="none" strike="sngStrike" kern="1200" dirty="0" err="1" smtClean="0"/>
            <a:t>Supervisor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Documentation about IAR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Documentation about fuel </a:t>
          </a:r>
          <a:r>
            <a:rPr lang="fr-FR" sz="1300" b="0" i="0" u="none" kern="1200" dirty="0" err="1" smtClean="0"/>
            <a:t>cells</a:t>
          </a:r>
          <a:endParaRPr lang="fr-FR" sz="1300" b="0" i="0" u="non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Office supplies</a:t>
          </a:r>
          <a:endParaRPr lang="fr-FR" sz="1300" b="0" i="0" u="none" strike="sngStrike" kern="1200" dirty="0"/>
        </a:p>
      </dsp:txBody>
      <dsp:txXfrm rot="5400000">
        <a:off x="2425" y="804545"/>
        <a:ext cx="2379538" cy="2413635"/>
      </dsp:txXfrm>
    </dsp:sp>
    <dsp:sp modelId="{07112225-DBE3-4767-B863-B33AE5135511}">
      <dsp:nvSpPr>
        <dsp:cNvPr id="0" name=""/>
        <dsp:cNvSpPr/>
      </dsp:nvSpPr>
      <dsp:spPr>
        <a:xfrm rot="16200000">
          <a:off x="1738835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Activities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smtClean="0"/>
            <a:t>Read IAR, extract structure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strike="sngStrike" kern="1200" smtClean="0"/>
            <a:t>Build a structure for our IAR</a:t>
          </a:r>
          <a:endParaRPr lang="en-US" sz="1300" b="0" i="0" u="none" strike="sngStrik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u="none" kern="1200" dirty="0" smtClean="0"/>
            <a:t>Read about fuel cell and surrounding industry</a:t>
          </a:r>
          <a:endParaRPr lang="en-US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Collect</a:t>
          </a:r>
          <a:r>
            <a:rPr lang="fr-FR" sz="1600" b="1" i="0" u="none" kern="1200" dirty="0" smtClean="0"/>
            <a:t> data</a:t>
          </a:r>
          <a:endParaRPr lang="fr-FR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Interact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with</a:t>
          </a:r>
          <a:r>
            <a:rPr lang="fr-FR" sz="1600" b="1" i="0" u="none" kern="1200" dirty="0" smtClean="0"/>
            <a:t> the </a:t>
          </a:r>
          <a:r>
            <a:rPr lang="fr-FR" sz="1600" b="1" i="0" u="none" kern="1200" dirty="0" err="1" smtClean="0"/>
            <a:t>chemistry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lab</a:t>
          </a:r>
          <a:endParaRPr lang="fr-FR" sz="1600" b="1" i="0" u="none" kern="1200" dirty="0"/>
        </a:p>
      </dsp:txBody>
      <dsp:txXfrm rot="5400000">
        <a:off x="2560428" y="804545"/>
        <a:ext cx="2379538" cy="2413635"/>
      </dsp:txXfrm>
    </dsp:sp>
    <dsp:sp modelId="{B790B033-8861-44F9-A411-A64891A1F78D}">
      <dsp:nvSpPr>
        <dsp:cNvPr id="0" name=""/>
        <dsp:cNvSpPr/>
      </dsp:nvSpPr>
      <dsp:spPr>
        <a:xfrm rot="16200000">
          <a:off x="4296839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Outcomes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IAR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Collaboration </a:t>
          </a:r>
          <a:r>
            <a:rPr lang="fr-FR" sz="1300" b="0" i="0" u="none" kern="1200" dirty="0" err="1" smtClean="0"/>
            <a:t>with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chemistry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lab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b="0" i="0" u="none" kern="1200" dirty="0"/>
        </a:p>
      </dsp:txBody>
      <dsp:txXfrm rot="5400000">
        <a:off x="5118432" y="804545"/>
        <a:ext cx="2379538" cy="2413635"/>
      </dsp:txXfrm>
    </dsp:sp>
    <dsp:sp modelId="{5F91C283-CBEC-401B-9811-6B9815385BF4}">
      <dsp:nvSpPr>
        <dsp:cNvPr id="0" name=""/>
        <dsp:cNvSpPr/>
      </dsp:nvSpPr>
      <dsp:spPr>
        <a:xfrm rot="16200000">
          <a:off x="6854843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Outputs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Have knowledge about global fuel cell industry (e.g. technology, application, manufacturers, risks, opportunities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Being able to identify needs of the market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Ability to write an IAR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IAR available for other people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kern="1200"/>
        </a:p>
      </dsp:txBody>
      <dsp:txXfrm rot="5400000">
        <a:off x="7676436" y="804545"/>
        <a:ext cx="2379538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0400819" y="711917"/>
            <a:ext cx="757268" cy="102569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FUEL CELLS	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687" indent="-165092">
              <a:buFont typeface="Wingdings" panose="05000000000000000000" pitchFamily="2" charset="2"/>
              <a:buChar char="§"/>
            </a:pPr>
            <a:r>
              <a:rPr lang="en-US" noProof="0" dirty="0" smtClean="0"/>
              <a:t>Intention of this report: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Provide public information about fuel cells</a:t>
            </a:r>
          </a:p>
          <a:p>
            <a:pPr marL="266687" indent="-177792">
              <a:buFont typeface="Wingdings" panose="05000000000000000000" pitchFamily="2" charset="2"/>
              <a:buChar char="§"/>
            </a:pPr>
            <a:r>
              <a:rPr lang="en-US" noProof="0" dirty="0" smtClean="0"/>
              <a:t>History of fuel cells:</a:t>
            </a:r>
          </a:p>
          <a:p>
            <a:pPr marL="559281" lvl="1" indent="-177792">
              <a:buFont typeface="Wingdings" panose="05000000000000000000" pitchFamily="2" charset="2"/>
              <a:buChar char="§"/>
            </a:pPr>
            <a:endParaRPr lang="en-US" noProof="0" dirty="0"/>
          </a:p>
        </p:txBody>
      </p:sp>
      <p:sp>
        <p:nvSpPr>
          <p:cNvPr id="4" name="Pentagon 3"/>
          <p:cNvSpPr/>
          <p:nvPr/>
        </p:nvSpPr>
        <p:spPr>
          <a:xfrm>
            <a:off x="1097287" y="4545419"/>
            <a:ext cx="10058399" cy="369332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 rot="18900000">
            <a:off x="942882" y="3279759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Discovery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principle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0670" y="4545419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2356" y="4545419"/>
            <a:ext cx="6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1839</a:t>
            </a: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890283" y="3279766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„Gas </a:t>
            </a:r>
            <a:r>
              <a:rPr lang="de-DE" dirty="0" err="1">
                <a:solidFill>
                  <a:schemeClr val="tx2"/>
                </a:solidFill>
              </a:rPr>
              <a:t>battery</a:t>
            </a:r>
            <a:r>
              <a:rPr lang="de-DE" dirty="0">
                <a:solidFill>
                  <a:schemeClr val="tx2"/>
                </a:solidFill>
              </a:rPr>
              <a:t>“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5046" y="4546066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1960s</a:t>
            </a: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333846" y="3279766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space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missions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933" y="4544774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611278" y="3279765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First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in</a:t>
            </a:r>
            <a:r>
              <a:rPr lang="de-DE" dirty="0">
                <a:solidFill>
                  <a:schemeClr val="tx2"/>
                </a:solidFill>
              </a:rPr>
              <a:t> submarines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45174" y="454626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1990s</a:t>
            </a: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824275" y="3043324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Developement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large </a:t>
            </a:r>
            <a:r>
              <a:rPr lang="de-DE" dirty="0" err="1">
                <a:solidFill>
                  <a:schemeClr val="tx2"/>
                </a:solidFill>
              </a:rPr>
              <a:t>stationary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7375491" y="3043324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Commercial </a:t>
            </a:r>
            <a:r>
              <a:rPr lang="de-DE" dirty="0" err="1">
                <a:solidFill>
                  <a:schemeClr val="tx2"/>
                </a:solidFill>
              </a:rPr>
              <a:t>use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as</a:t>
            </a:r>
            <a:r>
              <a:rPr lang="de-DE" dirty="0">
                <a:solidFill>
                  <a:schemeClr val="tx2"/>
                </a:solidFill>
              </a:rPr>
              <a:t> portable </a:t>
            </a:r>
            <a:r>
              <a:rPr lang="de-DE" dirty="0" err="1">
                <a:solidFill>
                  <a:schemeClr val="tx2"/>
                </a:solidFill>
              </a:rPr>
              <a:t>energy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source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6141" y="4545419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2007</a:t>
            </a:r>
          </a:p>
        </p:txBody>
      </p:sp>
      <p:sp>
        <p:nvSpPr>
          <p:cNvPr id="28" name="TextBox 27"/>
          <p:cNvSpPr txBox="1"/>
          <p:nvPr/>
        </p:nvSpPr>
        <p:spPr>
          <a:xfrm rot="18900000">
            <a:off x="8410599" y="3043324"/>
            <a:ext cx="19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Honda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leasing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first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vehicle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2090" y="4538642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2008</a:t>
            </a:r>
          </a:p>
        </p:txBody>
      </p:sp>
      <p:sp>
        <p:nvSpPr>
          <p:cNvPr id="30" name="TextBox 29"/>
          <p:cNvSpPr txBox="1"/>
          <p:nvPr/>
        </p:nvSpPr>
        <p:spPr>
          <a:xfrm rot="18900000">
            <a:off x="9391230" y="3279766"/>
            <a:ext cx="199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Commerzialisation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micro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fuel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cells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25942" y="4548850"/>
            <a:ext cx="7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13385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8" y="1927860"/>
            <a:ext cx="3162319" cy="3832860"/>
            <a:chOff x="4739640" y="1927860"/>
            <a:chExt cx="3162319" cy="3832860"/>
          </a:xfrm>
        </p:grpSpPr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Oxygen</a:t>
              </a: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2"/>
            <a:ext cx="2987040" cy="3832860"/>
            <a:chOff x="8403738" y="1783265"/>
            <a:chExt cx="2987040" cy="3832860"/>
          </a:xfrm>
        </p:grpSpPr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6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Water</a:t>
              </a:r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845735"/>
            <a:ext cx="3986537" cy="4023360"/>
          </a:xfrm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r>
              <a:rPr lang="en-US" noProof="0" dirty="0" smtClean="0"/>
              <a:t>Where to find Hydrogen?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15" y="1832934"/>
            <a:ext cx="6692056" cy="40227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PRODUCT PERSPECTIVES</a:t>
            </a:r>
            <a:endParaRPr lang="en-US" noProof="0" dirty="0"/>
          </a:p>
        </p:txBody>
      </p: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2" y="1845735"/>
            <a:ext cx="3986537" cy="4023360"/>
          </a:xfrm>
        </p:spPr>
        <p:txBody>
          <a:bodyPr/>
          <a:lstStyle/>
          <a:p>
            <a:r>
              <a:rPr lang="en-US" sz="2400" dirty="0"/>
              <a:t>MAIN PRINCIPLE</a:t>
            </a:r>
          </a:p>
          <a:p>
            <a:r>
              <a:rPr lang="en-US" noProof="0" dirty="0" smtClean="0"/>
              <a:t>Combine Hydrogen and Oxygen to produce electricity</a:t>
            </a:r>
          </a:p>
          <a:p>
            <a:endParaRPr lang="en-US" noProof="0" dirty="0" smtClean="0"/>
          </a:p>
          <a:p>
            <a:r>
              <a:rPr lang="en-US" sz="2400" dirty="0"/>
              <a:t>PROBLEM</a:t>
            </a:r>
          </a:p>
          <a:p>
            <a:r>
              <a:rPr lang="en-US" noProof="0" dirty="0" smtClean="0"/>
              <a:t>Where to find Hydrogen?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82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29748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7498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PEMFC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40-90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 smtClean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40-200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KOH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DMFC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60-130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Methanol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Polymer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PAFC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200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Phosphoric</a:t>
                      </a:r>
                      <a:r>
                        <a:rPr lang="fr-FR" sz="1900" dirty="0" smtClean="0"/>
                        <a:t> Acid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MCFC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err="1" smtClean="0"/>
                        <a:t>Molten</a:t>
                      </a:r>
                      <a:r>
                        <a:rPr lang="fr-FR" sz="1900" dirty="0" smtClean="0"/>
                        <a:t> Carbonate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SOFC</a:t>
                      </a:r>
                      <a:endParaRPr lang="fr-FR" sz="19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600-950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9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Solid </a:t>
                      </a:r>
                      <a:r>
                        <a:rPr lang="fr-FR" sz="1900" dirty="0" err="1" smtClean="0"/>
                        <a:t>Oxide</a:t>
                      </a:r>
                      <a:endParaRPr lang="fr-FR" sz="19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4" y="4987099"/>
            <a:ext cx="1678577" cy="369332"/>
            <a:chOff x="1097280" y="4870891"/>
            <a:chExt cx="1678577" cy="369330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Noble </a:t>
              </a:r>
              <a:r>
                <a:rPr lang="fr-FR" dirty="0" err="1"/>
                <a:t>m</a:t>
              </a:r>
              <a:r>
                <a:rPr lang="fr-FR" dirty="0" err="1"/>
                <a:t>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601" y="498710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Non-metals</a:t>
              </a:r>
              <a:r>
                <a:rPr lang="fr-FR" dirty="0"/>
                <a:t>/ 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9" y="4987099"/>
            <a:ext cx="2078083" cy="369332"/>
            <a:chOff x="1097280" y="4870891"/>
            <a:chExt cx="2078083" cy="369330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Non-noble </a:t>
              </a:r>
              <a:r>
                <a:rPr lang="fr-FR" dirty="0" err="1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4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45" y="1846270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PRODUCT PERSPECTIVES</a:t>
            </a:r>
            <a:endParaRPr lang="en-US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55321"/>
              </p:ext>
            </p:extLst>
          </p:nvPr>
        </p:nvGraphicFramePr>
        <p:xfrm>
          <a:off x="1096963" y="1846263"/>
          <a:ext cx="10058400" cy="4414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short run-time systems for telecommunication base stations</a:t>
                      </a:r>
                    </a:p>
                  </a:txBody>
                  <a:tcP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systems for critical communication base stations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On-line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systems for residential use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DATA COLLECTION</a:t>
            </a:r>
            <a:endParaRPr lang="en-US" altLang="zh-CN" noProof="0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200015"/>
              </p:ext>
            </p:extLst>
          </p:nvPr>
        </p:nvGraphicFramePr>
        <p:xfrm>
          <a:off x="1096963" y="1846263"/>
          <a:ext cx="10058400" cy="4185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9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sample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9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was the estate of the industry</a:t>
                      </a:r>
                      <a:r>
                        <a:rPr lang="fr-FR" sz="1500" baseline="0" dirty="0" smtClean="0"/>
                        <a:t> in 2014? (</a:t>
                      </a:r>
                      <a:r>
                        <a:rPr lang="fr-FR" sz="1500" baseline="0" dirty="0" err="1" smtClean="0"/>
                        <a:t>before</a:t>
                      </a:r>
                      <a:r>
                        <a:rPr lang="fr-FR" sz="1500" baseline="0" dirty="0" smtClean="0"/>
                        <a:t> 2015)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MW sold; Units shipped; Leading</a:t>
                      </a:r>
                      <a:r>
                        <a:rPr lang="fr-FR" sz="1500" baseline="0" dirty="0" smtClean="0"/>
                        <a:t> countries; Market leaders; Incentives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Older Industry</a:t>
                      </a:r>
                      <a:r>
                        <a:rPr lang="fr-FR" sz="1500" baseline="0" dirty="0" smtClean="0"/>
                        <a:t> analysis reports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</a:t>
                      </a:r>
                      <a:endParaRPr lang="fr-FR" sz="15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How</a:t>
                      </a:r>
                      <a:r>
                        <a:rPr lang="fr-FR" sz="1500" baseline="0" dirty="0" smtClean="0"/>
                        <a:t> do fuel </a:t>
                      </a:r>
                      <a:r>
                        <a:rPr lang="fr-FR" sz="1500" baseline="0" dirty="0" err="1" smtClean="0"/>
                        <a:t>cells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work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Number</a:t>
                      </a:r>
                      <a:r>
                        <a:rPr lang="fr-FR" sz="1500" baseline="0" dirty="0" smtClean="0"/>
                        <a:t> of products;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resources;</a:t>
                      </a:r>
                      <a:r>
                        <a:rPr lang="fr-FR" sz="1500" baseline="0" dirty="0" smtClean="0"/>
                        <a:t> Student’s lab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Review; Interview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,????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What are the main applications for fuell </a:t>
                      </a:r>
                      <a:r>
                        <a:rPr lang="fr-FR" sz="1500" dirty="0" err="1" smtClean="0"/>
                        <a:t>cells</a:t>
                      </a:r>
                      <a:r>
                        <a:rPr lang="fr-FR" sz="15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Type</a:t>
                      </a:r>
                      <a:r>
                        <a:rPr lang="fr-FR" sz="1500" baseline="0" dirty="0" smtClean="0"/>
                        <a:t> of services; 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en-US" altLang="zh-CN" sz="1500" dirty="0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</a:t>
                      </a:r>
                      <a:r>
                        <a:rPr lang="fr-FR" sz="1500" baseline="0" dirty="0" smtClean="0"/>
                        <a:t> 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baseline="0" dirty="0" smtClean="0"/>
                        <a:t> are the innovation </a:t>
                      </a:r>
                      <a:r>
                        <a:rPr lang="fr-FR" sz="1500" baseline="0" dirty="0" err="1" smtClean="0"/>
                        <a:t>fields</a:t>
                      </a:r>
                      <a:r>
                        <a:rPr lang="fr-FR" sz="1500" baseline="0" dirty="0" smtClean="0"/>
                        <a:t>?</a:t>
                      </a:r>
                      <a:endParaRPr lang="fr-FR" sz="15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Company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names</a:t>
                      </a:r>
                      <a:r>
                        <a:rPr lang="fr-FR" sz="1500" baseline="0" dirty="0" smtClean="0"/>
                        <a:t>; </a:t>
                      </a:r>
                      <a:r>
                        <a:rPr lang="fr-FR" sz="1500" baseline="0" dirty="0" err="1" smtClean="0"/>
                        <a:t>Projects</a:t>
                      </a:r>
                      <a:r>
                        <a:rPr lang="fr-FR" sz="1500" baseline="0" dirty="0" smtClean="0"/>
                        <a:t>;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What</a:t>
                      </a:r>
                      <a:r>
                        <a:rPr lang="fr-FR" sz="15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 smtClean="0"/>
                        <a:t>Products</a:t>
                      </a:r>
                      <a:r>
                        <a:rPr lang="fr-FR" sz="1500" dirty="0" smtClean="0"/>
                        <a:t>; Concepts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Web </a:t>
                      </a:r>
                      <a:r>
                        <a:rPr lang="fr-FR" sz="1500" dirty="0" err="1" smtClean="0"/>
                        <a:t>resources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Document </a:t>
                      </a:r>
                      <a:r>
                        <a:rPr lang="fr-FR" sz="1500" dirty="0" err="1" smtClean="0"/>
                        <a:t>Review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 smtClean="0"/>
                        <a:t>?????</a:t>
                      </a:r>
                      <a:endParaRPr lang="fr-FR" sz="1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smtClean="0"/>
              <a:t>LOGIC MODEL</a:t>
            </a:r>
            <a:endParaRPr lang="en-US" altLang="zh-CN" noProof="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1739"/>
              </p:ext>
            </p:extLst>
          </p:nvPr>
        </p:nvGraphicFramePr>
        <p:xfrm>
          <a:off x="1096963" y="184627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5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474</Words>
  <Application>Microsoft Office PowerPoint</Application>
  <PresentationFormat>Widescreen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Calibri</vt:lpstr>
      <vt:lpstr>Calibri Light</vt:lpstr>
      <vt:lpstr>Wingdings</vt:lpstr>
      <vt:lpstr>Rétrospective</vt:lpstr>
      <vt:lpstr>FUEL CELLS </vt:lpstr>
      <vt:lpstr>Introduction</vt:lpstr>
      <vt:lpstr>PRODUCT PERSPECTIVES</vt:lpstr>
      <vt:lpstr>PRODUCT PERSPECTIVES</vt:lpstr>
      <vt:lpstr>PRODUCT PERSPECTIVES</vt:lpstr>
      <vt:lpstr>PRODUCT PERSPECTIVES</vt:lpstr>
      <vt:lpstr>PRODUCT PERSPECTIVES</vt:lpstr>
      <vt:lpstr>DATA COLLECTION</vt:lpstr>
      <vt:lpstr>LOGIC MODEL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Konstantin Neumann</cp:lastModifiedBy>
  <cp:revision>32</cp:revision>
  <dcterms:created xsi:type="dcterms:W3CDTF">2015-04-09T11:09:48Z</dcterms:created>
  <dcterms:modified xsi:type="dcterms:W3CDTF">2015-04-12T14:59:29Z</dcterms:modified>
</cp:coreProperties>
</file>