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8" r:id="rId6"/>
    <p:sldId id="269" r:id="rId7"/>
    <p:sldId id="270" r:id="rId8"/>
    <p:sldId id="263" r:id="rId9"/>
  </p:sldIdLst>
  <p:sldSz cx="14630400" cy="8229600"/>
  <p:notesSz cx="8229600" cy="14630400"/>
  <p:embeddedFontLst>
    <p:embeddedFont>
      <p:font typeface="MuseoModerno Medium" pitchFamily="34" charset="0"/>
      <p:regular r:id="rId14"/>
    </p:embeddedFont>
    <p:embeddedFont>
      <p:font typeface="MuseoModerno Medium" pitchFamily="34" charset="-122"/>
      <p:regular r:id="rId15"/>
    </p:embeddedFont>
    <p:embeddedFont>
      <p:font typeface="MuseoModerno Medium" pitchFamily="34" charset="-120"/>
      <p:regular r:id="rId16"/>
    </p:embeddedFont>
    <p:embeddedFont>
      <p:font typeface="Source Sans 3" panose="020B0303030403090204" pitchFamily="34" charset="0"/>
      <p:italic r:id="rId17"/>
    </p:embeddedFont>
    <p:embeddedFont>
      <p:font typeface="Source Sans 3" panose="020B0303030403090204" pitchFamily="34" charset="-122"/>
      <p:italic r:id="rId18"/>
    </p:embeddedFont>
    <p:embeddedFont>
      <p:font typeface="Source Sans 3" panose="020B0303030403090204" pitchFamily="34" charset="-120"/>
      <p:italic r:id="rId19"/>
    </p:embeddedFont>
    <p:embeddedFont>
      <p:font typeface="Calibri" panose="020F0502020204030204" charset="0"/>
      <p:regular r:id="rId20"/>
      <p:bold r:id="rId21"/>
      <p:italic r:id="rId22"/>
      <p:boldItalic r:id="rId2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твей Кузнецов" initials="МК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F5"/>
    <a:srgbClr val="F3EEE3"/>
    <a:srgbClr val="325F7B"/>
    <a:srgbClr val="F6F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6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10.fntdata"/><Relationship Id="rId22" Type="http://schemas.openxmlformats.org/officeDocument/2006/relationships/font" Target="fonts/font9.fntdata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25F7B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25F7B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0E4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1738C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0E4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4.pn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9" Type="http://schemas.openxmlformats.org/officeDocument/2006/relationships/slideLayout" Target="../slideLayouts/slideLayout4.xml"/><Relationship Id="rId18" Type="http://schemas.openxmlformats.org/officeDocument/2006/relationships/tags" Target="../tags/tag24.xml"/><Relationship Id="rId17" Type="http://schemas.openxmlformats.org/officeDocument/2006/relationships/tags" Target="../tags/tag23.xml"/><Relationship Id="rId16" Type="http://schemas.openxmlformats.org/officeDocument/2006/relationships/tags" Target="../tags/tag22.xml"/><Relationship Id="rId15" Type="http://schemas.openxmlformats.org/officeDocument/2006/relationships/tags" Target="../tags/tag21.xml"/><Relationship Id="rId14" Type="http://schemas.openxmlformats.org/officeDocument/2006/relationships/tags" Target="../tags/tag20.xml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72240" y="2594213"/>
            <a:ext cx="7556421" cy="212633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ru-RU" altLang="en-US" sz="4450" dirty="0" err="1">
                <a:solidFill>
                  <a:srgbClr val="FFFFFF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Ключница</a:t>
            </a:r>
            <a:endParaRPr lang="ru-RU" altLang="en-US" sz="4450" dirty="0" err="1">
              <a:solidFill>
                <a:srgbClr val="FFFFFF"/>
              </a:solidFill>
              <a:latin typeface="MuseoModerno Medium" pitchFamily="34" charset="0"/>
              <a:ea typeface="MuseoModerno Medium" pitchFamily="34" charset="-122"/>
              <a:cs typeface="MuseoModerno Medium" pitchFamily="34" charset="-12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677503" y="7785463"/>
            <a:ext cx="1848394" cy="391886"/>
          </a:xfrm>
          <a:prstGeom prst="rect">
            <a:avLst/>
          </a:prstGeom>
          <a:solidFill>
            <a:srgbClr val="325F7B"/>
          </a:solidFill>
          <a:ln>
            <a:solidFill>
              <a:srgbClr val="325F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База данных со сплошной заливкой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262489" y="784407"/>
            <a:ext cx="6662056" cy="66620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46420" y="4720590"/>
            <a:ext cx="8607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FFCF5"/>
                </a:solidFill>
              </a:rPr>
              <a:t>Подготовили</a:t>
            </a:r>
            <a:r>
              <a:rPr lang="en-US" sz="2400" dirty="0">
                <a:solidFill>
                  <a:srgbClr val="FFFCF5"/>
                </a:solidFill>
              </a:rPr>
              <a:t>: </a:t>
            </a:r>
            <a:r>
              <a:rPr lang="ru-RU" sz="2400" dirty="0">
                <a:solidFill>
                  <a:srgbClr val="FFFCF5"/>
                </a:solidFill>
              </a:rPr>
              <a:t>Кузнецов Матвей</a:t>
            </a:r>
            <a:r>
              <a:rPr lang="en-US" sz="2400" dirty="0">
                <a:solidFill>
                  <a:srgbClr val="FFFCF5"/>
                </a:solidFill>
              </a:rPr>
              <a:t>, </a:t>
            </a:r>
            <a:r>
              <a:rPr lang="ru-RU" sz="2400" dirty="0" err="1">
                <a:solidFill>
                  <a:srgbClr val="FFFCF5"/>
                </a:solidFill>
              </a:rPr>
              <a:t>Пойкин</a:t>
            </a:r>
            <a:r>
              <a:rPr lang="ru-RU" sz="2400" dirty="0">
                <a:solidFill>
                  <a:srgbClr val="FFFCF5"/>
                </a:solidFill>
              </a:rPr>
              <a:t> Иван, </a:t>
            </a:r>
            <a:r>
              <a:rPr lang="ru-RU" sz="2400" dirty="0" err="1">
                <a:solidFill>
                  <a:srgbClr val="FFFCF5"/>
                </a:solidFill>
              </a:rPr>
              <a:t>Гогус</a:t>
            </a:r>
            <a:r>
              <a:rPr lang="ru-RU" sz="2400" dirty="0">
                <a:solidFill>
                  <a:srgbClr val="FFFCF5"/>
                </a:solidFill>
              </a:rPr>
              <a:t> Александр</a:t>
            </a:r>
            <a:endParaRPr lang="ru-RU" sz="2400" dirty="0">
              <a:solidFill>
                <a:srgbClr val="FFFCF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30200" y="335915"/>
            <a:ext cx="12178665" cy="212661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Постановка задачи</a:t>
            </a:r>
            <a:endParaRPr lang="ru-RU" sz="4450" dirty="0"/>
          </a:p>
        </p:txBody>
      </p:sp>
      <p:sp>
        <p:nvSpPr>
          <p:cNvPr id="4" name="Text 1"/>
          <p:cNvSpPr/>
          <p:nvPr/>
        </p:nvSpPr>
        <p:spPr>
          <a:xfrm>
            <a:off x="598805" y="2229485"/>
            <a:ext cx="13672185" cy="10890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altLang="en-US" sz="200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  <a:sym typeface="+mn-ea"/>
              </a:rPr>
              <a:t>Разработать</a:t>
            </a:r>
            <a:r>
              <a:rPr lang="en-US" altLang="ru-RU" sz="200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  <a:sym typeface="+mn-ea"/>
              </a:rPr>
              <a:t> </a:t>
            </a:r>
            <a:r>
              <a:rPr lang="ru-RU" altLang="en-US" sz="200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  <a:sym typeface="+mn-ea"/>
              </a:rPr>
              <a:t>устройство для хранения ключей от аудиторий </a:t>
            </a:r>
            <a:r>
              <a:rPr lang="en-US" altLang="en-US" sz="200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  <a:sym typeface="+mn-ea"/>
              </a:rPr>
              <a:t>и</a:t>
            </a:r>
            <a:r>
              <a:rPr lang="en-US" altLang="ru-RU" sz="200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  <a:sym typeface="+mn-ea"/>
              </a:rPr>
              <a:t> </a:t>
            </a:r>
            <a:r>
              <a:rPr lang="en-US" altLang="en-US" sz="200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  <a:sym typeface="+mn-ea"/>
              </a:rPr>
              <a:t>дополнить</a:t>
            </a:r>
            <a:r>
              <a:rPr lang="en-US" altLang="ru-RU" sz="200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  <a:sym typeface="+mn-ea"/>
              </a:rPr>
              <a:t> </a:t>
            </a:r>
            <a:r>
              <a:rPr lang="en-US" altLang="en-US" sz="200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  <a:sym typeface="+mn-ea"/>
              </a:rPr>
              <a:t>его</a:t>
            </a:r>
            <a:r>
              <a:rPr lang="en-US" altLang="ru-RU" sz="200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  <a:sym typeface="+mn-ea"/>
              </a:rPr>
              <a:t> </a:t>
            </a:r>
            <a:r>
              <a:rPr lang="ru-RU" sz="200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  <a:sym typeface="+mn-ea"/>
              </a:rPr>
              <a:t>системой </a:t>
            </a:r>
            <a:r>
              <a:rPr lang="ru-RU" sz="200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  <a:sym typeface="+mn-ea"/>
              </a:rPr>
              <a:t>для автоматизации выдачи ключей.</a:t>
            </a:r>
            <a:endParaRPr lang="en-US" sz="2000" dirty="0"/>
          </a:p>
        </p:txBody>
      </p:sp>
      <p:sp>
        <p:nvSpPr>
          <p:cNvPr id="5" name="Shape 2"/>
          <p:cNvSpPr/>
          <p:nvPr>
            <p:custDataLst>
              <p:tags r:id="rId1"/>
            </p:custDataLst>
          </p:nvPr>
        </p:nvSpPr>
        <p:spPr>
          <a:xfrm>
            <a:off x="598805" y="5707380"/>
            <a:ext cx="7529830" cy="1306830"/>
          </a:xfrm>
          <a:prstGeom prst="roundRect">
            <a:avLst>
              <a:gd name="adj" fmla="val 41653"/>
            </a:avLst>
          </a:prstGeom>
          <a:solidFill>
            <a:srgbClr val="F3EEE3"/>
          </a:solidFill>
        </p:spPr>
      </p:sp>
      <p:sp>
        <p:nvSpPr>
          <p:cNvPr id="6" name="Text 3"/>
          <p:cNvSpPr/>
          <p:nvPr>
            <p:custDataLst>
              <p:tags r:id="rId2"/>
            </p:custDataLst>
          </p:nvPr>
        </p:nvSpPr>
        <p:spPr>
          <a:xfrm>
            <a:off x="1087914" y="5933877"/>
            <a:ext cx="2863096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altLang="en-US" sz="2200" dirty="0" err="1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Облегченный поиск</a:t>
            </a:r>
            <a:endParaRPr lang="ru-RU" altLang="en-US" sz="2200" dirty="0" err="1">
              <a:solidFill>
                <a:srgbClr val="2B4150"/>
              </a:solidFill>
              <a:latin typeface="MuseoModerno Medium" pitchFamily="34" charset="0"/>
              <a:ea typeface="MuseoModerno Medium" pitchFamily="34" charset="-122"/>
              <a:cs typeface="MuseoModerno Medium" pitchFamily="34" charset="-120"/>
            </a:endParaRPr>
          </a:p>
        </p:txBody>
      </p:sp>
      <p:sp>
        <p:nvSpPr>
          <p:cNvPr id="7" name="Text 4"/>
          <p:cNvSpPr/>
          <p:nvPr>
            <p:custDataLst>
              <p:tags r:id="rId3"/>
            </p:custDataLst>
          </p:nvPr>
        </p:nvSpPr>
        <p:spPr>
          <a:xfrm>
            <a:off x="1087914" y="6424295"/>
            <a:ext cx="321111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altLang="en-US" sz="175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</a:rPr>
              <a:t>Точечная подсветка указывает расположение </a:t>
            </a:r>
            <a:endParaRPr lang="ru-RU" altLang="en-US" sz="1750" dirty="0">
              <a:solidFill>
                <a:srgbClr val="2B4150"/>
              </a:solidFill>
              <a:latin typeface="Source Sans 3" panose="020B0303030403090204" pitchFamily="34" charset="0"/>
              <a:ea typeface="Source Sans 3" panose="020B0303030403090204" pitchFamily="34" charset="-122"/>
              <a:cs typeface="Source Sans 3" panose="020B0303030403090204" pitchFamily="34" charset="-120"/>
            </a:endParaRPr>
          </a:p>
        </p:txBody>
      </p:sp>
      <p:sp>
        <p:nvSpPr>
          <p:cNvPr id="11" name="Shape 8"/>
          <p:cNvSpPr/>
          <p:nvPr>
            <p:custDataLst>
              <p:tags r:id="rId4"/>
            </p:custDataLst>
          </p:nvPr>
        </p:nvSpPr>
        <p:spPr>
          <a:xfrm>
            <a:off x="528452" y="3859451"/>
            <a:ext cx="7556421" cy="1306949"/>
          </a:xfrm>
          <a:prstGeom prst="roundRect">
            <a:avLst>
              <a:gd name="adj" fmla="val 41653"/>
            </a:avLst>
          </a:prstGeom>
          <a:solidFill>
            <a:srgbClr val="F3EEE3"/>
          </a:solidFill>
        </p:spPr>
        <p:txBody>
          <a:bodyPr/>
          <a:lstStyle/>
          <a:p>
            <a:endParaRPr lang="ru-RU" dirty="0"/>
          </a:p>
        </p:txBody>
      </p:sp>
      <p:sp>
        <p:nvSpPr>
          <p:cNvPr id="12" name="Text 9"/>
          <p:cNvSpPr/>
          <p:nvPr>
            <p:custDataLst>
              <p:tags r:id="rId5"/>
            </p:custDataLst>
          </p:nvPr>
        </p:nvSpPr>
        <p:spPr>
          <a:xfrm>
            <a:off x="916940" y="4086225"/>
            <a:ext cx="331279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dirty="0">
                <a:solidFill>
                  <a:srgbClr val="2B4150"/>
                </a:solidFill>
              </a:rPr>
              <a:t>Автономная система учета</a:t>
            </a:r>
            <a:endParaRPr lang="en-US" sz="2200" dirty="0"/>
          </a:p>
        </p:txBody>
      </p:sp>
      <p:sp>
        <p:nvSpPr>
          <p:cNvPr id="13" name="Text 10"/>
          <p:cNvSpPr/>
          <p:nvPr>
            <p:custDataLst>
              <p:tags r:id="rId6"/>
            </p:custDataLst>
          </p:nvPr>
        </p:nvSpPr>
        <p:spPr>
          <a:xfrm>
            <a:off x="916940" y="4576445"/>
            <a:ext cx="5207000" cy="36322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altLang="en-US" sz="175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</a:rPr>
              <a:t>Ускорение и облегчегние процесса получения ключей</a:t>
            </a:r>
            <a:endParaRPr lang="ru-RU" altLang="en-US" sz="1750" dirty="0">
              <a:solidFill>
                <a:srgbClr val="2B4150"/>
              </a:solidFill>
              <a:latin typeface="Source Sans 3" panose="020B0303030403090204" pitchFamily="34" charset="0"/>
              <a:ea typeface="Source Sans 3" panose="020B0303030403090204" pitchFamily="34" charset="-122"/>
              <a:cs typeface="Source Sans 3" panose="020B0303030403090204" pitchFamily="34" charset="-12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2488091" y="7788337"/>
            <a:ext cx="2011680" cy="396954"/>
          </a:xfrm>
          <a:prstGeom prst="rect">
            <a:avLst/>
          </a:prstGeom>
          <a:solidFill>
            <a:srgbClr val="FFFCF5"/>
          </a:solidFill>
          <a:ln>
            <a:solidFill>
              <a:srgbClr val="FFFC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1760" y="3859530"/>
            <a:ext cx="4845685" cy="3230880"/>
          </a:xfrm>
          <a:prstGeom prst="rect">
            <a:avLst/>
          </a:prstGeom>
        </p:spPr>
      </p:pic>
      <p:sp>
        <p:nvSpPr>
          <p:cNvPr id="15" name="Text 3"/>
          <p:cNvSpPr/>
          <p:nvPr/>
        </p:nvSpPr>
        <p:spPr>
          <a:xfrm>
            <a:off x="609759" y="1553012"/>
            <a:ext cx="2863096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ru-RU" altLang="en-US" sz="2200" dirty="0" err="1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Цель</a:t>
            </a:r>
            <a:endParaRPr lang="ru-RU" altLang="en-US" sz="2200" dirty="0" err="1">
              <a:solidFill>
                <a:srgbClr val="2B4150"/>
              </a:solidFill>
              <a:latin typeface="MuseoModerno Medium" pitchFamily="34" charset="0"/>
              <a:ea typeface="MuseoModerno Medium" pitchFamily="34" charset="-122"/>
              <a:cs typeface="MuseoModerno Medium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endParaRPr lang="ru-RU" altLang="en-US" sz="2200" dirty="0" err="1">
              <a:solidFill>
                <a:srgbClr val="2B4150"/>
              </a:solidFill>
              <a:latin typeface="MuseoModerno Medium" pitchFamily="34" charset="0"/>
              <a:ea typeface="MuseoModerno Medium" pitchFamily="34" charset="-122"/>
              <a:cs typeface="MuseoModerno Medium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Shape 2"/>
          <p:cNvSpPr/>
          <p:nvPr/>
        </p:nvSpPr>
        <p:spPr>
          <a:xfrm>
            <a:off x="8146415" y="3208655"/>
            <a:ext cx="5133975" cy="3244215"/>
          </a:xfrm>
          <a:prstGeom prst="roundRect">
            <a:avLst>
              <a:gd name="adj" fmla="val 41653"/>
            </a:avLst>
          </a:prstGeom>
          <a:solidFill>
            <a:srgbClr val="F3EEE3"/>
          </a:solidFill>
        </p:spPr>
      </p:sp>
      <p:sp>
        <p:nvSpPr>
          <p:cNvPr id="18" name="Shape 8"/>
          <p:cNvSpPr/>
          <p:nvPr/>
        </p:nvSpPr>
        <p:spPr>
          <a:xfrm>
            <a:off x="961390" y="4687570"/>
            <a:ext cx="5475605" cy="1765300"/>
          </a:xfrm>
          <a:prstGeom prst="roundRect">
            <a:avLst>
              <a:gd name="adj" fmla="val 41653"/>
            </a:avLst>
          </a:prstGeom>
          <a:solidFill>
            <a:srgbClr val="F3EEE3"/>
          </a:solidFill>
        </p:spPr>
        <p:txBody>
          <a:bodyPr/>
          <a:p>
            <a:endParaRPr lang="ru-RU" dirty="0"/>
          </a:p>
        </p:txBody>
      </p:sp>
      <p:sp>
        <p:nvSpPr>
          <p:cNvPr id="17" name="Shape 8"/>
          <p:cNvSpPr/>
          <p:nvPr/>
        </p:nvSpPr>
        <p:spPr>
          <a:xfrm>
            <a:off x="961390" y="2530475"/>
            <a:ext cx="5475605" cy="1903095"/>
          </a:xfrm>
          <a:prstGeom prst="roundRect">
            <a:avLst>
              <a:gd name="adj" fmla="val 41653"/>
            </a:avLst>
          </a:prstGeom>
          <a:solidFill>
            <a:srgbClr val="F3EEE3"/>
          </a:solidFill>
        </p:spPr>
        <p:txBody>
          <a:bodyPr/>
          <a:p>
            <a:endParaRPr lang="ru-RU" dirty="0"/>
          </a:p>
        </p:txBody>
      </p:sp>
      <p:sp>
        <p:nvSpPr>
          <p:cNvPr id="3" name="Text 0"/>
          <p:cNvSpPr/>
          <p:nvPr/>
        </p:nvSpPr>
        <p:spPr>
          <a:xfrm>
            <a:off x="421640" y="515620"/>
            <a:ext cx="9959340" cy="57404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4500"/>
              </a:lnSpc>
              <a:buNone/>
            </a:pPr>
            <a:r>
              <a:rPr lang="en-US" sz="36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 </a:t>
            </a:r>
            <a:r>
              <a:rPr lang="ru-RU" altLang="en-US" sz="36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Предполагаемый сценарий использования</a:t>
            </a:r>
            <a:endParaRPr lang="ru-RU" altLang="en-US" sz="3600" dirty="0">
              <a:solidFill>
                <a:srgbClr val="124E73"/>
              </a:solidFill>
              <a:latin typeface="MuseoModerno Medium" pitchFamily="34" charset="0"/>
              <a:ea typeface="MuseoModerno Medium" pitchFamily="34" charset="-122"/>
              <a:cs typeface="MuseoModerno Medium" pitchFamily="34" charset="-120"/>
            </a:endParaRPr>
          </a:p>
        </p:txBody>
      </p:sp>
      <p:sp>
        <p:nvSpPr>
          <p:cNvPr id="6" name="Text 1"/>
          <p:cNvSpPr/>
          <p:nvPr/>
        </p:nvSpPr>
        <p:spPr>
          <a:xfrm>
            <a:off x="1296670" y="5029835"/>
            <a:ext cx="4777740" cy="1089025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 algn="l">
              <a:lnSpc>
                <a:spcPts val="2300"/>
              </a:lnSpc>
              <a:buNone/>
            </a:pPr>
            <a:r>
              <a:rPr lang="ru-RU" altLang="en-US" sz="175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  <a:sym typeface="+mn-ea"/>
              </a:rPr>
              <a:t>Узкими местами в действующей схеме являются журнал учета и способ создания новых записей.</a:t>
            </a:r>
            <a:endParaRPr lang="ru-RU" altLang="en-US" sz="1750" dirty="0">
              <a:solidFill>
                <a:srgbClr val="2B4150"/>
              </a:solidFill>
              <a:latin typeface="Source Sans 3" panose="020B0303030403090204" pitchFamily="34" charset="0"/>
              <a:ea typeface="Source Sans 3" panose="020B0303030403090204" pitchFamily="34" charset="-122"/>
              <a:cs typeface="Source Sans 3" panose="020B0303030403090204" pitchFamily="34" charset="-120"/>
              <a:sym typeface="+mn-ea"/>
            </a:endParaRPr>
          </a:p>
        </p:txBody>
      </p:sp>
      <p:sp>
        <p:nvSpPr>
          <p:cNvPr id="19" name="Text 1"/>
          <p:cNvSpPr/>
          <p:nvPr/>
        </p:nvSpPr>
        <p:spPr>
          <a:xfrm>
            <a:off x="1423670" y="2793365"/>
            <a:ext cx="4777740" cy="1502410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 algn="l">
              <a:lnSpc>
                <a:spcPts val="2300"/>
              </a:lnSpc>
              <a:buNone/>
            </a:pPr>
            <a:r>
              <a:rPr lang="ru-RU" altLang="en-US" sz="175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  <a:sym typeface="+mn-ea"/>
              </a:rPr>
              <a:t>Сотрудники корпусов вынуждены вести учет выдаваемых ключей. При этом записи вносятся на бумажный носитель, что увеличивает временные затраты.</a:t>
            </a:r>
            <a:endParaRPr lang="ru-RU" altLang="en-US" sz="1750" dirty="0">
              <a:solidFill>
                <a:srgbClr val="2B4150"/>
              </a:solidFill>
              <a:latin typeface="Source Sans 3" panose="020B0303030403090204" pitchFamily="34" charset="0"/>
              <a:ea typeface="Source Sans 3" panose="020B0303030403090204" pitchFamily="34" charset="-122"/>
              <a:cs typeface="Source Sans 3" panose="020B0303030403090204" pitchFamily="34" charset="-120"/>
              <a:sym typeface="+mn-ea"/>
            </a:endParaRPr>
          </a:p>
        </p:txBody>
      </p:sp>
      <p:sp>
        <p:nvSpPr>
          <p:cNvPr id="21" name="Text 3"/>
          <p:cNvSpPr/>
          <p:nvPr/>
        </p:nvSpPr>
        <p:spPr>
          <a:xfrm>
            <a:off x="8892540" y="2538095"/>
            <a:ext cx="3614420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ru-RU" altLang="en-US" sz="2200" dirty="0" err="1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Схема работы с ключницей</a:t>
            </a:r>
            <a:endParaRPr lang="ru-RU" altLang="en-US" sz="2200" dirty="0" err="1">
              <a:solidFill>
                <a:srgbClr val="2B4150"/>
              </a:solidFill>
              <a:latin typeface="MuseoModerno Medium" pitchFamily="34" charset="0"/>
              <a:ea typeface="MuseoModerno Medium" pitchFamily="34" charset="-122"/>
              <a:cs typeface="MuseoModerno Medium" pitchFamily="34" charset="-120"/>
            </a:endParaRPr>
          </a:p>
        </p:txBody>
      </p:sp>
      <p:sp>
        <p:nvSpPr>
          <p:cNvPr id="22" name="Text 4"/>
          <p:cNvSpPr/>
          <p:nvPr/>
        </p:nvSpPr>
        <p:spPr>
          <a:xfrm>
            <a:off x="9146540" y="3415030"/>
            <a:ext cx="3126740" cy="75311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ctr">
              <a:lnSpc>
                <a:spcPts val="2850"/>
              </a:lnSpc>
              <a:buNone/>
            </a:pPr>
            <a:r>
              <a:rPr lang="ru-RU" altLang="en-US" sz="175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</a:rPr>
              <a:t>Пользователь прикладывает</a:t>
            </a:r>
            <a:endParaRPr lang="ru-RU" altLang="en-US" sz="1750" dirty="0">
              <a:solidFill>
                <a:srgbClr val="2B4150"/>
              </a:solidFill>
              <a:latin typeface="Source Sans 3" panose="020B0303030403090204" pitchFamily="34" charset="0"/>
              <a:ea typeface="Source Sans 3" panose="020B0303030403090204" pitchFamily="34" charset="-122"/>
              <a:cs typeface="Source Sans 3" panose="020B0303030403090204" pitchFamily="34" charset="-120"/>
            </a:endParaRPr>
          </a:p>
          <a:p>
            <a:pPr marL="0" indent="0" algn="ctr">
              <a:lnSpc>
                <a:spcPts val="2850"/>
              </a:lnSpc>
              <a:buNone/>
            </a:pPr>
            <a:r>
              <a:rPr lang="ru-RU" altLang="en-US" sz="175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</a:rPr>
              <a:t>карту-пропуск к аппарату</a:t>
            </a:r>
            <a:endParaRPr lang="ru-RU" altLang="en-US" sz="1750" dirty="0">
              <a:solidFill>
                <a:srgbClr val="2B4150"/>
              </a:solidFill>
              <a:latin typeface="Source Sans 3" panose="020B0303030403090204" pitchFamily="34" charset="0"/>
              <a:ea typeface="Source Sans 3" panose="020B0303030403090204" pitchFamily="34" charset="-122"/>
              <a:cs typeface="Source Sans 3" panose="020B0303030403090204" pitchFamily="34" charset="-120"/>
            </a:endParaRPr>
          </a:p>
        </p:txBody>
      </p:sp>
      <p:sp>
        <p:nvSpPr>
          <p:cNvPr id="24" name="Text 4"/>
          <p:cNvSpPr/>
          <p:nvPr/>
        </p:nvSpPr>
        <p:spPr>
          <a:xfrm>
            <a:off x="9509125" y="4372610"/>
            <a:ext cx="2408555" cy="72517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ctr">
              <a:lnSpc>
                <a:spcPts val="2850"/>
              </a:lnSpc>
              <a:buNone/>
            </a:pPr>
            <a:r>
              <a:rPr lang="ru-RU" altLang="en-US" sz="175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</a:rPr>
              <a:t>Система дает доступ</a:t>
            </a:r>
            <a:endParaRPr lang="ru-RU" altLang="en-US" sz="1750" dirty="0">
              <a:solidFill>
                <a:srgbClr val="2B4150"/>
              </a:solidFill>
              <a:latin typeface="Source Sans 3" panose="020B0303030403090204" pitchFamily="34" charset="0"/>
              <a:ea typeface="Source Sans 3" panose="020B0303030403090204" pitchFamily="34" charset="-122"/>
              <a:cs typeface="Source Sans 3" panose="020B0303030403090204" pitchFamily="34" charset="-120"/>
            </a:endParaRPr>
          </a:p>
          <a:p>
            <a:pPr marL="0" indent="0" algn="ctr">
              <a:lnSpc>
                <a:spcPts val="2850"/>
              </a:lnSpc>
              <a:buNone/>
            </a:pPr>
            <a:r>
              <a:rPr lang="ru-RU" altLang="en-US" sz="175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</a:rPr>
              <a:t>к разрешенным ключам</a:t>
            </a:r>
            <a:endParaRPr lang="ru-RU" altLang="en-US" sz="1750" dirty="0">
              <a:solidFill>
                <a:srgbClr val="2B4150"/>
              </a:solidFill>
              <a:latin typeface="Source Sans 3" panose="020B0303030403090204" pitchFamily="34" charset="0"/>
              <a:ea typeface="Source Sans 3" panose="020B0303030403090204" pitchFamily="34" charset="-122"/>
              <a:cs typeface="Source Sans 3" panose="020B0303030403090204" pitchFamily="34" charset="-120"/>
            </a:endParaRPr>
          </a:p>
        </p:txBody>
      </p:sp>
      <p:sp>
        <p:nvSpPr>
          <p:cNvPr id="26" name="Text 4"/>
          <p:cNvSpPr/>
          <p:nvPr/>
        </p:nvSpPr>
        <p:spPr>
          <a:xfrm>
            <a:off x="9426575" y="5356860"/>
            <a:ext cx="2635885" cy="75247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ctr">
              <a:lnSpc>
                <a:spcPts val="2850"/>
              </a:lnSpc>
              <a:buNone/>
            </a:pPr>
            <a:r>
              <a:rPr lang="ru-RU" altLang="en-US" sz="175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</a:rPr>
              <a:t>Система фиксирует</a:t>
            </a:r>
            <a:endParaRPr lang="ru-RU" altLang="en-US" sz="1750" dirty="0">
              <a:solidFill>
                <a:srgbClr val="2B4150"/>
              </a:solidFill>
              <a:latin typeface="Source Sans 3" panose="020B0303030403090204" pitchFamily="34" charset="0"/>
              <a:ea typeface="Source Sans 3" panose="020B0303030403090204" pitchFamily="34" charset="-122"/>
              <a:cs typeface="Source Sans 3" panose="020B0303030403090204" pitchFamily="34" charset="-120"/>
            </a:endParaRPr>
          </a:p>
          <a:p>
            <a:pPr marL="0" indent="0" algn="ctr">
              <a:lnSpc>
                <a:spcPts val="2850"/>
              </a:lnSpc>
              <a:buNone/>
            </a:pPr>
            <a:r>
              <a:rPr lang="ru-RU" altLang="en-US" sz="175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</a:rPr>
              <a:t>действия пользователя</a:t>
            </a:r>
            <a:endParaRPr lang="ru-RU" altLang="en-US" sz="1750" dirty="0">
              <a:solidFill>
                <a:srgbClr val="2B4150"/>
              </a:solidFill>
              <a:latin typeface="Source Sans 3" panose="020B0303030403090204" pitchFamily="34" charset="0"/>
              <a:ea typeface="Source Sans 3" panose="020B0303030403090204" pitchFamily="34" charset="-122"/>
              <a:cs typeface="Source Sans 3" panose="020B0303030403090204" pitchFamily="34" charset="-120"/>
            </a:endParaRPr>
          </a:p>
        </p:txBody>
      </p:sp>
      <p:cxnSp>
        <p:nvCxnSpPr>
          <p:cNvPr id="27" name="Прямая со стрелкой 26"/>
          <p:cNvCxnSpPr>
            <a:stCxn id="22" idx="2"/>
            <a:endCxn id="24" idx="0"/>
          </p:cNvCxnSpPr>
          <p:nvPr/>
        </p:nvCxnSpPr>
        <p:spPr>
          <a:xfrm>
            <a:off x="10709910" y="4168140"/>
            <a:ext cx="3810" cy="2044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24" idx="2"/>
          </p:cNvCxnSpPr>
          <p:nvPr/>
        </p:nvCxnSpPr>
        <p:spPr>
          <a:xfrm>
            <a:off x="10713720" y="5097780"/>
            <a:ext cx="0" cy="25908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12871450" y="7359650"/>
            <a:ext cx="1678305" cy="814070"/>
          </a:xfrm>
          <a:prstGeom prst="rect">
            <a:avLst/>
          </a:prstGeom>
          <a:solidFill>
            <a:srgbClr val="FFFCF5"/>
          </a:solidFill>
          <a:ln>
            <a:solidFill>
              <a:srgbClr val="FFFCF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Прямоугольник 1"/>
          <p:cNvSpPr/>
          <p:nvPr/>
        </p:nvSpPr>
        <p:spPr>
          <a:xfrm>
            <a:off x="12871450" y="7359650"/>
            <a:ext cx="1678305" cy="814070"/>
          </a:xfrm>
          <a:prstGeom prst="rect">
            <a:avLst/>
          </a:prstGeom>
          <a:solidFill>
            <a:srgbClr val="FFFCF5"/>
          </a:solidFill>
          <a:ln>
            <a:solidFill>
              <a:srgbClr val="FFFCF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" name="Text 0"/>
          <p:cNvSpPr/>
          <p:nvPr/>
        </p:nvSpPr>
        <p:spPr>
          <a:xfrm>
            <a:off x="642938" y="505182"/>
            <a:ext cx="7487245" cy="57400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4500"/>
              </a:lnSpc>
              <a:buNone/>
            </a:pPr>
            <a:r>
              <a:rPr lang="en-US" sz="36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 </a:t>
            </a:r>
            <a:r>
              <a:rPr lang="ru-RU" altLang="en-US" sz="36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Функционал</a:t>
            </a:r>
            <a:endParaRPr lang="ru-RU" altLang="en-US" sz="3600" dirty="0">
              <a:solidFill>
                <a:srgbClr val="124E73"/>
              </a:solidFill>
              <a:latin typeface="MuseoModerno Medium" pitchFamily="34" charset="0"/>
              <a:ea typeface="MuseoModerno Medium" pitchFamily="34" charset="-122"/>
              <a:cs typeface="MuseoModerno Medium" pitchFamily="34" charset="-120"/>
            </a:endParaRPr>
          </a:p>
        </p:txBody>
      </p:sp>
      <p:sp>
        <p:nvSpPr>
          <p:cNvPr id="5" name="Shape 2"/>
          <p:cNvSpPr/>
          <p:nvPr>
            <p:custDataLst>
              <p:tags r:id="rId1"/>
            </p:custDataLst>
          </p:nvPr>
        </p:nvSpPr>
        <p:spPr>
          <a:xfrm>
            <a:off x="6166922" y="1840428"/>
            <a:ext cx="7827407" cy="1765102"/>
          </a:xfrm>
          <a:prstGeom prst="roundRect">
            <a:avLst>
              <a:gd name="adj" fmla="val 1561"/>
            </a:avLst>
          </a:prstGeom>
          <a:solidFill>
            <a:srgbClr val="F6F0E4"/>
          </a:solidFill>
          <a:ln w="22860">
            <a:solidFill>
              <a:srgbClr val="D9D4C9"/>
            </a:solidFill>
            <a:prstDash val="solid"/>
          </a:ln>
        </p:spPr>
        <p:txBody>
          <a:bodyPr/>
          <a:p>
            <a:endParaRPr lang="ru-RU" dirty="0"/>
          </a:p>
        </p:txBody>
      </p:sp>
      <p:sp>
        <p:nvSpPr>
          <p:cNvPr id="6" name="Shape 3"/>
          <p:cNvSpPr/>
          <p:nvPr>
            <p:custDataLst>
              <p:tags r:id="rId2"/>
            </p:custDataLst>
          </p:nvPr>
        </p:nvSpPr>
        <p:spPr>
          <a:xfrm>
            <a:off x="6189782" y="1863288"/>
            <a:ext cx="734735" cy="1719382"/>
          </a:xfrm>
          <a:prstGeom prst="roundRect">
            <a:avLst>
              <a:gd name="adj" fmla="val 17"/>
            </a:avLst>
          </a:prstGeom>
          <a:solidFill>
            <a:srgbClr val="F3EEE3"/>
          </a:solidFill>
        </p:spPr>
      </p:sp>
      <p:sp>
        <p:nvSpPr>
          <p:cNvPr id="7" name="Text 4"/>
          <p:cNvSpPr/>
          <p:nvPr>
            <p:custDataLst>
              <p:tags r:id="rId3"/>
            </p:custDataLst>
          </p:nvPr>
        </p:nvSpPr>
        <p:spPr>
          <a:xfrm>
            <a:off x="6419334" y="2550755"/>
            <a:ext cx="275511" cy="344329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150"/>
              </a:lnSpc>
              <a:buNone/>
            </a:pPr>
            <a:r>
              <a:rPr lang="en-US" sz="21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</a:t>
            </a:r>
            <a:endParaRPr lang="en-US" sz="2150" dirty="0"/>
          </a:p>
        </p:txBody>
      </p:sp>
      <p:sp>
        <p:nvSpPr>
          <p:cNvPr id="9" name="Text 6"/>
          <p:cNvSpPr/>
          <p:nvPr>
            <p:custDataLst>
              <p:tags r:id="rId4"/>
            </p:custDataLst>
          </p:nvPr>
        </p:nvSpPr>
        <p:spPr>
          <a:xfrm>
            <a:off x="7027545" y="2348230"/>
            <a:ext cx="6863080" cy="612775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 algn="l">
              <a:lnSpc>
                <a:spcPts val="2300"/>
              </a:lnSpc>
              <a:buNone/>
            </a:pPr>
            <a:r>
              <a:rPr lang="ru-RU" sz="140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</a:rPr>
              <a:t>Внесенный в базу данных пользователь будет автоматически получать возможность брать доступные ему ключи, без постороннего вмешательства </a:t>
            </a:r>
            <a:endParaRPr lang="en-US" sz="1400" dirty="0"/>
          </a:p>
        </p:txBody>
      </p:sp>
      <p:sp>
        <p:nvSpPr>
          <p:cNvPr id="10" name="Shape 7"/>
          <p:cNvSpPr/>
          <p:nvPr>
            <p:custDataLst>
              <p:tags r:id="rId5"/>
            </p:custDataLst>
          </p:nvPr>
        </p:nvSpPr>
        <p:spPr>
          <a:xfrm>
            <a:off x="6166922" y="3789124"/>
            <a:ext cx="7827407" cy="1765102"/>
          </a:xfrm>
          <a:prstGeom prst="roundRect">
            <a:avLst>
              <a:gd name="adj" fmla="val 1561"/>
            </a:avLst>
          </a:prstGeom>
          <a:solidFill>
            <a:srgbClr val="F6F0E4"/>
          </a:solidFill>
          <a:ln w="22860">
            <a:solidFill>
              <a:srgbClr val="D9D4C9"/>
            </a:solidFill>
            <a:prstDash val="solid"/>
          </a:ln>
        </p:spPr>
      </p:sp>
      <p:sp>
        <p:nvSpPr>
          <p:cNvPr id="11" name="Shape 8"/>
          <p:cNvSpPr/>
          <p:nvPr>
            <p:custDataLst>
              <p:tags r:id="rId6"/>
            </p:custDataLst>
          </p:nvPr>
        </p:nvSpPr>
        <p:spPr>
          <a:xfrm>
            <a:off x="6189782" y="3811984"/>
            <a:ext cx="734735" cy="1719382"/>
          </a:xfrm>
          <a:prstGeom prst="roundRect">
            <a:avLst>
              <a:gd name="adj" fmla="val 17"/>
            </a:avLst>
          </a:prstGeom>
          <a:solidFill>
            <a:srgbClr val="F3EEE3"/>
          </a:solidFill>
        </p:spPr>
      </p:sp>
      <p:sp>
        <p:nvSpPr>
          <p:cNvPr id="12" name="Text 9"/>
          <p:cNvSpPr/>
          <p:nvPr>
            <p:custDataLst>
              <p:tags r:id="rId7"/>
            </p:custDataLst>
          </p:nvPr>
        </p:nvSpPr>
        <p:spPr>
          <a:xfrm>
            <a:off x="6419334" y="4499451"/>
            <a:ext cx="275511" cy="344329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150"/>
              </a:lnSpc>
              <a:buNone/>
            </a:pPr>
            <a:r>
              <a:rPr lang="en-US" sz="21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2</a:t>
            </a:r>
            <a:endParaRPr lang="en-US" sz="2150" dirty="0"/>
          </a:p>
        </p:txBody>
      </p:sp>
      <p:sp>
        <p:nvSpPr>
          <p:cNvPr id="14" name="Text 11"/>
          <p:cNvSpPr/>
          <p:nvPr>
            <p:custDataLst>
              <p:tags r:id="rId8"/>
            </p:custDataLst>
          </p:nvPr>
        </p:nvSpPr>
        <p:spPr>
          <a:xfrm>
            <a:off x="7108190" y="4324985"/>
            <a:ext cx="6863080" cy="692785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</a:rPr>
              <a:t>Отсеки </a:t>
            </a:r>
            <a:r>
              <a:rPr lang="ru-RU" altLang="en-US" sz="140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</a:rPr>
              <a:t>выделяются </a:t>
            </a:r>
            <a:r>
              <a:rPr lang="en-US" sz="140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</a:rPr>
              <a:t>с помощью светодиодов, что исключает путаницу и помогает быстро найти нужный предмет. </a:t>
            </a:r>
            <a:endParaRPr lang="en-US" sz="1400" dirty="0"/>
          </a:p>
        </p:txBody>
      </p:sp>
      <p:sp>
        <p:nvSpPr>
          <p:cNvPr id="15" name="Shape 12"/>
          <p:cNvSpPr/>
          <p:nvPr>
            <p:custDataLst>
              <p:tags r:id="rId9"/>
            </p:custDataLst>
          </p:nvPr>
        </p:nvSpPr>
        <p:spPr>
          <a:xfrm>
            <a:off x="6166922" y="5737820"/>
            <a:ext cx="7827407" cy="1471255"/>
          </a:xfrm>
          <a:prstGeom prst="roundRect">
            <a:avLst>
              <a:gd name="adj" fmla="val 1873"/>
            </a:avLst>
          </a:prstGeom>
          <a:solidFill>
            <a:srgbClr val="F6F0E4"/>
          </a:solidFill>
          <a:ln w="22860">
            <a:solidFill>
              <a:srgbClr val="D9D4C9"/>
            </a:solidFill>
            <a:prstDash val="solid"/>
          </a:ln>
        </p:spPr>
      </p:sp>
      <p:sp>
        <p:nvSpPr>
          <p:cNvPr id="16" name="Shape 13"/>
          <p:cNvSpPr/>
          <p:nvPr>
            <p:custDataLst>
              <p:tags r:id="rId10"/>
            </p:custDataLst>
          </p:nvPr>
        </p:nvSpPr>
        <p:spPr>
          <a:xfrm>
            <a:off x="6189782" y="5760680"/>
            <a:ext cx="734735" cy="1425535"/>
          </a:xfrm>
          <a:prstGeom prst="roundRect">
            <a:avLst>
              <a:gd name="adj" fmla="val 17"/>
            </a:avLst>
          </a:prstGeom>
          <a:solidFill>
            <a:srgbClr val="F3EEE3"/>
          </a:solidFill>
        </p:spPr>
      </p:sp>
      <p:sp>
        <p:nvSpPr>
          <p:cNvPr id="17" name="Text 14"/>
          <p:cNvSpPr/>
          <p:nvPr>
            <p:custDataLst>
              <p:tags r:id="rId11"/>
            </p:custDataLst>
          </p:nvPr>
        </p:nvSpPr>
        <p:spPr>
          <a:xfrm>
            <a:off x="6419334" y="6301224"/>
            <a:ext cx="275511" cy="344329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150"/>
              </a:lnSpc>
              <a:buNone/>
            </a:pPr>
            <a:r>
              <a:rPr lang="en-US" sz="21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3</a:t>
            </a:r>
            <a:endParaRPr lang="en-US" sz="2150" dirty="0"/>
          </a:p>
        </p:txBody>
      </p:sp>
      <p:sp>
        <p:nvSpPr>
          <p:cNvPr id="19" name="Text 16"/>
          <p:cNvSpPr/>
          <p:nvPr>
            <p:custDataLst>
              <p:tags r:id="rId12"/>
            </p:custDataLst>
          </p:nvPr>
        </p:nvSpPr>
        <p:spPr>
          <a:xfrm>
            <a:off x="7027545" y="6103620"/>
            <a:ext cx="6863080" cy="673100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 algn="l">
              <a:lnSpc>
                <a:spcPts val="2300"/>
              </a:lnSpc>
              <a:buNone/>
            </a:pPr>
            <a:r>
              <a:rPr lang="ru-RU" altLang="en-US" sz="1400" dirty="0" err="1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</a:rPr>
              <a:t>Система фиксирует отсутствие ключа и запускает таймер, по истичени которого подает тревожный сигнал</a:t>
            </a:r>
            <a:r>
              <a:rPr lang="ru-RU" sz="140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</a:rPr>
              <a:t>.</a:t>
            </a:r>
            <a:endParaRPr lang="en-US" sz="1400" dirty="0"/>
          </a:p>
        </p:txBody>
      </p:sp>
      <p:sp>
        <p:nvSpPr>
          <p:cNvPr id="21" name="Shape 8"/>
          <p:cNvSpPr/>
          <p:nvPr/>
        </p:nvSpPr>
        <p:spPr>
          <a:xfrm>
            <a:off x="246380" y="2116455"/>
            <a:ext cx="5561965" cy="1212215"/>
          </a:xfrm>
          <a:prstGeom prst="roundRect">
            <a:avLst>
              <a:gd name="adj" fmla="val 41653"/>
            </a:avLst>
          </a:prstGeom>
          <a:solidFill>
            <a:srgbClr val="F3EEE3"/>
          </a:solidFill>
        </p:spPr>
        <p:txBody>
          <a:bodyPr/>
          <a:p>
            <a:endParaRPr lang="ru-RU" dirty="0"/>
          </a:p>
        </p:txBody>
      </p:sp>
      <p:sp>
        <p:nvSpPr>
          <p:cNvPr id="22" name="Text 4"/>
          <p:cNvSpPr/>
          <p:nvPr>
            <p:custDataLst>
              <p:tags r:id="rId13"/>
            </p:custDataLst>
          </p:nvPr>
        </p:nvSpPr>
        <p:spPr>
          <a:xfrm>
            <a:off x="497840" y="2842895"/>
            <a:ext cx="216535" cy="48577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150"/>
              </a:lnSpc>
              <a:buNone/>
            </a:pPr>
            <a:endParaRPr lang="en-US" sz="2150" dirty="0"/>
          </a:p>
        </p:txBody>
      </p:sp>
      <p:sp>
        <p:nvSpPr>
          <p:cNvPr id="23" name="Text 5"/>
          <p:cNvSpPr/>
          <p:nvPr>
            <p:custDataLst>
              <p:tags r:id="rId14"/>
            </p:custDataLst>
          </p:nvPr>
        </p:nvSpPr>
        <p:spPr>
          <a:xfrm>
            <a:off x="1139190" y="2600325"/>
            <a:ext cx="3776345" cy="4051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250"/>
              </a:lnSpc>
              <a:buNone/>
            </a:pPr>
            <a:r>
              <a:rPr lang="ru-RU" altLang="en-US" sz="18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Идентификация пользователя</a:t>
            </a:r>
            <a:endParaRPr lang="ru-RU" altLang="en-US" sz="1800" dirty="0">
              <a:solidFill>
                <a:srgbClr val="2B4150"/>
              </a:solidFill>
              <a:latin typeface="MuseoModerno Medium" pitchFamily="34" charset="0"/>
              <a:ea typeface="MuseoModerno Medium" pitchFamily="34" charset="-122"/>
              <a:cs typeface="MuseoModerno Medium" pitchFamily="34" charset="-120"/>
            </a:endParaRPr>
          </a:p>
        </p:txBody>
      </p:sp>
      <p:sp>
        <p:nvSpPr>
          <p:cNvPr id="26" name="Shape 8"/>
          <p:cNvSpPr/>
          <p:nvPr/>
        </p:nvSpPr>
        <p:spPr>
          <a:xfrm>
            <a:off x="246380" y="4065270"/>
            <a:ext cx="5561965" cy="1212215"/>
          </a:xfrm>
          <a:prstGeom prst="roundRect">
            <a:avLst>
              <a:gd name="adj" fmla="val 41653"/>
            </a:avLst>
          </a:prstGeom>
          <a:solidFill>
            <a:srgbClr val="F3EEE3"/>
          </a:solidFill>
        </p:spPr>
        <p:txBody>
          <a:bodyPr/>
          <a:p>
            <a:endParaRPr lang="ru-RU" dirty="0"/>
          </a:p>
        </p:txBody>
      </p:sp>
      <p:sp>
        <p:nvSpPr>
          <p:cNvPr id="27" name="Text 4"/>
          <p:cNvSpPr/>
          <p:nvPr>
            <p:custDataLst>
              <p:tags r:id="rId15"/>
            </p:custDataLst>
          </p:nvPr>
        </p:nvSpPr>
        <p:spPr>
          <a:xfrm>
            <a:off x="497840" y="4791710"/>
            <a:ext cx="216535" cy="48577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150"/>
              </a:lnSpc>
              <a:buNone/>
            </a:pPr>
            <a:endParaRPr lang="en-US" sz="2150" dirty="0"/>
          </a:p>
        </p:txBody>
      </p:sp>
      <p:sp>
        <p:nvSpPr>
          <p:cNvPr id="28" name="Text 5"/>
          <p:cNvSpPr/>
          <p:nvPr>
            <p:custDataLst>
              <p:tags r:id="rId16"/>
            </p:custDataLst>
          </p:nvPr>
        </p:nvSpPr>
        <p:spPr>
          <a:xfrm>
            <a:off x="2120900" y="4508500"/>
            <a:ext cx="2066925" cy="4051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250"/>
              </a:lnSpc>
              <a:buNone/>
            </a:pPr>
            <a:r>
              <a:rPr lang="ru-RU" altLang="en-US" sz="18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Индикация отсеков</a:t>
            </a:r>
            <a:endParaRPr lang="ru-RU" altLang="en-US" sz="1800" dirty="0">
              <a:solidFill>
                <a:srgbClr val="2B4150"/>
              </a:solidFill>
              <a:latin typeface="MuseoModerno Medium" pitchFamily="34" charset="0"/>
              <a:ea typeface="MuseoModerno Medium" pitchFamily="34" charset="-122"/>
              <a:cs typeface="MuseoModerno Medium" pitchFamily="34" charset="-120"/>
            </a:endParaRPr>
          </a:p>
        </p:txBody>
      </p:sp>
      <p:sp>
        <p:nvSpPr>
          <p:cNvPr id="30" name="Shape 8"/>
          <p:cNvSpPr/>
          <p:nvPr/>
        </p:nvSpPr>
        <p:spPr>
          <a:xfrm>
            <a:off x="373380" y="5834380"/>
            <a:ext cx="5561965" cy="1212215"/>
          </a:xfrm>
          <a:prstGeom prst="roundRect">
            <a:avLst>
              <a:gd name="adj" fmla="val 41653"/>
            </a:avLst>
          </a:prstGeom>
          <a:solidFill>
            <a:srgbClr val="F3EEE3"/>
          </a:solidFill>
        </p:spPr>
        <p:txBody>
          <a:bodyPr/>
          <a:p>
            <a:endParaRPr lang="ru-RU" dirty="0"/>
          </a:p>
        </p:txBody>
      </p:sp>
      <p:sp>
        <p:nvSpPr>
          <p:cNvPr id="31" name="Text 4"/>
          <p:cNvSpPr/>
          <p:nvPr>
            <p:custDataLst>
              <p:tags r:id="rId17"/>
            </p:custDataLst>
          </p:nvPr>
        </p:nvSpPr>
        <p:spPr>
          <a:xfrm>
            <a:off x="624840" y="6560820"/>
            <a:ext cx="216535" cy="48577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150"/>
              </a:lnSpc>
              <a:buNone/>
            </a:pPr>
            <a:endParaRPr lang="en-US" sz="2150" dirty="0"/>
          </a:p>
        </p:txBody>
      </p:sp>
      <p:sp>
        <p:nvSpPr>
          <p:cNvPr id="32" name="Text 5"/>
          <p:cNvSpPr/>
          <p:nvPr>
            <p:custDataLst>
              <p:tags r:id="rId18"/>
            </p:custDataLst>
          </p:nvPr>
        </p:nvSpPr>
        <p:spPr>
          <a:xfrm>
            <a:off x="2578735" y="6240145"/>
            <a:ext cx="897890" cy="4051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250"/>
              </a:lnSpc>
              <a:buNone/>
            </a:pPr>
            <a:r>
              <a:rPr lang="ru-RU" altLang="en-US" sz="18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Датчики</a:t>
            </a:r>
            <a:endParaRPr lang="ru-RU" altLang="en-US" sz="1800" dirty="0">
              <a:solidFill>
                <a:srgbClr val="2B4150"/>
              </a:solidFill>
              <a:latin typeface="MuseoModerno Medium" pitchFamily="34" charset="0"/>
              <a:ea typeface="MuseoModerno Medium" pitchFamily="34" charset="-122"/>
              <a:cs typeface="MuseoModerno Medium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0"/>
          <p:cNvSpPr/>
          <p:nvPr/>
        </p:nvSpPr>
        <p:spPr>
          <a:xfrm>
            <a:off x="642938" y="505182"/>
            <a:ext cx="7487245" cy="57400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4500"/>
              </a:lnSpc>
              <a:buNone/>
            </a:pPr>
            <a:r>
              <a:rPr lang="en-US" sz="36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 </a:t>
            </a:r>
            <a:r>
              <a:rPr lang="ru-RU" altLang="en-US" sz="36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Процессы создания</a:t>
            </a:r>
            <a:endParaRPr lang="ru-RU" altLang="en-US" sz="3600" dirty="0">
              <a:solidFill>
                <a:srgbClr val="124E73"/>
              </a:solidFill>
              <a:latin typeface="MuseoModerno Medium" pitchFamily="34" charset="0"/>
              <a:ea typeface="MuseoModerno Medium" pitchFamily="34" charset="-122"/>
              <a:cs typeface="MuseoModerno Medium" pitchFamily="34" charset="-120"/>
            </a:endParaRPr>
          </a:p>
        </p:txBody>
      </p:sp>
      <p:sp>
        <p:nvSpPr>
          <p:cNvPr id="49" name="TextBox 3"/>
          <p:cNvSpPr txBox="1"/>
          <p:nvPr/>
        </p:nvSpPr>
        <p:spPr>
          <a:xfrm>
            <a:off x="312148" y="1606459"/>
            <a:ext cx="12612188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25F7B"/>
                </a:solidFill>
              </a:rPr>
              <a:t>Изучение работы с пропускными картами</a:t>
            </a:r>
            <a:endParaRPr lang="ru-RU" sz="2400" dirty="0">
              <a:solidFill>
                <a:srgbClr val="325F7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325F7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25F7B"/>
                </a:solidFill>
              </a:rPr>
              <a:t>Закупка необходимого оборудования для работы с картами</a:t>
            </a:r>
            <a:endParaRPr lang="ru-RU" sz="2400" dirty="0">
              <a:solidFill>
                <a:srgbClr val="325F7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 err="1">
              <a:solidFill>
                <a:srgbClr val="325F7B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25F7B"/>
                </a:solidFill>
              </a:rPr>
              <a:t>Разработка программного обеспечения ключницы</a:t>
            </a:r>
            <a:endParaRPr lang="ru-RU" sz="2400" dirty="0">
              <a:solidFill>
                <a:srgbClr val="325F7B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325F7B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325F7B"/>
                </a:solidFill>
                <a:sym typeface="+mn-ea"/>
              </a:rPr>
              <a:t>Сборка корпуса и электрической цепи</a:t>
            </a:r>
            <a:endParaRPr lang="ru-RU" sz="2400" dirty="0" err="1">
              <a:solidFill>
                <a:srgbClr val="325F7B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325F7B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325F7B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12871450" y="7359650"/>
            <a:ext cx="1678305" cy="814070"/>
          </a:xfrm>
          <a:prstGeom prst="rect">
            <a:avLst/>
          </a:prstGeom>
          <a:solidFill>
            <a:srgbClr val="FFFCF5"/>
          </a:solidFill>
          <a:ln>
            <a:solidFill>
              <a:srgbClr val="FFFCF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2716691" y="7674429"/>
            <a:ext cx="1841863" cy="457200"/>
          </a:xfrm>
          <a:prstGeom prst="rect">
            <a:avLst/>
          </a:prstGeom>
          <a:solidFill>
            <a:srgbClr val="FFFCF5"/>
          </a:solidFill>
          <a:ln>
            <a:solidFill>
              <a:srgbClr val="FFFC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0720" y="3714115"/>
            <a:ext cx="7527925" cy="44176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65269" y="7053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13508" y="343206"/>
            <a:ext cx="1242250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rgbClr val="325F7B"/>
                </a:solidFill>
              </a:rPr>
              <a:t>Необходимые компоненты и ресурсы Фабрики</a:t>
            </a:r>
            <a:endParaRPr lang="ru-RU" sz="4800" dirty="0">
              <a:solidFill>
                <a:srgbClr val="325F7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3418" y="1395004"/>
            <a:ext cx="12612188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25F7B"/>
                </a:solidFill>
              </a:rPr>
              <a:t>Фанера и </a:t>
            </a:r>
            <a:r>
              <a:rPr lang="ru-RU" sz="2400" dirty="0">
                <a:solidFill>
                  <a:srgbClr val="325F7B"/>
                </a:solidFill>
                <a:sym typeface="+mn-ea"/>
              </a:rPr>
              <a:t>элементы</a:t>
            </a:r>
            <a:r>
              <a:rPr lang="ru-RU" sz="2400" dirty="0">
                <a:solidFill>
                  <a:srgbClr val="325F7B"/>
                </a:solidFill>
              </a:rPr>
              <a:t> крепежа для корпуса</a:t>
            </a:r>
            <a:endParaRPr lang="ru-RU" sz="2400" dirty="0">
              <a:solidFill>
                <a:srgbClr val="325F7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325F7B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25F7B"/>
                </a:solidFill>
                <a:sym typeface="+mn-ea"/>
              </a:rPr>
              <a:t>Arduino</a:t>
            </a:r>
            <a:endParaRPr lang="ru-RU" sz="2400" dirty="0">
              <a:solidFill>
                <a:srgbClr val="325F7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325F7B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325F7B"/>
                </a:solidFill>
                <a:sym typeface="+mn-ea"/>
              </a:rPr>
              <a:t>Светодиодные ленты</a:t>
            </a:r>
            <a:endParaRPr lang="ru-RU" sz="2400" dirty="0" err="1">
              <a:solidFill>
                <a:srgbClr val="325F7B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 err="1">
              <a:solidFill>
                <a:srgbClr val="325F7B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325F7B"/>
                </a:solidFill>
                <a:sym typeface="+mn-ea"/>
              </a:rPr>
              <a:t>Элементы питания</a:t>
            </a:r>
            <a:endParaRPr lang="ru-RU" sz="2400" dirty="0">
              <a:solidFill>
                <a:srgbClr val="325F7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325F7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25F7B"/>
                </a:solidFill>
              </a:rPr>
              <a:t>Остальные составляющие электрической цепи</a:t>
            </a:r>
            <a:endParaRPr lang="ru-RU" sz="2400" dirty="0">
              <a:solidFill>
                <a:srgbClr val="325F7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325F7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325F7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25F7B"/>
                </a:solidFill>
              </a:rPr>
              <a:t>Лазерный станок для резки фанеры</a:t>
            </a:r>
            <a:endParaRPr lang="ru-RU" sz="2400" dirty="0">
              <a:solidFill>
                <a:srgbClr val="325F7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325F7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25F7B"/>
                </a:solidFill>
              </a:rPr>
              <a:t>3</a:t>
            </a:r>
            <a:r>
              <a:rPr lang="en-US" sz="2400" dirty="0">
                <a:solidFill>
                  <a:srgbClr val="325F7B"/>
                </a:solidFill>
              </a:rPr>
              <a:t>D</a:t>
            </a:r>
            <a:r>
              <a:rPr lang="ru-RU" sz="2400" dirty="0">
                <a:solidFill>
                  <a:srgbClr val="325F7B"/>
                </a:solidFill>
              </a:rPr>
              <a:t>-принтеры</a:t>
            </a:r>
            <a:endParaRPr lang="ru-RU" sz="2400" dirty="0">
              <a:solidFill>
                <a:srgbClr val="325F7B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ru-RU" sz="2400" dirty="0">
              <a:solidFill>
                <a:srgbClr val="325F7B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248.40622047244096,&quot;left&quot;:17.41039370078738,&quot;top&quot;:303.89377952755905,&quot;width&quot;:622.6396062992126}"/>
</p:tagLst>
</file>

<file path=ppt/tags/tag10.xml><?xml version="1.0" encoding="utf-8"?>
<p:tagLst xmlns:p="http://schemas.openxmlformats.org/presentationml/2006/main">
  <p:tag name="KSO_WM_DIAGRAM_VIRTUALLY_FRAME" val="{&quot;height&quot;:466.4281102362205,&quot;left&quot;:485.58440944881886,&quot;top&quot;:125.86559055118107,&quot;width&quot;:616.3812598425195}"/>
</p:tagLst>
</file>

<file path=ppt/tags/tag11.xml><?xml version="1.0" encoding="utf-8"?>
<p:tagLst xmlns:p="http://schemas.openxmlformats.org/presentationml/2006/main">
  <p:tag name="KSO_WM_DIAGRAM_VIRTUALLY_FRAME" val="{&quot;height&quot;:466.4281102362205,&quot;left&quot;:485.58440944881886,&quot;top&quot;:125.86559055118107,&quot;width&quot;:616.3812598425195}"/>
</p:tagLst>
</file>

<file path=ppt/tags/tag12.xml><?xml version="1.0" encoding="utf-8"?>
<p:tagLst xmlns:p="http://schemas.openxmlformats.org/presentationml/2006/main">
  <p:tag name="KSO_WM_DIAGRAM_VIRTUALLY_FRAME" val="{&quot;height&quot;:466.4281102362205,&quot;left&quot;:485.58440944881886,&quot;top&quot;:125.86559055118107,&quot;width&quot;:616.3812598425195}"/>
</p:tagLst>
</file>

<file path=ppt/tags/tag13.xml><?xml version="1.0" encoding="utf-8"?>
<p:tagLst xmlns:p="http://schemas.openxmlformats.org/presentationml/2006/main">
  <p:tag name="KSO_WM_DIAGRAM_VIRTUALLY_FRAME" val="{&quot;height&quot;:466.4281102362205,&quot;left&quot;:485.58440944881886,&quot;top&quot;:125.86559055118107,&quot;width&quot;:616.3812598425195}"/>
</p:tagLst>
</file>

<file path=ppt/tags/tag14.xml><?xml version="1.0" encoding="utf-8"?>
<p:tagLst xmlns:p="http://schemas.openxmlformats.org/presentationml/2006/main">
  <p:tag name="KSO_WM_DIAGRAM_VIRTUALLY_FRAME" val="{&quot;height&quot;:466.4281102362205,&quot;left&quot;:485.58440944881886,&quot;top&quot;:125.86559055118107,&quot;width&quot;:616.3812598425195}"/>
</p:tagLst>
</file>

<file path=ppt/tags/tag15.xml><?xml version="1.0" encoding="utf-8"?>
<p:tagLst xmlns:p="http://schemas.openxmlformats.org/presentationml/2006/main">
  <p:tag name="KSO_WM_DIAGRAM_VIRTUALLY_FRAME" val="{&quot;height&quot;:466.4281102362205,&quot;left&quot;:485.58440944881886,&quot;top&quot;:125.86559055118107,&quot;width&quot;:616.3812598425195}"/>
</p:tagLst>
</file>

<file path=ppt/tags/tag16.xml><?xml version="1.0" encoding="utf-8"?>
<p:tagLst xmlns:p="http://schemas.openxmlformats.org/presentationml/2006/main">
  <p:tag name="KSO_WM_DIAGRAM_VIRTUALLY_FRAME" val="{&quot;height&quot;:466.4281102362205,&quot;left&quot;:485.58440944881886,&quot;top&quot;:125.86559055118107,&quot;width&quot;:616.3812598425195}"/>
</p:tagLst>
</file>

<file path=ppt/tags/tag17.xml><?xml version="1.0" encoding="utf-8"?>
<p:tagLst xmlns:p="http://schemas.openxmlformats.org/presentationml/2006/main">
  <p:tag name="KSO_WM_DIAGRAM_VIRTUALLY_FRAME" val="{&quot;height&quot;:466.4281102362205,&quot;left&quot;:485.58440944881886,&quot;top&quot;:125.86559055118107,&quot;width&quot;:616.3812598425195}"/>
</p:tagLst>
</file>

<file path=ppt/tags/tag18.xml><?xml version="1.0" encoding="utf-8"?>
<p:tagLst xmlns:p="http://schemas.openxmlformats.org/presentationml/2006/main">
  <p:tag name="KSO_WM_DIAGRAM_VIRTUALLY_FRAME" val="{&quot;height&quot;:466.4281102362205,&quot;left&quot;:485.58440944881886,&quot;top&quot;:125.86559055118107,&quot;width&quot;:616.3812598425195}"/>
</p:tagLst>
</file>

<file path=ppt/tags/tag19.xml><?xml version="1.0" encoding="utf-8"?>
<p:tagLst xmlns:p="http://schemas.openxmlformats.org/presentationml/2006/main">
  <p:tag name="KSO_WM_DIAGRAM_VIRTUALLY_FRAME" val="{&quot;height&quot;:422.7281102362205,&quot;left&quot;:485.6344094488189,&quot;top&quot;:169.5655905511811,&quot;width&quot;:616.3312598425196}"/>
</p:tagLst>
</file>

<file path=ppt/tags/tag2.xml><?xml version="1.0" encoding="utf-8"?>
<p:tagLst xmlns:p="http://schemas.openxmlformats.org/presentationml/2006/main">
  <p:tag name="KSO_WM_DIAGRAM_VIRTUALLY_FRAME" val="{&quot;height&quot;:248.40622047244096,&quot;left&quot;:17.41039370078738,&quot;top&quot;:303.89377952755905,&quot;width&quot;:622.6396062992126}"/>
</p:tagLst>
</file>

<file path=ppt/tags/tag20.xml><?xml version="1.0" encoding="utf-8"?>
<p:tagLst xmlns:p="http://schemas.openxmlformats.org/presentationml/2006/main">
  <p:tag name="KSO_WM_DIAGRAM_VIRTUALLY_FRAME" val="{&quot;height&quot;:422.7281102362205,&quot;left&quot;:485.6344094488189,&quot;top&quot;:169.5655905511811,&quot;width&quot;:616.3312598425196}"/>
</p:tagLst>
</file>

<file path=ppt/tags/tag21.xml><?xml version="1.0" encoding="utf-8"?>
<p:tagLst xmlns:p="http://schemas.openxmlformats.org/presentationml/2006/main">
  <p:tag name="KSO_WM_DIAGRAM_VIRTUALLY_FRAME" val="{&quot;height&quot;:422.7281102362205,&quot;left&quot;:485.6344094488189,&quot;top&quot;:169.5655905511811,&quot;width&quot;:616.3312598425196}"/>
</p:tagLst>
</file>

<file path=ppt/tags/tag22.xml><?xml version="1.0" encoding="utf-8"?>
<p:tagLst xmlns:p="http://schemas.openxmlformats.org/presentationml/2006/main">
  <p:tag name="KSO_WM_DIAGRAM_VIRTUALLY_FRAME" val="{&quot;height&quot;:422.7281102362205,&quot;left&quot;:485.6344094488189,&quot;top&quot;:169.5655905511811,&quot;width&quot;:616.3312598425196}"/>
</p:tagLst>
</file>

<file path=ppt/tags/tag23.xml><?xml version="1.0" encoding="utf-8"?>
<p:tagLst xmlns:p="http://schemas.openxmlformats.org/presentationml/2006/main">
  <p:tag name="KSO_WM_DIAGRAM_VIRTUALLY_FRAME" val="{&quot;height&quot;:422.7281102362205,&quot;left&quot;:485.6344094488189,&quot;top&quot;:169.5655905511811,&quot;width&quot;:616.3312598425196}"/>
</p:tagLst>
</file>

<file path=ppt/tags/tag24.xml><?xml version="1.0" encoding="utf-8"?>
<p:tagLst xmlns:p="http://schemas.openxmlformats.org/presentationml/2006/main">
  <p:tag name="KSO_WM_DIAGRAM_VIRTUALLY_FRAME" val="{&quot;height&quot;:422.7281102362205,&quot;left&quot;:485.6344094488189,&quot;top&quot;:169.5655905511811,&quot;width&quot;:616.3312598425196}"/>
</p:tagLst>
</file>

<file path=ppt/tags/tag3.xml><?xml version="1.0" encoding="utf-8"?>
<p:tagLst xmlns:p="http://schemas.openxmlformats.org/presentationml/2006/main">
  <p:tag name="KSO_WM_DIAGRAM_VIRTUALLY_FRAME" val="{&quot;height&quot;:248.40622047244096,&quot;left&quot;:17.41039370078738,&quot;top&quot;:303.89377952755905,&quot;width&quot;:622.6396062992126}"/>
</p:tagLst>
</file>

<file path=ppt/tags/tag4.xml><?xml version="1.0" encoding="utf-8"?>
<p:tagLst xmlns:p="http://schemas.openxmlformats.org/presentationml/2006/main">
  <p:tag name="KSO_WM_DIAGRAM_VIRTUALLY_FRAME" val="{&quot;height&quot;:248.40622047244096,&quot;left&quot;:17.41039370078738,&quot;top&quot;:303.89377952755905,&quot;width&quot;:622.6396062992126}"/>
</p:tagLst>
</file>

<file path=ppt/tags/tag5.xml><?xml version="1.0" encoding="utf-8"?>
<p:tagLst xmlns:p="http://schemas.openxmlformats.org/presentationml/2006/main">
  <p:tag name="KSO_WM_DIAGRAM_VIRTUALLY_FRAME" val="{&quot;height&quot;:248.40622047244096,&quot;left&quot;:17.41039370078738,&quot;top&quot;:303.89377952755905,&quot;width&quot;:622.6396062992126}"/>
</p:tagLst>
</file>

<file path=ppt/tags/tag6.xml><?xml version="1.0" encoding="utf-8"?>
<p:tagLst xmlns:p="http://schemas.openxmlformats.org/presentationml/2006/main">
  <p:tag name="KSO_WM_DIAGRAM_VIRTUALLY_FRAME" val="{&quot;height&quot;:248.40622047244096,&quot;left&quot;:17.41039370078738,&quot;top&quot;:303.89377952755905,&quot;width&quot;:622.6396062992126}"/>
</p:tagLst>
</file>

<file path=ppt/tags/tag7.xml><?xml version="1.0" encoding="utf-8"?>
<p:tagLst xmlns:p="http://schemas.openxmlformats.org/presentationml/2006/main">
  <p:tag name="KSO_WM_DIAGRAM_VIRTUALLY_FRAME" val="{&quot;height&quot;:466.4281102362205,&quot;left&quot;:485.58440944881886,&quot;top&quot;:125.86559055118107,&quot;width&quot;:616.3812598425195}"/>
</p:tagLst>
</file>

<file path=ppt/tags/tag8.xml><?xml version="1.0" encoding="utf-8"?>
<p:tagLst xmlns:p="http://schemas.openxmlformats.org/presentationml/2006/main">
  <p:tag name="KSO_WM_DIAGRAM_VIRTUALLY_FRAME" val="{&quot;height&quot;:466.4281102362205,&quot;left&quot;:485.58440944881886,&quot;top&quot;:125.86559055118107,&quot;width&quot;:616.3812598425195}"/>
</p:tagLst>
</file>

<file path=ppt/tags/tag9.xml><?xml version="1.0" encoding="utf-8"?>
<p:tagLst xmlns:p="http://schemas.openxmlformats.org/presentationml/2006/main">
  <p:tag name="KSO_WM_DIAGRAM_VIRTUALLY_FRAME" val="{&quot;height&quot;:466.4281102362205,&quot;left&quot;:485.58440944881886,&quot;top&quot;:125.86559055118107,&quot;width&quot;:616.381259842519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1544</Words>
  <Application>WPS Presentation</Application>
  <PresentationFormat>Произвольный</PresentationFormat>
  <Paragraphs>86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MuseoModerno Medium</vt:lpstr>
      <vt:lpstr>MuseoModerno Medium</vt:lpstr>
      <vt:lpstr>MuseoModerno Medium</vt:lpstr>
      <vt:lpstr>Source Sans 3</vt:lpstr>
      <vt:lpstr>Source Sans 3</vt:lpstr>
      <vt:lpstr>Source Sans 3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poyki</cp:lastModifiedBy>
  <cp:revision>109</cp:revision>
  <dcterms:created xsi:type="dcterms:W3CDTF">2025-09-08T19:34:00Z</dcterms:created>
  <dcterms:modified xsi:type="dcterms:W3CDTF">2025-09-12T10:50:31Z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73A4F1274EAA466B878C93C4F4329D83_13</vt:lpwstr>
  </property>
  <property fmtid="{D5CDD505-2E9C-101B-9397-08002B2CF9AE}" pid="3" name="KSOProductBuildVer">
    <vt:lpwstr>1049-12.2.0.22549</vt:lpwstr>
  </property>
</Properties>
</file>