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55" r:id="rId4"/>
  </p:sldMasterIdLst>
  <p:notesMasterIdLst>
    <p:notesMasterId r:id="rId30"/>
  </p:notesMasterIdLst>
  <p:handoutMasterIdLst>
    <p:handoutMasterId r:id="rId31"/>
  </p:handoutMasterIdLst>
  <p:sldIdLst>
    <p:sldId id="444" r:id="rId5"/>
    <p:sldId id="432"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F8E14-DF1C-401C-972D-2DEAB980ED0D}">
          <p14:sldIdLst>
            <p14:sldId id="444"/>
            <p14:sldId id="432"/>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chradix" initials="T" lastIdx="2" clrIdx="0">
    <p:extLst>
      <p:ext uri="{19B8F6BF-5375-455C-9EA6-DF929625EA0E}">
        <p15:presenceInfo xmlns:p15="http://schemas.microsoft.com/office/powerpoint/2012/main" userId="Techradi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412"/>
    <a:srgbClr val="FAEEC3"/>
    <a:srgbClr val="CD0008"/>
    <a:srgbClr val="2984D0"/>
    <a:srgbClr val="FF353C"/>
    <a:srgbClr val="131824"/>
    <a:srgbClr val="0078D4"/>
    <a:srgbClr val="FFFFFF"/>
    <a:srgbClr val="50E6FF"/>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Level up! PowerPoint">
    <a:wholeTbl>
      <a:tcTxStyle>
        <a:fontRef idx="minor">
          <a:scrgbClr r="0" g="0" b="0"/>
        </a:fontRef>
        <a:schemeClr val="tx1"/>
      </a:tcTxStyle>
      <a:tcStyle>
        <a:tcBdr>
          <a:left>
            <a:ln>
              <a:noFill/>
            </a:ln>
          </a:left>
          <a:right>
            <a:ln>
              <a:noFill/>
            </a:ln>
          </a:right>
          <a:top>
            <a:ln>
              <a:noFill/>
            </a:ln>
          </a:top>
          <a:bottom>
            <a:ln w="9525" cap="flat" cmpd="sng" algn="ctr">
              <a:solidFill>
                <a:schemeClr val="accent5"/>
              </a:solidFill>
            </a:ln>
          </a:bottom>
          <a:insideH>
            <a:ln w="9525" cap="flat" cmpd="sng" algn="ctr">
              <a:solidFill>
                <a:schemeClr val="accent5"/>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118" autoAdjust="0"/>
  </p:normalViewPr>
  <p:slideViewPr>
    <p:cSldViewPr snapToGrid="0" showGuides="1">
      <p:cViewPr>
        <p:scale>
          <a:sx n="66" d="100"/>
          <a:sy n="66" d="100"/>
        </p:scale>
        <p:origin x="1267" y="307"/>
      </p:cViewPr>
      <p:guideLst/>
    </p:cSldViewPr>
  </p:slideViewPr>
  <p:notesTextViewPr>
    <p:cViewPr>
      <p:scale>
        <a:sx n="1" d="1"/>
        <a:sy n="1" d="1"/>
      </p:scale>
      <p:origin x="0" y="0"/>
    </p:cViewPr>
  </p:notesTextViewPr>
  <p:notesViewPr>
    <p:cSldViewPr snapToGrid="0" showGuides="1">
      <p:cViewPr varScale="1">
        <p:scale>
          <a:sx n="80" d="100"/>
          <a:sy n="80" d="100"/>
        </p:scale>
        <p:origin x="291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0E12572B-F973-4732-A453-119EA490170A}" type="datetimeFigureOut">
              <a:rPr lang="en-US" smtClean="0"/>
              <a:t>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8BB83C12-F094-4EDD-ABDC-7BADBDED5742}" type="slidenum">
              <a:rPr lang="en-US" smtClean="0"/>
              <a:t>‹#›</a:t>
            </a:fld>
            <a:endParaRPr lang="en-US" dirty="0"/>
          </a:p>
        </p:txBody>
      </p:sp>
    </p:spTree>
    <p:extLst>
      <p:ext uri="{BB962C8B-B14F-4D97-AF65-F5344CB8AC3E}">
        <p14:creationId xmlns:p14="http://schemas.microsoft.com/office/powerpoint/2010/main" val="91687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numCol="1" rtlCol="0"/>
          <a:lstStyle>
            <a:lvl1pPr algn="r">
              <a:defRPr sz="1200"/>
            </a:lvl1pPr>
          </a:lstStyle>
          <a:p>
            <a:fld id="{3A8927E5-BED3-44D0-9ADF-FA873E1D6DAF}"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numCol="1" rtlCol="0" anchor="ctr"/>
          <a:lstStyle/>
          <a:p>
            <a:endParaRPr lang="en-GB" alt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numCol="1"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7324DA73-AE27-4433-BD53-3E1DB61918F0}" type="slidenum">
              <a:rPr lang="en-US" smtClean="0"/>
              <a:t>‹#›</a:t>
            </a:fld>
            <a:endParaRPr lang="en-US" dirty="0"/>
          </a:p>
        </p:txBody>
      </p:sp>
    </p:spTree>
    <p:extLst>
      <p:ext uri="{BB962C8B-B14F-4D97-AF65-F5344CB8AC3E}">
        <p14:creationId xmlns:p14="http://schemas.microsoft.com/office/powerpoint/2010/main" val="132988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2109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4.xml"/><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D2037D5-9F9A-4CC9-98B0-68BDD36B02F8}"/>
              </a:ext>
            </a:extLst>
          </p:cNvPr>
          <p:cNvGraphicFramePr>
            <a:graphicFrameLocks noChangeAspect="1"/>
          </p:cNvGraphicFramePr>
          <p:nvPr userDrawn="1">
            <p:custDataLst>
              <p:tags r:id="rId4"/>
            </p:custDataLst>
            <p:extLst>
              <p:ext uri="{D42A27DB-BD31-4B8C-83A1-F6EECF244321}">
                <p14:modId xmlns:p14="http://schemas.microsoft.com/office/powerpoint/2010/main" val="3250551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51" imgH="450" progId="TCLayout.ActiveDocument.1">
                  <p:embed/>
                </p:oleObj>
              </mc:Choice>
              <mc:Fallback>
                <p:oleObj name="think-cell Slide" r:id="rId6" imgW="451" imgH="45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E612F5A-FB47-481F-9DE2-4A75D564380A}"/>
              </a:ext>
            </a:extLst>
          </p:cNvPr>
          <p:cNvSpPr/>
          <p:nvPr userDrawn="1">
            <p:custDataLst>
              <p:tags r:id="rId5"/>
            </p:custDataLst>
          </p:nvPr>
        </p:nvSpPr>
        <p:spPr>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kern="0" baseline="0" dirty="0" err="1">
              <a:solidFill>
                <a:schemeClr val="tx1"/>
              </a:solidFill>
              <a:latin typeface="Segoe UI Black" panose="020B0A02040204020203" pitchFamily="34" charset="0"/>
              <a:ea typeface="+mj-ea"/>
              <a:cs typeface="+mj-cs"/>
              <a:sym typeface="Segoe UI Black" panose="020B0A02040204020203" pitchFamily="34" charset="0"/>
            </a:endParaRPr>
          </a:p>
        </p:txBody>
      </p:sp>
      <p:sp>
        <p:nvSpPr>
          <p:cNvPr id="2" name="Title"/>
          <p:cNvSpPr>
            <a:spLocks noGrp="1"/>
          </p:cNvSpPr>
          <p:nvPr>
            <p:ph type="title"/>
          </p:nvPr>
        </p:nvSpPr>
        <p:spPr>
          <a:xfrm>
            <a:off x="868680" y="384048"/>
            <a:ext cx="10744200" cy="866648"/>
          </a:xfrm>
          <a:prstGeom prst="rect">
            <a:avLst/>
          </a:prstGeom>
        </p:spPr>
        <p:txBody>
          <a:bodyPr vert="horz" lIns="0" tIns="0" rIns="0" bIns="0" numCol="1" rtlCol="0" anchorCtr="0">
            <a:noAutofit/>
          </a:bodyPr>
          <a:lstStyle/>
          <a:p>
            <a:r>
              <a:rPr lang="en-US" dirty="0"/>
              <a:t>Click to edit Master title style</a:t>
            </a:r>
          </a:p>
        </p:txBody>
      </p:sp>
      <p:sp>
        <p:nvSpPr>
          <p:cNvPr id="3" name="BodyText"/>
          <p:cNvSpPr>
            <a:spLocks noGrp="1"/>
          </p:cNvSpPr>
          <p:nvPr>
            <p:ph type="body" idx="1"/>
          </p:nvPr>
        </p:nvSpPr>
        <p:spPr>
          <a:xfrm>
            <a:off x="868680" y="1399032"/>
            <a:ext cx="10744200" cy="4928616"/>
          </a:xfrm>
          <a:prstGeom prst="rect">
            <a:avLst/>
          </a:prstGeom>
        </p:spPr>
        <p:txBody>
          <a:bodyPr vert="horz" lIns="0" tIns="0" rIns="0" bIns="0" numCol="1"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hidden="1"/>
          <p:cNvSpPr>
            <a:spLocks noGrp="1"/>
          </p:cNvSpPr>
          <p:nvPr>
            <p:ph type="dt" sz="half" idx="2"/>
          </p:nvPr>
        </p:nvSpPr>
        <p:spPr>
          <a:xfrm>
            <a:off x="457200" y="6864350"/>
            <a:ext cx="314325" cy="98425"/>
          </a:xfrm>
          <a:prstGeom prst="rect">
            <a:avLst/>
          </a:prstGeom>
        </p:spPr>
        <p:txBody>
          <a:bodyPr vert="horz" lIns="0" tIns="0" rIns="0" bIns="0" numCol="1" rtlCol="0" anchor="ctr"/>
          <a:lstStyle>
            <a:lvl1pPr algn="l">
              <a:defRPr sz="300">
                <a:solidFill>
                  <a:schemeClr val="accent4"/>
                </a:solidFill>
              </a:defRPr>
            </a:lvl1pPr>
          </a:lstStyle>
          <a:p>
            <a:fld id="{7ECE2914-4E17-487A-A4E5-C87617449E51}" type="datetimeFigureOut">
              <a:rPr lang="en-US" smtClean="0"/>
              <a:pPr/>
              <a:t>1/5/2024</a:t>
            </a:fld>
            <a:endParaRPr lang="en-US" dirty="0"/>
          </a:p>
        </p:txBody>
      </p:sp>
      <p:sp>
        <p:nvSpPr>
          <p:cNvPr id="5" name="Footer Placeholder" hidden="1"/>
          <p:cNvSpPr>
            <a:spLocks noGrp="1"/>
          </p:cNvSpPr>
          <p:nvPr>
            <p:ph type="ftr" sz="quarter" idx="3"/>
          </p:nvPr>
        </p:nvSpPr>
        <p:spPr>
          <a:xfrm>
            <a:off x="771525" y="6864350"/>
            <a:ext cx="533400" cy="98425"/>
          </a:xfrm>
          <a:prstGeom prst="rect">
            <a:avLst/>
          </a:prstGeom>
        </p:spPr>
        <p:txBody>
          <a:bodyPr vert="horz" lIns="0" tIns="0" rIns="0" bIns="0" numCol="1" rtlCol="0" anchor="ctr"/>
          <a:lstStyle>
            <a:lvl1pPr algn="ctr">
              <a:defRPr sz="300">
                <a:solidFill>
                  <a:schemeClr val="accent4"/>
                </a:solidFill>
              </a:defRPr>
            </a:lvl1pPr>
          </a:lstStyle>
          <a:p>
            <a:endParaRPr lang="en-US" dirty="0"/>
          </a:p>
        </p:txBody>
      </p:sp>
      <p:sp>
        <p:nvSpPr>
          <p:cNvPr id="6" name="Slide Number Placeholder" hidden="1"/>
          <p:cNvSpPr>
            <a:spLocks noGrp="1"/>
          </p:cNvSpPr>
          <p:nvPr>
            <p:ph type="sldNum" sz="quarter" idx="4"/>
          </p:nvPr>
        </p:nvSpPr>
        <p:spPr>
          <a:xfrm>
            <a:off x="1304925" y="6864350"/>
            <a:ext cx="152400" cy="98425"/>
          </a:xfrm>
          <a:prstGeom prst="rect">
            <a:avLst/>
          </a:prstGeom>
        </p:spPr>
        <p:txBody>
          <a:bodyPr vert="horz" lIns="0" tIns="0" rIns="0" bIns="0" numCol="1" rtlCol="0" anchor="ctr"/>
          <a:lstStyle>
            <a:lvl1pPr algn="r">
              <a:defRPr sz="300">
                <a:solidFill>
                  <a:schemeClr val="accent4"/>
                </a:solidFill>
              </a:defRPr>
            </a:lvl1pPr>
          </a:lstStyle>
          <a:p>
            <a:fld id="{8F63CC74-D785-4C96-8C6E-EB177D1B9A1D}" type="slidenum">
              <a:rPr lang="en-US" smtClean="0"/>
              <a:pPr/>
              <a:t>‹#›</a:t>
            </a:fld>
            <a:endParaRPr lang="en-US" dirty="0"/>
          </a:p>
        </p:txBody>
      </p:sp>
      <p:pic>
        <p:nvPicPr>
          <p:cNvPr id="15" name="Picture 14">
            <a:extLst>
              <a:ext uri="{FF2B5EF4-FFF2-40B4-BE49-F238E27FC236}">
                <a16:creationId xmlns:a16="http://schemas.microsoft.com/office/drawing/2014/main" id="{517BCDC7-33E6-4E0D-8470-BD0036821924}"/>
              </a:ext>
            </a:extLst>
          </p:cNvPr>
          <p:cNvPicPr>
            <a:picLocks noChangeAspect="1"/>
          </p:cNvPicPr>
          <p:nvPr userDrawn="1"/>
        </p:nvPicPr>
        <p:blipFill>
          <a:blip r:embed="rId8"/>
          <a:stretch>
            <a:fillRect/>
          </a:stretch>
        </p:blipFill>
        <p:spPr>
          <a:xfrm>
            <a:off x="11009789" y="384048"/>
            <a:ext cx="711200" cy="616373"/>
          </a:xfrm>
          <a:prstGeom prst="rect">
            <a:avLst/>
          </a:prstGeom>
        </p:spPr>
      </p:pic>
    </p:spTree>
    <p:custDataLst>
      <p:tags r:id="rId3"/>
    </p:custDataLst>
    <p:extLst>
      <p:ext uri="{BB962C8B-B14F-4D97-AF65-F5344CB8AC3E}">
        <p14:creationId xmlns:p14="http://schemas.microsoft.com/office/powerpoint/2010/main" val="2764657770"/>
      </p:ext>
    </p:extLst>
  </p:cSld>
  <p:clrMap bg1="dk1" tx1="lt1" bg2="dk2" tx2="lt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8000"/>
        </a:lnSpc>
        <a:spcBef>
          <a:spcPct val="0"/>
        </a:spcBef>
        <a:buNone/>
        <a:defRPr sz="3200" kern="0">
          <a:solidFill>
            <a:schemeClr val="tx2"/>
          </a:solidFill>
          <a:latin typeface="+mj-lt"/>
          <a:ea typeface="+mj-ea"/>
          <a:cs typeface="+mj-cs"/>
        </a:defRPr>
      </a:lvl1pPr>
    </p:titleStyle>
    <p:bodyStyle>
      <a:lvl1pPr marL="0" indent="0" algn="l" defTabSz="914400" rtl="0" eaLnBrk="1" latinLnBrk="0" hangingPunct="1">
        <a:spcBef>
          <a:spcPts val="700"/>
        </a:spcBef>
        <a:buFont typeface="Arial" panose="020B0604020202020204" pitchFamily="34" charset="0"/>
        <a:buChar char="​"/>
        <a:defRPr sz="2400" kern="0">
          <a:solidFill>
            <a:schemeClr val="accent1"/>
          </a:solidFill>
          <a:latin typeface="+mj-lt"/>
          <a:ea typeface="+mn-ea"/>
          <a:cs typeface="+mn-cs"/>
        </a:defRPr>
      </a:lvl1pPr>
      <a:lvl2pPr marL="0" indent="0" algn="l" defTabSz="914400" rtl="0" eaLnBrk="1" latinLnBrk="0" hangingPunct="1">
        <a:spcBef>
          <a:spcPts val="700"/>
        </a:spcBef>
        <a:buFont typeface="Arial" panose="020B0604020202020204" pitchFamily="34" charset="0"/>
        <a:buChar char="​"/>
        <a:defRPr sz="2400" kern="0">
          <a:solidFill>
            <a:schemeClr val="tx1"/>
          </a:solidFill>
          <a:latin typeface="+mn-lt"/>
          <a:ea typeface="+mn-ea"/>
          <a:cs typeface="+mn-cs"/>
        </a:defRPr>
      </a:lvl2pPr>
      <a:lvl3pPr marL="252000" indent="-252000" algn="l" defTabSz="914400" rtl="0" eaLnBrk="1" latinLnBrk="0" hangingPunct="1">
        <a:spcBef>
          <a:spcPts val="700"/>
        </a:spcBef>
        <a:buFont typeface="Arial" panose="020B0604020202020204" pitchFamily="34" charset="0"/>
        <a:buChar char="•"/>
        <a:defRPr sz="2400" kern="0">
          <a:solidFill>
            <a:schemeClr val="tx1"/>
          </a:solidFill>
          <a:latin typeface="+mn-lt"/>
          <a:ea typeface="+mn-ea"/>
          <a:cs typeface="+mn-cs"/>
        </a:defRPr>
      </a:lvl3pPr>
      <a:lvl4pPr marL="504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4pPr>
      <a:lvl5pPr marL="756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5pPr>
      <a:lvl6pPr marL="1008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6pPr>
      <a:lvl7pPr marL="1260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7pPr>
      <a:lvl8pPr marL="1512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8pPr>
      <a:lvl9pPr marL="1764000" indent="-252000" algn="l" defTabSz="914400" rtl="0" eaLnBrk="1" latinLnBrk="0" hangingPunct="1">
        <a:spcBef>
          <a:spcPts val="300"/>
        </a:spcBef>
        <a:buFont typeface="Arial" panose="020B0604020202020204" pitchFamily="34" charset="0"/>
        <a:buChar char="-"/>
        <a:defRPr sz="2400" kern="0">
          <a:solidFill>
            <a:schemeClr val="tx1"/>
          </a:solidFill>
          <a:latin typeface="+mn-lt"/>
          <a:ea typeface="+mn-ea"/>
          <a:cs typeface="+mn-cs"/>
        </a:defRPr>
      </a:lvl9pPr>
    </p:bodyStyle>
    <p:otherStyle>
      <a:defPPr>
        <a:defRPr lang="en-US"/>
      </a:defPPr>
      <a:lvl1pPr marL="0" algn="l" defTabSz="914400" rtl="0" eaLnBrk="1" latinLnBrk="0" hangingPunct="1">
        <a:defRPr sz="2000" kern="0">
          <a:solidFill>
            <a:schemeClr val="tx1"/>
          </a:solidFill>
          <a:latin typeface="+mn-lt"/>
          <a:ea typeface="+mn-ea"/>
          <a:cs typeface="+mn-cs"/>
        </a:defRPr>
      </a:lvl1pPr>
      <a:lvl2pPr marL="252000" algn="l" defTabSz="914400" rtl="0" eaLnBrk="1" latinLnBrk="0" hangingPunct="1">
        <a:defRPr sz="2000" kern="0">
          <a:solidFill>
            <a:schemeClr val="tx1"/>
          </a:solidFill>
          <a:latin typeface="+mn-lt"/>
          <a:ea typeface="+mn-ea"/>
          <a:cs typeface="+mn-cs"/>
        </a:defRPr>
      </a:lvl2pPr>
      <a:lvl3pPr marL="504000" algn="l" defTabSz="914400" rtl="0" eaLnBrk="1" latinLnBrk="0" hangingPunct="1">
        <a:defRPr sz="2000" kern="0">
          <a:solidFill>
            <a:schemeClr val="tx1"/>
          </a:solidFill>
          <a:latin typeface="+mn-lt"/>
          <a:ea typeface="+mn-ea"/>
          <a:cs typeface="+mn-cs"/>
        </a:defRPr>
      </a:lvl3pPr>
      <a:lvl4pPr marL="756000" algn="l" defTabSz="914400" rtl="0" eaLnBrk="1" latinLnBrk="0" hangingPunct="1">
        <a:defRPr sz="200" kern="0">
          <a:solidFill>
            <a:schemeClr val="tx1"/>
          </a:solidFill>
          <a:latin typeface="+mn-lt"/>
          <a:ea typeface="+mn-ea"/>
          <a:cs typeface="+mn-cs"/>
        </a:defRPr>
      </a:lvl4pPr>
      <a:lvl5pPr marL="1008000" algn="l" defTabSz="914400" rtl="0" eaLnBrk="1" latinLnBrk="0" hangingPunct="1">
        <a:defRPr sz="2000" kern="0">
          <a:solidFill>
            <a:schemeClr val="tx1"/>
          </a:solidFill>
          <a:latin typeface="+mn-lt"/>
          <a:ea typeface="+mn-ea"/>
          <a:cs typeface="+mn-cs"/>
        </a:defRPr>
      </a:lvl5pPr>
      <a:lvl6pPr marL="1260000" algn="l" defTabSz="914400" rtl="0" eaLnBrk="1" latinLnBrk="0" hangingPunct="1">
        <a:defRPr sz="2000" kern="0">
          <a:solidFill>
            <a:schemeClr val="tx1"/>
          </a:solidFill>
          <a:latin typeface="+mn-lt"/>
          <a:ea typeface="+mn-ea"/>
          <a:cs typeface="+mn-cs"/>
        </a:defRPr>
      </a:lvl6pPr>
      <a:lvl7pPr marL="1512000" algn="l" defTabSz="914400" rtl="0" eaLnBrk="1" latinLnBrk="0" hangingPunct="1">
        <a:defRPr sz="2000" kern="0">
          <a:solidFill>
            <a:schemeClr val="tx1"/>
          </a:solidFill>
          <a:latin typeface="+mn-lt"/>
          <a:ea typeface="+mn-ea"/>
          <a:cs typeface="+mn-cs"/>
        </a:defRPr>
      </a:lvl7pPr>
      <a:lvl8pPr marL="1764000" algn="l" defTabSz="914400" rtl="0" eaLnBrk="1" latinLnBrk="0" hangingPunct="1">
        <a:defRPr sz="2000" kern="0">
          <a:solidFill>
            <a:schemeClr val="tx1"/>
          </a:solidFill>
          <a:latin typeface="+mn-lt"/>
          <a:ea typeface="+mn-ea"/>
          <a:cs typeface="+mn-cs"/>
        </a:defRPr>
      </a:lvl8pPr>
      <a:lvl9pPr marL="2016000" algn="l" defTabSz="914400" rtl="0" eaLnBrk="1" latinLnBrk="0" hangingPunct="1">
        <a:defRPr sz="2000" kern="0">
          <a:solidFill>
            <a:schemeClr val="tx1"/>
          </a:solidFill>
          <a:latin typeface="+mn-lt"/>
          <a:ea typeface="+mn-ea"/>
          <a:cs typeface="+mn-cs"/>
        </a:defRPr>
      </a:lvl9pPr>
    </p:otherStyle>
  </p:txStyles>
  <p:extLst>
    <p:ext uri="{27BBF7A9-308A-43DC-89C8-2F10F3537804}">
      <p15:sldGuideLst xmlns:p15="http://schemas.microsoft.com/office/powerpoint/2012/main">
        <p15:guide id="1" pos="544">
          <p15:clr>
            <a:srgbClr val="C35EA4"/>
          </p15:clr>
        </p15:guide>
        <p15:guide id="2" pos="73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rminal display">
            <a:extLst>
              <a:ext uri="{FF2B5EF4-FFF2-40B4-BE49-F238E27FC236}">
                <a16:creationId xmlns:a16="http://schemas.microsoft.com/office/drawing/2014/main" id="{4EC0DAD4-7117-1130-DE31-C5BC083C0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7B4BD45-450E-EC26-A780-B9BD191722F0}"/>
              </a:ext>
            </a:extLst>
          </p:cNvPr>
          <p:cNvSpPr/>
          <p:nvPr/>
        </p:nvSpPr>
        <p:spPr>
          <a:xfrm>
            <a:off x="0" y="2782541"/>
            <a:ext cx="12192000" cy="1495425"/>
          </a:xfrm>
          <a:prstGeom prst="rect">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numCol="1" rtlCol="0" anchor="ctr"/>
          <a:lstStyle/>
          <a:p>
            <a:pPr algn="ctr"/>
            <a:r>
              <a:rPr lang="en-US" sz="6000" b="1" kern="0" dirty="0">
                <a:solidFill>
                  <a:srgbClr val="FF0000"/>
                </a:solidFill>
                <a:latin typeface="Poppins" panose="00000500000000000000" pitchFamily="2" charset="0"/>
                <a:cs typeface="Poppins" panose="00000500000000000000" pitchFamily="2" charset="0"/>
              </a:rPr>
              <a:t>Bash Scripting </a:t>
            </a:r>
            <a:endParaRPr lang="en-IN" sz="6000" b="1" kern="0" dirty="0" err="1">
              <a:solidFill>
                <a:srgbClr val="FF000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47273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1569660"/>
          </a:xfrm>
          <a:prstGeom prst="rect">
            <a:avLst/>
          </a:prstGeom>
          <a:noFill/>
        </p:spPr>
        <p:txBody>
          <a:bodyPr wrap="square">
            <a:spAutoFit/>
          </a:bodyPr>
          <a:lstStyle/>
          <a:p>
            <a:r>
              <a:rPr lang="en-US" sz="4800" b="1" dirty="0">
                <a:solidFill>
                  <a:schemeClr val="bg2"/>
                </a:solidFill>
                <a:latin typeface="Algerian" panose="04020705040A02060702" pitchFamily="82" charset="0"/>
              </a:rPr>
              <a:t>If Statements</a:t>
            </a: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4401205"/>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if statements are used to conditionally execute a block of code based on the success or failure of a test command</a:t>
            </a:r>
          </a:p>
          <a:p>
            <a:pPr marL="457200" indent="-457200">
              <a:buFont typeface="Wingdings" panose="05000000000000000000" pitchFamily="2" charset="2"/>
              <a:buChar char="Ø"/>
            </a:pPr>
            <a:r>
              <a:rPr lang="en-US" sz="2800" dirty="0">
                <a:solidFill>
                  <a:schemeClr val="bg2"/>
                </a:solidFill>
              </a:rPr>
              <a:t>Example:</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v"/>
            </a:pPr>
            <a:r>
              <a:rPr lang="en-US" sz="2800" dirty="0">
                <a:solidFill>
                  <a:schemeClr val="bg2"/>
                </a:solidFill>
              </a:rPr>
              <a:t>number=10</a:t>
            </a:r>
          </a:p>
          <a:p>
            <a:pPr marL="457200" indent="-457200">
              <a:buFont typeface="Wingdings" panose="05000000000000000000" pitchFamily="2" charset="2"/>
              <a:buChar char="v"/>
            </a:pPr>
            <a:r>
              <a:rPr lang="en-US" sz="2800" dirty="0">
                <a:solidFill>
                  <a:schemeClr val="bg2"/>
                </a:solidFill>
              </a:rPr>
              <a:t># Simple if statement</a:t>
            </a:r>
          </a:p>
          <a:p>
            <a:pPr marL="457200" indent="-457200">
              <a:buFont typeface="Wingdings" panose="05000000000000000000" pitchFamily="2" charset="2"/>
              <a:buChar char="v"/>
            </a:pPr>
            <a:r>
              <a:rPr lang="en-US" sz="2800" dirty="0">
                <a:solidFill>
                  <a:schemeClr val="bg2"/>
                </a:solidFill>
              </a:rPr>
              <a:t>if [ $number -eq 10 ]; then</a:t>
            </a:r>
          </a:p>
          <a:p>
            <a:pPr marL="457200" indent="-457200">
              <a:buFont typeface="Wingdings" panose="05000000000000000000" pitchFamily="2" charset="2"/>
              <a:buChar char="v"/>
            </a:pPr>
            <a:r>
              <a:rPr lang="en-US" sz="2800" dirty="0">
                <a:solidFill>
                  <a:schemeClr val="bg2"/>
                </a:solidFill>
              </a:rPr>
              <a:t>    echo "The number is 10."</a:t>
            </a:r>
          </a:p>
          <a:p>
            <a:pPr marL="457200" indent="-457200">
              <a:buFont typeface="Wingdings" panose="05000000000000000000" pitchFamily="2" charset="2"/>
              <a:buChar char="v"/>
            </a:pPr>
            <a:r>
              <a:rPr lang="en-US" sz="2800" dirty="0">
                <a:solidFill>
                  <a:schemeClr val="bg2"/>
                </a:solidFill>
              </a:rPr>
              <a:t>fi</a:t>
            </a:r>
          </a:p>
          <a:p>
            <a:pPr marL="457200" indent="-457200">
              <a:buFont typeface="Wingdings" panose="05000000000000000000" pitchFamily="2" charset="2"/>
              <a:buChar char="Ø"/>
            </a:pPr>
            <a:endParaRPr lang="en-US" sz="2800" dirty="0">
              <a:solidFill>
                <a:schemeClr val="bg2"/>
              </a:solidFill>
            </a:endParaRPr>
          </a:p>
        </p:txBody>
      </p:sp>
    </p:spTree>
    <p:extLst>
      <p:ext uri="{BB962C8B-B14F-4D97-AF65-F5344CB8AC3E}">
        <p14:creationId xmlns:p14="http://schemas.microsoft.com/office/powerpoint/2010/main" val="266144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1569660"/>
          </a:xfrm>
          <a:prstGeom prst="rect">
            <a:avLst/>
          </a:prstGeom>
          <a:noFill/>
        </p:spPr>
        <p:txBody>
          <a:bodyPr wrap="square">
            <a:spAutoFit/>
          </a:bodyPr>
          <a:lstStyle/>
          <a:p>
            <a:r>
              <a:rPr lang="en-US" sz="4800" b="1" dirty="0">
                <a:solidFill>
                  <a:schemeClr val="bg2"/>
                </a:solidFill>
                <a:latin typeface="Algerian" panose="04020705040A02060702" pitchFamily="82" charset="0"/>
              </a:rPr>
              <a:t>if-else Statements</a:t>
            </a: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5262979"/>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if-else statement allows you to execute different blocks of code based on whether a condition is true or false. </a:t>
            </a:r>
          </a:p>
          <a:p>
            <a:pPr marL="457200" indent="-457200">
              <a:buFont typeface="Wingdings" panose="05000000000000000000" pitchFamily="2" charset="2"/>
              <a:buChar char="Ø"/>
            </a:pPr>
            <a:r>
              <a:rPr lang="en-US" sz="2800" dirty="0">
                <a:solidFill>
                  <a:schemeClr val="bg2"/>
                </a:solidFill>
              </a:rPr>
              <a:t>Example:</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v"/>
            </a:pPr>
            <a:r>
              <a:rPr lang="en-US" sz="2800" dirty="0">
                <a:solidFill>
                  <a:schemeClr val="bg2"/>
                </a:solidFill>
              </a:rPr>
              <a:t>number=5</a:t>
            </a:r>
          </a:p>
          <a:p>
            <a:pPr marL="457200" indent="-457200">
              <a:buFont typeface="Wingdings" panose="05000000000000000000" pitchFamily="2" charset="2"/>
              <a:buChar char="v"/>
            </a:pPr>
            <a:r>
              <a:rPr lang="en-US" sz="2800" dirty="0">
                <a:solidFill>
                  <a:schemeClr val="bg2"/>
                </a:solidFill>
              </a:rPr>
              <a:t># If-else statement</a:t>
            </a:r>
          </a:p>
          <a:p>
            <a:pPr marL="457200" indent="-457200">
              <a:buFont typeface="Wingdings" panose="05000000000000000000" pitchFamily="2" charset="2"/>
              <a:buChar char="v"/>
            </a:pPr>
            <a:r>
              <a:rPr lang="en-US" sz="2800" dirty="0">
                <a:solidFill>
                  <a:schemeClr val="bg2"/>
                </a:solidFill>
              </a:rPr>
              <a:t>if [ $number -eq 10 ]; then</a:t>
            </a:r>
          </a:p>
          <a:p>
            <a:pPr marL="457200" indent="-457200">
              <a:buFont typeface="Wingdings" panose="05000000000000000000" pitchFamily="2" charset="2"/>
              <a:buChar char="v"/>
            </a:pPr>
            <a:r>
              <a:rPr lang="en-US" sz="2800" dirty="0">
                <a:solidFill>
                  <a:schemeClr val="bg2"/>
                </a:solidFill>
              </a:rPr>
              <a:t>    echo "The number is 10."</a:t>
            </a:r>
          </a:p>
          <a:p>
            <a:pPr marL="457200" indent="-457200">
              <a:buFont typeface="Wingdings" panose="05000000000000000000" pitchFamily="2" charset="2"/>
              <a:buChar char="v"/>
            </a:pPr>
            <a:r>
              <a:rPr lang="en-US" sz="2800" dirty="0">
                <a:solidFill>
                  <a:schemeClr val="bg2"/>
                </a:solidFill>
              </a:rPr>
              <a:t>else</a:t>
            </a:r>
          </a:p>
          <a:p>
            <a:pPr marL="457200" indent="-457200">
              <a:buFont typeface="Wingdings" panose="05000000000000000000" pitchFamily="2" charset="2"/>
              <a:buChar char="v"/>
            </a:pPr>
            <a:r>
              <a:rPr lang="en-US" sz="2800" dirty="0">
                <a:solidFill>
                  <a:schemeClr val="bg2"/>
                </a:solidFill>
              </a:rPr>
              <a:t>    echo "The number is not 10."</a:t>
            </a:r>
          </a:p>
          <a:p>
            <a:pPr marL="457200" indent="-457200">
              <a:buFont typeface="Wingdings" panose="05000000000000000000" pitchFamily="2" charset="2"/>
              <a:buChar char="v"/>
            </a:pPr>
            <a:r>
              <a:rPr lang="en-US" sz="2800" dirty="0">
                <a:solidFill>
                  <a:schemeClr val="bg2"/>
                </a:solidFill>
              </a:rPr>
              <a:t>fi</a:t>
            </a:r>
          </a:p>
          <a:p>
            <a:pPr marL="457200" indent="-457200">
              <a:buFont typeface="Wingdings" panose="05000000000000000000" pitchFamily="2" charset="2"/>
              <a:buChar char="Ø"/>
            </a:pPr>
            <a:endParaRPr lang="en-US" sz="2800" dirty="0">
              <a:solidFill>
                <a:schemeClr val="bg2"/>
              </a:solidFill>
            </a:endParaRPr>
          </a:p>
        </p:txBody>
      </p:sp>
    </p:spTree>
    <p:extLst>
      <p:ext uri="{BB962C8B-B14F-4D97-AF65-F5344CB8AC3E}">
        <p14:creationId xmlns:p14="http://schemas.microsoft.com/office/powerpoint/2010/main" val="66529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Loops</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3539430"/>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Loops in programming are control structures that allow you to repeatedly execute a block of code. </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
            </a:pPr>
            <a:r>
              <a:rPr lang="en-US" sz="2800" dirty="0">
                <a:solidFill>
                  <a:schemeClr val="bg2"/>
                </a:solidFill>
              </a:rPr>
              <a:t>Why Loops?</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Loops help you execute a block of code repeatedly, saving you from writing the same code over and over.</a:t>
            </a:r>
          </a:p>
          <a:p>
            <a:pPr marL="457200" indent="-457200">
              <a:buFont typeface="Wingdings" panose="05000000000000000000" pitchFamily="2" charset="2"/>
              <a:buChar char="Ø"/>
            </a:pPr>
            <a:endParaRPr lang="en-US" sz="2800" dirty="0">
              <a:solidFill>
                <a:schemeClr val="bg2"/>
              </a:solidFill>
            </a:endParaRPr>
          </a:p>
        </p:txBody>
      </p:sp>
    </p:spTree>
    <p:extLst>
      <p:ext uri="{BB962C8B-B14F-4D97-AF65-F5344CB8AC3E}">
        <p14:creationId xmlns:p14="http://schemas.microsoft.com/office/powerpoint/2010/main" val="386764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Two common types of loops</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1384995"/>
          </a:xfrm>
          <a:prstGeom prst="rect">
            <a:avLst/>
          </a:prstGeom>
          <a:noFill/>
        </p:spPr>
        <p:txBody>
          <a:bodyPr wrap="square">
            <a:spAutoFit/>
          </a:bodyPr>
          <a:lstStyle/>
          <a:p>
            <a:pPr marL="457200" indent="-457200">
              <a:buFont typeface="Wingdings" panose="05000000000000000000" pitchFamily="2" charset="2"/>
              <a:buChar char="§"/>
            </a:pPr>
            <a:r>
              <a:rPr lang="en-US" sz="2800" dirty="0">
                <a:solidFill>
                  <a:schemeClr val="bg2"/>
                </a:solidFill>
              </a:rPr>
              <a:t>for Loop</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
            </a:pPr>
            <a:r>
              <a:rPr lang="en-US" sz="2800" dirty="0">
                <a:solidFill>
                  <a:schemeClr val="bg2"/>
                </a:solidFill>
              </a:rPr>
              <a:t>while Loop</a:t>
            </a:r>
          </a:p>
        </p:txBody>
      </p:sp>
    </p:spTree>
    <p:extLst>
      <p:ext uri="{BB962C8B-B14F-4D97-AF65-F5344CB8AC3E}">
        <p14:creationId xmlns:p14="http://schemas.microsoft.com/office/powerpoint/2010/main" val="172683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For loop</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5262979"/>
          </a:xfrm>
          <a:prstGeom prst="rect">
            <a:avLst/>
          </a:prstGeom>
          <a:noFill/>
        </p:spPr>
        <p:txBody>
          <a:bodyPr wrap="square">
            <a:spAutoFit/>
          </a:bodyPr>
          <a:lstStyle/>
          <a:p>
            <a:pPr marL="457200" indent="-457200">
              <a:buFont typeface="Wingdings" panose="05000000000000000000" pitchFamily="2" charset="2"/>
              <a:buChar char="§"/>
            </a:pPr>
            <a:r>
              <a:rPr lang="en-US" sz="2800" dirty="0">
                <a:solidFill>
                  <a:schemeClr val="bg2"/>
                </a:solidFill>
              </a:rPr>
              <a:t>The for loop is used to iterate over a sequence, such as a range of numbers or elements in an array.</a:t>
            </a:r>
          </a:p>
          <a:p>
            <a:pPr marL="457200" indent="-457200">
              <a:buFont typeface="Wingdings" panose="05000000000000000000" pitchFamily="2" charset="2"/>
              <a:buChar char="§"/>
            </a:pPr>
            <a:endParaRPr lang="en-US" sz="2800" dirty="0">
              <a:solidFill>
                <a:schemeClr val="bg2"/>
              </a:solidFill>
            </a:endParaRPr>
          </a:p>
          <a:p>
            <a:pPr marL="457200" indent="-457200">
              <a:buFont typeface="Wingdings" panose="05000000000000000000" pitchFamily="2" charset="2"/>
              <a:buChar char="§"/>
            </a:pPr>
            <a:r>
              <a:rPr lang="en-US" sz="2800" dirty="0">
                <a:solidFill>
                  <a:schemeClr val="bg2"/>
                </a:solidFill>
              </a:rPr>
              <a:t>Syntax: </a:t>
            </a:r>
          </a:p>
          <a:p>
            <a:pPr marL="457200" indent="-457200">
              <a:buFont typeface="Wingdings" panose="05000000000000000000" pitchFamily="2" charset="2"/>
              <a:buChar char="§"/>
            </a:pPr>
            <a:endParaRPr lang="en-US" sz="2800" dirty="0">
              <a:solidFill>
                <a:schemeClr val="bg2"/>
              </a:solidFill>
            </a:endParaRPr>
          </a:p>
          <a:p>
            <a:r>
              <a:rPr lang="en-US" sz="2800" dirty="0">
                <a:solidFill>
                  <a:schemeClr val="bg2"/>
                </a:solidFill>
              </a:rPr>
              <a:t>for variable in list</a:t>
            </a:r>
          </a:p>
          <a:p>
            <a:r>
              <a:rPr lang="en-US" sz="2800" dirty="0">
                <a:solidFill>
                  <a:schemeClr val="bg2"/>
                </a:solidFill>
              </a:rPr>
              <a:t>do</a:t>
            </a:r>
          </a:p>
          <a:p>
            <a:r>
              <a:rPr lang="en-US" sz="2800" dirty="0">
                <a:solidFill>
                  <a:schemeClr val="bg2"/>
                </a:solidFill>
              </a:rPr>
              <a:t>    # Code to be executed for each iteration</a:t>
            </a:r>
          </a:p>
          <a:p>
            <a:r>
              <a:rPr lang="en-US" sz="2800" dirty="0">
                <a:solidFill>
                  <a:schemeClr val="bg2"/>
                </a:solidFill>
              </a:rPr>
              <a:t>done</a:t>
            </a:r>
          </a:p>
          <a:p>
            <a:pPr marL="457200" indent="-457200">
              <a:buFont typeface="Wingdings" panose="05000000000000000000" pitchFamily="2" charset="2"/>
              <a:buChar char="§"/>
            </a:pPr>
            <a:endParaRPr lang="en-US" sz="2800" dirty="0">
              <a:solidFill>
                <a:schemeClr val="bg2"/>
              </a:solidFill>
            </a:endParaRPr>
          </a:p>
          <a:p>
            <a:pPr marL="457200" indent="-457200">
              <a:buFont typeface="Wingdings" panose="05000000000000000000" pitchFamily="2" charset="2"/>
              <a:buChar char="Ø"/>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1867036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while loop</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4832092"/>
          </a:xfrm>
          <a:prstGeom prst="rect">
            <a:avLst/>
          </a:prstGeom>
          <a:noFill/>
        </p:spPr>
        <p:txBody>
          <a:bodyPr wrap="square">
            <a:spAutoFit/>
          </a:bodyPr>
          <a:lstStyle/>
          <a:p>
            <a:pPr marL="457200" indent="-457200">
              <a:buFont typeface="Wingdings" panose="05000000000000000000" pitchFamily="2" charset="2"/>
              <a:buChar char="§"/>
            </a:pPr>
            <a:r>
              <a:rPr lang="en-US" sz="2800" dirty="0">
                <a:solidFill>
                  <a:schemeClr val="bg2"/>
                </a:solidFill>
              </a:rPr>
              <a:t>The while loop in Bash is used to repeatedly execute a block of code as long as a specified condition is true</a:t>
            </a:r>
          </a:p>
          <a:p>
            <a:pPr marL="457200" indent="-457200">
              <a:buFont typeface="Wingdings" panose="05000000000000000000" pitchFamily="2" charset="2"/>
              <a:buChar char="§"/>
            </a:pPr>
            <a:r>
              <a:rPr lang="en-US" sz="2800" dirty="0">
                <a:solidFill>
                  <a:schemeClr val="bg2"/>
                </a:solidFill>
              </a:rPr>
              <a:t>Syntax: </a:t>
            </a:r>
          </a:p>
          <a:p>
            <a:pPr marL="457200" indent="-457200">
              <a:buFont typeface="Wingdings" panose="05000000000000000000" pitchFamily="2" charset="2"/>
              <a:buChar char="§"/>
            </a:pPr>
            <a:endParaRPr lang="en-US" sz="2800" dirty="0">
              <a:solidFill>
                <a:schemeClr val="bg2"/>
              </a:solidFill>
            </a:endParaRPr>
          </a:p>
          <a:p>
            <a:r>
              <a:rPr lang="en-US" sz="2800" dirty="0">
                <a:solidFill>
                  <a:schemeClr val="bg2"/>
                </a:solidFill>
              </a:rPr>
              <a:t>while [ condition ]</a:t>
            </a:r>
          </a:p>
          <a:p>
            <a:r>
              <a:rPr lang="en-US" sz="2800" dirty="0">
                <a:solidFill>
                  <a:schemeClr val="bg2"/>
                </a:solidFill>
              </a:rPr>
              <a:t>do</a:t>
            </a:r>
          </a:p>
          <a:p>
            <a:r>
              <a:rPr lang="en-US" sz="2800" dirty="0">
                <a:solidFill>
                  <a:schemeClr val="bg2"/>
                </a:solidFill>
              </a:rPr>
              <a:t>    # Code to be executed while the condition is true</a:t>
            </a:r>
          </a:p>
          <a:p>
            <a:r>
              <a:rPr lang="en-US" sz="2800" dirty="0">
                <a:solidFill>
                  <a:schemeClr val="bg2"/>
                </a:solidFill>
              </a:rPr>
              <a:t>done</a:t>
            </a:r>
          </a:p>
          <a:p>
            <a:pPr marL="457200" indent="-457200">
              <a:buFont typeface="Wingdings" panose="05000000000000000000" pitchFamily="2" charset="2"/>
              <a:buChar char="§"/>
            </a:pPr>
            <a:endParaRPr lang="en-US" sz="2800" dirty="0">
              <a:solidFill>
                <a:schemeClr val="bg2"/>
              </a:solidFill>
            </a:endParaRPr>
          </a:p>
          <a:p>
            <a:pPr marL="457200" indent="-457200">
              <a:buFont typeface="Wingdings" panose="05000000000000000000" pitchFamily="2" charset="2"/>
              <a:buChar char="Ø"/>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2330580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Function</a:t>
            </a: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6124754"/>
          </a:xfrm>
          <a:prstGeom prst="rect">
            <a:avLst/>
          </a:prstGeom>
          <a:noFill/>
        </p:spPr>
        <p:txBody>
          <a:bodyPr wrap="square">
            <a:spAutoFit/>
          </a:bodyPr>
          <a:lstStyle/>
          <a:p>
            <a:pPr marL="457200" indent="-457200">
              <a:buFont typeface="Wingdings" panose="05000000000000000000" pitchFamily="2" charset="2"/>
              <a:buChar char="§"/>
            </a:pPr>
            <a:r>
              <a:rPr lang="en-US" sz="2800" dirty="0">
                <a:solidFill>
                  <a:schemeClr val="bg2"/>
                </a:solidFill>
              </a:rPr>
              <a:t>In Bash, a function is a block of code that can be defined and executed within a script. Functions provide a way to organize and reuse code, making scripts more modular and maintainable</a:t>
            </a:r>
          </a:p>
          <a:p>
            <a:pPr marL="457200" indent="-457200">
              <a:buFont typeface="Wingdings" panose="05000000000000000000" pitchFamily="2" charset="2"/>
              <a:buChar char="§"/>
            </a:pPr>
            <a:r>
              <a:rPr lang="en-US" sz="2800" dirty="0">
                <a:solidFill>
                  <a:schemeClr val="bg2"/>
                </a:solidFill>
              </a:rPr>
              <a:t>Syntax: </a:t>
            </a:r>
          </a:p>
          <a:p>
            <a:endParaRPr lang="en-US" sz="2800" dirty="0">
              <a:solidFill>
                <a:schemeClr val="bg2"/>
              </a:solidFill>
            </a:endParaRPr>
          </a:p>
          <a:p>
            <a:r>
              <a:rPr lang="en-US" sz="2800" dirty="0">
                <a:solidFill>
                  <a:schemeClr val="bg2"/>
                </a:solidFill>
              </a:rPr>
              <a:t>function </a:t>
            </a:r>
            <a:r>
              <a:rPr lang="en-US" sz="2800" dirty="0" err="1">
                <a:solidFill>
                  <a:schemeClr val="bg2"/>
                </a:solidFill>
              </a:rPr>
              <a:t>function_name</a:t>
            </a:r>
            <a:r>
              <a:rPr lang="en-US" sz="2800" dirty="0">
                <a:solidFill>
                  <a:schemeClr val="bg2"/>
                </a:solidFill>
              </a:rPr>
              <a:t> {</a:t>
            </a:r>
          </a:p>
          <a:p>
            <a:r>
              <a:rPr lang="en-US" sz="2800" dirty="0">
                <a:solidFill>
                  <a:schemeClr val="bg2"/>
                </a:solidFill>
              </a:rPr>
              <a:t>    # Code to be executed</a:t>
            </a:r>
          </a:p>
          <a:p>
            <a:r>
              <a:rPr lang="en-US" sz="2800" dirty="0">
                <a:solidFill>
                  <a:schemeClr val="bg2"/>
                </a:solidFill>
              </a:rPr>
              <a:t>}</a:t>
            </a:r>
          </a:p>
          <a:p>
            <a:r>
              <a:rPr lang="en-US" sz="2800" dirty="0">
                <a:solidFill>
                  <a:schemeClr val="bg2"/>
                </a:solidFill>
              </a:rPr>
              <a:t># Call the function</a:t>
            </a:r>
          </a:p>
          <a:p>
            <a:r>
              <a:rPr lang="en-US" sz="2800" dirty="0" err="1">
                <a:solidFill>
                  <a:schemeClr val="bg2"/>
                </a:solidFill>
              </a:rPr>
              <a:t>function_name</a:t>
            </a:r>
            <a:endParaRPr lang="en-US" sz="2800" dirty="0">
              <a:solidFill>
                <a:schemeClr val="bg2"/>
              </a:solidFill>
            </a:endParaRPr>
          </a:p>
          <a:p>
            <a:endParaRPr lang="en-US" sz="2800" dirty="0">
              <a:solidFill>
                <a:schemeClr val="bg2"/>
              </a:solidFill>
            </a:endParaRPr>
          </a:p>
          <a:p>
            <a:pPr marL="457200" indent="-457200">
              <a:buFont typeface="Wingdings" panose="05000000000000000000" pitchFamily="2" charset="2"/>
              <a:buChar char="Ø"/>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4197557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Input and output</a:t>
            </a: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4832092"/>
          </a:xfrm>
          <a:prstGeom prst="rect">
            <a:avLst/>
          </a:prstGeom>
          <a:noFill/>
        </p:spPr>
        <p:txBody>
          <a:bodyPr wrap="square">
            <a:spAutoFit/>
          </a:bodyPr>
          <a:lstStyle/>
          <a:p>
            <a:pPr marL="457200" indent="-457200">
              <a:buFont typeface="Wingdings" panose="05000000000000000000" pitchFamily="2" charset="2"/>
              <a:buChar char="§"/>
            </a:pPr>
            <a:r>
              <a:rPr lang="en-US" sz="2800" dirty="0">
                <a:solidFill>
                  <a:schemeClr val="bg2"/>
                </a:solidFill>
              </a:rPr>
              <a:t>The read command allows you to interactively take input from the user.</a:t>
            </a:r>
          </a:p>
          <a:p>
            <a:pPr marL="457200" indent="-457200">
              <a:buFont typeface="Wingdings" panose="05000000000000000000" pitchFamily="2" charset="2"/>
              <a:buChar char="§"/>
            </a:pPr>
            <a:r>
              <a:rPr lang="en-US" sz="2800" dirty="0">
                <a:solidFill>
                  <a:schemeClr val="bg2"/>
                </a:solidFill>
              </a:rPr>
              <a:t>The echo command is used to print text to the terminal.</a:t>
            </a:r>
          </a:p>
          <a:p>
            <a:endParaRPr lang="en-US" sz="2800" dirty="0">
              <a:solidFill>
                <a:schemeClr val="bg2"/>
              </a:solidFill>
            </a:endParaRPr>
          </a:p>
          <a:p>
            <a:r>
              <a:rPr lang="en-US" sz="2800" dirty="0">
                <a:solidFill>
                  <a:schemeClr val="bg2"/>
                </a:solidFill>
              </a:rPr>
              <a:t># Example script (input_script.sh)</a:t>
            </a:r>
          </a:p>
          <a:p>
            <a:r>
              <a:rPr lang="en-US" sz="2800" dirty="0">
                <a:solidFill>
                  <a:schemeClr val="bg2"/>
                </a:solidFill>
              </a:rPr>
              <a:t>echo "Enter your name:"</a:t>
            </a:r>
          </a:p>
          <a:p>
            <a:r>
              <a:rPr lang="en-US" sz="2800" dirty="0">
                <a:solidFill>
                  <a:schemeClr val="bg2"/>
                </a:solidFill>
              </a:rPr>
              <a:t>read username</a:t>
            </a:r>
          </a:p>
          <a:p>
            <a:r>
              <a:rPr lang="en-US" sz="2800" dirty="0">
                <a:solidFill>
                  <a:schemeClr val="bg2"/>
                </a:solidFill>
              </a:rPr>
              <a:t>echo "Hello, $username!"</a:t>
            </a:r>
          </a:p>
          <a:p>
            <a:endParaRPr lang="en-US" sz="2800" dirty="0">
              <a:solidFill>
                <a:schemeClr val="bg2"/>
              </a:solidFill>
            </a:endParaRPr>
          </a:p>
          <a:p>
            <a:pPr marL="457200" indent="-457200">
              <a:buFont typeface="Wingdings" panose="05000000000000000000" pitchFamily="2" charset="2"/>
              <a:buChar char="Ø"/>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2092890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2308324"/>
          </a:xfrm>
          <a:prstGeom prst="rect">
            <a:avLst/>
          </a:prstGeom>
          <a:noFill/>
        </p:spPr>
        <p:txBody>
          <a:bodyPr wrap="square">
            <a:spAutoFit/>
          </a:bodyPr>
          <a:lstStyle/>
          <a:p>
            <a:r>
              <a:rPr lang="en-US" sz="4800" b="1" dirty="0">
                <a:solidFill>
                  <a:schemeClr val="bg2"/>
                </a:solidFill>
                <a:latin typeface="Algerian" panose="04020705040A02060702" pitchFamily="82" charset="0"/>
              </a:rPr>
              <a:t>working with files</a:t>
            </a:r>
          </a:p>
          <a:p>
            <a:endParaRPr lang="en-US" sz="4800" b="1" dirty="0">
              <a:solidFill>
                <a:schemeClr val="bg2"/>
              </a:solidFill>
              <a:latin typeface="Algerian" panose="04020705040A02060702" pitchFamily="82" charset="0"/>
            </a:endParaRP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3970318"/>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2"/>
                </a:solidFill>
              </a:rPr>
              <a:t>Creating a File</a:t>
            </a:r>
          </a:p>
          <a:p>
            <a:pPr marL="457200" indent="-457200">
              <a:buFont typeface="Arial" panose="020B0604020202020204" pitchFamily="34" charset="0"/>
              <a:buChar char="•"/>
            </a:pPr>
            <a:r>
              <a:rPr lang="en-US" sz="2800" dirty="0">
                <a:solidFill>
                  <a:schemeClr val="bg2"/>
                </a:solidFill>
              </a:rPr>
              <a:t>Writing to a File</a:t>
            </a:r>
          </a:p>
          <a:p>
            <a:pPr marL="457200" indent="-457200">
              <a:buFont typeface="Arial" panose="020B0604020202020204" pitchFamily="34" charset="0"/>
              <a:buChar char="•"/>
            </a:pPr>
            <a:r>
              <a:rPr lang="en-US" sz="2800" dirty="0">
                <a:solidFill>
                  <a:schemeClr val="bg2"/>
                </a:solidFill>
              </a:rPr>
              <a:t>Appending to a File</a:t>
            </a:r>
          </a:p>
          <a:p>
            <a:pPr marL="457200" indent="-457200">
              <a:buFont typeface="Arial" panose="020B0604020202020204" pitchFamily="34" charset="0"/>
              <a:buChar char="•"/>
            </a:pPr>
            <a:r>
              <a:rPr lang="en-US" sz="2800" dirty="0">
                <a:solidFill>
                  <a:schemeClr val="bg2"/>
                </a:solidFill>
              </a:rPr>
              <a:t>Reading a File</a:t>
            </a:r>
          </a:p>
          <a:p>
            <a:pPr marL="457200" indent="-457200">
              <a:buFont typeface="Arial" panose="020B0604020202020204" pitchFamily="34" charset="0"/>
              <a:buChar char="•"/>
            </a:pPr>
            <a:r>
              <a:rPr lang="en-US" sz="2800" dirty="0">
                <a:solidFill>
                  <a:schemeClr val="bg2"/>
                </a:solidFill>
              </a:rPr>
              <a:t>Copying a File</a:t>
            </a:r>
          </a:p>
          <a:p>
            <a:pPr marL="457200" indent="-457200">
              <a:buFont typeface="Arial" panose="020B0604020202020204" pitchFamily="34" charset="0"/>
              <a:buChar char="•"/>
            </a:pPr>
            <a:r>
              <a:rPr lang="en-US" sz="2800" dirty="0">
                <a:solidFill>
                  <a:schemeClr val="bg2"/>
                </a:solidFill>
              </a:rPr>
              <a:t>Moving/Renaming a File</a:t>
            </a:r>
          </a:p>
          <a:p>
            <a:pPr marL="457200" indent="-457200">
              <a:buFont typeface="Arial" panose="020B0604020202020204" pitchFamily="34" charset="0"/>
              <a:buChar char="•"/>
            </a:pPr>
            <a:r>
              <a:rPr lang="en-US" sz="2800" dirty="0">
                <a:solidFill>
                  <a:schemeClr val="bg2"/>
                </a:solidFill>
              </a:rPr>
              <a:t>Deleting a File</a:t>
            </a:r>
          </a:p>
          <a:p>
            <a:pPr marL="457200" indent="-457200">
              <a:buFont typeface="Wingdings" panose="05000000000000000000" pitchFamily="2" charset="2"/>
              <a:buChar char="Ø"/>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2596358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2308324"/>
          </a:xfrm>
          <a:prstGeom prst="rect">
            <a:avLst/>
          </a:prstGeom>
          <a:noFill/>
        </p:spPr>
        <p:txBody>
          <a:bodyPr wrap="square">
            <a:spAutoFit/>
          </a:bodyPr>
          <a:lstStyle/>
          <a:p>
            <a:r>
              <a:rPr lang="en-US" sz="4800" b="1" dirty="0">
                <a:solidFill>
                  <a:schemeClr val="bg2"/>
                </a:solidFill>
                <a:latin typeface="Algerian" panose="04020705040A02060702" pitchFamily="82" charset="0"/>
              </a:rPr>
              <a:t>working with directory</a:t>
            </a:r>
          </a:p>
          <a:p>
            <a:endParaRPr lang="en-US" sz="4800" b="1" dirty="0">
              <a:solidFill>
                <a:schemeClr val="bg2"/>
              </a:solidFill>
              <a:latin typeface="Algerian" panose="04020705040A02060702" pitchFamily="82" charset="0"/>
            </a:endParaRP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3970318"/>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2"/>
                </a:solidFill>
              </a:rPr>
              <a:t>Creating a Directory</a:t>
            </a:r>
          </a:p>
          <a:p>
            <a:pPr marL="457200" indent="-457200">
              <a:buFont typeface="Arial" panose="020B0604020202020204" pitchFamily="34" charset="0"/>
              <a:buChar char="•"/>
            </a:pPr>
            <a:r>
              <a:rPr lang="en-US" sz="2800" dirty="0">
                <a:solidFill>
                  <a:schemeClr val="bg2"/>
                </a:solidFill>
              </a:rPr>
              <a:t>Listing Contents of a Directory</a:t>
            </a:r>
          </a:p>
          <a:p>
            <a:pPr marL="457200" indent="-457200">
              <a:buFont typeface="Arial" panose="020B0604020202020204" pitchFamily="34" charset="0"/>
              <a:buChar char="•"/>
            </a:pPr>
            <a:r>
              <a:rPr lang="en-US" sz="2800" dirty="0">
                <a:solidFill>
                  <a:schemeClr val="bg2"/>
                </a:solidFill>
              </a:rPr>
              <a:t>Changing Directory</a:t>
            </a:r>
          </a:p>
          <a:p>
            <a:pPr marL="457200" indent="-457200">
              <a:buFont typeface="Arial" panose="020B0604020202020204" pitchFamily="34" charset="0"/>
              <a:buChar char="•"/>
            </a:pPr>
            <a:r>
              <a:rPr lang="en-US" sz="2800" dirty="0">
                <a:solidFill>
                  <a:schemeClr val="bg2"/>
                </a:solidFill>
              </a:rPr>
              <a:t>Copying a Directory</a:t>
            </a:r>
          </a:p>
          <a:p>
            <a:pPr marL="457200" indent="-457200">
              <a:buFont typeface="Arial" panose="020B0604020202020204" pitchFamily="34" charset="0"/>
              <a:buChar char="•"/>
            </a:pPr>
            <a:r>
              <a:rPr lang="en-US" sz="2800" dirty="0">
                <a:solidFill>
                  <a:schemeClr val="bg2"/>
                </a:solidFill>
              </a:rPr>
              <a:t>Moving/Renaming a Directory</a:t>
            </a:r>
          </a:p>
          <a:p>
            <a:pPr marL="457200" indent="-457200">
              <a:buFont typeface="Arial" panose="020B0604020202020204" pitchFamily="34" charset="0"/>
              <a:buChar char="•"/>
            </a:pPr>
            <a:r>
              <a:rPr lang="en-US" sz="2800" dirty="0">
                <a:solidFill>
                  <a:schemeClr val="bg2"/>
                </a:solidFill>
              </a:rPr>
              <a:t>Deleting a Directory</a:t>
            </a:r>
          </a:p>
          <a:p>
            <a:pPr marL="457200" indent="-457200">
              <a:buFont typeface="Arial" panose="020B0604020202020204" pitchFamily="34" charset="0"/>
              <a:buChar char="•"/>
            </a:pPr>
            <a:r>
              <a:rPr lang="en-US" sz="2800" dirty="0">
                <a:solidFill>
                  <a:schemeClr val="bg2"/>
                </a:solidFill>
              </a:rPr>
              <a:t>Checking File Types</a:t>
            </a:r>
          </a:p>
          <a:p>
            <a:pPr marL="457200" indent="-457200">
              <a:buFont typeface="Arial" panose="020B0604020202020204" pitchFamily="34" charset="0"/>
              <a:buChar char="•"/>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308903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F43EF-645A-CF18-98BC-4F8782AF36E3}"/>
              </a:ext>
            </a:extLst>
          </p:cNvPr>
          <p:cNvSpPr txBox="1"/>
          <p:nvPr/>
        </p:nvSpPr>
        <p:spPr>
          <a:xfrm>
            <a:off x="553938" y="1265635"/>
            <a:ext cx="11674503" cy="3170099"/>
          </a:xfrm>
          <a:prstGeom prst="rect">
            <a:avLst/>
          </a:prstGeom>
          <a:noFill/>
        </p:spPr>
        <p:txBody>
          <a:bodyPr wrap="square">
            <a:spAutoFit/>
          </a:bodyPr>
          <a:lstStyle/>
          <a:p>
            <a:pPr marL="685800" indent="-685800">
              <a:buFont typeface="Wingdings" panose="05000000000000000000" pitchFamily="2" charset="2"/>
              <a:buChar char="Ø"/>
            </a:pPr>
            <a:r>
              <a:rPr lang="en-US" sz="4000" b="0" i="0" dirty="0" err="1">
                <a:solidFill>
                  <a:schemeClr val="bg2"/>
                </a:solidFill>
                <a:effectLst/>
                <a:latin typeface="Söhne"/>
              </a:rPr>
              <a:t>Bourne</a:t>
            </a:r>
            <a:r>
              <a:rPr lang="en-US" sz="4000" b="0" i="0" dirty="0">
                <a:solidFill>
                  <a:schemeClr val="bg2"/>
                </a:solidFill>
                <a:effectLst/>
                <a:latin typeface="Söhne"/>
              </a:rPr>
              <a:t> Again Shell.</a:t>
            </a:r>
          </a:p>
          <a:p>
            <a:pPr marL="685800" indent="-685800">
              <a:buFont typeface="Wingdings" panose="05000000000000000000" pitchFamily="2" charset="2"/>
              <a:buChar char="Ø"/>
            </a:pPr>
            <a:r>
              <a:rPr lang="en-US" sz="4000" b="0" i="0" dirty="0">
                <a:solidFill>
                  <a:schemeClr val="bg2"/>
                </a:solidFill>
                <a:effectLst/>
                <a:latin typeface="Söhne"/>
              </a:rPr>
              <a:t>It is a scripting language.</a:t>
            </a:r>
          </a:p>
          <a:p>
            <a:pPr marL="685800" indent="-685800">
              <a:buFont typeface="Wingdings" panose="05000000000000000000" pitchFamily="2" charset="2"/>
              <a:buChar char="Ø"/>
            </a:pPr>
            <a:r>
              <a:rPr lang="en-US" sz="4000" b="0" i="0" dirty="0">
                <a:solidFill>
                  <a:schemeClr val="bg2"/>
                </a:solidFill>
                <a:effectLst/>
                <a:latin typeface="Söhne"/>
              </a:rPr>
              <a:t>allowing users to write sequences of commands in a file, known as a script.</a:t>
            </a:r>
            <a:br>
              <a:rPr lang="en-US" sz="4000" dirty="0">
                <a:solidFill>
                  <a:schemeClr val="bg2"/>
                </a:solidFill>
              </a:rPr>
            </a:br>
            <a:endParaRPr lang="en-IN" sz="4000" dirty="0">
              <a:solidFill>
                <a:schemeClr val="bg2"/>
              </a:solidFill>
            </a:endParaRPr>
          </a:p>
        </p:txBody>
      </p:sp>
      <p:sp>
        <p:nvSpPr>
          <p:cNvPr id="4" name="TextBox 3">
            <a:extLst>
              <a:ext uri="{FF2B5EF4-FFF2-40B4-BE49-F238E27FC236}">
                <a16:creationId xmlns:a16="http://schemas.microsoft.com/office/drawing/2014/main" id="{E0F9AB98-BBB3-9E0B-DA84-3DD01A09726B}"/>
              </a:ext>
            </a:extLst>
          </p:cNvPr>
          <p:cNvSpPr txBox="1"/>
          <p:nvPr/>
        </p:nvSpPr>
        <p:spPr>
          <a:xfrm>
            <a:off x="779609" y="4007315"/>
            <a:ext cx="6132442" cy="1938992"/>
          </a:xfrm>
          <a:prstGeom prst="rect">
            <a:avLst/>
          </a:prstGeom>
          <a:noFill/>
        </p:spPr>
        <p:txBody>
          <a:bodyPr wrap="square">
            <a:spAutoFit/>
          </a:bodyPr>
          <a:lstStyle/>
          <a:p>
            <a:pPr marL="457200" indent="-457200">
              <a:buFont typeface="Arial" panose="020B0604020202020204" pitchFamily="34" charset="0"/>
              <a:buChar char="•"/>
            </a:pPr>
            <a:r>
              <a:rPr lang="en-US" sz="3600" dirty="0">
                <a:solidFill>
                  <a:schemeClr val="bg2"/>
                </a:solidFill>
              </a:rPr>
              <a:t>  File Extension: .</a:t>
            </a:r>
            <a:r>
              <a:rPr lang="en-US" sz="3600" dirty="0" err="1">
                <a:solidFill>
                  <a:schemeClr val="bg2"/>
                </a:solidFill>
              </a:rPr>
              <a:t>sh</a:t>
            </a:r>
            <a:endParaRPr lang="en-US" sz="3600" dirty="0">
              <a:solidFill>
                <a:schemeClr val="bg2"/>
              </a:solidFill>
            </a:endParaRPr>
          </a:p>
          <a:p>
            <a:endParaRPr lang="en-US" sz="2800" dirty="0"/>
          </a:p>
          <a:p>
            <a:r>
              <a:rPr lang="en-US" sz="2800" dirty="0"/>
              <a:t>       </a:t>
            </a:r>
            <a:r>
              <a:rPr lang="en-US" sz="2800" dirty="0">
                <a:solidFill>
                  <a:schemeClr val="bg2"/>
                </a:solidFill>
              </a:rPr>
              <a:t>For example:</a:t>
            </a:r>
          </a:p>
          <a:p>
            <a:r>
              <a:rPr lang="en-US" sz="2800" dirty="0">
                <a:solidFill>
                  <a:schemeClr val="bg2"/>
                </a:solidFill>
              </a:rPr>
              <a:t>       myscript.sh</a:t>
            </a:r>
          </a:p>
        </p:txBody>
      </p:sp>
      <p:sp>
        <p:nvSpPr>
          <p:cNvPr id="5" name="TextBox 4">
            <a:extLst>
              <a:ext uri="{FF2B5EF4-FFF2-40B4-BE49-F238E27FC236}">
                <a16:creationId xmlns:a16="http://schemas.microsoft.com/office/drawing/2014/main" id="{301540F0-15B6-BF98-BB40-1B163E90B476}"/>
              </a:ext>
            </a:extLst>
          </p:cNvPr>
          <p:cNvSpPr txBox="1"/>
          <p:nvPr/>
        </p:nvSpPr>
        <p:spPr>
          <a:xfrm>
            <a:off x="1188372" y="20969"/>
            <a:ext cx="6094070" cy="1200329"/>
          </a:xfrm>
          <a:prstGeom prst="rect">
            <a:avLst/>
          </a:prstGeom>
          <a:noFill/>
        </p:spPr>
        <p:txBody>
          <a:bodyPr wrap="square">
            <a:spAutoFit/>
          </a:bodyPr>
          <a:lstStyle/>
          <a:p>
            <a:r>
              <a:rPr lang="en-US" sz="7200" b="1" dirty="0">
                <a:solidFill>
                  <a:schemeClr val="bg2"/>
                </a:solidFill>
                <a:latin typeface="Algerian" panose="04020705040A02060702" pitchFamily="82" charset="0"/>
              </a:rPr>
              <a:t>Bash</a:t>
            </a:r>
          </a:p>
        </p:txBody>
      </p:sp>
    </p:spTree>
    <p:extLst>
      <p:ext uri="{BB962C8B-B14F-4D97-AF65-F5344CB8AC3E}">
        <p14:creationId xmlns:p14="http://schemas.microsoft.com/office/powerpoint/2010/main" val="244087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2308324"/>
          </a:xfrm>
          <a:prstGeom prst="rect">
            <a:avLst/>
          </a:prstGeom>
          <a:noFill/>
        </p:spPr>
        <p:txBody>
          <a:bodyPr wrap="square">
            <a:spAutoFit/>
          </a:bodyPr>
          <a:lstStyle/>
          <a:p>
            <a:r>
              <a:rPr lang="en-US" sz="4800" b="1" dirty="0">
                <a:solidFill>
                  <a:schemeClr val="bg2"/>
                </a:solidFill>
                <a:latin typeface="Algerian" panose="04020705040A02060702" pitchFamily="82" charset="0"/>
              </a:rPr>
              <a:t>awk</a:t>
            </a:r>
          </a:p>
          <a:p>
            <a:endParaRPr lang="en-US" sz="4800" b="1" dirty="0">
              <a:solidFill>
                <a:schemeClr val="bg2"/>
              </a:solidFill>
              <a:latin typeface="Algerian" panose="04020705040A02060702" pitchFamily="82" charset="0"/>
            </a:endParaRP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4832092"/>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 In Bash, awk is used as a command-line tool for processing and analyzing text data. </a:t>
            </a:r>
          </a:p>
          <a:p>
            <a:pPr marL="457200" indent="-457200">
              <a:buFont typeface="Arial" panose="020B0604020202020204" pitchFamily="34" charset="0"/>
              <a:buChar char="•"/>
            </a:pPr>
            <a:r>
              <a:rPr lang="en-US" sz="2800" dirty="0">
                <a:solidFill>
                  <a:schemeClr val="bg2"/>
                </a:solidFill>
              </a:rPr>
              <a:t>Syntax:</a:t>
            </a:r>
          </a:p>
          <a:p>
            <a:pPr marL="457200" indent="-457200">
              <a:buFont typeface="Arial" panose="020B0604020202020204" pitchFamily="34" charset="0"/>
              <a:buChar char="•"/>
            </a:pPr>
            <a:endParaRPr lang="en-US" sz="2800" dirty="0">
              <a:solidFill>
                <a:schemeClr val="bg2"/>
              </a:solidFill>
            </a:endParaRPr>
          </a:p>
          <a:p>
            <a:r>
              <a:rPr lang="en-US" sz="2800" dirty="0">
                <a:solidFill>
                  <a:schemeClr val="bg2"/>
                </a:solidFill>
              </a:rPr>
              <a:t>     awk 'pattern { action }' filename</a:t>
            </a:r>
          </a:p>
          <a:p>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pattern: Specifies a condition or regular expression to match lines.</a:t>
            </a:r>
          </a:p>
          <a:p>
            <a:pPr marL="457200" indent="-457200">
              <a:buFont typeface="Wingdings" panose="05000000000000000000" pitchFamily="2" charset="2"/>
              <a:buChar char="Ø"/>
            </a:pPr>
            <a:r>
              <a:rPr lang="en-US" sz="2800" dirty="0">
                <a:solidFill>
                  <a:schemeClr val="bg2"/>
                </a:solidFill>
              </a:rPr>
              <a:t>action: Specifies the code to be executed for lines that match the pattern.</a:t>
            </a:r>
          </a:p>
          <a:p>
            <a:endParaRPr lang="en-US" sz="2800" dirty="0">
              <a:solidFill>
                <a:schemeClr val="bg2"/>
              </a:solidFill>
            </a:endParaRPr>
          </a:p>
        </p:txBody>
      </p:sp>
    </p:spTree>
    <p:extLst>
      <p:ext uri="{BB962C8B-B14F-4D97-AF65-F5344CB8AC3E}">
        <p14:creationId xmlns:p14="http://schemas.microsoft.com/office/powerpoint/2010/main" val="2565245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1569660"/>
          </a:xfrm>
          <a:prstGeom prst="rect">
            <a:avLst/>
          </a:prstGeom>
          <a:noFill/>
        </p:spPr>
        <p:txBody>
          <a:bodyPr wrap="square">
            <a:spAutoFit/>
          </a:bodyPr>
          <a:lstStyle/>
          <a:p>
            <a:r>
              <a:rPr lang="en-US" sz="4800" b="1" dirty="0">
                <a:solidFill>
                  <a:schemeClr val="bg2"/>
                </a:solidFill>
                <a:latin typeface="Algerian" panose="04020705040A02060702" pitchFamily="82" charset="0"/>
              </a:rPr>
              <a:t>sed</a:t>
            </a: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6124754"/>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sed stands for "stream editor," and it is a powerful and versatile text-processing tool in Unix-like operating systems. sed is designed for parsing and transforming text streams on the command line or in scripts. It allows you to perform basic text manipulations, such as search and replace, insertion, deletion, and more.</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Syntax:</a:t>
            </a:r>
          </a:p>
          <a:p>
            <a:pPr marL="457200" indent="-457200">
              <a:buFont typeface="Wingdings" panose="05000000000000000000" pitchFamily="2" charset="2"/>
              <a:buChar char="Ø"/>
            </a:pPr>
            <a:endParaRPr lang="en-US" sz="2800" dirty="0">
              <a:solidFill>
                <a:schemeClr val="bg2"/>
              </a:solidFill>
            </a:endParaRPr>
          </a:p>
          <a:p>
            <a:r>
              <a:rPr lang="en-US" sz="2800" dirty="0">
                <a:solidFill>
                  <a:schemeClr val="bg2"/>
                </a:solidFill>
              </a:rPr>
              <a:t>     sed 'command' filename</a:t>
            </a:r>
          </a:p>
          <a:p>
            <a:pPr marL="457200" indent="-457200">
              <a:buFont typeface="Wingdings" panose="05000000000000000000" pitchFamily="2" charset="2"/>
              <a:buChar char="Ø"/>
            </a:pPr>
            <a:endParaRPr lang="en-US" sz="2800" dirty="0">
              <a:solidFill>
                <a:schemeClr val="bg2"/>
              </a:solidFill>
            </a:endParaRPr>
          </a:p>
          <a:p>
            <a:pPr marL="457200" indent="-457200">
              <a:buFont typeface="Arial" panose="020B0604020202020204" pitchFamily="34" charset="0"/>
              <a:buChar char="•"/>
            </a:pPr>
            <a:endParaRPr lang="en-US" sz="2800" dirty="0">
              <a:solidFill>
                <a:schemeClr val="bg2"/>
              </a:solidFill>
            </a:endParaRPr>
          </a:p>
          <a:p>
            <a:pPr marL="457200" indent="-457200">
              <a:buFont typeface="Arial" panose="020B0604020202020204" pitchFamily="34" charset="0"/>
              <a:buChar char="•"/>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1942775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1569660"/>
          </a:xfrm>
          <a:prstGeom prst="rect">
            <a:avLst/>
          </a:prstGeom>
          <a:noFill/>
        </p:spPr>
        <p:txBody>
          <a:bodyPr wrap="square">
            <a:spAutoFit/>
          </a:bodyPr>
          <a:lstStyle/>
          <a:p>
            <a:r>
              <a:rPr lang="en-US" sz="4800" b="1" dirty="0">
                <a:solidFill>
                  <a:schemeClr val="bg2"/>
                </a:solidFill>
                <a:latin typeface="Algerian" panose="04020705040A02060702" pitchFamily="82" charset="0"/>
              </a:rPr>
              <a:t>Command-Line Arguments</a:t>
            </a: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5693866"/>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command-line arguments are values that you pass to a script or a command when you run it from the terminal. </a:t>
            </a:r>
          </a:p>
          <a:p>
            <a:pPr marL="457200" indent="-457200">
              <a:buFont typeface="Wingdings" panose="05000000000000000000" pitchFamily="2" charset="2"/>
              <a:buChar char="Ø"/>
            </a:pPr>
            <a:r>
              <a:rPr lang="en-US" sz="2800" dirty="0">
                <a:solidFill>
                  <a:schemeClr val="bg2"/>
                </a:solidFill>
              </a:rPr>
              <a:t>Example:</a:t>
            </a:r>
          </a:p>
          <a:p>
            <a:endParaRPr lang="en-US" sz="2800" dirty="0">
              <a:solidFill>
                <a:schemeClr val="bg2"/>
              </a:solidFill>
            </a:endParaRPr>
          </a:p>
          <a:p>
            <a:r>
              <a:rPr lang="en-US" sz="2800" dirty="0">
                <a:solidFill>
                  <a:schemeClr val="bg2"/>
                </a:solidFill>
              </a:rPr>
              <a:t>     #!/bin/bash</a:t>
            </a:r>
          </a:p>
          <a:p>
            <a:r>
              <a:rPr lang="en-US" sz="2800" dirty="0">
                <a:solidFill>
                  <a:schemeClr val="bg2"/>
                </a:solidFill>
              </a:rPr>
              <a:t>     echo "Script Name: $0"</a:t>
            </a:r>
          </a:p>
          <a:p>
            <a:r>
              <a:rPr lang="en-US" sz="2800" dirty="0">
                <a:solidFill>
                  <a:schemeClr val="bg2"/>
                </a:solidFill>
              </a:rPr>
              <a:t>     echo "First Argument: $1"</a:t>
            </a:r>
          </a:p>
          <a:p>
            <a:r>
              <a:rPr lang="en-US" sz="2800" dirty="0">
                <a:solidFill>
                  <a:schemeClr val="bg2"/>
                </a:solidFill>
              </a:rPr>
              <a:t>     echo "Second Argument: $2"</a:t>
            </a:r>
          </a:p>
          <a:p>
            <a:r>
              <a:rPr lang="en-US" sz="2800" dirty="0">
                <a:solidFill>
                  <a:schemeClr val="bg2"/>
                </a:solidFill>
              </a:rPr>
              <a:t>     echo "Total number of arguments: $#"</a:t>
            </a:r>
          </a:p>
          <a:p>
            <a:r>
              <a:rPr lang="en-US" sz="2800" dirty="0">
                <a:solidFill>
                  <a:schemeClr val="bg2"/>
                </a:solidFill>
              </a:rPr>
              <a:t>     echo "All arguments: $@"</a:t>
            </a:r>
          </a:p>
          <a:p>
            <a:pPr marL="457200" indent="-457200">
              <a:buFont typeface="Arial" panose="020B0604020202020204" pitchFamily="34" charset="0"/>
              <a:buChar char="•"/>
            </a:pPr>
            <a:endParaRPr lang="en-US" sz="2800" dirty="0">
              <a:solidFill>
                <a:schemeClr val="bg2"/>
              </a:solidFill>
            </a:endParaRPr>
          </a:p>
          <a:p>
            <a:pPr marL="457200" indent="-457200">
              <a:buFont typeface="Arial" panose="020B0604020202020204" pitchFamily="34" charset="0"/>
              <a:buChar char="•"/>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1801307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Array</a:t>
            </a: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3970318"/>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In Bash, arrays are used to store lists of values.</a:t>
            </a:r>
          </a:p>
          <a:p>
            <a:pPr marL="457200" indent="-457200">
              <a:buFont typeface="Wingdings" panose="05000000000000000000" pitchFamily="2" charset="2"/>
              <a:buChar char="Ø"/>
            </a:pPr>
            <a:r>
              <a:rPr lang="en-US" sz="2800" dirty="0">
                <a:solidFill>
                  <a:schemeClr val="bg2"/>
                </a:solidFill>
              </a:rPr>
              <a:t>Elements are accessed using their index, starting from 0.</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Syntax:</a:t>
            </a:r>
          </a:p>
          <a:p>
            <a:endParaRPr lang="en-US" sz="2800" dirty="0">
              <a:solidFill>
                <a:schemeClr val="bg2"/>
              </a:solidFill>
            </a:endParaRPr>
          </a:p>
          <a:p>
            <a:r>
              <a:rPr lang="en-US" sz="2800" dirty="0">
                <a:solidFill>
                  <a:schemeClr val="bg2"/>
                </a:solidFill>
              </a:rPr>
              <a:t>     </a:t>
            </a:r>
            <a:r>
              <a:rPr lang="en-US" sz="2800" dirty="0" err="1">
                <a:solidFill>
                  <a:schemeClr val="bg2"/>
                </a:solidFill>
              </a:rPr>
              <a:t>array_name</a:t>
            </a:r>
            <a:r>
              <a:rPr lang="en-US" sz="2800" dirty="0">
                <a:solidFill>
                  <a:schemeClr val="bg2"/>
                </a:solidFill>
              </a:rPr>
              <a:t>=(value1 value2 value3 ... </a:t>
            </a:r>
            <a:r>
              <a:rPr lang="en-US" sz="2800" dirty="0" err="1">
                <a:solidFill>
                  <a:schemeClr val="bg2"/>
                </a:solidFill>
              </a:rPr>
              <a:t>valueN</a:t>
            </a:r>
            <a:r>
              <a:rPr lang="en-US" sz="2800" dirty="0">
                <a:solidFill>
                  <a:schemeClr val="bg2"/>
                </a:solidFill>
              </a:rPr>
              <a:t>)</a:t>
            </a:r>
          </a:p>
          <a:p>
            <a:endParaRPr lang="en-US" sz="2800" dirty="0">
              <a:solidFill>
                <a:schemeClr val="bg2"/>
              </a:solidFill>
            </a:endParaRPr>
          </a:p>
          <a:p>
            <a:pPr marL="457200" indent="-457200">
              <a:buFont typeface="Arial" panose="020B0604020202020204" pitchFamily="34" charset="0"/>
              <a:buChar char="•"/>
            </a:pPr>
            <a:endParaRPr lang="en-US" sz="2800" dirty="0">
              <a:solidFill>
                <a:schemeClr val="bg2"/>
              </a:solidFill>
            </a:endParaRPr>
          </a:p>
          <a:p>
            <a:endParaRPr lang="en-US" sz="2800" dirty="0">
              <a:solidFill>
                <a:schemeClr val="bg2"/>
              </a:solidFill>
            </a:endParaRPr>
          </a:p>
        </p:txBody>
      </p:sp>
    </p:spTree>
    <p:extLst>
      <p:ext uri="{BB962C8B-B14F-4D97-AF65-F5344CB8AC3E}">
        <p14:creationId xmlns:p14="http://schemas.microsoft.com/office/powerpoint/2010/main" val="18131678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985464" y="469642"/>
            <a:ext cx="11389416"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Example</a:t>
            </a:r>
          </a:p>
        </p:txBody>
      </p:sp>
      <p:sp>
        <p:nvSpPr>
          <p:cNvPr id="9" name="TextBox 8">
            <a:extLst>
              <a:ext uri="{FF2B5EF4-FFF2-40B4-BE49-F238E27FC236}">
                <a16:creationId xmlns:a16="http://schemas.microsoft.com/office/drawing/2014/main" id="{098100BA-941D-79FD-9750-6431777DEA10}"/>
              </a:ext>
            </a:extLst>
          </p:cNvPr>
          <p:cNvSpPr txBox="1"/>
          <p:nvPr/>
        </p:nvSpPr>
        <p:spPr>
          <a:xfrm>
            <a:off x="1273035" y="1556266"/>
            <a:ext cx="10229851" cy="5262979"/>
          </a:xfrm>
          <a:prstGeom prst="rect">
            <a:avLst/>
          </a:prstGeom>
          <a:noFill/>
        </p:spPr>
        <p:txBody>
          <a:bodyPr wrap="square">
            <a:spAutoFit/>
          </a:bodyPr>
          <a:lstStyle/>
          <a:p>
            <a:r>
              <a:rPr lang="en-US" sz="2800" dirty="0">
                <a:solidFill>
                  <a:schemeClr val="bg2"/>
                </a:solidFill>
              </a:rPr>
              <a:t>#!/bin/bash</a:t>
            </a:r>
          </a:p>
          <a:p>
            <a:endParaRPr lang="en-US" sz="2800" dirty="0">
              <a:solidFill>
                <a:schemeClr val="bg2"/>
              </a:solidFill>
            </a:endParaRPr>
          </a:p>
          <a:p>
            <a:r>
              <a:rPr lang="en-US" sz="2800" dirty="0">
                <a:solidFill>
                  <a:schemeClr val="bg2"/>
                </a:solidFill>
              </a:rPr>
              <a:t># Declaring an array</a:t>
            </a:r>
          </a:p>
          <a:p>
            <a:r>
              <a:rPr lang="en-US" sz="2800" dirty="0">
                <a:solidFill>
                  <a:schemeClr val="bg2"/>
                </a:solidFill>
              </a:rPr>
              <a:t>fruits=("Apple" "Banana" "Orange" "Grapes")</a:t>
            </a:r>
          </a:p>
          <a:p>
            <a:endParaRPr lang="en-US" sz="2800" dirty="0">
              <a:solidFill>
                <a:schemeClr val="bg2"/>
              </a:solidFill>
            </a:endParaRPr>
          </a:p>
          <a:p>
            <a:r>
              <a:rPr lang="en-US" sz="2800" dirty="0">
                <a:solidFill>
                  <a:schemeClr val="bg2"/>
                </a:solidFill>
              </a:rPr>
              <a:t># Accessing array elements</a:t>
            </a:r>
          </a:p>
          <a:p>
            <a:r>
              <a:rPr lang="en-US" sz="2800" dirty="0">
                <a:solidFill>
                  <a:schemeClr val="bg2"/>
                </a:solidFill>
              </a:rPr>
              <a:t>echo "First fruit: ${fruits[0]}"</a:t>
            </a:r>
          </a:p>
          <a:p>
            <a:r>
              <a:rPr lang="en-US" sz="2800" dirty="0">
                <a:solidFill>
                  <a:schemeClr val="bg2"/>
                </a:solidFill>
              </a:rPr>
              <a:t>echo "Second fruit: ${fruits[1]}"</a:t>
            </a:r>
          </a:p>
          <a:p>
            <a:endParaRPr lang="en-US" sz="2800" dirty="0">
              <a:solidFill>
                <a:schemeClr val="bg2"/>
              </a:solidFill>
            </a:endParaRPr>
          </a:p>
          <a:p>
            <a:r>
              <a:rPr lang="en-US" sz="2800" dirty="0">
                <a:solidFill>
                  <a:schemeClr val="bg2"/>
                </a:solidFill>
              </a:rPr>
              <a:t># Length of the array</a:t>
            </a:r>
          </a:p>
          <a:p>
            <a:r>
              <a:rPr lang="en-US" sz="2800" dirty="0">
                <a:solidFill>
                  <a:schemeClr val="bg2"/>
                </a:solidFill>
              </a:rPr>
              <a:t>echo "Number of fruits: ${#fruits[@]}"</a:t>
            </a:r>
          </a:p>
          <a:p>
            <a:endParaRPr lang="en-US" sz="2800" dirty="0">
              <a:solidFill>
                <a:schemeClr val="bg2"/>
              </a:solidFill>
            </a:endParaRPr>
          </a:p>
        </p:txBody>
      </p:sp>
    </p:spTree>
    <p:extLst>
      <p:ext uri="{BB962C8B-B14F-4D97-AF65-F5344CB8AC3E}">
        <p14:creationId xmlns:p14="http://schemas.microsoft.com/office/powerpoint/2010/main" val="3788421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4C3755-F3F7-E8F7-7C67-FC1D9D532388}"/>
              </a:ext>
            </a:extLst>
          </p:cNvPr>
          <p:cNvSpPr txBox="1"/>
          <p:nvPr/>
        </p:nvSpPr>
        <p:spPr>
          <a:xfrm>
            <a:off x="3834114" y="2402275"/>
            <a:ext cx="6094070" cy="1446550"/>
          </a:xfrm>
          <a:prstGeom prst="rect">
            <a:avLst/>
          </a:prstGeom>
          <a:noFill/>
        </p:spPr>
        <p:txBody>
          <a:bodyPr wrap="square">
            <a:spAutoFit/>
          </a:bodyPr>
          <a:lstStyle/>
          <a:p>
            <a:r>
              <a:rPr lang="en-US" sz="8800" dirty="0">
                <a:solidFill>
                  <a:schemeClr val="bg2"/>
                </a:solidFill>
                <a:latin typeface="Algerian" panose="04020705040A02060702" pitchFamily="82" charset="0"/>
              </a:rPr>
              <a:t>Thanks</a:t>
            </a:r>
          </a:p>
        </p:txBody>
      </p:sp>
      <p:sp>
        <p:nvSpPr>
          <p:cNvPr id="6" name="TextBox 5">
            <a:extLst>
              <a:ext uri="{FF2B5EF4-FFF2-40B4-BE49-F238E27FC236}">
                <a16:creationId xmlns:a16="http://schemas.microsoft.com/office/drawing/2014/main" id="{0DCC1BD9-B724-804A-2AD4-E713D90B6026}"/>
              </a:ext>
            </a:extLst>
          </p:cNvPr>
          <p:cNvSpPr txBox="1"/>
          <p:nvPr/>
        </p:nvSpPr>
        <p:spPr>
          <a:xfrm>
            <a:off x="9144965" y="5863503"/>
            <a:ext cx="6094070" cy="954107"/>
          </a:xfrm>
          <a:prstGeom prst="rect">
            <a:avLst/>
          </a:prstGeom>
          <a:noFill/>
        </p:spPr>
        <p:txBody>
          <a:bodyPr wrap="square">
            <a:spAutoFit/>
          </a:bodyPr>
          <a:lstStyle/>
          <a:p>
            <a:r>
              <a:rPr lang="en-US" sz="2800" dirty="0">
                <a:latin typeface="Bahnschrift Condensed" panose="020B0502040204020203" pitchFamily="34" charset="0"/>
              </a:rPr>
              <a:t> </a:t>
            </a:r>
            <a:r>
              <a:rPr lang="en-US" sz="2800" dirty="0">
                <a:solidFill>
                  <a:schemeClr val="bg2"/>
                </a:solidFill>
                <a:latin typeface="Bahnschrift Condensed" panose="020B0502040204020203" pitchFamily="34" charset="0"/>
              </a:rPr>
              <a:t>Presentation by         </a:t>
            </a:r>
          </a:p>
          <a:p>
            <a:r>
              <a:rPr lang="en-US" sz="2800" dirty="0">
                <a:solidFill>
                  <a:schemeClr val="bg2"/>
                </a:solidFill>
                <a:latin typeface="Bahnschrift Condensed" panose="020B0502040204020203" pitchFamily="34" charset="0"/>
              </a:rPr>
              <a:t>       Twinkle </a:t>
            </a:r>
          </a:p>
        </p:txBody>
      </p:sp>
    </p:spTree>
    <p:extLst>
      <p:ext uri="{BB962C8B-B14F-4D97-AF65-F5344CB8AC3E}">
        <p14:creationId xmlns:p14="http://schemas.microsoft.com/office/powerpoint/2010/main" val="1650506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269723" y="580647"/>
            <a:ext cx="8013424"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Hello World in Bash</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9" y="1953831"/>
            <a:ext cx="6097656" cy="1384995"/>
          </a:xfrm>
          <a:prstGeom prst="rect">
            <a:avLst/>
          </a:prstGeom>
          <a:noFill/>
        </p:spPr>
        <p:txBody>
          <a:bodyPr wrap="square">
            <a:spAutoFit/>
          </a:bodyPr>
          <a:lstStyle/>
          <a:p>
            <a:pPr marL="285750" indent="-285750">
              <a:buFont typeface="Arial" panose="020B0604020202020204" pitchFamily="34" charset="0"/>
              <a:buChar char="•"/>
            </a:pPr>
            <a:r>
              <a:rPr lang="en-US" sz="2800" dirty="0">
                <a:solidFill>
                  <a:schemeClr val="bg2"/>
                </a:solidFill>
              </a:rPr>
              <a:t>To print something to the terminal in Bash, you can use the echo command.</a:t>
            </a:r>
          </a:p>
        </p:txBody>
      </p:sp>
    </p:spTree>
    <p:extLst>
      <p:ext uri="{BB962C8B-B14F-4D97-AF65-F5344CB8AC3E}">
        <p14:creationId xmlns:p14="http://schemas.microsoft.com/office/powerpoint/2010/main" val="218176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1569660"/>
          </a:xfrm>
          <a:prstGeom prst="rect">
            <a:avLst/>
          </a:prstGeom>
          <a:noFill/>
        </p:spPr>
        <p:txBody>
          <a:bodyPr wrap="square">
            <a:spAutoFit/>
          </a:bodyPr>
          <a:lstStyle/>
          <a:p>
            <a:r>
              <a:rPr lang="en-US" sz="4800" b="1" dirty="0">
                <a:solidFill>
                  <a:schemeClr val="bg2"/>
                </a:solidFill>
                <a:latin typeface="Algerian" panose="04020705040A02060702" pitchFamily="82" charset="0"/>
              </a:rPr>
              <a:t>Variables</a:t>
            </a:r>
          </a:p>
          <a:p>
            <a:endParaRPr lang="en-US" sz="4800" b="1" dirty="0">
              <a:solidFill>
                <a:schemeClr val="bg2"/>
              </a:solidFill>
              <a:latin typeface="Algerian" panose="04020705040A02060702" pitchFamily="82" charset="0"/>
            </a:endParaRPr>
          </a:p>
        </p:txBody>
      </p:sp>
      <p:sp>
        <p:nvSpPr>
          <p:cNvPr id="9" name="TextBox 8">
            <a:extLst>
              <a:ext uri="{FF2B5EF4-FFF2-40B4-BE49-F238E27FC236}">
                <a16:creationId xmlns:a16="http://schemas.microsoft.com/office/drawing/2014/main" id="{098100BA-941D-79FD-9750-6431777DEA10}"/>
              </a:ext>
            </a:extLst>
          </p:cNvPr>
          <p:cNvSpPr txBox="1"/>
          <p:nvPr/>
        </p:nvSpPr>
        <p:spPr>
          <a:xfrm>
            <a:off x="1352549" y="1953831"/>
            <a:ext cx="8944390" cy="523220"/>
          </a:xfrm>
          <a:prstGeom prst="rect">
            <a:avLst/>
          </a:prstGeom>
          <a:noFill/>
        </p:spPr>
        <p:txBody>
          <a:bodyPr wrap="square">
            <a:spAutoFit/>
          </a:bodyPr>
          <a:lstStyle/>
          <a:p>
            <a:pPr marL="285750" indent="-285750">
              <a:buFont typeface="Arial" panose="020B0604020202020204" pitchFamily="34" charset="0"/>
              <a:buChar char="•"/>
            </a:pPr>
            <a:r>
              <a:rPr lang="en-US" sz="2800" dirty="0">
                <a:solidFill>
                  <a:schemeClr val="bg2"/>
                </a:solidFill>
              </a:rPr>
              <a:t>variable is a container used to store data or values</a:t>
            </a:r>
          </a:p>
        </p:txBody>
      </p:sp>
      <p:pic>
        <p:nvPicPr>
          <p:cNvPr id="1026" name="Picture 2" descr="Free Water Glass photo and picture">
            <a:extLst>
              <a:ext uri="{FF2B5EF4-FFF2-40B4-BE49-F238E27FC236}">
                <a16:creationId xmlns:a16="http://schemas.microsoft.com/office/drawing/2014/main" id="{34D81EB5-3C00-9979-55DE-AF0BAF4E5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792" y="3250095"/>
            <a:ext cx="3455504" cy="263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4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Variable Declaration</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9" y="1953831"/>
            <a:ext cx="8944390" cy="1384995"/>
          </a:xfrm>
          <a:prstGeom prst="rect">
            <a:avLst/>
          </a:prstGeom>
          <a:noFill/>
        </p:spPr>
        <p:txBody>
          <a:bodyPr wrap="square">
            <a:spAutoFit/>
          </a:bodyPr>
          <a:lstStyle/>
          <a:p>
            <a:pPr marL="457200" indent="-457200">
              <a:buFont typeface="Wingdings" panose="05000000000000000000" pitchFamily="2" charset="2"/>
              <a:buChar char="Ø"/>
            </a:pPr>
            <a:r>
              <a:rPr lang="en-US" sz="2800" dirty="0" err="1">
                <a:solidFill>
                  <a:schemeClr val="bg2"/>
                </a:solidFill>
              </a:rPr>
              <a:t>my_number</a:t>
            </a:r>
            <a:r>
              <a:rPr lang="en-US" sz="2800" dirty="0">
                <a:solidFill>
                  <a:schemeClr val="bg2"/>
                </a:solidFill>
              </a:rPr>
              <a:t>=42</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echo "The value of </a:t>
            </a:r>
            <a:r>
              <a:rPr lang="en-US" sz="2800" dirty="0" err="1">
                <a:solidFill>
                  <a:schemeClr val="bg2"/>
                </a:solidFill>
              </a:rPr>
              <a:t>my_number</a:t>
            </a:r>
            <a:r>
              <a:rPr lang="en-US" sz="2800" dirty="0">
                <a:solidFill>
                  <a:schemeClr val="bg2"/>
                </a:solidFill>
              </a:rPr>
              <a:t> is $</a:t>
            </a:r>
            <a:r>
              <a:rPr lang="en-US" sz="2800" dirty="0" err="1">
                <a:solidFill>
                  <a:schemeClr val="bg2"/>
                </a:solidFill>
              </a:rPr>
              <a:t>my_number</a:t>
            </a:r>
            <a:r>
              <a:rPr lang="en-US" sz="2800" dirty="0">
                <a:solidFill>
                  <a:schemeClr val="bg2"/>
                </a:solidFill>
              </a:rPr>
              <a:t>" </a:t>
            </a:r>
          </a:p>
        </p:txBody>
      </p:sp>
    </p:spTree>
    <p:extLst>
      <p:ext uri="{BB962C8B-B14F-4D97-AF65-F5344CB8AC3E}">
        <p14:creationId xmlns:p14="http://schemas.microsoft.com/office/powerpoint/2010/main" val="367160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data types</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9" y="1953831"/>
            <a:ext cx="8944390" cy="523220"/>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Supports mainly three data types.</a:t>
            </a:r>
          </a:p>
        </p:txBody>
      </p:sp>
      <p:sp>
        <p:nvSpPr>
          <p:cNvPr id="4" name="TextBox 3">
            <a:extLst>
              <a:ext uri="{FF2B5EF4-FFF2-40B4-BE49-F238E27FC236}">
                <a16:creationId xmlns:a16="http://schemas.microsoft.com/office/drawing/2014/main" id="{470C494F-A32B-B9C3-D7AB-75A12F1F16E0}"/>
              </a:ext>
            </a:extLst>
          </p:cNvPr>
          <p:cNvSpPr txBox="1"/>
          <p:nvPr/>
        </p:nvSpPr>
        <p:spPr>
          <a:xfrm>
            <a:off x="2551044" y="2644170"/>
            <a:ext cx="6096000" cy="1569660"/>
          </a:xfrm>
          <a:prstGeom prst="rect">
            <a:avLst/>
          </a:prstGeom>
          <a:noFill/>
        </p:spPr>
        <p:txBody>
          <a:bodyPr wrap="square">
            <a:spAutoFit/>
          </a:bodyPr>
          <a:lstStyle/>
          <a:p>
            <a:pPr marL="457200" indent="-457200">
              <a:buFont typeface="Arial" panose="020B0604020202020204" pitchFamily="34" charset="0"/>
              <a:buChar char="•"/>
            </a:pPr>
            <a:r>
              <a:rPr lang="en-US" sz="3200" dirty="0">
                <a:solidFill>
                  <a:schemeClr val="bg2"/>
                </a:solidFill>
              </a:rPr>
              <a:t>string</a:t>
            </a:r>
          </a:p>
          <a:p>
            <a:pPr marL="457200" indent="-457200">
              <a:buFont typeface="Arial" panose="020B0604020202020204" pitchFamily="34" charset="0"/>
              <a:buChar char="•"/>
            </a:pPr>
            <a:r>
              <a:rPr lang="en-US" sz="3200" dirty="0">
                <a:solidFill>
                  <a:schemeClr val="bg2"/>
                </a:solidFill>
              </a:rPr>
              <a:t>integer</a:t>
            </a:r>
          </a:p>
          <a:p>
            <a:pPr marL="457200" indent="-457200">
              <a:buFont typeface="Arial" panose="020B0604020202020204" pitchFamily="34" charset="0"/>
              <a:buChar char="•"/>
            </a:pPr>
            <a:r>
              <a:rPr lang="en-US" sz="3200" dirty="0">
                <a:solidFill>
                  <a:schemeClr val="bg2"/>
                </a:solidFill>
              </a:rPr>
              <a:t>array</a:t>
            </a:r>
          </a:p>
        </p:txBody>
      </p:sp>
    </p:spTree>
    <p:extLst>
      <p:ext uri="{BB962C8B-B14F-4D97-AF65-F5344CB8AC3E}">
        <p14:creationId xmlns:p14="http://schemas.microsoft.com/office/powerpoint/2010/main" val="326236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String</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1384995"/>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String: Strings are sequences of characters.</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Example: name="John"</a:t>
            </a:r>
          </a:p>
        </p:txBody>
      </p:sp>
    </p:spTree>
    <p:extLst>
      <p:ext uri="{BB962C8B-B14F-4D97-AF65-F5344CB8AC3E}">
        <p14:creationId xmlns:p14="http://schemas.microsoft.com/office/powerpoint/2010/main" val="7226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Integer</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1384995"/>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Bash can handle integer arithmetic.</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Example: age=25</a:t>
            </a:r>
          </a:p>
        </p:txBody>
      </p:sp>
    </p:spTree>
    <p:extLst>
      <p:ext uri="{BB962C8B-B14F-4D97-AF65-F5344CB8AC3E}">
        <p14:creationId xmlns:p14="http://schemas.microsoft.com/office/powerpoint/2010/main" val="347039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BADAD-EA98-A685-ECC7-C8FC89E4F9A9}"/>
              </a:ext>
            </a:extLst>
          </p:cNvPr>
          <p:cNvSpPr txBox="1"/>
          <p:nvPr/>
        </p:nvSpPr>
        <p:spPr>
          <a:xfrm>
            <a:off x="1352549" y="509083"/>
            <a:ext cx="10229851" cy="830997"/>
          </a:xfrm>
          <a:prstGeom prst="rect">
            <a:avLst/>
          </a:prstGeom>
          <a:noFill/>
        </p:spPr>
        <p:txBody>
          <a:bodyPr wrap="square">
            <a:spAutoFit/>
          </a:bodyPr>
          <a:lstStyle/>
          <a:p>
            <a:r>
              <a:rPr lang="en-US" sz="4800" b="1" dirty="0">
                <a:solidFill>
                  <a:schemeClr val="bg2"/>
                </a:solidFill>
                <a:latin typeface="Algerian" panose="04020705040A02060702" pitchFamily="82" charset="0"/>
              </a:rPr>
              <a:t>Array</a:t>
            </a:r>
          </a:p>
        </p:txBody>
      </p:sp>
      <p:sp>
        <p:nvSpPr>
          <p:cNvPr id="9" name="TextBox 8">
            <a:extLst>
              <a:ext uri="{FF2B5EF4-FFF2-40B4-BE49-F238E27FC236}">
                <a16:creationId xmlns:a16="http://schemas.microsoft.com/office/drawing/2014/main" id="{098100BA-941D-79FD-9750-6431777DEA10}"/>
              </a:ext>
            </a:extLst>
          </p:cNvPr>
          <p:cNvSpPr txBox="1"/>
          <p:nvPr/>
        </p:nvSpPr>
        <p:spPr>
          <a:xfrm>
            <a:off x="1352548" y="1953831"/>
            <a:ext cx="10229851" cy="1815882"/>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chemeClr val="bg2"/>
                </a:solidFill>
              </a:rPr>
              <a:t>Arrays are used to store multiple values under a single variable.</a:t>
            </a:r>
          </a:p>
          <a:p>
            <a:pPr marL="457200" indent="-457200">
              <a:buFont typeface="Wingdings" panose="05000000000000000000" pitchFamily="2" charset="2"/>
              <a:buChar char="Ø"/>
            </a:pPr>
            <a:endParaRPr lang="en-US" sz="2800" dirty="0">
              <a:solidFill>
                <a:schemeClr val="bg2"/>
              </a:solidFill>
            </a:endParaRPr>
          </a:p>
          <a:p>
            <a:pPr marL="457200" indent="-457200">
              <a:buFont typeface="Wingdings" panose="05000000000000000000" pitchFamily="2" charset="2"/>
              <a:buChar char="Ø"/>
            </a:pPr>
            <a:r>
              <a:rPr lang="en-US" sz="2800" dirty="0">
                <a:solidFill>
                  <a:schemeClr val="bg2"/>
                </a:solidFill>
              </a:rPr>
              <a:t>Example: numbers=(10 20 30)</a:t>
            </a:r>
          </a:p>
        </p:txBody>
      </p:sp>
    </p:spTree>
    <p:extLst>
      <p:ext uri="{BB962C8B-B14F-4D97-AF65-F5344CB8AC3E}">
        <p14:creationId xmlns:p14="http://schemas.microsoft.com/office/powerpoint/2010/main" val="88247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LEVEL UP! POWERPOINT" val="nCGhHneJ"/>
  <p:tag name="ARTICULATE_SLIDE_THUMBNAIL_REFRESH" val="1"/>
  <p:tag name="ARTICULATE_SLIDE_COUNT" val="22"/>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VxWafMjsWiZAvtFQNKyrAw"/>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evel up! PowerPoint">
  <a:themeElements>
    <a:clrScheme name="Level up! PowerPoint">
      <a:dk1>
        <a:srgbClr val="353B48"/>
      </a:dk1>
      <a:lt1>
        <a:srgbClr val="F5F6FA"/>
      </a:lt1>
      <a:dk2>
        <a:srgbClr val="1A1D24"/>
      </a:dk2>
      <a:lt2>
        <a:srgbClr val="FFFFFF"/>
      </a:lt2>
      <a:accent1>
        <a:srgbClr val="00A8FF"/>
      </a:accent1>
      <a:accent2>
        <a:srgbClr val="FBC531"/>
      </a:accent2>
      <a:accent3>
        <a:srgbClr val="4CD137"/>
      </a:accent3>
      <a:accent4>
        <a:srgbClr val="E84118"/>
      </a:accent4>
      <a:accent5>
        <a:srgbClr val="7F8FA1"/>
      </a:accent5>
      <a:accent6>
        <a:srgbClr val="273C75"/>
      </a:accent6>
      <a:hlink>
        <a:srgbClr val="5B5B5B"/>
      </a:hlink>
      <a:folHlink>
        <a:srgbClr val="BFBFBF"/>
      </a:folHlink>
    </a:clrScheme>
    <a:fontScheme name="Level up! PowerPoint">
      <a:majorFont>
        <a:latin typeface="Segoe UI Black"/>
        <a:ea typeface=""/>
        <a:cs typeface=""/>
      </a:majorFont>
      <a:minorFont>
        <a:latin typeface="Segoe UI Semibold"/>
        <a:ea typeface=""/>
        <a:cs typeface=""/>
      </a:minorFont>
    </a:fontScheme>
    <a:fmtScheme name="Level up! PowerPoint">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ln>
      </a:spPr>
      <a:bodyPr lIns="73152" tIns="73152" rIns="73152" bIns="73152" numCol="1"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numCol="1"/>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numCol="1" rtlCol="0">
        <a:spAutoFit/>
      </a:bodyPr>
      <a:lstStyle>
        <a:defPPr algn="l">
          <a:defRPr sz="1400" kern="0" dirty="0" smtClean="0"/>
        </a:defPPr>
      </a:lstStyle>
    </a:txDef>
  </a:objectDefaults>
  <a:extraClrSchemeLst/>
  <a:custClrLst/>
  <a:extLst>
    <a:ext uri="{05A4C25C-085E-4340-85A3-A5531E510DB2}">
      <thm15:themeFamily xmlns:thm15="http://schemas.microsoft.com/office/thememl/2012/main" name="YouTube Template.potx" id="{09A9FD79-4AD2-4296-A2DD-9F92A25C9D11}" vid="{BFDEAB75-776D-4FD4-B1CD-15298D2A28B5}"/>
    </a:ext>
  </a:extLst>
</a:theme>
</file>

<file path=ppt/theme/theme2.xml><?xml version="1.0" encoding="utf-8"?>
<a:theme xmlns:a="http://schemas.openxmlformats.org/drawingml/2006/main" name="Level up! PowerPoint">
  <a:themeElements>
    <a:clrScheme name="Level up! PowerPoint">
      <a:dk1>
        <a:srgbClr val="353B48"/>
      </a:dk1>
      <a:lt1>
        <a:srgbClr val="F5F6FA"/>
      </a:lt1>
      <a:dk2>
        <a:srgbClr val="1A1D24"/>
      </a:dk2>
      <a:lt2>
        <a:srgbClr val="FFFFFF"/>
      </a:lt2>
      <a:accent1>
        <a:srgbClr val="00A8FF"/>
      </a:accent1>
      <a:accent2>
        <a:srgbClr val="FBC531"/>
      </a:accent2>
      <a:accent3>
        <a:srgbClr val="4CD137"/>
      </a:accent3>
      <a:accent4>
        <a:srgbClr val="E84118"/>
      </a:accent4>
      <a:accent5>
        <a:srgbClr val="7F8FA1"/>
      </a:accent5>
      <a:accent6>
        <a:srgbClr val="273C75"/>
      </a:accent6>
      <a:hlink>
        <a:srgbClr val="5B5B5B"/>
      </a:hlink>
      <a:folHlink>
        <a:srgbClr val="BFBFBF"/>
      </a:folHlink>
    </a:clrScheme>
    <a:fontScheme name="Level up! PowerPoint">
      <a:majorFont>
        <a:latin typeface="Segoe UI Black"/>
        <a:ea typeface=""/>
        <a:cs typeface=""/>
      </a:majorFont>
      <a:minorFont>
        <a:latin typeface="Segoe UI Semibold"/>
        <a:ea typeface=""/>
        <a:cs typeface=""/>
      </a:minorFont>
    </a:fontScheme>
    <a:fmtScheme name="Level up! PowerPoint">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ln>
      </a:spPr>
      <a:bodyPr lIns="73152" tIns="73152" rIns="73152" bIns="73152" numCol="1"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numCol="1"/>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numCol="1" rtlCol="0">
        <a:spAutoFit/>
      </a:bodyPr>
      <a:lstStyle>
        <a:defPPr algn="l">
          <a:defRPr sz="1400" kern="0" dirty="0" smtClean="0"/>
        </a:defPPr>
      </a:lstStyle>
    </a:txDef>
  </a:objectDefaults>
  <a:extraClrSchemeLst/>
  <a:custClrLst/>
  <a:extLst>
    <a:ext uri="{05A4C25C-085E-4340-85A3-A5531E510DB2}">
      <thm15:themeFamily xmlns:thm15="http://schemas.microsoft.com/office/thememl/2012/main" name="YouTube Template.potx" id="{78599F88-281C-49F3-85D0-E1461EE50E6A}" vid="{6CF95794-CF56-4202-9084-2222FB314BAE}"/>
    </a:ext>
  </a:extLst>
</a:theme>
</file>

<file path=ppt/theme/theme3.xml><?xml version="1.0" encoding="utf-8"?>
<a:theme xmlns:a="http://schemas.openxmlformats.org/drawingml/2006/main" name="Level up! PowerPoint">
  <a:themeElements>
    <a:clrScheme name="Level up! PowerPoint">
      <a:dk1>
        <a:srgbClr val="353B48"/>
      </a:dk1>
      <a:lt1>
        <a:srgbClr val="F5F6FA"/>
      </a:lt1>
      <a:dk2>
        <a:srgbClr val="1A1D24"/>
      </a:dk2>
      <a:lt2>
        <a:srgbClr val="FFFFFF"/>
      </a:lt2>
      <a:accent1>
        <a:srgbClr val="00A8FF"/>
      </a:accent1>
      <a:accent2>
        <a:srgbClr val="FBC531"/>
      </a:accent2>
      <a:accent3>
        <a:srgbClr val="4CD137"/>
      </a:accent3>
      <a:accent4>
        <a:srgbClr val="E84118"/>
      </a:accent4>
      <a:accent5>
        <a:srgbClr val="7F8FA1"/>
      </a:accent5>
      <a:accent6>
        <a:srgbClr val="273C75"/>
      </a:accent6>
      <a:hlink>
        <a:srgbClr val="5B5B5B"/>
      </a:hlink>
      <a:folHlink>
        <a:srgbClr val="BFBFBF"/>
      </a:folHlink>
    </a:clrScheme>
    <a:fontScheme name="Level up! PowerPoint">
      <a:majorFont>
        <a:latin typeface="Segoe UI Black"/>
        <a:ea typeface=""/>
        <a:cs typeface=""/>
      </a:majorFont>
      <a:minorFont>
        <a:latin typeface="Segoe UI Semibold"/>
        <a:ea typeface=""/>
        <a:cs typeface=""/>
      </a:minorFont>
    </a:fontScheme>
    <a:fmtScheme name="Level up! PowerPoint">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ln>
      </a:spPr>
      <a:bodyPr lIns="73152" tIns="73152" rIns="73152" bIns="73152" numCol="1" rtlCol="0" anchor="ctr"/>
      <a:lstStyle>
        <a:defPPr algn="ctr">
          <a:defRPr sz="10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numCol="1"/>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numCol="1" rtlCol="0">
        <a:spAutoFit/>
      </a:bodyPr>
      <a:lstStyle>
        <a:defPPr algn="l">
          <a:defRPr sz="1400" kern="0" dirty="0" smtClean="0"/>
        </a:defPPr>
      </a:lstStyle>
    </a:txDef>
  </a:objectDefaults>
  <a:extraClrSchemeLst/>
  <a:custClrLst/>
  <a:extLst>
    <a:ext uri="{05A4C25C-085E-4340-85A3-A5531E510DB2}">
      <thm15:themeFamily xmlns:thm15="http://schemas.microsoft.com/office/thememl/2012/main" name="YouTube Template.potx" id="{78599F88-281C-49F3-85D0-E1461EE50E6A}" vid="{6CF95794-CF56-4202-9084-2222FB314BA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21DED29CBFFD48974998E98F26FA07" ma:contentTypeVersion="10" ma:contentTypeDescription="Create a new document." ma:contentTypeScope="" ma:versionID="1568c74f8cb4acf07b40d4efcc35330c">
  <xsd:schema xmlns:xsd="http://www.w3.org/2001/XMLSchema" xmlns:xs="http://www.w3.org/2001/XMLSchema" xmlns:p="http://schemas.microsoft.com/office/2006/metadata/properties" xmlns:ns3="e144ea36-7707-47f4-a414-e8a20d29929d" targetNamespace="http://schemas.microsoft.com/office/2006/metadata/properties" ma:root="true" ma:fieldsID="cee01a8084496e4111e939a0ca21fce2" ns3:_="">
    <xsd:import namespace="e144ea36-7707-47f4-a414-e8a20d29929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44ea36-7707-47f4-a414-e8a20d2992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44D38E-5F3C-4038-9DFC-490E03A58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44ea36-7707-47f4-a414-e8a20d2992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82D438-2587-4435-9A4A-E6EB9A9C68A8}">
  <ds:schemaRefs>
    <ds:schemaRef ds:uri="http://schemas.microsoft.com/office/2006/metadata/properties"/>
    <ds:schemaRef ds:uri="http://schemas.microsoft.com/office/2006/documentManagement/types"/>
    <ds:schemaRef ds:uri="http://www.w3.org/XML/1998/namespace"/>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e144ea36-7707-47f4-a414-e8a20d29929d"/>
  </ds:schemaRefs>
</ds:datastoreItem>
</file>

<file path=customXml/itemProps3.xml><?xml version="1.0" encoding="utf-8"?>
<ds:datastoreItem xmlns:ds="http://schemas.openxmlformats.org/officeDocument/2006/customXml" ds:itemID="{B8261C85-7B82-4F6B-8287-19E37A0C05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7393</TotalTime>
  <Words>864</Words>
  <Application>Microsoft Office PowerPoint</Application>
  <PresentationFormat>Widescreen</PresentationFormat>
  <Paragraphs>168</Paragraphs>
  <Slides>25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Algerian</vt:lpstr>
      <vt:lpstr>Arial</vt:lpstr>
      <vt:lpstr>Bahnschrift Condensed</vt:lpstr>
      <vt:lpstr>Poppins</vt:lpstr>
      <vt:lpstr>Segoe UI Black</vt:lpstr>
      <vt:lpstr>Segoe UI Semibold</vt:lpstr>
      <vt:lpstr>Söhne</vt:lpstr>
      <vt:lpstr>Wingdings</vt:lpstr>
      <vt:lpstr>Level up! PowerPoint</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Sandach, Martyna</dc:creator>
  <cp:keywords/>
  <cp:lastModifiedBy>Hacker Stran</cp:lastModifiedBy>
  <cp:revision>169</cp:revision>
  <dcterms:created xsi:type="dcterms:W3CDTF">2018-05-09T07:34:30Z</dcterms:created>
  <dcterms:modified xsi:type="dcterms:W3CDTF">2024-01-05T11:03:31Z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MSOLanguageID">
    <vt:lpwstr>msoLanguageIDEnglishUS</vt:lpwstr>
  </property>
  <property fmtid="{D5CDD505-2E9C-101B-9397-08002B2CF9AE}" pid="3" name="ArticulateGUID">
    <vt:lpwstr>BF279434-19CC-4F2C-940F-B1DCEF3AD2ED</vt:lpwstr>
  </property>
  <property fmtid="{D5CDD505-2E9C-101B-9397-08002B2CF9AE}" pid="4" name="ArticulatePath">
    <vt:lpwstr>Create carousel effect with Morph - Template</vt:lpwstr>
  </property>
  <property fmtid="{D5CDD505-2E9C-101B-9397-08002B2CF9AE}" pid="5" name="ContentTypeId">
    <vt:lpwstr>0x010100AA21DED29CBFFD48974998E98F26FA07</vt:lpwstr>
  </property>
</Properties>
</file>