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52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3" r:id="rId6"/>
    <p:sldId id="267" r:id="rId7"/>
    <p:sldId id="265" r:id="rId8"/>
    <p:sldId id="264" r:id="rId9"/>
    <p:sldId id="266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3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1-13T23:47:02.282" idx="1">
    <p:pos x="10" y="10"/>
    <p:text/>
    <p:extLst>
      <p:ext uri="{C676402C-5697-4E1C-873F-D02D1690AC5C}">
        <p15:threadingInfo xmlns:p15="http://schemas.microsoft.com/office/powerpoint/2012/main" timeZoneBias="480"/>
      </p:ext>
    </p:extLst>
  </p:cm>
</p:cmLst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F866C9-4A03-4AD4-8E51-2BAE1EB6D17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EC2E38C-B9EA-4AC4-87C3-18C259F940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noProof="0" dirty="0"/>
            <a:t>Consumer</a:t>
          </a:r>
        </a:p>
      </dgm:t>
    </dgm:pt>
    <dgm:pt modelId="{56633E21-2D4F-4D35-A163-AA05ACDE458F}" type="parTrans" cxnId="{34B04A36-AFEA-4CD1-A11B-8FBE8A73338B}">
      <dgm:prSet/>
      <dgm:spPr/>
      <dgm:t>
        <a:bodyPr/>
        <a:lstStyle/>
        <a:p>
          <a:endParaRPr lang="en-US" sz="2100" noProof="0" dirty="0"/>
        </a:p>
      </dgm:t>
    </dgm:pt>
    <dgm:pt modelId="{257D8D46-D708-441A-9A94-08C16FB98397}" type="sibTrans" cxnId="{34B04A36-AFEA-4CD1-A11B-8FBE8A73338B}">
      <dgm:prSet/>
      <dgm:spPr/>
      <dgm:t>
        <a:bodyPr/>
        <a:lstStyle/>
        <a:p>
          <a:endParaRPr lang="en-US" noProof="0"/>
        </a:p>
      </dgm:t>
    </dgm:pt>
    <dgm:pt modelId="{6C7ABDD8-2116-4572-BFF1-942DE135219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noProof="0" dirty="0"/>
            <a:t>Competitor</a:t>
          </a:r>
        </a:p>
      </dgm:t>
    </dgm:pt>
    <dgm:pt modelId="{616469A4-BE2A-4C29-8A52-AB6BAF651012}" type="parTrans" cxnId="{0675954C-3CB5-402E-8880-DDA68CDDB758}">
      <dgm:prSet/>
      <dgm:spPr/>
      <dgm:t>
        <a:bodyPr/>
        <a:lstStyle/>
        <a:p>
          <a:endParaRPr lang="en-US" sz="2100" noProof="0" dirty="0"/>
        </a:p>
      </dgm:t>
    </dgm:pt>
    <dgm:pt modelId="{59BC6248-0FAC-49D0-8357-FB965100BBEE}" type="sibTrans" cxnId="{0675954C-3CB5-402E-8880-DDA68CDDB758}">
      <dgm:prSet/>
      <dgm:spPr/>
      <dgm:t>
        <a:bodyPr/>
        <a:lstStyle/>
        <a:p>
          <a:endParaRPr lang="en-US" noProof="0"/>
        </a:p>
      </dgm:t>
    </dgm:pt>
    <dgm:pt modelId="{44509D9E-58EE-4039-82A1-2A79116ACC9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noProof="0" dirty="0"/>
            <a:t>Market</a:t>
          </a:r>
        </a:p>
      </dgm:t>
    </dgm:pt>
    <dgm:pt modelId="{5C426BE0-998E-4D28-8838-1C847BD83830}" type="parTrans" cxnId="{E0D91B55-A7CF-4FF4-B08D-DBE20AF8C2FE}">
      <dgm:prSet/>
      <dgm:spPr/>
      <dgm:t>
        <a:bodyPr/>
        <a:lstStyle/>
        <a:p>
          <a:endParaRPr lang="en-US" sz="2100" noProof="0" dirty="0"/>
        </a:p>
      </dgm:t>
    </dgm:pt>
    <dgm:pt modelId="{35B7AB1F-21FF-4FAC-BC26-4D944FC0050D}" type="sibTrans" cxnId="{E0D91B55-A7CF-4FF4-B08D-DBE20AF8C2FE}">
      <dgm:prSet/>
      <dgm:spPr/>
      <dgm:t>
        <a:bodyPr/>
        <a:lstStyle/>
        <a:p>
          <a:endParaRPr lang="en-US" noProof="0"/>
        </a:p>
      </dgm:t>
    </dgm:pt>
    <dgm:pt modelId="{731CB9B8-9C9E-4777-B5E5-0C650C1CF671}" type="pres">
      <dgm:prSet presAssocID="{1AF866C9-4A03-4AD4-8E51-2BAE1EB6D173}" presName="root" presStyleCnt="0">
        <dgm:presLayoutVars>
          <dgm:dir/>
          <dgm:resizeHandles val="exact"/>
        </dgm:presLayoutVars>
      </dgm:prSet>
      <dgm:spPr/>
    </dgm:pt>
    <dgm:pt modelId="{0F838767-051F-4A41-B5BD-34FB3C75F12B}" type="pres">
      <dgm:prSet presAssocID="{BEC2E38C-B9EA-4AC4-87C3-18C259F9401A}" presName="compNode" presStyleCnt="0"/>
      <dgm:spPr/>
    </dgm:pt>
    <dgm:pt modelId="{5A075809-8C75-4E04-803F-AFF163039B65}" type="pres">
      <dgm:prSet presAssocID="{BEC2E38C-B9EA-4AC4-87C3-18C259F9401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61FEAC64-1B83-4E3A-AA87-4304788BDB55}" type="pres">
      <dgm:prSet presAssocID="{BEC2E38C-B9EA-4AC4-87C3-18C259F9401A}" presName="spaceRect" presStyleCnt="0"/>
      <dgm:spPr/>
    </dgm:pt>
    <dgm:pt modelId="{E15304F6-1159-42A1-9C34-3730AFDDA2CD}" type="pres">
      <dgm:prSet presAssocID="{BEC2E38C-B9EA-4AC4-87C3-18C259F9401A}" presName="textRect" presStyleLbl="revTx" presStyleIdx="0" presStyleCnt="3">
        <dgm:presLayoutVars>
          <dgm:chMax val="1"/>
          <dgm:chPref val="1"/>
        </dgm:presLayoutVars>
      </dgm:prSet>
      <dgm:spPr/>
    </dgm:pt>
    <dgm:pt modelId="{5EF07DF1-4052-44A1-A0AF-0A363D6B0630}" type="pres">
      <dgm:prSet presAssocID="{257D8D46-D708-441A-9A94-08C16FB98397}" presName="sibTrans" presStyleCnt="0"/>
      <dgm:spPr/>
    </dgm:pt>
    <dgm:pt modelId="{076BEFD0-E9ED-4E7F-9673-6E011B5A08E2}" type="pres">
      <dgm:prSet presAssocID="{6C7ABDD8-2116-4572-BFF1-942DE135219B}" presName="compNode" presStyleCnt="0"/>
      <dgm:spPr/>
    </dgm:pt>
    <dgm:pt modelId="{149365D4-02F1-45AD-91FD-EDDC4F0E9A67}" type="pres">
      <dgm:prSet presAssocID="{6C7ABDD8-2116-4572-BFF1-942DE135219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ium"/>
        </a:ext>
      </dgm:extLst>
    </dgm:pt>
    <dgm:pt modelId="{447A0DDA-36E4-40AA-925D-E48F6CE3CB04}" type="pres">
      <dgm:prSet presAssocID="{6C7ABDD8-2116-4572-BFF1-942DE135219B}" presName="spaceRect" presStyleCnt="0"/>
      <dgm:spPr/>
    </dgm:pt>
    <dgm:pt modelId="{4BFFB028-C0D7-44EE-803C-2FE7CB0A5632}" type="pres">
      <dgm:prSet presAssocID="{6C7ABDD8-2116-4572-BFF1-942DE135219B}" presName="textRect" presStyleLbl="revTx" presStyleIdx="1" presStyleCnt="3">
        <dgm:presLayoutVars>
          <dgm:chMax val="1"/>
          <dgm:chPref val="1"/>
        </dgm:presLayoutVars>
      </dgm:prSet>
      <dgm:spPr/>
    </dgm:pt>
    <dgm:pt modelId="{BD707A12-FF25-4CE0-97F9-4B4B6BAF0972}" type="pres">
      <dgm:prSet presAssocID="{59BC6248-0FAC-49D0-8357-FB965100BBEE}" presName="sibTrans" presStyleCnt="0"/>
      <dgm:spPr/>
    </dgm:pt>
    <dgm:pt modelId="{5CC278AE-9618-4F63-A36B-DABFF003969D}" type="pres">
      <dgm:prSet presAssocID="{44509D9E-58EE-4039-82A1-2A79116ACC93}" presName="compNode" presStyleCnt="0"/>
      <dgm:spPr/>
    </dgm:pt>
    <dgm:pt modelId="{72D006BC-B9B3-458C-9768-07D20D6CD37A}" type="pres">
      <dgm:prSet presAssocID="{44509D9E-58EE-4039-82A1-2A79116ACC9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E1CA841E-18DE-4CC2-894E-42813BF3A61C}" type="pres">
      <dgm:prSet presAssocID="{44509D9E-58EE-4039-82A1-2A79116ACC93}" presName="spaceRect" presStyleCnt="0"/>
      <dgm:spPr/>
    </dgm:pt>
    <dgm:pt modelId="{7A8D41E0-D064-4F64-B2E2-37349575417C}" type="pres">
      <dgm:prSet presAssocID="{44509D9E-58EE-4039-82A1-2A79116ACC9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2D9BD25-E96B-4410-A062-9484C5CE02DA}" type="presOf" srcId="{1AF866C9-4A03-4AD4-8E51-2BAE1EB6D173}" destId="{731CB9B8-9C9E-4777-B5E5-0C650C1CF671}" srcOrd="0" destOrd="0" presId="urn:microsoft.com/office/officeart/2018/2/layout/IconLabelList"/>
    <dgm:cxn modelId="{34B04A36-AFEA-4CD1-A11B-8FBE8A73338B}" srcId="{1AF866C9-4A03-4AD4-8E51-2BAE1EB6D173}" destId="{BEC2E38C-B9EA-4AC4-87C3-18C259F9401A}" srcOrd="0" destOrd="0" parTransId="{56633E21-2D4F-4D35-A163-AA05ACDE458F}" sibTransId="{257D8D46-D708-441A-9A94-08C16FB98397}"/>
    <dgm:cxn modelId="{0675954C-3CB5-402E-8880-DDA68CDDB758}" srcId="{1AF866C9-4A03-4AD4-8E51-2BAE1EB6D173}" destId="{6C7ABDD8-2116-4572-BFF1-942DE135219B}" srcOrd="1" destOrd="0" parTransId="{616469A4-BE2A-4C29-8A52-AB6BAF651012}" sibTransId="{59BC6248-0FAC-49D0-8357-FB965100BBEE}"/>
    <dgm:cxn modelId="{E0D91B55-A7CF-4FF4-B08D-DBE20AF8C2FE}" srcId="{1AF866C9-4A03-4AD4-8E51-2BAE1EB6D173}" destId="{44509D9E-58EE-4039-82A1-2A79116ACC93}" srcOrd="2" destOrd="0" parTransId="{5C426BE0-998E-4D28-8838-1C847BD83830}" sibTransId="{35B7AB1F-21FF-4FAC-BC26-4D944FC0050D}"/>
    <dgm:cxn modelId="{27509A94-55FC-46A0-A9A6-A22BC85E8597}" type="presOf" srcId="{6C7ABDD8-2116-4572-BFF1-942DE135219B}" destId="{4BFFB028-C0D7-44EE-803C-2FE7CB0A5632}" srcOrd="0" destOrd="0" presId="urn:microsoft.com/office/officeart/2018/2/layout/IconLabelList"/>
    <dgm:cxn modelId="{5A02ECB6-7367-493F-9D45-440E8F6BA283}" type="presOf" srcId="{44509D9E-58EE-4039-82A1-2A79116ACC93}" destId="{7A8D41E0-D064-4F64-B2E2-37349575417C}" srcOrd="0" destOrd="0" presId="urn:microsoft.com/office/officeart/2018/2/layout/IconLabelList"/>
    <dgm:cxn modelId="{2FC20AD0-E211-4DAB-A7E2-76FB18A84C4C}" type="presOf" srcId="{BEC2E38C-B9EA-4AC4-87C3-18C259F9401A}" destId="{E15304F6-1159-42A1-9C34-3730AFDDA2CD}" srcOrd="0" destOrd="0" presId="urn:microsoft.com/office/officeart/2018/2/layout/IconLabelList"/>
    <dgm:cxn modelId="{1DAC79F4-86A2-4FF2-973C-E58AD2F0F8A9}" type="presParOf" srcId="{731CB9B8-9C9E-4777-B5E5-0C650C1CF671}" destId="{0F838767-051F-4A41-B5BD-34FB3C75F12B}" srcOrd="0" destOrd="0" presId="urn:microsoft.com/office/officeart/2018/2/layout/IconLabelList"/>
    <dgm:cxn modelId="{C7E8690E-516D-4499-BDF5-191A25F02037}" type="presParOf" srcId="{0F838767-051F-4A41-B5BD-34FB3C75F12B}" destId="{5A075809-8C75-4E04-803F-AFF163039B65}" srcOrd="0" destOrd="0" presId="urn:microsoft.com/office/officeart/2018/2/layout/IconLabelList"/>
    <dgm:cxn modelId="{9A5CBF75-80AD-4A7D-97A2-4D65DA7FC8AD}" type="presParOf" srcId="{0F838767-051F-4A41-B5BD-34FB3C75F12B}" destId="{61FEAC64-1B83-4E3A-AA87-4304788BDB55}" srcOrd="1" destOrd="0" presId="urn:microsoft.com/office/officeart/2018/2/layout/IconLabelList"/>
    <dgm:cxn modelId="{5E64FA2A-8C48-4725-82DB-EBF6A2443D54}" type="presParOf" srcId="{0F838767-051F-4A41-B5BD-34FB3C75F12B}" destId="{E15304F6-1159-42A1-9C34-3730AFDDA2CD}" srcOrd="2" destOrd="0" presId="urn:microsoft.com/office/officeart/2018/2/layout/IconLabelList"/>
    <dgm:cxn modelId="{BE88A013-45F8-4A54-AB05-45FD35ADC38F}" type="presParOf" srcId="{731CB9B8-9C9E-4777-B5E5-0C650C1CF671}" destId="{5EF07DF1-4052-44A1-A0AF-0A363D6B0630}" srcOrd="1" destOrd="0" presId="urn:microsoft.com/office/officeart/2018/2/layout/IconLabelList"/>
    <dgm:cxn modelId="{9AC2D573-1C38-45BC-8067-16F43F77C5C0}" type="presParOf" srcId="{731CB9B8-9C9E-4777-B5E5-0C650C1CF671}" destId="{076BEFD0-E9ED-4E7F-9673-6E011B5A08E2}" srcOrd="2" destOrd="0" presId="urn:microsoft.com/office/officeart/2018/2/layout/IconLabelList"/>
    <dgm:cxn modelId="{B194EC7C-050A-4B04-A866-3DAB87F9E173}" type="presParOf" srcId="{076BEFD0-E9ED-4E7F-9673-6E011B5A08E2}" destId="{149365D4-02F1-45AD-91FD-EDDC4F0E9A67}" srcOrd="0" destOrd="0" presId="urn:microsoft.com/office/officeart/2018/2/layout/IconLabelList"/>
    <dgm:cxn modelId="{33789C51-F098-4835-AC2F-FAF87397EF84}" type="presParOf" srcId="{076BEFD0-E9ED-4E7F-9673-6E011B5A08E2}" destId="{447A0DDA-36E4-40AA-925D-E48F6CE3CB04}" srcOrd="1" destOrd="0" presId="urn:microsoft.com/office/officeart/2018/2/layout/IconLabelList"/>
    <dgm:cxn modelId="{255FDD29-5710-4FC9-863C-C220C7442AE7}" type="presParOf" srcId="{076BEFD0-E9ED-4E7F-9673-6E011B5A08E2}" destId="{4BFFB028-C0D7-44EE-803C-2FE7CB0A5632}" srcOrd="2" destOrd="0" presId="urn:microsoft.com/office/officeart/2018/2/layout/IconLabelList"/>
    <dgm:cxn modelId="{731028BA-21F4-4D07-8496-65CB56591CE5}" type="presParOf" srcId="{731CB9B8-9C9E-4777-B5E5-0C650C1CF671}" destId="{BD707A12-FF25-4CE0-97F9-4B4B6BAF0972}" srcOrd="3" destOrd="0" presId="urn:microsoft.com/office/officeart/2018/2/layout/IconLabelList"/>
    <dgm:cxn modelId="{154AD7BE-B962-4212-9F3B-E5F9DB8DDE7D}" type="presParOf" srcId="{731CB9B8-9C9E-4777-B5E5-0C650C1CF671}" destId="{5CC278AE-9618-4F63-A36B-DABFF003969D}" srcOrd="4" destOrd="0" presId="urn:microsoft.com/office/officeart/2018/2/layout/IconLabelList"/>
    <dgm:cxn modelId="{4E79B4FC-C1F5-4F20-9EF8-4F94FD2D8A6D}" type="presParOf" srcId="{5CC278AE-9618-4F63-A36B-DABFF003969D}" destId="{72D006BC-B9B3-458C-9768-07D20D6CD37A}" srcOrd="0" destOrd="0" presId="urn:microsoft.com/office/officeart/2018/2/layout/IconLabelList"/>
    <dgm:cxn modelId="{A5C54848-9E78-49FD-9EF1-C095038B5AD4}" type="presParOf" srcId="{5CC278AE-9618-4F63-A36B-DABFF003969D}" destId="{E1CA841E-18DE-4CC2-894E-42813BF3A61C}" srcOrd="1" destOrd="0" presId="urn:microsoft.com/office/officeart/2018/2/layout/IconLabelList"/>
    <dgm:cxn modelId="{7E8EA5BF-02CC-41C2-A7CF-B153778365B6}" type="presParOf" srcId="{5CC278AE-9618-4F63-A36B-DABFF003969D}" destId="{7A8D41E0-D064-4F64-B2E2-37349575417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075809-8C75-4E04-803F-AFF163039B65}">
      <dsp:nvSpPr>
        <dsp:cNvPr id="0" name=""/>
        <dsp:cNvSpPr/>
      </dsp:nvSpPr>
      <dsp:spPr>
        <a:xfrm>
          <a:off x="938418" y="401284"/>
          <a:ext cx="1449604" cy="14496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5304F6-1159-42A1-9C34-3730AFDDA2CD}">
      <dsp:nvSpPr>
        <dsp:cNvPr id="0" name=""/>
        <dsp:cNvSpPr/>
      </dsp:nvSpPr>
      <dsp:spPr>
        <a:xfrm>
          <a:off x="52549" y="2233845"/>
          <a:ext cx="322134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noProof="0" dirty="0"/>
            <a:t>Consumer</a:t>
          </a:r>
        </a:p>
      </dsp:txBody>
      <dsp:txXfrm>
        <a:off x="52549" y="2233845"/>
        <a:ext cx="3221343" cy="720000"/>
      </dsp:txXfrm>
    </dsp:sp>
    <dsp:sp modelId="{149365D4-02F1-45AD-91FD-EDDC4F0E9A67}">
      <dsp:nvSpPr>
        <dsp:cNvPr id="0" name=""/>
        <dsp:cNvSpPr/>
      </dsp:nvSpPr>
      <dsp:spPr>
        <a:xfrm>
          <a:off x="4723497" y="401284"/>
          <a:ext cx="1449604" cy="14496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FFB028-C0D7-44EE-803C-2FE7CB0A5632}">
      <dsp:nvSpPr>
        <dsp:cNvPr id="0" name=""/>
        <dsp:cNvSpPr/>
      </dsp:nvSpPr>
      <dsp:spPr>
        <a:xfrm>
          <a:off x="3837628" y="2233845"/>
          <a:ext cx="322134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noProof="0" dirty="0"/>
            <a:t>Competitor</a:t>
          </a:r>
        </a:p>
      </dsp:txBody>
      <dsp:txXfrm>
        <a:off x="3837628" y="2233845"/>
        <a:ext cx="3221343" cy="720000"/>
      </dsp:txXfrm>
    </dsp:sp>
    <dsp:sp modelId="{72D006BC-B9B3-458C-9768-07D20D6CD37A}">
      <dsp:nvSpPr>
        <dsp:cNvPr id="0" name=""/>
        <dsp:cNvSpPr/>
      </dsp:nvSpPr>
      <dsp:spPr>
        <a:xfrm>
          <a:off x="8508576" y="401284"/>
          <a:ext cx="1449604" cy="14496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8D41E0-D064-4F64-B2E2-37349575417C}">
      <dsp:nvSpPr>
        <dsp:cNvPr id="0" name=""/>
        <dsp:cNvSpPr/>
      </dsp:nvSpPr>
      <dsp:spPr>
        <a:xfrm>
          <a:off x="7622707" y="2233845"/>
          <a:ext cx="322134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noProof="0" dirty="0"/>
            <a:t>Market</a:t>
          </a:r>
        </a:p>
      </dsp:txBody>
      <dsp:txXfrm>
        <a:off x="7622707" y="2233845"/>
        <a:ext cx="3221343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C290E50-D3EA-4329-AA5F-AF5A5C575D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112D18-5CEB-46F3-924F-E35464AAA3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35D1AD-E24C-4E82-BC85-28527A42DCE7}" type="datetimeFigureOut">
              <a:rPr lang="en-US" smtClean="0"/>
              <a:t>1/14/2020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8FC0ED-2712-4B69-9F16-123F02DBF5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CBD00C-2269-4424-828A-8D893B5226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0B3793-D85E-4082-925C-FAA1A2B272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863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5EA34-3951-4B6D-8DDD-B157CE00471C}" type="datetimeFigureOut">
              <a:rPr lang="en-US" smtClean="0"/>
              <a:t>1/14/2020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3E965-974B-498D-B360-83DD1F9DEB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636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3E965-974B-498D-B360-83DD1F9DEB5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652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3E965-974B-498D-B360-83DD1F9DEB5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412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AB3A824-1A51-4B26-AD58-A6D8E14F6C04}" type="datetimeFigureOut">
              <a:rPr lang="en-US" noProof="0" smtClean="0"/>
              <a:t>1/14/2020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51507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278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959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noProof="0" smtClean="0"/>
              <a:t>1/14/2020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0645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noProof="0" smtClean="0"/>
              <a:t>1/14/2020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7646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noProof="0" smtClean="0"/>
              <a:t>1/14/2020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9582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1/14/2020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863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18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964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1/14/2020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651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1/14/2020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804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CBC1C18-307B-4F68-A007-B5B542270E8D}" type="datetimeFigureOut">
              <a:rPr lang="en-US" noProof="0" smtClean="0"/>
              <a:t>1/14/2020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028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ea.gov/" TargetMode="External"/><Relationship Id="rId2" Type="http://schemas.openxmlformats.org/officeDocument/2006/relationships/hyperlink" Target="https://www.kag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ls.gov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E2E8E5DC-75F3-4CC2-B6EF-83B34094C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offee Beans">
            <a:extLst>
              <a:ext uri="{FF2B5EF4-FFF2-40B4-BE49-F238E27FC236}">
                <a16:creationId xmlns:a16="http://schemas.microsoft.com/office/drawing/2014/main" id="{291BDB91-E757-4677-A38C-EB354240C83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522" r="19876"/>
          <a:stretch/>
        </p:blipFill>
        <p:spPr>
          <a:xfrm>
            <a:off x="20" y="10"/>
            <a:ext cx="812012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5358" y="855663"/>
            <a:ext cx="6476567" cy="3423708"/>
          </a:xfrm>
          <a:prstGeom prst="rect">
            <a:avLst/>
          </a:prstGeom>
        </p:spPr>
        <p:txBody>
          <a:bodyPr lIns="0" rIns="180000">
            <a:normAutofit/>
          </a:bodyPr>
          <a:lstStyle/>
          <a:p>
            <a:r>
              <a:rPr lang="en-US" sz="6600" b="1" dirty="0">
                <a:solidFill>
                  <a:srgbClr val="FFFFFF"/>
                </a:solidFill>
              </a:rPr>
              <a:t> </a:t>
            </a:r>
            <a:br>
              <a:rPr lang="en-US" sz="6600" b="1" dirty="0">
                <a:solidFill>
                  <a:srgbClr val="FFFFFF"/>
                </a:solidFill>
              </a:rPr>
            </a:br>
            <a:r>
              <a:rPr lang="en-US" sz="6600" b="1" dirty="0">
                <a:solidFill>
                  <a:srgbClr val="FFFFFF"/>
                </a:solidFill>
              </a:rPr>
              <a:t> </a:t>
            </a:r>
            <a:br>
              <a:rPr lang="en-US" sz="6600" b="1" dirty="0">
                <a:solidFill>
                  <a:srgbClr val="FFFFFF"/>
                </a:solidFill>
              </a:rPr>
            </a:br>
            <a:r>
              <a:rPr lang="en-US" sz="6600" b="1" dirty="0">
                <a:solidFill>
                  <a:srgbClr val="FFFFFF"/>
                </a:solidFill>
              </a:rPr>
              <a:t>coffee empire expansion</a:t>
            </a:r>
          </a:p>
        </p:txBody>
      </p:sp>
      <p:pic>
        <p:nvPicPr>
          <p:cNvPr id="5" name="Picture 4" descr="A picture containing table, indoor, sitting, cup&#10;&#10;Description automatically generated">
            <a:extLst>
              <a:ext uri="{FF2B5EF4-FFF2-40B4-BE49-F238E27FC236}">
                <a16:creationId xmlns:a16="http://schemas.microsoft.com/office/drawing/2014/main" id="{45F17D27-6AC2-4002-9819-FD01B6EBEDF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45000"/>
          </a:blip>
          <a:srcRect l="15264" r="18405"/>
          <a:stretch/>
        </p:blipFill>
        <p:spPr>
          <a:xfrm>
            <a:off x="8120142" y="10"/>
            <a:ext cx="4059934" cy="685799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2935" y="2364317"/>
            <a:ext cx="3096926" cy="5571066"/>
          </a:xfrm>
          <a:prstGeom prst="rect">
            <a:avLst/>
          </a:prstGeom>
        </p:spPr>
        <p:txBody>
          <a:bodyPr lIns="0" rIns="0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Abraham Ho, Abhishek Bhatt,</a:t>
            </a:r>
          </a:p>
          <a:p>
            <a:r>
              <a:rPr lang="en-US" sz="2000" dirty="0">
                <a:solidFill>
                  <a:srgbClr val="FFFFFF"/>
                </a:solidFill>
              </a:rPr>
              <a:t>Peter Lai 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6E49661-E258-450C-8150-A91A6B30D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87348" y="1828800"/>
            <a:ext cx="0" cy="3200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1A391-CE68-4043-BB12-F3DA8BB01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0D378-7FF6-4A09-92FD-A5C35FAFE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Starbucks stores located in 50 states</a:t>
            </a:r>
          </a:p>
          <a:p>
            <a:endParaRPr lang="en-US" dirty="0"/>
          </a:p>
          <a:p>
            <a:r>
              <a:rPr lang="en-US" dirty="0"/>
              <a:t>Key Metrics:</a:t>
            </a:r>
          </a:p>
          <a:p>
            <a:r>
              <a:rPr lang="en-US" dirty="0"/>
              <a:t>Population</a:t>
            </a:r>
          </a:p>
          <a:p>
            <a:r>
              <a:rPr lang="en-US" dirty="0"/>
              <a:t>Personal Income </a:t>
            </a:r>
          </a:p>
          <a:p>
            <a:r>
              <a:rPr lang="en-US" dirty="0"/>
              <a:t>Labor Force</a:t>
            </a:r>
          </a:p>
        </p:txBody>
      </p:sp>
    </p:spTree>
    <p:extLst>
      <p:ext uri="{BB962C8B-B14F-4D97-AF65-F5344CB8AC3E}">
        <p14:creationId xmlns:p14="http://schemas.microsoft.com/office/powerpoint/2010/main" val="2451195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3592A-CC5D-43CA-86EF-DE15F0C44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gathering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68AF8-F729-4E88-BE6C-6A51DB0A3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Starbucks Location: </a:t>
            </a:r>
            <a:r>
              <a:rPr lang="en-US" dirty="0">
                <a:hlinkClick r:id="rId2"/>
              </a:rPr>
              <a:t>https://www.kaggle.com/</a:t>
            </a:r>
            <a:endParaRPr lang="en-US" dirty="0"/>
          </a:p>
          <a:p>
            <a:r>
              <a:rPr lang="en-US" dirty="0"/>
              <a:t>Personal Income </a:t>
            </a:r>
            <a:r>
              <a:rPr lang="en-US"/>
              <a:t>Data: </a:t>
            </a:r>
            <a:r>
              <a:rPr lang="en-US">
                <a:hlinkClick r:id="rId3"/>
              </a:rPr>
              <a:t>https://www.bea.gov/</a:t>
            </a:r>
            <a:endParaRPr lang="en-US" dirty="0"/>
          </a:p>
          <a:p>
            <a:r>
              <a:rPr lang="en-US" dirty="0"/>
              <a:t>Labor Force in each State: </a:t>
            </a:r>
            <a:r>
              <a:rPr lang="en-US" dirty="0">
                <a:hlinkClick r:id="rId4"/>
              </a:rPr>
              <a:t>https://www.bls.gov/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719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DA9CC-F043-44EF-B406-3F1FA5613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data – </a:t>
            </a:r>
            <a:r>
              <a:rPr lang="en-US" dirty="0" err="1"/>
              <a:t>starbucks</a:t>
            </a:r>
            <a:r>
              <a:rPr lang="en-US" dirty="0"/>
              <a:t> location worldwide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5FE36DF-3F7F-4076-8834-F2CCB586DD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6392" y="1943100"/>
            <a:ext cx="8604353" cy="40227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9E041D-99E1-4E5E-86D2-13C733D3A169}"/>
              </a:ext>
            </a:extLst>
          </p:cNvPr>
          <p:cNvSpPr txBox="1"/>
          <p:nvPr/>
        </p:nvSpPr>
        <p:spPr>
          <a:xfrm>
            <a:off x="756392" y="6172553"/>
            <a:ext cx="9720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includes a record for every Starbucks or subsidiary store location currently in operation as of February 2017.</a:t>
            </a:r>
          </a:p>
        </p:txBody>
      </p:sp>
    </p:spTree>
    <p:extLst>
      <p:ext uri="{BB962C8B-B14F-4D97-AF65-F5344CB8AC3E}">
        <p14:creationId xmlns:p14="http://schemas.microsoft.com/office/powerpoint/2010/main" val="3461173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312A1-DC93-4AE8-86BE-4B0F6F586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 </a:t>
            </a:r>
            <a:r>
              <a:rPr lang="en-US" dirty="0" err="1"/>
              <a:t>db</a:t>
            </a:r>
            <a:r>
              <a:rPr lang="en-US" dirty="0"/>
              <a:t> database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FFCB33-E4DB-426F-A410-CE658AEA8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" y="1632022"/>
            <a:ext cx="7364412" cy="498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305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B1747A-152B-4F3B-9383-F33F6DA10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99" y="277166"/>
            <a:ext cx="6421593" cy="50949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69DDE6-58DB-4ECD-8CF6-5AD1A7F7C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900" y="2113609"/>
            <a:ext cx="723900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83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F6F939FF-38E5-43C1-9562-6E33A2F50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148A00E-633D-4DE1-A032-9D62FA291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B91C57-2090-466E-B05A-DA2821356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71088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en-US" b="1" dirty="0">
              <a:solidFill>
                <a:srgbClr val="FFFFFF"/>
              </a:solidFill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F7502AC-B5F2-447A-8886-7B0FA9DBA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42273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 descr="Icon Bullets">
            <a:extLst>
              <a:ext uri="{FF2B5EF4-FFF2-40B4-BE49-F238E27FC236}">
                <a16:creationId xmlns:a16="http://schemas.microsoft.com/office/drawing/2014/main" id="{ACE5AD74-04D5-49BC-88CF-B67398F8B4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1250128"/>
              </p:ext>
            </p:extLst>
          </p:nvPr>
        </p:nvGraphicFramePr>
        <p:xfrm>
          <a:off x="642938" y="642938"/>
          <a:ext cx="10896600" cy="3355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025868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Props1.xml><?xml version="1.0" encoding="utf-8"?>
<ds:datastoreItem xmlns:ds="http://schemas.openxmlformats.org/officeDocument/2006/customXml" ds:itemID="{7CF886C1-21C8-492D-B13F-01E91F83DF4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F6B0913-D4BB-427F-9A3C-58E430AB6A5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0C1243-C9FF-4461-B21D-DC7A9A834A3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Microsoft Office PowerPoint</Application>
  <PresentationFormat>Widescreen</PresentationFormat>
  <Paragraphs>22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Tw Cen MT</vt:lpstr>
      <vt:lpstr>Tw Cen MT Condensed</vt:lpstr>
      <vt:lpstr>Wingdings 3</vt:lpstr>
      <vt:lpstr>Integral</vt:lpstr>
      <vt:lpstr>    coffee empire expansion</vt:lpstr>
      <vt:lpstr>Target</vt:lpstr>
      <vt:lpstr>Data gathering</vt:lpstr>
      <vt:lpstr>Raw data – starbucks location worldwide</vt:lpstr>
      <vt:lpstr>Mongo db database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2020-01-14T07:33:56Z</dcterms:created>
  <dcterms:modified xsi:type="dcterms:W3CDTF">2020-01-15T02:21:14Z</dcterms:modified>
</cp:coreProperties>
</file>