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3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7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E28B-3F13-4EC8-9F54-8C207534623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8. Optimization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7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Understanding exponentially weighted average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:r>
                  <a:rPr lang="en-US" altLang="ko-KR" sz="1600" dirty="0"/>
                  <a:t>…</a:t>
                </a:r>
              </a:p>
              <a:p>
                <a:r>
                  <a:rPr lang="en-US" altLang="ko-KR" sz="1600" dirty="0">
                    <a:sym typeface="Wingdings" panose="05000000000000000000" pitchFamily="2" charset="2"/>
                  </a:rPr>
                  <a:t>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98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97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98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:endParaRPr lang="en-US" altLang="ko-KR" sz="1600" dirty="0"/>
              </a:p>
              <a:p>
                <a:r>
                  <a:rPr lang="en-US" altLang="ko-KR" sz="1600" b="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sz="1600" b="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≈0.35≈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den>
                    </m:f>
                  </m:oMath>
                </a14:m>
                <a:endParaRPr lang="en-US" altLang="ko-KR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b="0" dirty="0">
                    <a:ea typeface="Cambria Math" panose="02040503050406030204" pitchFamily="18" charset="0"/>
                  </a:rPr>
                  <a:t>Here,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V="1">
            <a:off x="9028090" y="1690688"/>
            <a:ext cx="0" cy="92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9028090" y="2614411"/>
            <a:ext cx="2307465" cy="1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곱셈 기호 7"/>
          <p:cNvSpPr/>
          <p:nvPr/>
        </p:nvSpPr>
        <p:spPr>
          <a:xfrm>
            <a:off x="9263529" y="2008094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9415929" y="2160494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9568329" y="225911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9666941" y="2174299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2" name="곱셈 기호 11"/>
          <p:cNvSpPr/>
          <p:nvPr/>
        </p:nvSpPr>
        <p:spPr>
          <a:xfrm>
            <a:off x="9404871" y="2008094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9557271" y="2160494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9709671" y="225911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9808283" y="2174299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6" name="곱셈 기호 15"/>
          <p:cNvSpPr/>
          <p:nvPr/>
        </p:nvSpPr>
        <p:spPr>
          <a:xfrm>
            <a:off x="9823523" y="189284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9975923" y="204524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10128323" y="2143856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10226935" y="2059045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0" name="곱셈 기호 19"/>
          <p:cNvSpPr/>
          <p:nvPr/>
        </p:nvSpPr>
        <p:spPr>
          <a:xfrm>
            <a:off x="9819490" y="2071781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9971890" y="2224181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10124290" y="2322797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0222902" y="2237986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4" name="곱셈 기호 23"/>
          <p:cNvSpPr/>
          <p:nvPr/>
        </p:nvSpPr>
        <p:spPr>
          <a:xfrm>
            <a:off x="10276910" y="202444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10429310" y="2176840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10581710" y="2275456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10680322" y="2190645"/>
            <a:ext cx="45719" cy="45719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9016276" y="3519847"/>
            <a:ext cx="2307465" cy="1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9034698" y="2625144"/>
            <a:ext cx="0" cy="92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9042400" y="2779059"/>
            <a:ext cx="1966259" cy="747059"/>
          </a:xfrm>
          <a:custGeom>
            <a:avLst/>
            <a:gdLst>
              <a:gd name="connsiteX0" fmla="*/ 0 w 1966259"/>
              <a:gd name="connsiteY0" fmla="*/ 747059 h 747059"/>
              <a:gd name="connsiteX1" fmla="*/ 519953 w 1966259"/>
              <a:gd name="connsiteY1" fmla="*/ 711200 h 747059"/>
              <a:gd name="connsiteX2" fmla="*/ 1087718 w 1966259"/>
              <a:gd name="connsiteY2" fmla="*/ 597647 h 747059"/>
              <a:gd name="connsiteX3" fmla="*/ 1691341 w 1966259"/>
              <a:gd name="connsiteY3" fmla="*/ 298823 h 747059"/>
              <a:gd name="connsiteX4" fmla="*/ 1966259 w 1966259"/>
              <a:gd name="connsiteY4" fmla="*/ 0 h 74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259" h="747059">
                <a:moveTo>
                  <a:pt x="0" y="747059"/>
                </a:moveTo>
                <a:cubicBezTo>
                  <a:pt x="169333" y="741580"/>
                  <a:pt x="338667" y="736102"/>
                  <a:pt x="519953" y="711200"/>
                </a:cubicBezTo>
                <a:cubicBezTo>
                  <a:pt x="701239" y="686298"/>
                  <a:pt x="892487" y="666376"/>
                  <a:pt x="1087718" y="597647"/>
                </a:cubicBezTo>
                <a:cubicBezTo>
                  <a:pt x="1282949" y="528918"/>
                  <a:pt x="1544918" y="398431"/>
                  <a:pt x="1691341" y="298823"/>
                </a:cubicBezTo>
                <a:cubicBezTo>
                  <a:pt x="1837764" y="199215"/>
                  <a:pt x="1966259" y="0"/>
                  <a:pt x="196625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729942" y="1682369"/>
                <a:ext cx="3728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942" y="1682369"/>
                <a:ext cx="372819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337884" y="2677689"/>
            <a:ext cx="7320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/>
            <a:r>
              <a:rPr lang="en-US" altLang="ko-KR" sz="1200" dirty="0" smtClean="0"/>
              <a:t>weights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460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Implementing exponentially weighted averages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r>
                  <a:rPr lang="en-US" altLang="ko-KR" sz="1800" b="0" dirty="0"/>
                  <a:t>…</a:t>
                </a:r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repeat{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  Get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b="0" dirty="0"/>
                  <a:t>}</a:t>
                </a:r>
              </a:p>
              <a:p>
                <a:r>
                  <a:rPr lang="en-US" altLang="ko-KR" sz="1800" dirty="0"/>
                  <a:t>One advantage is that it needs a very little memory</a:t>
                </a:r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15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Implementing exponentially weighted averages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77789" cy="4803775"/>
              </a:xfrm>
            </p:spPr>
            <p:txBody>
              <a:bodyPr>
                <a:normAutofit/>
              </a:bodyPr>
              <a:lstStyle/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pPr marL="742950" lvl="1" indent="-285750"/>
                <a:r>
                  <a:rPr lang="en-US" altLang="ko-KR" sz="1800" dirty="0" err="1"/>
                  <a:t>E.g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en-US" altLang="ko-KR" sz="1800" b="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</m:t>
                    </m:r>
                  </m:oMath>
                </a14:m>
                <a:r>
                  <a:rPr lang="en-US" altLang="ko-KR" sz="1800" b="0" dirty="0"/>
                  <a:t> days’ temperature (green)</a:t>
                </a:r>
              </a:p>
              <a:p>
                <a:pPr marL="742950" lvl="1" indent="-285750"/>
                <a:r>
                  <a:rPr lang="en-US" altLang="ko-KR" sz="1800" dirty="0"/>
                  <a:t>In reality, you get the purple curve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742950" lvl="1" indent="-285750"/>
                <a:endParaRPr lang="en-US" altLang="ko-KR" sz="1800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=0.02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=0.98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+0.02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=0.0196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+0.02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pPr marL="285750" indent="-285750"/>
                <a:endParaRPr lang="en-US" altLang="ko-KR" sz="1800" b="0" dirty="0"/>
              </a:p>
              <a:p>
                <a:pPr marL="285750" indent="-285750"/>
                <a:r>
                  <a:rPr lang="en-US" altLang="ko-KR" sz="1800" dirty="0"/>
                  <a:t>Instead, </a:t>
                </a:r>
              </a:p>
              <a:p>
                <a:pPr marL="7429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b="0" dirty="0"/>
              </a:p>
              <a:p>
                <a:pPr marL="742950" lvl="1" indent="-285750"/>
                <a:r>
                  <a:rPr lang="en-US" altLang="ko-KR" sz="1800" b="0" dirty="0"/>
                  <a:t>When t becomes large, the denominator becomes 1. </a:t>
                </a:r>
              </a:p>
              <a:p>
                <a:pPr marL="742950" lvl="1" indent="-285750"/>
                <a:r>
                  <a:rPr lang="en-US" altLang="ko-KR" sz="1800" dirty="0"/>
                  <a:t>(need to be double-checked)</a:t>
                </a:r>
              </a:p>
              <a:p>
                <a:pPr marL="742950" lvl="1" indent="-285750"/>
                <a:r>
                  <a:rPr lang="en-US" altLang="ko-KR" sz="1800" b="0" dirty="0"/>
                  <a:t>It is optional. You can wait for a while </a:t>
                </a:r>
              </a:p>
              <a:p>
                <a:pPr marL="285750" indent="-285750"/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77789" cy="4803775"/>
              </a:xfrm>
              <a:blipFill>
                <a:blip r:embed="rId2"/>
                <a:stretch>
                  <a:fillRect l="-630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83" y="2344667"/>
            <a:ext cx="3189734" cy="1656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979" y="4707957"/>
            <a:ext cx="3330742" cy="16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Gradient descent with momentum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86087"/>
            <a:ext cx="4371474" cy="31908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Contour of a cost function with an optimal point(red)</a:t>
            </a:r>
          </a:p>
          <a:p>
            <a:r>
              <a:rPr lang="en-US" altLang="ko-KR" sz="1800" dirty="0"/>
              <a:t>The oscillation of GD slows down learning and prevents you from using a larger learning rate</a:t>
            </a:r>
          </a:p>
          <a:p>
            <a:r>
              <a:rPr lang="en-US" altLang="ko-KR" sz="1800" dirty="0"/>
              <a:t>On the vertical axis, you want slow learning. On the other hand, on the </a:t>
            </a:r>
            <a:r>
              <a:rPr lang="en-US" altLang="ko-KR" sz="1800" dirty="0" smtClean="0"/>
              <a:t>horizontal </a:t>
            </a:r>
            <a:r>
              <a:rPr lang="en-US" altLang="ko-KR" sz="1800" dirty="0"/>
              <a:t>axis, you want fast learning. 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690688"/>
            <a:ext cx="6896100" cy="129540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068053" y="2045368"/>
            <a:ext cx="2851484" cy="541421"/>
          </a:xfrm>
          <a:custGeom>
            <a:avLst/>
            <a:gdLst>
              <a:gd name="connsiteX0" fmla="*/ 0 w 2851484"/>
              <a:gd name="connsiteY0" fmla="*/ 385011 h 541421"/>
              <a:gd name="connsiteX1" fmla="*/ 264694 w 2851484"/>
              <a:gd name="connsiteY1" fmla="*/ 72190 h 541421"/>
              <a:gd name="connsiteX2" fmla="*/ 240631 w 2851484"/>
              <a:gd name="connsiteY2" fmla="*/ 397043 h 541421"/>
              <a:gd name="connsiteX3" fmla="*/ 553452 w 2851484"/>
              <a:gd name="connsiteY3" fmla="*/ 36095 h 541421"/>
              <a:gd name="connsiteX4" fmla="*/ 589547 w 2851484"/>
              <a:gd name="connsiteY4" fmla="*/ 348916 h 541421"/>
              <a:gd name="connsiteX5" fmla="*/ 661736 w 2851484"/>
              <a:gd name="connsiteY5" fmla="*/ 36095 h 541421"/>
              <a:gd name="connsiteX6" fmla="*/ 806115 w 2851484"/>
              <a:gd name="connsiteY6" fmla="*/ 336885 h 541421"/>
              <a:gd name="connsiteX7" fmla="*/ 926431 w 2851484"/>
              <a:gd name="connsiteY7" fmla="*/ 84221 h 541421"/>
              <a:gd name="connsiteX8" fmla="*/ 950494 w 2851484"/>
              <a:gd name="connsiteY8" fmla="*/ 541421 h 541421"/>
              <a:gd name="connsiteX9" fmla="*/ 1203158 w 2851484"/>
              <a:gd name="connsiteY9" fmla="*/ 120316 h 541421"/>
              <a:gd name="connsiteX10" fmla="*/ 1191126 w 2851484"/>
              <a:gd name="connsiteY10" fmla="*/ 360948 h 541421"/>
              <a:gd name="connsiteX11" fmla="*/ 1491915 w 2851484"/>
              <a:gd name="connsiteY11" fmla="*/ 48127 h 541421"/>
              <a:gd name="connsiteX12" fmla="*/ 1455821 w 2851484"/>
              <a:gd name="connsiteY12" fmla="*/ 421106 h 541421"/>
              <a:gd name="connsiteX13" fmla="*/ 1732547 w 2851484"/>
              <a:gd name="connsiteY13" fmla="*/ 216569 h 541421"/>
              <a:gd name="connsiteX14" fmla="*/ 1768642 w 2851484"/>
              <a:gd name="connsiteY14" fmla="*/ 433137 h 541421"/>
              <a:gd name="connsiteX15" fmla="*/ 2117558 w 2851484"/>
              <a:gd name="connsiteY15" fmla="*/ 0 h 541421"/>
              <a:gd name="connsiteX16" fmla="*/ 2129589 w 2851484"/>
              <a:gd name="connsiteY16" fmla="*/ 481264 h 541421"/>
              <a:gd name="connsiteX17" fmla="*/ 2261936 w 2851484"/>
              <a:gd name="connsiteY17" fmla="*/ 216569 h 541421"/>
              <a:gd name="connsiteX18" fmla="*/ 2298031 w 2851484"/>
              <a:gd name="connsiteY18" fmla="*/ 385011 h 541421"/>
              <a:gd name="connsiteX19" fmla="*/ 2538663 w 2851484"/>
              <a:gd name="connsiteY19" fmla="*/ 132348 h 541421"/>
              <a:gd name="connsiteX20" fmla="*/ 2550694 w 2851484"/>
              <a:gd name="connsiteY20" fmla="*/ 276727 h 541421"/>
              <a:gd name="connsiteX21" fmla="*/ 2683042 w 2851484"/>
              <a:gd name="connsiteY21" fmla="*/ 204537 h 541421"/>
              <a:gd name="connsiteX22" fmla="*/ 2695073 w 2851484"/>
              <a:gd name="connsiteY22" fmla="*/ 324853 h 541421"/>
              <a:gd name="connsiteX23" fmla="*/ 2851484 w 2851484"/>
              <a:gd name="connsiteY23" fmla="*/ 216569 h 54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1484" h="541421">
                <a:moveTo>
                  <a:pt x="0" y="385011"/>
                </a:moveTo>
                <a:lnTo>
                  <a:pt x="264694" y="72190"/>
                </a:lnTo>
                <a:lnTo>
                  <a:pt x="240631" y="397043"/>
                </a:lnTo>
                <a:lnTo>
                  <a:pt x="553452" y="36095"/>
                </a:lnTo>
                <a:lnTo>
                  <a:pt x="589547" y="348916"/>
                </a:lnTo>
                <a:lnTo>
                  <a:pt x="661736" y="36095"/>
                </a:lnTo>
                <a:lnTo>
                  <a:pt x="806115" y="336885"/>
                </a:lnTo>
                <a:lnTo>
                  <a:pt x="926431" y="84221"/>
                </a:lnTo>
                <a:lnTo>
                  <a:pt x="950494" y="541421"/>
                </a:lnTo>
                <a:lnTo>
                  <a:pt x="1203158" y="120316"/>
                </a:lnTo>
                <a:lnTo>
                  <a:pt x="1191126" y="360948"/>
                </a:lnTo>
                <a:lnTo>
                  <a:pt x="1491915" y="48127"/>
                </a:lnTo>
                <a:lnTo>
                  <a:pt x="1455821" y="421106"/>
                </a:lnTo>
                <a:lnTo>
                  <a:pt x="1732547" y="216569"/>
                </a:lnTo>
                <a:lnTo>
                  <a:pt x="1768642" y="433137"/>
                </a:lnTo>
                <a:lnTo>
                  <a:pt x="2117558" y="0"/>
                </a:lnTo>
                <a:lnTo>
                  <a:pt x="2129589" y="481264"/>
                </a:lnTo>
                <a:lnTo>
                  <a:pt x="2261936" y="216569"/>
                </a:lnTo>
                <a:lnTo>
                  <a:pt x="2298031" y="385011"/>
                </a:lnTo>
                <a:lnTo>
                  <a:pt x="2538663" y="132348"/>
                </a:lnTo>
                <a:lnTo>
                  <a:pt x="2550694" y="276727"/>
                </a:lnTo>
                <a:lnTo>
                  <a:pt x="2683042" y="204537"/>
                </a:lnTo>
                <a:lnTo>
                  <a:pt x="2695073" y="324853"/>
                </a:lnTo>
                <a:lnTo>
                  <a:pt x="2851484" y="216569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5209675" y="3016251"/>
                <a:ext cx="6144126" cy="203132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#Momentum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iteration t: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compute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the current mini-batch</a:t>
                </a: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  </a:t>
                </a: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altLang="ko-KR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# make the curve smoother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5" y="3016251"/>
                <a:ext cx="614412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792" t="-149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 6"/>
          <p:cNvSpPr/>
          <p:nvPr/>
        </p:nvSpPr>
        <p:spPr>
          <a:xfrm>
            <a:off x="2971800" y="2213811"/>
            <a:ext cx="2815389" cy="180473"/>
          </a:xfrm>
          <a:custGeom>
            <a:avLst/>
            <a:gdLst>
              <a:gd name="connsiteX0" fmla="*/ 0 w 2815389"/>
              <a:gd name="connsiteY0" fmla="*/ 96252 h 180473"/>
              <a:gd name="connsiteX1" fmla="*/ 541421 w 2815389"/>
              <a:gd name="connsiteY1" fmla="*/ 0 h 180473"/>
              <a:gd name="connsiteX2" fmla="*/ 878305 w 2815389"/>
              <a:gd name="connsiteY2" fmla="*/ 108284 h 180473"/>
              <a:gd name="connsiteX3" fmla="*/ 1227221 w 2815389"/>
              <a:gd name="connsiteY3" fmla="*/ 36094 h 180473"/>
              <a:gd name="connsiteX4" fmla="*/ 1552074 w 2815389"/>
              <a:gd name="connsiteY4" fmla="*/ 180473 h 180473"/>
              <a:gd name="connsiteX5" fmla="*/ 2153653 w 2815389"/>
              <a:gd name="connsiteY5" fmla="*/ 60157 h 180473"/>
              <a:gd name="connsiteX6" fmla="*/ 2298032 w 2815389"/>
              <a:gd name="connsiteY6" fmla="*/ 132347 h 180473"/>
              <a:gd name="connsiteX7" fmla="*/ 2622884 w 2815389"/>
              <a:gd name="connsiteY7" fmla="*/ 96252 h 180473"/>
              <a:gd name="connsiteX8" fmla="*/ 2815389 w 2815389"/>
              <a:gd name="connsiteY8" fmla="*/ 156410 h 180473"/>
              <a:gd name="connsiteX9" fmla="*/ 2815389 w 2815389"/>
              <a:gd name="connsiteY9" fmla="*/ 156410 h 18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5389" h="180473">
                <a:moveTo>
                  <a:pt x="0" y="96252"/>
                </a:moveTo>
                <a:lnTo>
                  <a:pt x="541421" y="0"/>
                </a:lnTo>
                <a:lnTo>
                  <a:pt x="878305" y="108284"/>
                </a:lnTo>
                <a:lnTo>
                  <a:pt x="1227221" y="36094"/>
                </a:lnTo>
                <a:lnTo>
                  <a:pt x="1552074" y="180473"/>
                </a:lnTo>
                <a:lnTo>
                  <a:pt x="2153653" y="60157"/>
                </a:lnTo>
                <a:lnTo>
                  <a:pt x="2298032" y="132347"/>
                </a:lnTo>
                <a:lnTo>
                  <a:pt x="2622884" y="96252"/>
                </a:lnTo>
                <a:lnTo>
                  <a:pt x="2815389" y="156410"/>
                </a:lnTo>
                <a:lnTo>
                  <a:pt x="2815389" y="15641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5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Implementation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50895"/>
                <a:ext cx="10515600" cy="20260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Hyperparameters :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=0.9 </m:t>
                    </m:r>
                  </m:oMath>
                </a14:m>
                <a:r>
                  <a:rPr lang="en-US" altLang="ko-KR" sz="1800" dirty="0"/>
                  <a:t> average over the last 10 gradients</a:t>
                </a:r>
              </a:p>
              <a:p>
                <a:r>
                  <a:rPr lang="en-US" altLang="ko-KR" sz="1800" dirty="0"/>
                  <a:t>No bias correction is fine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4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50895"/>
                <a:ext cx="10515600" cy="2026068"/>
              </a:xfrm>
              <a:blipFill>
                <a:blip r:embed="rId2"/>
                <a:stretch>
                  <a:fillRect l="-406" t="-3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199" y="1825625"/>
                <a:ext cx="8402053" cy="203132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#Momentum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iteration t: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compute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the current mini-batch</a:t>
                </a: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 #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but not intuitive</a:t>
                </a:r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 #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8402053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07" t="-119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9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RMSprop</a:t>
            </a:r>
            <a:r>
              <a:rPr lang="en-US" altLang="ko-KR" sz="2800" b="1" dirty="0"/>
              <a:t> (root mean square)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375358" y="3154531"/>
                <a:ext cx="4712368" cy="321017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The derivative on the vertical axis is much larger than that on the horizontal axis.</a:t>
                </a:r>
              </a:p>
              <a:p>
                <a:r>
                  <a:rPr lang="en-US" altLang="ko-KR" sz="18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on the vertical axis becomes much larger than that on the horizontal axis.</a:t>
                </a:r>
              </a:p>
              <a:p>
                <a:r>
                  <a:rPr lang="en-US" altLang="ko-KR" sz="1800" dirty="0"/>
                  <a:t>Consequently,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on the vertical axis becomes smaller than that on the horizontal axis.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5358" y="3154531"/>
                <a:ext cx="4712368" cy="3210174"/>
              </a:xfrm>
              <a:blipFill rotWithShape="0">
                <a:blip r:embed="rId2"/>
                <a:stretch>
                  <a:fillRect l="-906" t="-1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690688"/>
            <a:ext cx="6896100" cy="129540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068053" y="2045368"/>
            <a:ext cx="2851484" cy="541421"/>
          </a:xfrm>
          <a:custGeom>
            <a:avLst/>
            <a:gdLst>
              <a:gd name="connsiteX0" fmla="*/ 0 w 2851484"/>
              <a:gd name="connsiteY0" fmla="*/ 385011 h 541421"/>
              <a:gd name="connsiteX1" fmla="*/ 264694 w 2851484"/>
              <a:gd name="connsiteY1" fmla="*/ 72190 h 541421"/>
              <a:gd name="connsiteX2" fmla="*/ 240631 w 2851484"/>
              <a:gd name="connsiteY2" fmla="*/ 397043 h 541421"/>
              <a:gd name="connsiteX3" fmla="*/ 553452 w 2851484"/>
              <a:gd name="connsiteY3" fmla="*/ 36095 h 541421"/>
              <a:gd name="connsiteX4" fmla="*/ 589547 w 2851484"/>
              <a:gd name="connsiteY4" fmla="*/ 348916 h 541421"/>
              <a:gd name="connsiteX5" fmla="*/ 661736 w 2851484"/>
              <a:gd name="connsiteY5" fmla="*/ 36095 h 541421"/>
              <a:gd name="connsiteX6" fmla="*/ 806115 w 2851484"/>
              <a:gd name="connsiteY6" fmla="*/ 336885 h 541421"/>
              <a:gd name="connsiteX7" fmla="*/ 926431 w 2851484"/>
              <a:gd name="connsiteY7" fmla="*/ 84221 h 541421"/>
              <a:gd name="connsiteX8" fmla="*/ 950494 w 2851484"/>
              <a:gd name="connsiteY8" fmla="*/ 541421 h 541421"/>
              <a:gd name="connsiteX9" fmla="*/ 1203158 w 2851484"/>
              <a:gd name="connsiteY9" fmla="*/ 120316 h 541421"/>
              <a:gd name="connsiteX10" fmla="*/ 1191126 w 2851484"/>
              <a:gd name="connsiteY10" fmla="*/ 360948 h 541421"/>
              <a:gd name="connsiteX11" fmla="*/ 1491915 w 2851484"/>
              <a:gd name="connsiteY11" fmla="*/ 48127 h 541421"/>
              <a:gd name="connsiteX12" fmla="*/ 1455821 w 2851484"/>
              <a:gd name="connsiteY12" fmla="*/ 421106 h 541421"/>
              <a:gd name="connsiteX13" fmla="*/ 1732547 w 2851484"/>
              <a:gd name="connsiteY13" fmla="*/ 216569 h 541421"/>
              <a:gd name="connsiteX14" fmla="*/ 1768642 w 2851484"/>
              <a:gd name="connsiteY14" fmla="*/ 433137 h 541421"/>
              <a:gd name="connsiteX15" fmla="*/ 2117558 w 2851484"/>
              <a:gd name="connsiteY15" fmla="*/ 0 h 541421"/>
              <a:gd name="connsiteX16" fmla="*/ 2129589 w 2851484"/>
              <a:gd name="connsiteY16" fmla="*/ 481264 h 541421"/>
              <a:gd name="connsiteX17" fmla="*/ 2261936 w 2851484"/>
              <a:gd name="connsiteY17" fmla="*/ 216569 h 541421"/>
              <a:gd name="connsiteX18" fmla="*/ 2298031 w 2851484"/>
              <a:gd name="connsiteY18" fmla="*/ 385011 h 541421"/>
              <a:gd name="connsiteX19" fmla="*/ 2538663 w 2851484"/>
              <a:gd name="connsiteY19" fmla="*/ 132348 h 541421"/>
              <a:gd name="connsiteX20" fmla="*/ 2550694 w 2851484"/>
              <a:gd name="connsiteY20" fmla="*/ 276727 h 541421"/>
              <a:gd name="connsiteX21" fmla="*/ 2683042 w 2851484"/>
              <a:gd name="connsiteY21" fmla="*/ 204537 h 541421"/>
              <a:gd name="connsiteX22" fmla="*/ 2695073 w 2851484"/>
              <a:gd name="connsiteY22" fmla="*/ 324853 h 541421"/>
              <a:gd name="connsiteX23" fmla="*/ 2851484 w 2851484"/>
              <a:gd name="connsiteY23" fmla="*/ 216569 h 54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1484" h="541421">
                <a:moveTo>
                  <a:pt x="0" y="385011"/>
                </a:moveTo>
                <a:lnTo>
                  <a:pt x="264694" y="72190"/>
                </a:lnTo>
                <a:lnTo>
                  <a:pt x="240631" y="397043"/>
                </a:lnTo>
                <a:lnTo>
                  <a:pt x="553452" y="36095"/>
                </a:lnTo>
                <a:lnTo>
                  <a:pt x="589547" y="348916"/>
                </a:lnTo>
                <a:lnTo>
                  <a:pt x="661736" y="36095"/>
                </a:lnTo>
                <a:lnTo>
                  <a:pt x="806115" y="336885"/>
                </a:lnTo>
                <a:lnTo>
                  <a:pt x="926431" y="84221"/>
                </a:lnTo>
                <a:lnTo>
                  <a:pt x="950494" y="541421"/>
                </a:lnTo>
                <a:lnTo>
                  <a:pt x="1203158" y="120316"/>
                </a:lnTo>
                <a:lnTo>
                  <a:pt x="1191126" y="360948"/>
                </a:lnTo>
                <a:lnTo>
                  <a:pt x="1491915" y="48127"/>
                </a:lnTo>
                <a:lnTo>
                  <a:pt x="1455821" y="421106"/>
                </a:lnTo>
                <a:lnTo>
                  <a:pt x="1732547" y="216569"/>
                </a:lnTo>
                <a:lnTo>
                  <a:pt x="1768642" y="433137"/>
                </a:lnTo>
                <a:lnTo>
                  <a:pt x="2117558" y="0"/>
                </a:lnTo>
                <a:lnTo>
                  <a:pt x="2129589" y="481264"/>
                </a:lnTo>
                <a:lnTo>
                  <a:pt x="2261936" y="216569"/>
                </a:lnTo>
                <a:lnTo>
                  <a:pt x="2298031" y="385011"/>
                </a:lnTo>
                <a:lnTo>
                  <a:pt x="2538663" y="132348"/>
                </a:lnTo>
                <a:lnTo>
                  <a:pt x="2550694" y="276727"/>
                </a:lnTo>
                <a:lnTo>
                  <a:pt x="2683042" y="204537"/>
                </a:lnTo>
                <a:lnTo>
                  <a:pt x="2695073" y="324853"/>
                </a:lnTo>
                <a:lnTo>
                  <a:pt x="2851484" y="216569"/>
                </a:ln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971800" y="2213811"/>
            <a:ext cx="2815389" cy="180473"/>
          </a:xfrm>
          <a:custGeom>
            <a:avLst/>
            <a:gdLst>
              <a:gd name="connsiteX0" fmla="*/ 0 w 2815389"/>
              <a:gd name="connsiteY0" fmla="*/ 96252 h 180473"/>
              <a:gd name="connsiteX1" fmla="*/ 541421 w 2815389"/>
              <a:gd name="connsiteY1" fmla="*/ 0 h 180473"/>
              <a:gd name="connsiteX2" fmla="*/ 878305 w 2815389"/>
              <a:gd name="connsiteY2" fmla="*/ 108284 h 180473"/>
              <a:gd name="connsiteX3" fmla="*/ 1227221 w 2815389"/>
              <a:gd name="connsiteY3" fmla="*/ 36094 h 180473"/>
              <a:gd name="connsiteX4" fmla="*/ 1552074 w 2815389"/>
              <a:gd name="connsiteY4" fmla="*/ 180473 h 180473"/>
              <a:gd name="connsiteX5" fmla="*/ 2153653 w 2815389"/>
              <a:gd name="connsiteY5" fmla="*/ 60157 h 180473"/>
              <a:gd name="connsiteX6" fmla="*/ 2298032 w 2815389"/>
              <a:gd name="connsiteY6" fmla="*/ 132347 h 180473"/>
              <a:gd name="connsiteX7" fmla="*/ 2622884 w 2815389"/>
              <a:gd name="connsiteY7" fmla="*/ 96252 h 180473"/>
              <a:gd name="connsiteX8" fmla="*/ 2815389 w 2815389"/>
              <a:gd name="connsiteY8" fmla="*/ 156410 h 180473"/>
              <a:gd name="connsiteX9" fmla="*/ 2815389 w 2815389"/>
              <a:gd name="connsiteY9" fmla="*/ 156410 h 18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5389" h="180473">
                <a:moveTo>
                  <a:pt x="0" y="96252"/>
                </a:moveTo>
                <a:lnTo>
                  <a:pt x="541421" y="0"/>
                </a:lnTo>
                <a:lnTo>
                  <a:pt x="878305" y="108284"/>
                </a:lnTo>
                <a:lnTo>
                  <a:pt x="1227221" y="36094"/>
                </a:lnTo>
                <a:lnTo>
                  <a:pt x="1552074" y="180473"/>
                </a:lnTo>
                <a:lnTo>
                  <a:pt x="2153653" y="60157"/>
                </a:lnTo>
                <a:lnTo>
                  <a:pt x="2298032" y="132347"/>
                </a:lnTo>
                <a:lnTo>
                  <a:pt x="2622884" y="96252"/>
                </a:lnTo>
                <a:lnTo>
                  <a:pt x="2815389" y="156410"/>
                </a:lnTo>
                <a:lnTo>
                  <a:pt x="2815389" y="15641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958516" y="3154531"/>
                <a:ext cx="6043864" cy="23515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#Momentum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iteration t: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compute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the current mini-batch</a:t>
                </a: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# elementwise square</a:t>
                </a:r>
                <a:r>
                  <a:rPr lang="en-US" altLang="ko-KR" b="0" i="1" dirty="0">
                    <a:latin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endParaRPr lang="en-US" altLang="ko-KR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𝛽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#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6" y="3154531"/>
                <a:ext cx="6043864" cy="2351541"/>
              </a:xfrm>
              <a:prstGeom prst="rect">
                <a:avLst/>
              </a:prstGeom>
              <a:blipFill rotWithShape="0">
                <a:blip r:embed="rId4"/>
                <a:stretch>
                  <a:fillRect l="-704" t="-1031" r="-402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8516" y="5979150"/>
            <a:ext cx="6416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This algorithm was created by </a:t>
            </a:r>
            <a:r>
              <a:rPr lang="en-US" altLang="ko-KR" sz="1000" dirty="0" err="1"/>
              <a:t>Tijmen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Tieleman</a:t>
            </a:r>
            <a:r>
              <a:rPr lang="en-US" altLang="ko-KR" sz="1000" dirty="0"/>
              <a:t> and Geoffrey Hinton in 2012, and presented by Geoffrey Hinton in his Coursera class on neural networks (slides: http:// goo.gl/ </a:t>
            </a:r>
            <a:r>
              <a:rPr lang="en-US" altLang="ko-KR" sz="1000" dirty="0" err="1"/>
              <a:t>RsQeis</a:t>
            </a:r>
            <a:r>
              <a:rPr lang="en-US" altLang="ko-KR" sz="1000" dirty="0"/>
              <a:t>; video: https:// goo.gl/ </a:t>
            </a:r>
            <a:r>
              <a:rPr lang="en-US" altLang="ko-KR" sz="1000" dirty="0" err="1"/>
              <a:t>XUbIyJ</a:t>
            </a:r>
            <a:r>
              <a:rPr lang="en-US" altLang="ko-KR" sz="1000" dirty="0"/>
              <a:t>).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766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Adam optimization (adaptive moment estimation)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327232" y="1825625"/>
                <a:ext cx="402656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Hyperparameters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need to be tuned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: 0.9 (default choice)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: 0.999 (in its paper)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(almost fixed)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7232" y="1825625"/>
                <a:ext cx="4026567" cy="4351338"/>
              </a:xfrm>
              <a:blipFill rotWithShape="0">
                <a:blip r:embed="rId2"/>
                <a:stretch>
                  <a:fillRect l="-106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1815851"/>
                <a:ext cx="6308558" cy="451604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#Momentum</a:t>
                </a: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iteration t: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compute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on the current mini-batch</a:t>
                </a: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𝑑𝑤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𝑑𝑏</m:t>
                    </m:r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𝑑𝑤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𝑑𝑏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𝑑𝑤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𝑑𝑤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𝑑𝑏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𝑑𝑏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𝑑𝑤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𝑐𝑜𝑟𝑟𝑒𝑐𝑡𝑒𝑑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𝑐𝑜𝑟𝑟𝑒𝑐𝑡𝑒𝑑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#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𝑑𝑏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𝑐𝑜𝑟𝑟𝑒𝑐𝑡𝑒𝑑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𝑐𝑜𝑟𝑟𝑒𝑐𝑡𝑒𝑑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5851"/>
                <a:ext cx="6308558" cy="4516044"/>
              </a:xfrm>
              <a:prstGeom prst="rect">
                <a:avLst/>
              </a:prstGeom>
              <a:blipFill rotWithShape="0">
                <a:blip r:embed="rId3"/>
                <a:stretch>
                  <a:fillRect l="-772" t="-67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tf.train.AdamOptimizer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30944" y="1690688"/>
            <a:ext cx="4256280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=0.001,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beta1=0.9,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beta2=0.999,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epsilon=1e-08,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use_locking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name='Adam'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30944" y="3745515"/>
            <a:ext cx="4455456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minimize(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loss,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global_step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var_list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gate_gradients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=GATE_OP,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aggregation_method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colocate_gradients_with_ops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name=None,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grad_loss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00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Learning rate decay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19023"/>
            <a:ext cx="10515600" cy="235793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The algorithm cannot converge the minimum if its learning rate is constant.</a:t>
            </a:r>
          </a:p>
          <a:p>
            <a:r>
              <a:rPr lang="en-US" altLang="ko-KR" sz="1800" dirty="0"/>
              <a:t>To avoid it, the learning rate can be gradually reduced as it approaches to the minimum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2" y="1521898"/>
            <a:ext cx="5043988" cy="22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Learning rate </a:t>
            </a:r>
            <a:r>
              <a:rPr lang="en-US" altLang="ko-KR" sz="2800" b="1"/>
              <a:t>decay implementation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6663"/>
                <a:ext cx="4936958" cy="265989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For example,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=0.2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𝑑𝑒𝑐𝑎𝑦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endParaRPr lang="en-US" altLang="ko-KR" sz="1800" b="0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ko-KR" sz="1800" dirty="0"/>
                  <a:t>Epoch 1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=0.1 </m:t>
                    </m:r>
                  </m:oMath>
                </a14:m>
                <a:endParaRPr lang="en-US" altLang="ko-KR" sz="1800" b="0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ko-KR" sz="1800" dirty="0"/>
                  <a:t>Epoch 2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=0.67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Epoch 3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=0.5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…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6663"/>
                <a:ext cx="4936958" cy="2659896"/>
              </a:xfrm>
              <a:blipFill rotWithShape="0">
                <a:blip r:embed="rId2"/>
                <a:stretch>
                  <a:fillRect l="-865" t="-2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1815851"/>
                <a:ext cx="4936958" cy="8058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1 epoch : 1 pass through data</a:t>
                </a:r>
              </a:p>
              <a:p>
                <a:r>
                  <a:rPr lang="en-US" altLang="ko-KR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𝑑𝑒𝑐𝑎𝑦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𝑒𝑝𝑜𝑐h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𝑛𝑢𝑚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5851"/>
                <a:ext cx="4936958" cy="805862"/>
              </a:xfrm>
              <a:prstGeom prst="rect">
                <a:avLst/>
              </a:prstGeom>
              <a:blipFill rotWithShape="0">
                <a:blip r:embed="rId3"/>
                <a:stretch>
                  <a:fillRect l="-986" t="-3731" b="-74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6633411" y="2449516"/>
                <a:ext cx="4936958" cy="2659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/>
                  <a:t>Several variants exist</a:t>
                </a:r>
              </a:p>
              <a:p>
                <a:pPr lvl="1"/>
                <a:r>
                  <a:rPr lang="en-US" altLang="ko-KR" sz="1800" b="0" dirty="0">
                    <a:cs typeface="Courier New" panose="02070309020205020404" pitchFamily="49" charset="0"/>
                  </a:rPr>
                  <a:t>Exponential decay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0.95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𝑒𝑝𝑜𝑐h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𝑒𝑝𝑜𝑐h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endParaRPr lang="en-US" altLang="ko-KR" sz="1800" b="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, t: mini-batch number</a:t>
                </a:r>
              </a:p>
              <a:p>
                <a:pPr lvl="1"/>
                <a:r>
                  <a:rPr lang="en-US" altLang="ko-KR" sz="1800" dirty="0"/>
                  <a:t>Discrete staircase</a:t>
                </a:r>
              </a:p>
              <a:p>
                <a:pPr lvl="1"/>
                <a:r>
                  <a:rPr lang="en-US" altLang="ko-KR" sz="1800" dirty="0"/>
                  <a:t>Manual decay</a:t>
                </a:r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11" y="2449516"/>
                <a:ext cx="4936958" cy="2659896"/>
              </a:xfrm>
              <a:prstGeom prst="rect">
                <a:avLst/>
              </a:prstGeom>
              <a:blipFill rotWithShape="0">
                <a:blip r:embed="rId4"/>
                <a:stretch>
                  <a:fillRect l="-741" t="-2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57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References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Andrew Ng’s ML class</a:t>
            </a:r>
          </a:p>
          <a:p>
            <a:pPr lvl="1"/>
            <a:r>
              <a:rPr lang="en-US" altLang="ko-KR" sz="1400" dirty="0">
                <a:hlinkClick r:id="rId2"/>
              </a:rPr>
              <a:t>https://class.coursera.org/ml-003/lecture</a:t>
            </a:r>
            <a:endParaRPr lang="en-US" altLang="ko-KR" sz="1400" dirty="0"/>
          </a:p>
          <a:p>
            <a:pPr lvl="1"/>
            <a:r>
              <a:rPr lang="en-US" altLang="ko-KR" sz="1400" dirty="0"/>
              <a:t>http://www.holehouse.org/mlclass/ (note)</a:t>
            </a:r>
          </a:p>
          <a:p>
            <a:r>
              <a:rPr lang="en-US" altLang="ko-KR" sz="1400" dirty="0"/>
              <a:t>Convolutional Neural Networks for Visual Recognition.</a:t>
            </a:r>
          </a:p>
          <a:p>
            <a:pPr lvl="1"/>
            <a:r>
              <a:rPr lang="en-US" altLang="ko-KR" sz="1400" dirty="0">
                <a:hlinkClick r:id="rId3"/>
              </a:rPr>
              <a:t>http://cs231n.github.io/</a:t>
            </a:r>
            <a:endParaRPr lang="en-US" altLang="ko-KR" sz="1400" dirty="0"/>
          </a:p>
          <a:p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https://www.tensorflow.org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https://github.com/aymericdamien/TensorFlow-Examples</a:t>
            </a:r>
            <a:endParaRPr lang="en-US" altLang="ko-KR" sz="1400" dirty="0"/>
          </a:p>
          <a:p>
            <a:r>
              <a:rPr lang="ko-KR" altLang="en-US" sz="1400" dirty="0"/>
              <a:t>모두의 </a:t>
            </a:r>
            <a:r>
              <a:rPr lang="ko-KR" altLang="en-US" sz="1400" dirty="0" err="1"/>
              <a:t>머신러닝</a:t>
            </a:r>
            <a:endParaRPr lang="en-US" altLang="ko-KR" sz="1400" dirty="0"/>
          </a:p>
          <a:p>
            <a:r>
              <a:rPr lang="en-US" altLang="ko-KR" sz="1400" dirty="0"/>
              <a:t>Wikipedia</a:t>
            </a:r>
          </a:p>
          <a:p>
            <a:r>
              <a:rPr lang="en-US" altLang="ko-KR" sz="1400" dirty="0"/>
              <a:t>Neural Network and Deep Learning, Michael Nielsen, </a:t>
            </a:r>
          </a:p>
          <a:p>
            <a:pPr lvl="1"/>
            <a:r>
              <a:rPr lang="en-US" altLang="ko-KR" sz="1400"/>
              <a:t>http://neuralnetworksanddepplearning.com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839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The problem of local optima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17719"/>
            <a:ext cx="10515600" cy="155924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Most of points having 0 derivative are not local optima, but saddle points.</a:t>
            </a:r>
          </a:p>
          <a:p>
            <a:r>
              <a:rPr lang="en-US" altLang="ko-KR" sz="1800" dirty="0"/>
              <a:t>For example, 20,000 dimensions considered, the function in all directions should be convex or concave to be local optima. 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2101671"/>
            <a:ext cx="3022684" cy="1729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7" y="1652469"/>
            <a:ext cx="2663240" cy="2179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917" y="1652469"/>
            <a:ext cx="3230468" cy="2479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887968" y="4041894"/>
            <a:ext cx="2295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Source : How AI works by Philip Boucher (2019)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247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The problem of plateaus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0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It is unlikely to get stuck in a bad local optima</a:t>
            </a:r>
          </a:p>
          <a:p>
            <a:r>
              <a:rPr lang="en-US" altLang="ko-KR" sz="1800" dirty="0"/>
              <a:t>it will take a very long time to cross the plateau, and if you stop too early you will never reach the global minimum.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4" y="3136387"/>
            <a:ext cx="3022684" cy="17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Something to think about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By François </a:t>
            </a:r>
            <a:r>
              <a:rPr lang="en-US" altLang="ko-KR" sz="2000" dirty="0" err="1" smtClean="0"/>
              <a:t>Chollet</a:t>
            </a:r>
            <a:r>
              <a:rPr lang="en-US" altLang="ko-KR" sz="2000" dirty="0" smtClean="0"/>
              <a:t> at Google on Twitter</a:t>
            </a:r>
          </a:p>
          <a:p>
            <a:r>
              <a:rPr lang="en-US" altLang="ko-KR" sz="2000" dirty="0" smtClean="0"/>
              <a:t>“A </a:t>
            </a:r>
            <a:r>
              <a:rPr lang="en-US" altLang="ko-KR" sz="2000" dirty="0"/>
              <a:t>common misconception about deep learning is that gradient descent is meant to reach the "global minimum" of the loss, while avoiding "local minima". In practice, a deep neural network that's anywhere close to the global minimum would be utterly useless (extremely </a:t>
            </a:r>
            <a:r>
              <a:rPr lang="en-US" altLang="ko-KR" sz="2000" dirty="0" err="1"/>
              <a:t>overfit</a:t>
            </a:r>
            <a:r>
              <a:rPr lang="en-US" altLang="ko-KR" sz="2000" dirty="0" smtClean="0"/>
              <a:t>)”</a:t>
            </a:r>
          </a:p>
          <a:p>
            <a:r>
              <a:rPr lang="en-US" altLang="ko-KR" sz="2000" dirty="0" smtClean="0"/>
              <a:t>“The </a:t>
            </a:r>
            <a:r>
              <a:rPr lang="en-US" altLang="ko-KR" sz="2000" dirty="0"/>
              <a:t>only setup where a global minimum has any chance to generalize is for </a:t>
            </a:r>
            <a:r>
              <a:rPr lang="en-US" altLang="ko-KR" sz="2000" dirty="0" err="1"/>
              <a:t>underparameterized</a:t>
            </a:r>
            <a:r>
              <a:rPr lang="en-US" altLang="ko-KR" sz="2000" dirty="0"/>
              <a:t> models, such as logistic regression, or a 1-layer network with few units. Otherwise, the points in parameter space that you are looking for during training are pretty far from the </a:t>
            </a:r>
            <a:r>
              <a:rPr lang="en-US" altLang="ko-KR" sz="2000" dirty="0" smtClean="0"/>
              <a:t>minima”</a:t>
            </a:r>
          </a:p>
          <a:p>
            <a:r>
              <a:rPr lang="en-US" altLang="ko-KR" sz="2000" dirty="0" smtClean="0"/>
              <a:t>“An </a:t>
            </a:r>
            <a:r>
              <a:rPr lang="en-US" altLang="ko-KR" sz="2000" dirty="0"/>
              <a:t>important research direction would be to use the information bottleneck principle to come up with models that have exactly the right amount of memorization capacity for a given task, as well as optimization methods to get to the global </a:t>
            </a:r>
            <a:r>
              <a:rPr lang="en-US" altLang="ko-KR" sz="2000" dirty="0" smtClean="0"/>
              <a:t>optimum”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326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Mini-batch gradient descent vs. batch GD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1759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Vectorization allows you to efficiently compute on </a:t>
                </a:r>
                <a:r>
                  <a:rPr lang="en-US" altLang="ko-KR" sz="18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m</a:t>
                </a:r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examples.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𝑑𝑖𝑚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=(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𝑑𝑖𝑚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=(1,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What if m=5,000,000?</a:t>
                </a:r>
              </a:p>
              <a:p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Split the training set into smaller groups, called mini-batch</a:t>
                </a:r>
              </a:p>
              <a:p>
                <a:pPr lvl="1"/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Mini-batches of 1,000 each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….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𝑑𝑖𝑚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=(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….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𝑑𝑖𝑚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=(1,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𝑚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 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 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…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 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1001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 …,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2000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]</m:t>
                    </m:r>
                  </m:oMath>
                </a14:m>
                <a:r>
                  <a:rPr lang="en-US" altLang="ko-KR" sz="18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…</a:t>
                </a: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Mini-batch 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17599"/>
              </a:xfrm>
              <a:blipFill rotWithShape="0">
                <a:blip r:embed="rId2"/>
                <a:stretch>
                  <a:fillRect l="-406" t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Mini-batch gradient descent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repeat{</a:t>
                </a:r>
              </a:p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t=1,…,5000{ </a:t>
                </a:r>
              </a:p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ko-KR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Forwardprop</a:t>
                </a: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…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ko-KR" sz="1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Compute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1000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1000</m:t>
                        </m:r>
                      </m:sup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2⋅1000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  <a:cs typeface="Courier New" panose="02070309020205020404" pitchFamily="49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ko-KR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Backprop</a:t>
                </a:r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compute gradient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using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 # 1epoch  : pass through a training set</a:t>
                </a:r>
              </a:p>
              <a:p>
                <a:pPr marL="0" indent="0">
                  <a:buNone/>
                </a:pPr>
                <a:r>
                  <a:rPr lang="en-US" altLang="ko-K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ko-KR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4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Understanding Mini-batch GD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1396" y="1825625"/>
            <a:ext cx="6292403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Oscillations in mini-batch plot is caused by</a:t>
            </a:r>
          </a:p>
          <a:p>
            <a:pPr lvl="1"/>
            <a:r>
              <a:rPr lang="en-US" altLang="ko-KR" sz="1800" dirty="0"/>
              <a:t>For example, maybe X</a:t>
            </a:r>
            <a:r>
              <a:rPr lang="en-US" altLang="ko-KR" sz="1800" baseline="30000" dirty="0"/>
              <a:t>{1}</a:t>
            </a:r>
            <a:r>
              <a:rPr lang="en-US" altLang="ko-KR" sz="1800" dirty="0"/>
              <a:t>, </a:t>
            </a:r>
            <a:r>
              <a:rPr lang="en-US" altLang="ko-KR" sz="1800" dirty="0" smtClean="0"/>
              <a:t>Y</a:t>
            </a:r>
            <a:r>
              <a:rPr lang="en-US" altLang="ko-KR" sz="1800" baseline="30000" dirty="0"/>
              <a:t>{1}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is just an easy mini batch so your cost might be a bit lower, but then maybe just by chance, X</a:t>
            </a:r>
            <a:r>
              <a:rPr lang="en-US" altLang="ko-KR" sz="1800" baseline="30000" dirty="0"/>
              <a:t>{2}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Y</a:t>
            </a:r>
            <a:r>
              <a:rPr lang="en-US" altLang="ko-KR" sz="1800" baseline="30000" dirty="0"/>
              <a:t>{2}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is just a harder mini batch.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14" y="1825625"/>
            <a:ext cx="2767886" cy="2185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15" y="4145735"/>
            <a:ext cx="2876485" cy="20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Choosing mini-batch size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853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If mini-batch size=m, Batch GD,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800" b="0" dirty="0"/>
              </a:p>
              <a:p>
                <a:r>
                  <a:rPr lang="en-US" altLang="ko-KR" sz="1800" dirty="0"/>
                  <a:t>If mini-batch size=1, Stochastic GD,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b="0" dirty="0"/>
                  <a:t>,…</a:t>
                </a:r>
              </a:p>
              <a:p>
                <a:r>
                  <a:rPr lang="en-US" altLang="ko-KR" sz="1800" dirty="0"/>
                  <a:t>In practice, somewhere between 1 and m</a:t>
                </a:r>
              </a:p>
              <a:p>
                <a:pPr lvl="1"/>
                <a:r>
                  <a:rPr lang="en-US" altLang="ko-KR" sz="1800" b="0" dirty="0"/>
                  <a:t>Batch GD takes too long per iteration</a:t>
                </a:r>
              </a:p>
              <a:p>
                <a:pPr lvl="1"/>
                <a:r>
                  <a:rPr lang="en-US" altLang="ko-KR" sz="1800" dirty="0"/>
                  <a:t>SGD loses speed-up from vectorization</a:t>
                </a:r>
              </a:p>
              <a:p>
                <a:pPr lvl="1"/>
                <a:r>
                  <a:rPr lang="en-US" altLang="ko-KR" sz="1800" b="0" dirty="0"/>
                  <a:t>Mini-batch GD is fastest</a:t>
                </a:r>
              </a:p>
              <a:p>
                <a:endParaRPr lang="en-US" altLang="ko-KR" sz="1800" b="0" dirty="0" smtClean="0"/>
              </a:p>
              <a:p>
                <a:r>
                  <a:rPr lang="en-US" altLang="ko-KR" sz="1800" dirty="0" smtClean="0"/>
                  <a:t>Exploration vs Exploitation</a:t>
                </a:r>
                <a:endParaRPr lang="en-US" altLang="ko-KR" sz="1800" b="0" dirty="0"/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85338" cy="4351338"/>
              </a:xfrm>
              <a:blipFill>
                <a:blip r:embed="rId2"/>
                <a:stretch>
                  <a:fillRect l="-594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66" y="2849182"/>
            <a:ext cx="4810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Choosing mini-batch size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If you have a small training set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&lt;2000)</m:t>
                    </m:r>
                  </m:oMath>
                </a14:m>
                <a:r>
                  <a:rPr lang="en-US" altLang="ko-KR" sz="1800" dirty="0"/>
                  <a:t>, use batch GD </a:t>
                </a:r>
              </a:p>
              <a:p>
                <a:r>
                  <a:rPr lang="en-US" altLang="ko-KR" sz="1800" dirty="0"/>
                  <a:t>Typical mini-batch sizes: 64, 128, 256, 512</a:t>
                </a:r>
              </a:p>
              <a:p>
                <a:r>
                  <a:rPr lang="en-US" altLang="ko-KR" sz="1800" dirty="0"/>
                  <a:t>Make sure mini-batch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fit in CPU/GPU memory (OOM : out of memory)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Optimization algorithm : exponentially weighted average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내용 개체 틀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0680334"/>
                  </p:ext>
                </p:extLst>
              </p:nvPr>
            </p:nvGraphicFramePr>
            <p:xfrm>
              <a:off x="2654121" y="1812746"/>
              <a:ext cx="1969394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4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09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temperature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내용 개체 틀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0680334"/>
                  </p:ext>
                </p:extLst>
              </p:nvPr>
            </p:nvGraphicFramePr>
            <p:xfrm>
              <a:off x="2654121" y="1812746"/>
              <a:ext cx="1969394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476"/>
                    <a:gridCol w="13909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temperature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3" t="-101639" r="-24315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3" t="-201639" r="-2431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49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…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3" t="-401639" r="-2431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225" y="1951811"/>
            <a:ext cx="402907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275786"/>
                <a:ext cx="50474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compute the trend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5786"/>
                <a:ext cx="5047445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846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425" y="4298909"/>
            <a:ext cx="39528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1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Optimization algorithm : exponentially weighted average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72459" cy="4351338"/>
              </a:xfrm>
            </p:spPr>
            <p:txBody>
              <a:bodyPr>
                <a:normAutofit/>
              </a:bodyPr>
              <a:lstStyle/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pPr marL="7429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b="0" dirty="0"/>
                  <a:t> is an approximate average over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1800" b="0" dirty="0"/>
                  <a:t> days’ temperature</a:t>
                </a:r>
              </a:p>
              <a:p>
                <a:pPr marL="742950" lvl="1" indent="-285750"/>
                <a:r>
                  <a:rPr lang="en-US" altLang="ko-KR" sz="1800" dirty="0" err="1"/>
                  <a:t>E.g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sz="1800" b="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altLang="ko-KR" sz="1800" b="0" dirty="0"/>
                  <a:t> days’ temperature (red)</a:t>
                </a:r>
              </a:p>
              <a:p>
                <a:pPr marL="742950" lvl="1" indent="-285750"/>
                <a:r>
                  <a:rPr lang="en-US" altLang="ko-KR" sz="1800" dirty="0"/>
                  <a:t>E.g,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en-US" altLang="ko-KR" sz="1800" b="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</m:t>
                    </m:r>
                  </m:oMath>
                </a14:m>
                <a:r>
                  <a:rPr lang="en-US" altLang="ko-KR" sz="1800" b="0" dirty="0"/>
                  <a:t> days’ temperature (green)</a:t>
                </a:r>
              </a:p>
              <a:p>
                <a:pPr marL="742950" lvl="1" indent="-285750"/>
                <a:r>
                  <a:rPr lang="en-US" altLang="ko-KR" sz="1800" dirty="0"/>
                  <a:t>E.g,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1800" b="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altLang="ko-KR" sz="1800" b="0" dirty="0"/>
                  <a:t> days’ temperature (yellow)</a:t>
                </a:r>
              </a:p>
              <a:p>
                <a:pPr marL="742950" lvl="1" indent="-285750"/>
                <a:endParaRPr lang="en-US" altLang="ko-KR" sz="1800" b="0" dirty="0"/>
              </a:p>
              <a:p>
                <a:pPr marL="742950" lvl="1" indent="-285750"/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72459" cy="4351338"/>
              </a:xfrm>
              <a:blipFill rotWithShape="0">
                <a:blip r:embed="rId2"/>
                <a:stretch>
                  <a:fillRect l="-595" t="-700" r="-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04" y="2137006"/>
            <a:ext cx="3189734" cy="1656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159" y="4477666"/>
            <a:ext cx="2880641" cy="14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761</Words>
  <Application>Microsoft Office PowerPoint</Application>
  <PresentationFormat>와이드스크린</PresentationFormat>
  <Paragraphs>231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Cambria Math</vt:lpstr>
      <vt:lpstr>Century Schoolbook</vt:lpstr>
      <vt:lpstr>Courier New</vt:lpstr>
      <vt:lpstr>Wingdings</vt:lpstr>
      <vt:lpstr>Office 테마</vt:lpstr>
      <vt:lpstr>Machine Learning Practice</vt:lpstr>
      <vt:lpstr>References</vt:lpstr>
      <vt:lpstr>Mini-batch gradient descent vs. batch GD</vt:lpstr>
      <vt:lpstr>Mini-batch gradient descent</vt:lpstr>
      <vt:lpstr>Understanding Mini-batch GD</vt:lpstr>
      <vt:lpstr>Choosing mini-batch size</vt:lpstr>
      <vt:lpstr>Choosing mini-batch size</vt:lpstr>
      <vt:lpstr>Optimization algorithm : exponentially weighted average</vt:lpstr>
      <vt:lpstr>Optimization algorithm : exponentially weighted average</vt:lpstr>
      <vt:lpstr>Understanding exponentially weighted average</vt:lpstr>
      <vt:lpstr>Implementing exponentially weighted averages</vt:lpstr>
      <vt:lpstr>Implementing exponentially weighted averages</vt:lpstr>
      <vt:lpstr>Gradient descent with momentum</vt:lpstr>
      <vt:lpstr>Implementation </vt:lpstr>
      <vt:lpstr>RMSprop (root mean square)</vt:lpstr>
      <vt:lpstr>Adam optimization (adaptive moment estimation)</vt:lpstr>
      <vt:lpstr>tf.train.AdamOptimizer</vt:lpstr>
      <vt:lpstr>Learning rate decay</vt:lpstr>
      <vt:lpstr>Learning rate decay implementation</vt:lpstr>
      <vt:lpstr>The problem of local optima</vt:lpstr>
      <vt:lpstr>The problem of plateaus</vt:lpstr>
      <vt:lpstr>Something to think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Cho H</cp:lastModifiedBy>
  <cp:revision>71</cp:revision>
  <dcterms:created xsi:type="dcterms:W3CDTF">2018-02-12T12:52:32Z</dcterms:created>
  <dcterms:modified xsi:type="dcterms:W3CDTF">2019-05-16T00:58:10Z</dcterms:modified>
</cp:coreProperties>
</file>