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6" r:id="rId2"/>
    <p:sldId id="257" r:id="rId3"/>
    <p:sldId id="258" r:id="rId4"/>
    <p:sldId id="286" r:id="rId5"/>
    <p:sldId id="383" r:id="rId6"/>
    <p:sldId id="287" r:id="rId7"/>
    <p:sldId id="288" r:id="rId8"/>
    <p:sldId id="320" r:id="rId9"/>
    <p:sldId id="321" r:id="rId10"/>
    <p:sldId id="322" r:id="rId11"/>
    <p:sldId id="323" r:id="rId12"/>
    <p:sldId id="327" r:id="rId13"/>
    <p:sldId id="325" r:id="rId14"/>
    <p:sldId id="326" r:id="rId15"/>
    <p:sldId id="296" r:id="rId16"/>
    <p:sldId id="295" r:id="rId17"/>
    <p:sldId id="328" r:id="rId18"/>
    <p:sldId id="308" r:id="rId19"/>
    <p:sldId id="331" r:id="rId20"/>
    <p:sldId id="332" r:id="rId21"/>
    <p:sldId id="329" r:id="rId22"/>
    <p:sldId id="333" r:id="rId23"/>
    <p:sldId id="358" r:id="rId24"/>
    <p:sldId id="334" r:id="rId25"/>
    <p:sldId id="294" r:id="rId26"/>
    <p:sldId id="336" r:id="rId27"/>
    <p:sldId id="335" r:id="rId28"/>
    <p:sldId id="306" r:id="rId29"/>
    <p:sldId id="338" r:id="rId30"/>
    <p:sldId id="337" r:id="rId31"/>
    <p:sldId id="339" r:id="rId32"/>
    <p:sldId id="313" r:id="rId33"/>
    <p:sldId id="315" r:id="rId34"/>
    <p:sldId id="341" r:id="rId35"/>
    <p:sldId id="342" r:id="rId36"/>
    <p:sldId id="316" r:id="rId37"/>
    <p:sldId id="318" r:id="rId38"/>
    <p:sldId id="343" r:id="rId39"/>
    <p:sldId id="344" r:id="rId40"/>
    <p:sldId id="345" r:id="rId41"/>
    <p:sldId id="346" r:id="rId42"/>
    <p:sldId id="347" r:id="rId43"/>
    <p:sldId id="348" r:id="rId44"/>
    <p:sldId id="349" r:id="rId45"/>
    <p:sldId id="317" r:id="rId46"/>
    <p:sldId id="350" r:id="rId47"/>
    <p:sldId id="298" r:id="rId48"/>
    <p:sldId id="340" r:id="rId49"/>
    <p:sldId id="352" r:id="rId50"/>
    <p:sldId id="353" r:id="rId51"/>
    <p:sldId id="359" r:id="rId52"/>
    <p:sldId id="351" r:id="rId53"/>
    <p:sldId id="354" r:id="rId54"/>
    <p:sldId id="355" r:id="rId55"/>
    <p:sldId id="367" r:id="rId56"/>
    <p:sldId id="360" r:id="rId57"/>
    <p:sldId id="361" r:id="rId58"/>
    <p:sldId id="362" r:id="rId59"/>
    <p:sldId id="363" r:id="rId60"/>
    <p:sldId id="364" r:id="rId61"/>
    <p:sldId id="356" r:id="rId62"/>
    <p:sldId id="365" r:id="rId63"/>
    <p:sldId id="366" r:id="rId64"/>
    <p:sldId id="369" r:id="rId65"/>
    <p:sldId id="370" r:id="rId66"/>
    <p:sldId id="371" r:id="rId67"/>
    <p:sldId id="373" r:id="rId68"/>
    <p:sldId id="374" r:id="rId69"/>
    <p:sldId id="375" r:id="rId70"/>
    <p:sldId id="376" r:id="rId71"/>
    <p:sldId id="378" r:id="rId72"/>
    <p:sldId id="379" r:id="rId73"/>
    <p:sldId id="380" r:id="rId74"/>
    <p:sldId id="381" r:id="rId75"/>
    <p:sldId id="382" r:id="rId76"/>
    <p:sldId id="297" r:id="rId77"/>
    <p:sldId id="299" r:id="rId78"/>
    <p:sldId id="300" r:id="rId79"/>
    <p:sldId id="291" r:id="rId80"/>
    <p:sldId id="311" r:id="rId8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73" d="100"/>
          <a:sy n="73" d="100"/>
        </p:scale>
        <p:origin x="90" y="3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5CECFA-04DE-4CE3-B65F-52203B814876}" type="datetimeFigureOut">
              <a:rPr lang="ko-KR" altLang="en-US" smtClean="0"/>
              <a:t>2019-05-02</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4D4A5-7EED-43D3-9D67-0A53396B5D26}" type="slidenum">
              <a:rPr lang="ko-KR" altLang="en-US" smtClean="0"/>
              <a:t>‹#›</a:t>
            </a:fld>
            <a:endParaRPr lang="ko-KR" altLang="en-US"/>
          </a:p>
        </p:txBody>
      </p:sp>
    </p:spTree>
    <p:extLst>
      <p:ext uri="{BB962C8B-B14F-4D97-AF65-F5344CB8AC3E}">
        <p14:creationId xmlns:p14="http://schemas.microsoft.com/office/powerpoint/2010/main" val="321063156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3B4D4A5-7EED-43D3-9D67-0A53396B5D26}" type="slidenum">
              <a:rPr lang="ko-KR" altLang="en-US" smtClean="0"/>
              <a:t>37</a:t>
            </a:fld>
            <a:endParaRPr lang="ko-KR" altLang="en-US"/>
          </a:p>
        </p:txBody>
      </p:sp>
    </p:spTree>
    <p:extLst>
      <p:ext uri="{BB962C8B-B14F-4D97-AF65-F5344CB8AC3E}">
        <p14:creationId xmlns:p14="http://schemas.microsoft.com/office/powerpoint/2010/main" val="2240458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BA9DB680-FEB7-44E1-BAD7-0563EBDE179B}" type="datetimeFigureOut">
              <a:rPr lang="ko-KR" altLang="en-US" smtClean="0"/>
              <a:t>2019-05-02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2D307B9-3C4B-4DC2-9ABD-0A1BD9AB299F}" type="slidenum">
              <a:rPr lang="ko-KR" altLang="en-US" smtClean="0"/>
              <a:t>‹#›</a:t>
            </a:fld>
            <a:endParaRPr lang="ko-KR" altLang="en-US"/>
          </a:p>
        </p:txBody>
      </p:sp>
    </p:spTree>
    <p:extLst>
      <p:ext uri="{BB962C8B-B14F-4D97-AF65-F5344CB8AC3E}">
        <p14:creationId xmlns:p14="http://schemas.microsoft.com/office/powerpoint/2010/main" val="2072569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BA9DB680-FEB7-44E1-BAD7-0563EBDE179B}" type="datetimeFigureOut">
              <a:rPr lang="ko-KR" altLang="en-US" smtClean="0"/>
              <a:t>2019-05-02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2D307B9-3C4B-4DC2-9ABD-0A1BD9AB299F}" type="slidenum">
              <a:rPr lang="ko-KR" altLang="en-US" smtClean="0"/>
              <a:t>‹#›</a:t>
            </a:fld>
            <a:endParaRPr lang="ko-KR" altLang="en-US"/>
          </a:p>
        </p:txBody>
      </p:sp>
    </p:spTree>
    <p:extLst>
      <p:ext uri="{BB962C8B-B14F-4D97-AF65-F5344CB8AC3E}">
        <p14:creationId xmlns:p14="http://schemas.microsoft.com/office/powerpoint/2010/main" val="193304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BA9DB680-FEB7-44E1-BAD7-0563EBDE179B}" type="datetimeFigureOut">
              <a:rPr lang="ko-KR" altLang="en-US" smtClean="0"/>
              <a:t>2019-05-02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2D307B9-3C4B-4DC2-9ABD-0A1BD9AB299F}" type="slidenum">
              <a:rPr lang="ko-KR" altLang="en-US" smtClean="0"/>
              <a:t>‹#›</a:t>
            </a:fld>
            <a:endParaRPr lang="ko-KR" altLang="en-US"/>
          </a:p>
        </p:txBody>
      </p:sp>
    </p:spTree>
    <p:extLst>
      <p:ext uri="{BB962C8B-B14F-4D97-AF65-F5344CB8AC3E}">
        <p14:creationId xmlns:p14="http://schemas.microsoft.com/office/powerpoint/2010/main" val="3705040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BA9DB680-FEB7-44E1-BAD7-0563EBDE179B}" type="datetimeFigureOut">
              <a:rPr lang="ko-KR" altLang="en-US" smtClean="0"/>
              <a:t>2019-05-02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2D307B9-3C4B-4DC2-9ABD-0A1BD9AB299F}" type="slidenum">
              <a:rPr lang="ko-KR" altLang="en-US" smtClean="0"/>
              <a:t>‹#›</a:t>
            </a:fld>
            <a:endParaRPr lang="ko-KR" altLang="en-US"/>
          </a:p>
        </p:txBody>
      </p:sp>
    </p:spTree>
    <p:extLst>
      <p:ext uri="{BB962C8B-B14F-4D97-AF65-F5344CB8AC3E}">
        <p14:creationId xmlns:p14="http://schemas.microsoft.com/office/powerpoint/2010/main" val="2740916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BA9DB680-FEB7-44E1-BAD7-0563EBDE179B}" type="datetimeFigureOut">
              <a:rPr lang="ko-KR" altLang="en-US" smtClean="0"/>
              <a:t>2019-05-02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2D307B9-3C4B-4DC2-9ABD-0A1BD9AB299F}" type="slidenum">
              <a:rPr lang="ko-KR" altLang="en-US" smtClean="0"/>
              <a:t>‹#›</a:t>
            </a:fld>
            <a:endParaRPr lang="ko-KR" altLang="en-US"/>
          </a:p>
        </p:txBody>
      </p:sp>
    </p:spTree>
    <p:extLst>
      <p:ext uri="{BB962C8B-B14F-4D97-AF65-F5344CB8AC3E}">
        <p14:creationId xmlns:p14="http://schemas.microsoft.com/office/powerpoint/2010/main" val="3804189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BA9DB680-FEB7-44E1-BAD7-0563EBDE179B}" type="datetimeFigureOut">
              <a:rPr lang="ko-KR" altLang="en-US" smtClean="0"/>
              <a:t>2019-05-02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2D307B9-3C4B-4DC2-9ABD-0A1BD9AB299F}" type="slidenum">
              <a:rPr lang="ko-KR" altLang="en-US" smtClean="0"/>
              <a:t>‹#›</a:t>
            </a:fld>
            <a:endParaRPr lang="ko-KR" altLang="en-US"/>
          </a:p>
        </p:txBody>
      </p:sp>
    </p:spTree>
    <p:extLst>
      <p:ext uri="{BB962C8B-B14F-4D97-AF65-F5344CB8AC3E}">
        <p14:creationId xmlns:p14="http://schemas.microsoft.com/office/powerpoint/2010/main" val="3723897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BA9DB680-FEB7-44E1-BAD7-0563EBDE179B}" type="datetimeFigureOut">
              <a:rPr lang="ko-KR" altLang="en-US" smtClean="0"/>
              <a:t>2019-05-02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02D307B9-3C4B-4DC2-9ABD-0A1BD9AB299F}" type="slidenum">
              <a:rPr lang="ko-KR" altLang="en-US" smtClean="0"/>
              <a:t>‹#›</a:t>
            </a:fld>
            <a:endParaRPr lang="ko-KR" altLang="en-US"/>
          </a:p>
        </p:txBody>
      </p:sp>
    </p:spTree>
    <p:extLst>
      <p:ext uri="{BB962C8B-B14F-4D97-AF65-F5344CB8AC3E}">
        <p14:creationId xmlns:p14="http://schemas.microsoft.com/office/powerpoint/2010/main" val="3162055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BA9DB680-FEB7-44E1-BAD7-0563EBDE179B}" type="datetimeFigureOut">
              <a:rPr lang="ko-KR" altLang="en-US" smtClean="0"/>
              <a:t>2019-05-02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02D307B9-3C4B-4DC2-9ABD-0A1BD9AB299F}" type="slidenum">
              <a:rPr lang="ko-KR" altLang="en-US" smtClean="0"/>
              <a:t>‹#›</a:t>
            </a:fld>
            <a:endParaRPr lang="ko-KR" altLang="en-US"/>
          </a:p>
        </p:txBody>
      </p:sp>
    </p:spTree>
    <p:extLst>
      <p:ext uri="{BB962C8B-B14F-4D97-AF65-F5344CB8AC3E}">
        <p14:creationId xmlns:p14="http://schemas.microsoft.com/office/powerpoint/2010/main" val="210462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BA9DB680-FEB7-44E1-BAD7-0563EBDE179B}" type="datetimeFigureOut">
              <a:rPr lang="ko-KR" altLang="en-US" smtClean="0"/>
              <a:t>2019-05-02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02D307B9-3C4B-4DC2-9ABD-0A1BD9AB299F}" type="slidenum">
              <a:rPr lang="ko-KR" altLang="en-US" smtClean="0"/>
              <a:t>‹#›</a:t>
            </a:fld>
            <a:endParaRPr lang="ko-KR" altLang="en-US"/>
          </a:p>
        </p:txBody>
      </p:sp>
    </p:spTree>
    <p:extLst>
      <p:ext uri="{BB962C8B-B14F-4D97-AF65-F5344CB8AC3E}">
        <p14:creationId xmlns:p14="http://schemas.microsoft.com/office/powerpoint/2010/main" val="1833441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BA9DB680-FEB7-44E1-BAD7-0563EBDE179B}" type="datetimeFigureOut">
              <a:rPr lang="ko-KR" altLang="en-US" smtClean="0"/>
              <a:t>2019-05-02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2D307B9-3C4B-4DC2-9ABD-0A1BD9AB299F}" type="slidenum">
              <a:rPr lang="ko-KR" altLang="en-US" smtClean="0"/>
              <a:t>‹#›</a:t>
            </a:fld>
            <a:endParaRPr lang="ko-KR" altLang="en-US"/>
          </a:p>
        </p:txBody>
      </p:sp>
    </p:spTree>
    <p:extLst>
      <p:ext uri="{BB962C8B-B14F-4D97-AF65-F5344CB8AC3E}">
        <p14:creationId xmlns:p14="http://schemas.microsoft.com/office/powerpoint/2010/main" val="3720373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BA9DB680-FEB7-44E1-BAD7-0563EBDE179B}" type="datetimeFigureOut">
              <a:rPr lang="ko-KR" altLang="en-US" smtClean="0"/>
              <a:t>2019-05-02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2D307B9-3C4B-4DC2-9ABD-0A1BD9AB299F}" type="slidenum">
              <a:rPr lang="ko-KR" altLang="en-US" smtClean="0"/>
              <a:t>‹#›</a:t>
            </a:fld>
            <a:endParaRPr lang="ko-KR" altLang="en-US"/>
          </a:p>
        </p:txBody>
      </p:sp>
    </p:spTree>
    <p:extLst>
      <p:ext uri="{BB962C8B-B14F-4D97-AF65-F5344CB8AC3E}">
        <p14:creationId xmlns:p14="http://schemas.microsoft.com/office/powerpoint/2010/main" val="340226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9DB680-FEB7-44E1-BAD7-0563EBDE179B}" type="datetimeFigureOut">
              <a:rPr lang="ko-KR" altLang="en-US" smtClean="0"/>
              <a:t>2019-05-02</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D307B9-3C4B-4DC2-9ABD-0A1BD9AB299F}" type="slidenum">
              <a:rPr lang="ko-KR" altLang="en-US" smtClean="0"/>
              <a:t>‹#›</a:t>
            </a:fld>
            <a:endParaRPr lang="ko-KR" altLang="en-US"/>
          </a:p>
        </p:txBody>
      </p:sp>
    </p:spTree>
    <p:extLst>
      <p:ext uri="{BB962C8B-B14F-4D97-AF65-F5344CB8AC3E}">
        <p14:creationId xmlns:p14="http://schemas.microsoft.com/office/powerpoint/2010/main" val="2949130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Kulbear/tensorflow-for-deep-learning-research/issues/1"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ensorflow.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tensorflow.org/api_docs/python/tf/zeros_lik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ensorflow.org/" TargetMode="External"/><Relationship Id="rId2" Type="http://schemas.openxmlformats.org/officeDocument/2006/relationships/hyperlink" Target="https://cloud.google.com/ml-engine/" TargetMode="External"/><Relationship Id="rId1" Type="http://schemas.openxmlformats.org/officeDocument/2006/relationships/slideLayout" Target="../slideLayouts/slideLayout2.xml"/><Relationship Id="rId4" Type="http://schemas.openxmlformats.org/officeDocument/2006/relationships/hyperlink" Target="https://github.com/jtoy/awesome-tensorflow"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tensorflow.org/api_docs/"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smtClean="0"/>
              <a:t>Machine Learning Practice</a:t>
            </a:r>
            <a:endParaRPr lang="ko-KR" altLang="en-US" dirty="0"/>
          </a:p>
        </p:txBody>
      </p:sp>
      <p:sp>
        <p:nvSpPr>
          <p:cNvPr id="3" name="부제목 2"/>
          <p:cNvSpPr>
            <a:spLocks noGrp="1"/>
          </p:cNvSpPr>
          <p:nvPr>
            <p:ph type="subTitle" idx="1"/>
          </p:nvPr>
        </p:nvSpPr>
        <p:spPr/>
        <p:txBody>
          <a:bodyPr/>
          <a:lstStyle/>
          <a:p>
            <a:r>
              <a:rPr lang="en-US" altLang="ko-KR" dirty="0" smtClean="0"/>
              <a:t>Introducing </a:t>
            </a:r>
            <a:r>
              <a:rPr lang="en-US" altLang="ko-KR" dirty="0" err="1" smtClean="0"/>
              <a:t>TensorFlow</a:t>
            </a:r>
            <a:r>
              <a:rPr lang="en-US" altLang="ko-KR" dirty="0" smtClean="0"/>
              <a:t> (1.4)</a:t>
            </a:r>
            <a:endParaRPr lang="ko-KR" altLang="en-US" dirty="0"/>
          </a:p>
        </p:txBody>
      </p:sp>
    </p:spTree>
    <p:extLst>
      <p:ext uri="{BB962C8B-B14F-4D97-AF65-F5344CB8AC3E}">
        <p14:creationId xmlns:p14="http://schemas.microsoft.com/office/powerpoint/2010/main" val="121578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smtClean="0"/>
              <a:t>Tensor and Graph</a:t>
            </a:r>
            <a:endParaRPr lang="ko-KR" altLang="en-US" sz="2800" b="1" dirty="0"/>
          </a:p>
        </p:txBody>
      </p:sp>
      <p:sp>
        <p:nvSpPr>
          <p:cNvPr id="4" name="TextBox 3">
            <a:extLst>
              <a:ext uri="{FF2B5EF4-FFF2-40B4-BE49-F238E27FC236}">
                <a16:creationId xmlns:a16="http://schemas.microsoft.com/office/drawing/2014/main" id="{A33BCD84-10D4-4F32-A89D-5B338AC70061}"/>
              </a:ext>
            </a:extLst>
          </p:cNvPr>
          <p:cNvSpPr txBox="1"/>
          <p:nvPr/>
        </p:nvSpPr>
        <p:spPr>
          <a:xfrm>
            <a:off x="838200" y="1825625"/>
            <a:ext cx="7246545" cy="1815882"/>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import </a:t>
            </a:r>
            <a:r>
              <a:rPr lang="en-US" altLang="ko-KR" sz="1400" b="1" dirty="0" err="1">
                <a:latin typeface="Courier New" panose="02070309020205020404" pitchFamily="49" charset="0"/>
                <a:cs typeface="Courier New" panose="02070309020205020404" pitchFamily="49" charset="0"/>
              </a:rPr>
              <a:t>tensorflow</a:t>
            </a:r>
            <a:r>
              <a:rPr lang="en-US" altLang="ko-KR" sz="1400" b="1" dirty="0">
                <a:latin typeface="Courier New" panose="02070309020205020404" pitchFamily="49" charset="0"/>
                <a:cs typeface="Courier New" panose="02070309020205020404" pitchFamily="49" charset="0"/>
              </a:rPr>
              <a:t> as </a:t>
            </a:r>
            <a:r>
              <a:rPr lang="en-US" altLang="ko-KR" sz="1400" b="1" dirty="0" err="1">
                <a:latin typeface="Courier New" panose="02070309020205020404" pitchFamily="49" charset="0"/>
                <a:cs typeface="Courier New" panose="02070309020205020404" pitchFamily="49" charset="0"/>
              </a:rPr>
              <a:t>tf</a:t>
            </a:r>
            <a:endParaRPr lang="en-US" altLang="ko-KR" sz="1400" b="1" dirty="0">
              <a:latin typeface="Courier New" panose="02070309020205020404" pitchFamily="49" charset="0"/>
              <a:cs typeface="Courier New" panose="02070309020205020404" pitchFamily="49" charset="0"/>
            </a:endParaRPr>
          </a:p>
          <a:p>
            <a:endParaRPr lang="en-US" altLang="ko-KR" sz="1400" b="1" dirty="0">
              <a:latin typeface="Courier New" panose="02070309020205020404" pitchFamily="49" charset="0"/>
              <a:cs typeface="Courier New" panose="02070309020205020404" pitchFamily="49" charset="0"/>
            </a:endParaRPr>
          </a:p>
          <a:p>
            <a:r>
              <a:rPr lang="en-US" altLang="ko-KR" sz="1400" b="1" dirty="0" err="1">
                <a:latin typeface="Courier New" panose="02070309020205020404" pitchFamily="49" charset="0"/>
                <a:cs typeface="Courier New" panose="02070309020205020404" pitchFamily="49" charset="0"/>
              </a:rPr>
              <a:t>tf.reset_default_graph</a:t>
            </a:r>
            <a:r>
              <a:rPr lang="en-US" altLang="ko-KR" sz="1400" b="1" dirty="0" smtClean="0">
                <a:latin typeface="Courier New" panose="02070309020205020404" pitchFamily="49" charset="0"/>
                <a:cs typeface="Courier New" panose="02070309020205020404" pitchFamily="49" charset="0"/>
              </a:rPr>
              <a:t>()</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a = </a:t>
            </a:r>
            <a:r>
              <a:rPr lang="en-US" altLang="ko-KR" sz="1400" b="1" dirty="0" err="1">
                <a:latin typeface="Courier New" panose="02070309020205020404" pitchFamily="49" charset="0"/>
                <a:cs typeface="Courier New" panose="02070309020205020404" pitchFamily="49" charset="0"/>
              </a:rPr>
              <a:t>tf.add</a:t>
            </a:r>
            <a:r>
              <a:rPr lang="en-US" altLang="ko-KR" sz="1400" b="1" dirty="0">
                <a:latin typeface="Courier New" panose="02070309020205020404" pitchFamily="49" charset="0"/>
                <a:cs typeface="Courier New" panose="02070309020205020404" pitchFamily="49" charset="0"/>
              </a:rPr>
              <a:t>(3, 5)</a:t>
            </a:r>
          </a:p>
          <a:p>
            <a:endParaRPr lang="en-US" altLang="ko-KR" sz="1400" b="1" dirty="0" smtClean="0">
              <a:latin typeface="Courier New" panose="02070309020205020404" pitchFamily="49" charset="0"/>
              <a:cs typeface="Courier New" panose="02070309020205020404" pitchFamily="49" charset="0"/>
            </a:endParaRPr>
          </a:p>
          <a:p>
            <a:r>
              <a:rPr lang="en-US" altLang="ko-KR" sz="1400" b="1" dirty="0" smtClean="0">
                <a:latin typeface="Courier New" panose="02070309020205020404" pitchFamily="49" charset="0"/>
                <a:cs typeface="Courier New" panose="02070309020205020404" pitchFamily="49" charset="0"/>
              </a:rPr>
              <a:t>writer </a:t>
            </a:r>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tf.summary.FileWriter</a:t>
            </a:r>
            <a:r>
              <a:rPr lang="en-US" altLang="ko-KR" sz="1400" b="1" dirty="0">
                <a:latin typeface="Courier New" panose="02070309020205020404" pitchFamily="49" charset="0"/>
                <a:cs typeface="Courier New" panose="02070309020205020404" pitchFamily="49" charset="0"/>
              </a:rPr>
              <a:t>('./graphs', </a:t>
            </a:r>
            <a:r>
              <a:rPr lang="en-US" altLang="ko-KR" sz="1400" b="1" dirty="0" err="1">
                <a:latin typeface="Courier New" panose="02070309020205020404" pitchFamily="49" charset="0"/>
                <a:cs typeface="Courier New" panose="02070309020205020404" pitchFamily="49" charset="0"/>
              </a:rPr>
              <a:t>tf.get_default_graph</a:t>
            </a:r>
            <a:r>
              <a:rPr lang="en-US" altLang="ko-KR" sz="1400" b="1" dirty="0">
                <a:latin typeface="Courier New" panose="02070309020205020404" pitchFamily="49" charset="0"/>
                <a:cs typeface="Courier New" panose="02070309020205020404" pitchFamily="49" charset="0"/>
              </a:rPr>
              <a:t>())</a:t>
            </a:r>
          </a:p>
          <a:p>
            <a:r>
              <a:rPr lang="en-US" altLang="ko-KR" sz="1400" b="1" dirty="0" err="1">
                <a:latin typeface="Courier New" panose="02070309020205020404" pitchFamily="49" charset="0"/>
                <a:cs typeface="Courier New" panose="02070309020205020404" pitchFamily="49" charset="0"/>
              </a:rPr>
              <a:t>writer.close</a:t>
            </a:r>
            <a:r>
              <a:rPr lang="en-US" altLang="ko-KR" sz="1400" b="1" dirty="0">
                <a:latin typeface="Courier New" panose="02070309020205020404" pitchFamily="49" charset="0"/>
                <a:cs typeface="Courier New" panose="02070309020205020404" pitchFamily="49" charset="0"/>
              </a:rPr>
              <a:t>()</a:t>
            </a:r>
          </a:p>
        </p:txBody>
      </p:sp>
      <p:sp>
        <p:nvSpPr>
          <p:cNvPr id="9" name="내용 개체 틀 2"/>
          <p:cNvSpPr>
            <a:spLocks noGrp="1"/>
          </p:cNvSpPr>
          <p:nvPr>
            <p:ph idx="1"/>
          </p:nvPr>
        </p:nvSpPr>
        <p:spPr>
          <a:xfrm>
            <a:off x="838200" y="3844203"/>
            <a:ext cx="10668754" cy="697118"/>
          </a:xfrm>
        </p:spPr>
        <p:txBody>
          <a:bodyPr>
            <a:normAutofit/>
          </a:bodyPr>
          <a:lstStyle/>
          <a:p>
            <a:r>
              <a:rPr lang="en-US" altLang="ko-KR" sz="1800" dirty="0" smtClean="0"/>
              <a:t>TF automatically names the nodes when you don’t explicitly name them, e.g., a=3, a=5 </a:t>
            </a:r>
          </a:p>
        </p:txBody>
      </p:sp>
      <p:pic>
        <p:nvPicPr>
          <p:cNvPr id="5" name="그림 4"/>
          <p:cNvPicPr>
            <a:picLocks noChangeAspect="1"/>
          </p:cNvPicPr>
          <p:nvPr/>
        </p:nvPicPr>
        <p:blipFill>
          <a:blip r:embed="rId2"/>
          <a:stretch>
            <a:fillRect/>
          </a:stretch>
        </p:blipFill>
        <p:spPr>
          <a:xfrm>
            <a:off x="8742252" y="1825625"/>
            <a:ext cx="2175047" cy="1545428"/>
          </a:xfrm>
          <a:prstGeom prst="rect">
            <a:avLst/>
          </a:prstGeom>
        </p:spPr>
      </p:pic>
    </p:spTree>
    <p:extLst>
      <p:ext uri="{BB962C8B-B14F-4D97-AF65-F5344CB8AC3E}">
        <p14:creationId xmlns:p14="http://schemas.microsoft.com/office/powerpoint/2010/main" val="862671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smtClean="0"/>
              <a:t>Tensor and Graph</a:t>
            </a:r>
            <a:endParaRPr lang="ko-KR" altLang="en-US" sz="2800" b="1" dirty="0"/>
          </a:p>
        </p:txBody>
      </p:sp>
      <p:sp>
        <p:nvSpPr>
          <p:cNvPr id="4" name="TextBox 3">
            <a:extLst>
              <a:ext uri="{FF2B5EF4-FFF2-40B4-BE49-F238E27FC236}">
                <a16:creationId xmlns:a16="http://schemas.microsoft.com/office/drawing/2014/main" id="{A33BCD84-10D4-4F32-A89D-5B338AC70061}"/>
              </a:ext>
            </a:extLst>
          </p:cNvPr>
          <p:cNvSpPr txBox="1"/>
          <p:nvPr/>
        </p:nvSpPr>
        <p:spPr>
          <a:xfrm>
            <a:off x="838200" y="1825625"/>
            <a:ext cx="7246545" cy="2246769"/>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import </a:t>
            </a:r>
            <a:r>
              <a:rPr lang="en-US" altLang="ko-KR" sz="1400" b="1" dirty="0" err="1">
                <a:latin typeface="Courier New" panose="02070309020205020404" pitchFamily="49" charset="0"/>
                <a:cs typeface="Courier New" panose="02070309020205020404" pitchFamily="49" charset="0"/>
              </a:rPr>
              <a:t>tensorflow</a:t>
            </a:r>
            <a:r>
              <a:rPr lang="en-US" altLang="ko-KR" sz="1400" b="1" dirty="0">
                <a:latin typeface="Courier New" panose="02070309020205020404" pitchFamily="49" charset="0"/>
                <a:cs typeface="Courier New" panose="02070309020205020404" pitchFamily="49" charset="0"/>
              </a:rPr>
              <a:t> as </a:t>
            </a:r>
            <a:r>
              <a:rPr lang="en-US" altLang="ko-KR" sz="1400" b="1" dirty="0" err="1">
                <a:latin typeface="Courier New" panose="02070309020205020404" pitchFamily="49" charset="0"/>
                <a:cs typeface="Courier New" panose="02070309020205020404" pitchFamily="49" charset="0"/>
              </a:rPr>
              <a:t>tf</a:t>
            </a:r>
            <a:endParaRPr lang="en-US" altLang="ko-KR" sz="1400" b="1" dirty="0">
              <a:latin typeface="Courier New" panose="02070309020205020404" pitchFamily="49" charset="0"/>
              <a:cs typeface="Courier New" panose="02070309020205020404" pitchFamily="49" charset="0"/>
            </a:endParaRPr>
          </a:p>
          <a:p>
            <a:endParaRPr lang="en-US" altLang="ko-KR" sz="1400" b="1" dirty="0">
              <a:latin typeface="Courier New" panose="02070309020205020404" pitchFamily="49" charset="0"/>
              <a:cs typeface="Courier New" panose="02070309020205020404" pitchFamily="49" charset="0"/>
            </a:endParaRPr>
          </a:p>
          <a:p>
            <a:r>
              <a:rPr lang="en-US" altLang="ko-KR" sz="1400" b="1" dirty="0" err="1">
                <a:latin typeface="Courier New" panose="02070309020205020404" pitchFamily="49" charset="0"/>
                <a:cs typeface="Courier New" panose="02070309020205020404" pitchFamily="49" charset="0"/>
              </a:rPr>
              <a:t>tf.reset_default_graph</a:t>
            </a:r>
            <a:r>
              <a:rPr lang="en-US" altLang="ko-KR" sz="1400" b="1" dirty="0">
                <a:latin typeface="Courier New" panose="02070309020205020404" pitchFamily="49" charset="0"/>
                <a:cs typeface="Courier New" panose="02070309020205020404" pitchFamily="49" charset="0"/>
              </a:rPr>
              <a:t>()</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x = 3</a:t>
            </a:r>
          </a:p>
          <a:p>
            <a:r>
              <a:rPr lang="en-US" altLang="ko-KR" sz="1400" b="1" dirty="0">
                <a:latin typeface="Courier New" panose="02070309020205020404" pitchFamily="49" charset="0"/>
                <a:cs typeface="Courier New" panose="02070309020205020404" pitchFamily="49" charset="0"/>
              </a:rPr>
              <a:t>z = 5</a:t>
            </a:r>
          </a:p>
          <a:p>
            <a:r>
              <a:rPr lang="en-US" altLang="ko-KR" sz="1400" b="1" dirty="0">
                <a:latin typeface="Courier New" panose="02070309020205020404" pitchFamily="49" charset="0"/>
                <a:cs typeface="Courier New" panose="02070309020205020404" pitchFamily="49" charset="0"/>
              </a:rPr>
              <a:t>a = </a:t>
            </a:r>
            <a:r>
              <a:rPr lang="en-US" altLang="ko-KR" sz="1400" b="1" dirty="0" err="1">
                <a:latin typeface="Courier New" panose="02070309020205020404" pitchFamily="49" charset="0"/>
                <a:cs typeface="Courier New" panose="02070309020205020404" pitchFamily="49" charset="0"/>
              </a:rPr>
              <a:t>tf.add</a:t>
            </a:r>
            <a:r>
              <a:rPr lang="en-US" altLang="ko-KR" sz="1400" b="1" dirty="0">
                <a:latin typeface="Courier New" panose="02070309020205020404" pitchFamily="49" charset="0"/>
                <a:cs typeface="Courier New" panose="02070309020205020404" pitchFamily="49" charset="0"/>
              </a:rPr>
              <a:t>(x, z)</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writer = </a:t>
            </a:r>
            <a:r>
              <a:rPr lang="en-US" altLang="ko-KR" sz="1400" b="1" dirty="0" err="1">
                <a:latin typeface="Courier New" panose="02070309020205020404" pitchFamily="49" charset="0"/>
                <a:cs typeface="Courier New" panose="02070309020205020404" pitchFamily="49" charset="0"/>
              </a:rPr>
              <a:t>tf.summary.FileWriter</a:t>
            </a:r>
            <a:r>
              <a:rPr lang="en-US" altLang="ko-KR" sz="1400" b="1" dirty="0">
                <a:latin typeface="Courier New" panose="02070309020205020404" pitchFamily="49" charset="0"/>
                <a:cs typeface="Courier New" panose="02070309020205020404" pitchFamily="49" charset="0"/>
              </a:rPr>
              <a:t>('./graphs', </a:t>
            </a:r>
            <a:r>
              <a:rPr lang="en-US" altLang="ko-KR" sz="1400" b="1" dirty="0" err="1">
                <a:latin typeface="Courier New" panose="02070309020205020404" pitchFamily="49" charset="0"/>
                <a:cs typeface="Courier New" panose="02070309020205020404" pitchFamily="49" charset="0"/>
              </a:rPr>
              <a:t>tf.get_default_graph</a:t>
            </a:r>
            <a:r>
              <a:rPr lang="en-US" altLang="ko-KR" sz="1400" b="1" dirty="0">
                <a:latin typeface="Courier New" panose="02070309020205020404" pitchFamily="49" charset="0"/>
                <a:cs typeface="Courier New" panose="02070309020205020404" pitchFamily="49" charset="0"/>
              </a:rPr>
              <a:t>())</a:t>
            </a:r>
          </a:p>
          <a:p>
            <a:r>
              <a:rPr lang="en-US" altLang="ko-KR" sz="1400" b="1" dirty="0" err="1">
                <a:latin typeface="Courier New" panose="02070309020205020404" pitchFamily="49" charset="0"/>
                <a:cs typeface="Courier New" panose="02070309020205020404" pitchFamily="49" charset="0"/>
              </a:rPr>
              <a:t>writer.close</a:t>
            </a:r>
            <a:r>
              <a:rPr lang="en-US" altLang="ko-KR" sz="1400" b="1" dirty="0">
                <a:latin typeface="Courier New" panose="02070309020205020404" pitchFamily="49" charset="0"/>
                <a:cs typeface="Courier New" panose="02070309020205020404" pitchFamily="49" charset="0"/>
              </a:rPr>
              <a:t>()</a:t>
            </a:r>
          </a:p>
        </p:txBody>
      </p:sp>
      <p:sp>
        <p:nvSpPr>
          <p:cNvPr id="9" name="내용 개체 틀 2"/>
          <p:cNvSpPr>
            <a:spLocks noGrp="1"/>
          </p:cNvSpPr>
          <p:nvPr>
            <p:ph idx="1"/>
          </p:nvPr>
        </p:nvSpPr>
        <p:spPr>
          <a:xfrm>
            <a:off x="761623" y="4387411"/>
            <a:ext cx="10668754" cy="697118"/>
          </a:xfrm>
        </p:spPr>
        <p:txBody>
          <a:bodyPr>
            <a:normAutofit/>
          </a:bodyPr>
          <a:lstStyle/>
          <a:p>
            <a:endParaRPr lang="en-US" altLang="ko-KR" sz="1800" dirty="0" smtClean="0"/>
          </a:p>
        </p:txBody>
      </p:sp>
      <p:pic>
        <p:nvPicPr>
          <p:cNvPr id="5" name="그림 4"/>
          <p:cNvPicPr>
            <a:picLocks noChangeAspect="1"/>
          </p:cNvPicPr>
          <p:nvPr/>
        </p:nvPicPr>
        <p:blipFill>
          <a:blip r:embed="rId2"/>
          <a:stretch>
            <a:fillRect/>
          </a:stretch>
        </p:blipFill>
        <p:spPr>
          <a:xfrm>
            <a:off x="8742252" y="1825625"/>
            <a:ext cx="2175047" cy="1545428"/>
          </a:xfrm>
          <a:prstGeom prst="rect">
            <a:avLst/>
          </a:prstGeom>
        </p:spPr>
      </p:pic>
    </p:spTree>
    <p:extLst>
      <p:ext uri="{BB962C8B-B14F-4D97-AF65-F5344CB8AC3E}">
        <p14:creationId xmlns:p14="http://schemas.microsoft.com/office/powerpoint/2010/main" val="686546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smtClean="0"/>
              <a:t>Tensor and Graph</a:t>
            </a:r>
            <a:endParaRPr lang="ko-KR" altLang="en-US" sz="2800" b="1" dirty="0"/>
          </a:p>
        </p:txBody>
      </p:sp>
      <p:sp>
        <p:nvSpPr>
          <p:cNvPr id="4" name="TextBox 3">
            <a:extLst>
              <a:ext uri="{FF2B5EF4-FFF2-40B4-BE49-F238E27FC236}">
                <a16:creationId xmlns:a16="http://schemas.microsoft.com/office/drawing/2014/main" id="{A33BCD84-10D4-4F32-A89D-5B338AC70061}"/>
              </a:ext>
            </a:extLst>
          </p:cNvPr>
          <p:cNvSpPr txBox="1"/>
          <p:nvPr/>
        </p:nvSpPr>
        <p:spPr>
          <a:xfrm>
            <a:off x="838200" y="1825625"/>
            <a:ext cx="7246545" cy="2677656"/>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import </a:t>
            </a:r>
            <a:r>
              <a:rPr lang="en-US" altLang="ko-KR" sz="1400" b="1" dirty="0" err="1">
                <a:latin typeface="Courier New" panose="02070309020205020404" pitchFamily="49" charset="0"/>
                <a:cs typeface="Courier New" panose="02070309020205020404" pitchFamily="49" charset="0"/>
              </a:rPr>
              <a:t>tensorflow</a:t>
            </a:r>
            <a:r>
              <a:rPr lang="en-US" altLang="ko-KR" sz="1400" b="1" dirty="0">
                <a:latin typeface="Courier New" panose="02070309020205020404" pitchFamily="49" charset="0"/>
                <a:cs typeface="Courier New" panose="02070309020205020404" pitchFamily="49" charset="0"/>
              </a:rPr>
              <a:t> as </a:t>
            </a:r>
            <a:r>
              <a:rPr lang="en-US" altLang="ko-KR" sz="1400" b="1" dirty="0" err="1">
                <a:latin typeface="Courier New" panose="02070309020205020404" pitchFamily="49" charset="0"/>
                <a:cs typeface="Courier New" panose="02070309020205020404" pitchFamily="49" charset="0"/>
              </a:rPr>
              <a:t>tf</a:t>
            </a:r>
            <a:endParaRPr lang="en-US" altLang="ko-KR" sz="1400" b="1" dirty="0">
              <a:latin typeface="Courier New" panose="02070309020205020404" pitchFamily="49" charset="0"/>
              <a:cs typeface="Courier New" panose="02070309020205020404" pitchFamily="49" charset="0"/>
            </a:endParaRPr>
          </a:p>
          <a:p>
            <a:r>
              <a:rPr lang="en-US" altLang="ko-KR" sz="1400" b="1" dirty="0" err="1">
                <a:latin typeface="Courier New" panose="02070309020205020404" pitchFamily="49" charset="0"/>
                <a:cs typeface="Courier New" panose="02070309020205020404" pitchFamily="49" charset="0"/>
              </a:rPr>
              <a:t>tf.reset_default_graph</a:t>
            </a:r>
            <a:r>
              <a:rPr lang="en-US" altLang="ko-KR" sz="1400" b="1" dirty="0">
                <a:latin typeface="Courier New" panose="02070309020205020404" pitchFamily="49" charset="0"/>
                <a:cs typeface="Courier New" panose="02070309020205020404" pitchFamily="49" charset="0"/>
              </a:rPr>
              <a:t>()</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x = </a:t>
            </a:r>
            <a:r>
              <a:rPr lang="en-US" altLang="ko-KR" sz="1400" b="1" dirty="0" err="1" smtClean="0">
                <a:latin typeface="Courier New" panose="02070309020205020404" pitchFamily="49" charset="0"/>
                <a:cs typeface="Courier New" panose="02070309020205020404" pitchFamily="49" charset="0"/>
              </a:rPr>
              <a:t>tf.constant</a:t>
            </a:r>
            <a:r>
              <a:rPr lang="en-US" altLang="ko-KR" sz="1400" b="1" dirty="0" smtClean="0">
                <a:latin typeface="Courier New" panose="02070309020205020404" pitchFamily="49" charset="0"/>
                <a:cs typeface="Courier New" panose="02070309020205020404" pitchFamily="49" charset="0"/>
              </a:rPr>
              <a:t>(3)</a:t>
            </a:r>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z = </a:t>
            </a:r>
            <a:r>
              <a:rPr lang="en-US" altLang="ko-KR" sz="1400" b="1" dirty="0" err="1" smtClean="0">
                <a:latin typeface="Courier New" panose="02070309020205020404" pitchFamily="49" charset="0"/>
                <a:cs typeface="Courier New" panose="02070309020205020404" pitchFamily="49" charset="0"/>
              </a:rPr>
              <a:t>tf.constant</a:t>
            </a:r>
            <a:r>
              <a:rPr lang="en-US" altLang="ko-KR" sz="1400" b="1" dirty="0" smtClean="0">
                <a:latin typeface="Courier New" panose="02070309020205020404" pitchFamily="49" charset="0"/>
                <a:cs typeface="Courier New" panose="02070309020205020404" pitchFamily="49" charset="0"/>
              </a:rPr>
              <a:t>(5)</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print(x)</a:t>
            </a:r>
          </a:p>
          <a:p>
            <a:r>
              <a:rPr lang="en-US" altLang="ko-KR" sz="1400" b="1" dirty="0">
                <a:latin typeface="Courier New" panose="02070309020205020404" pitchFamily="49" charset="0"/>
                <a:cs typeface="Courier New" panose="02070309020205020404" pitchFamily="49" charset="0"/>
              </a:rPr>
              <a:t>print(z)</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a = </a:t>
            </a:r>
            <a:r>
              <a:rPr lang="en-US" altLang="ko-KR" sz="1400" b="1" dirty="0" err="1">
                <a:latin typeface="Courier New" panose="02070309020205020404" pitchFamily="49" charset="0"/>
                <a:cs typeface="Courier New" panose="02070309020205020404" pitchFamily="49" charset="0"/>
              </a:rPr>
              <a:t>tf.add</a:t>
            </a:r>
            <a:r>
              <a:rPr lang="en-US" altLang="ko-KR" sz="1400" b="1" dirty="0">
                <a:latin typeface="Courier New" panose="02070309020205020404" pitchFamily="49" charset="0"/>
                <a:cs typeface="Courier New" panose="02070309020205020404" pitchFamily="49" charset="0"/>
              </a:rPr>
              <a:t>(x, z)</a:t>
            </a:r>
          </a:p>
          <a:p>
            <a:r>
              <a:rPr lang="en-US" altLang="ko-KR" sz="1400" b="1" dirty="0">
                <a:latin typeface="Courier New" panose="02070309020205020404" pitchFamily="49" charset="0"/>
                <a:cs typeface="Courier New" panose="02070309020205020404" pitchFamily="49" charset="0"/>
              </a:rPr>
              <a:t>writer = </a:t>
            </a:r>
            <a:r>
              <a:rPr lang="en-US" altLang="ko-KR" sz="1400" b="1" dirty="0" err="1">
                <a:latin typeface="Courier New" panose="02070309020205020404" pitchFamily="49" charset="0"/>
                <a:cs typeface="Courier New" panose="02070309020205020404" pitchFamily="49" charset="0"/>
              </a:rPr>
              <a:t>tf.summary.FileWriter</a:t>
            </a:r>
            <a:r>
              <a:rPr lang="en-US" altLang="ko-KR" sz="1400" b="1" dirty="0">
                <a:latin typeface="Courier New" panose="02070309020205020404" pitchFamily="49" charset="0"/>
                <a:cs typeface="Courier New" panose="02070309020205020404" pitchFamily="49" charset="0"/>
              </a:rPr>
              <a:t>('./graphs', </a:t>
            </a:r>
            <a:r>
              <a:rPr lang="en-US" altLang="ko-KR" sz="1400" b="1" dirty="0" err="1">
                <a:latin typeface="Courier New" panose="02070309020205020404" pitchFamily="49" charset="0"/>
                <a:cs typeface="Courier New" panose="02070309020205020404" pitchFamily="49" charset="0"/>
              </a:rPr>
              <a:t>tf.get_default_graph</a:t>
            </a:r>
            <a:r>
              <a:rPr lang="en-US" altLang="ko-KR" sz="1400" b="1" dirty="0">
                <a:latin typeface="Courier New" panose="02070309020205020404" pitchFamily="49" charset="0"/>
                <a:cs typeface="Courier New" panose="02070309020205020404" pitchFamily="49" charset="0"/>
              </a:rPr>
              <a:t>())</a:t>
            </a:r>
          </a:p>
          <a:p>
            <a:r>
              <a:rPr lang="en-US" altLang="ko-KR" sz="1400" b="1" dirty="0" err="1" smtClean="0">
                <a:latin typeface="Courier New" panose="02070309020205020404" pitchFamily="49" charset="0"/>
                <a:cs typeface="Courier New" panose="02070309020205020404" pitchFamily="49" charset="0"/>
              </a:rPr>
              <a:t>writer.close</a:t>
            </a:r>
            <a:r>
              <a:rPr lang="en-US" altLang="ko-KR" sz="1400" b="1" dirty="0">
                <a:latin typeface="Courier New" panose="02070309020205020404" pitchFamily="49" charset="0"/>
                <a:cs typeface="Courier New" panose="02070309020205020404" pitchFamily="49" charset="0"/>
              </a:rPr>
              <a:t>()</a:t>
            </a:r>
          </a:p>
        </p:txBody>
      </p:sp>
      <p:sp>
        <p:nvSpPr>
          <p:cNvPr id="9" name="내용 개체 틀 2"/>
          <p:cNvSpPr>
            <a:spLocks noGrp="1"/>
          </p:cNvSpPr>
          <p:nvPr>
            <p:ph idx="1"/>
          </p:nvPr>
        </p:nvSpPr>
        <p:spPr>
          <a:xfrm>
            <a:off x="838200" y="5304495"/>
            <a:ext cx="10668754" cy="697118"/>
          </a:xfrm>
        </p:spPr>
        <p:txBody>
          <a:bodyPr>
            <a:normAutofit lnSpcReduction="10000"/>
          </a:bodyPr>
          <a:lstStyle/>
          <a:p>
            <a:r>
              <a:rPr lang="en-US" altLang="ko-KR" sz="1800" dirty="0" smtClean="0"/>
              <a:t>How to name x and z as we want?</a:t>
            </a:r>
          </a:p>
          <a:p>
            <a:r>
              <a:rPr lang="en-US" altLang="ko-KR" sz="1800" dirty="0" smtClean="0"/>
              <a:t>How to get the value of x and z?</a:t>
            </a:r>
          </a:p>
        </p:txBody>
      </p:sp>
      <p:pic>
        <p:nvPicPr>
          <p:cNvPr id="6" name="그림 5"/>
          <p:cNvPicPr>
            <a:picLocks noChangeAspect="1"/>
          </p:cNvPicPr>
          <p:nvPr/>
        </p:nvPicPr>
        <p:blipFill>
          <a:blip r:embed="rId2"/>
          <a:stretch>
            <a:fillRect/>
          </a:stretch>
        </p:blipFill>
        <p:spPr>
          <a:xfrm>
            <a:off x="961600" y="4756863"/>
            <a:ext cx="3152775" cy="409575"/>
          </a:xfrm>
          <a:prstGeom prst="rect">
            <a:avLst/>
          </a:prstGeom>
        </p:spPr>
      </p:pic>
    </p:spTree>
    <p:extLst>
      <p:ext uri="{BB962C8B-B14F-4D97-AF65-F5344CB8AC3E}">
        <p14:creationId xmlns:p14="http://schemas.microsoft.com/office/powerpoint/2010/main" val="1482353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smtClean="0"/>
              <a:t>Tensor and Graph</a:t>
            </a:r>
            <a:endParaRPr lang="ko-KR" altLang="en-US" sz="2800" b="1" dirty="0"/>
          </a:p>
        </p:txBody>
      </p:sp>
      <p:sp>
        <p:nvSpPr>
          <p:cNvPr id="4" name="TextBox 3">
            <a:extLst>
              <a:ext uri="{FF2B5EF4-FFF2-40B4-BE49-F238E27FC236}">
                <a16:creationId xmlns:a16="http://schemas.microsoft.com/office/drawing/2014/main" id="{A33BCD84-10D4-4F32-A89D-5B338AC70061}"/>
              </a:ext>
            </a:extLst>
          </p:cNvPr>
          <p:cNvSpPr txBox="1"/>
          <p:nvPr/>
        </p:nvSpPr>
        <p:spPr>
          <a:xfrm>
            <a:off x="838200" y="1825625"/>
            <a:ext cx="7246545" cy="3108543"/>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import </a:t>
            </a:r>
            <a:r>
              <a:rPr lang="en-US" altLang="ko-KR" sz="1400" b="1" dirty="0" err="1">
                <a:latin typeface="Courier New" panose="02070309020205020404" pitchFamily="49" charset="0"/>
                <a:cs typeface="Courier New" panose="02070309020205020404" pitchFamily="49" charset="0"/>
              </a:rPr>
              <a:t>tensorflow</a:t>
            </a:r>
            <a:r>
              <a:rPr lang="en-US" altLang="ko-KR" sz="1400" b="1" dirty="0">
                <a:latin typeface="Courier New" panose="02070309020205020404" pitchFamily="49" charset="0"/>
                <a:cs typeface="Courier New" panose="02070309020205020404" pitchFamily="49" charset="0"/>
              </a:rPr>
              <a:t> as </a:t>
            </a:r>
            <a:r>
              <a:rPr lang="en-US" altLang="ko-KR" sz="1400" b="1" dirty="0" err="1">
                <a:latin typeface="Courier New" panose="02070309020205020404" pitchFamily="49" charset="0"/>
                <a:cs typeface="Courier New" panose="02070309020205020404" pitchFamily="49" charset="0"/>
              </a:rPr>
              <a:t>tf</a:t>
            </a:r>
            <a:endParaRPr lang="en-US" altLang="ko-KR" sz="1400" b="1" dirty="0">
              <a:latin typeface="Courier New" panose="02070309020205020404" pitchFamily="49" charset="0"/>
              <a:cs typeface="Courier New" panose="02070309020205020404" pitchFamily="49" charset="0"/>
            </a:endParaRPr>
          </a:p>
          <a:p>
            <a:r>
              <a:rPr lang="en-US" altLang="ko-KR" sz="1400" b="1" dirty="0" err="1">
                <a:latin typeface="Courier New" panose="02070309020205020404" pitchFamily="49" charset="0"/>
                <a:cs typeface="Courier New" panose="02070309020205020404" pitchFamily="49" charset="0"/>
              </a:rPr>
              <a:t>tf.reset_default_graph</a:t>
            </a:r>
            <a:r>
              <a:rPr lang="en-US" altLang="ko-KR" sz="1400" b="1" dirty="0">
                <a:latin typeface="Courier New" panose="02070309020205020404" pitchFamily="49" charset="0"/>
                <a:cs typeface="Courier New" panose="02070309020205020404" pitchFamily="49" charset="0"/>
              </a:rPr>
              <a:t>()</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x = </a:t>
            </a:r>
            <a:r>
              <a:rPr lang="en-US" altLang="ko-KR" sz="1400" b="1" dirty="0" err="1">
                <a:latin typeface="Courier New" panose="02070309020205020404" pitchFamily="49" charset="0"/>
                <a:cs typeface="Courier New" panose="02070309020205020404" pitchFamily="49" charset="0"/>
              </a:rPr>
              <a:t>tf.constant</a:t>
            </a:r>
            <a:r>
              <a:rPr lang="en-US" altLang="ko-KR" sz="1400" b="1" dirty="0">
                <a:latin typeface="Courier New" panose="02070309020205020404" pitchFamily="49" charset="0"/>
                <a:cs typeface="Courier New" panose="02070309020205020404" pitchFamily="49" charset="0"/>
              </a:rPr>
              <a:t>(3, name='xx')</a:t>
            </a:r>
          </a:p>
          <a:p>
            <a:r>
              <a:rPr lang="en-US" altLang="ko-KR" sz="1400" b="1" dirty="0">
                <a:latin typeface="Courier New" panose="02070309020205020404" pitchFamily="49" charset="0"/>
                <a:cs typeface="Courier New" panose="02070309020205020404" pitchFamily="49" charset="0"/>
              </a:rPr>
              <a:t>z = </a:t>
            </a:r>
            <a:r>
              <a:rPr lang="en-US" altLang="ko-KR" sz="1400" b="1" dirty="0" err="1">
                <a:latin typeface="Courier New" panose="02070309020205020404" pitchFamily="49" charset="0"/>
                <a:cs typeface="Courier New" panose="02070309020205020404" pitchFamily="49" charset="0"/>
              </a:rPr>
              <a:t>tf.constant</a:t>
            </a:r>
            <a:r>
              <a:rPr lang="en-US" altLang="ko-KR" sz="1400" b="1" dirty="0">
                <a:latin typeface="Courier New" panose="02070309020205020404" pitchFamily="49" charset="0"/>
                <a:cs typeface="Courier New" panose="02070309020205020404" pitchFamily="49" charset="0"/>
              </a:rPr>
              <a:t>(5, name='</a:t>
            </a:r>
            <a:r>
              <a:rPr lang="en-US" altLang="ko-KR" sz="1400" b="1" dirty="0" err="1">
                <a:latin typeface="Courier New" panose="02070309020205020404" pitchFamily="49" charset="0"/>
                <a:cs typeface="Courier New" panose="02070309020205020404" pitchFamily="49" charset="0"/>
              </a:rPr>
              <a:t>zz</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a = </a:t>
            </a:r>
            <a:r>
              <a:rPr lang="en-US" altLang="ko-KR" sz="1400" b="1" dirty="0" err="1">
                <a:latin typeface="Courier New" panose="02070309020205020404" pitchFamily="49" charset="0"/>
                <a:cs typeface="Courier New" panose="02070309020205020404" pitchFamily="49" charset="0"/>
              </a:rPr>
              <a:t>tf.add</a:t>
            </a:r>
            <a:r>
              <a:rPr lang="en-US" altLang="ko-KR" sz="1400" b="1" dirty="0">
                <a:latin typeface="Courier New" panose="02070309020205020404" pitchFamily="49" charset="0"/>
                <a:cs typeface="Courier New" panose="02070309020205020404" pitchFamily="49" charset="0"/>
              </a:rPr>
              <a:t>(x, </a:t>
            </a:r>
            <a:r>
              <a:rPr lang="en-US" altLang="ko-KR" sz="1400" b="1" dirty="0" smtClean="0">
                <a:latin typeface="Courier New" panose="02070309020205020404" pitchFamily="49" charset="0"/>
                <a:cs typeface="Courier New" panose="02070309020205020404" pitchFamily="49" charset="0"/>
              </a:rPr>
              <a:t>z, name</a:t>
            </a:r>
            <a:r>
              <a:rPr lang="en-US" altLang="ko-KR" sz="1400" b="1" dirty="0">
                <a:latin typeface="Courier New" panose="02070309020205020404" pitchFamily="49" charset="0"/>
                <a:cs typeface="Courier New" panose="02070309020205020404" pitchFamily="49" charset="0"/>
              </a:rPr>
              <a:t>='Add</a:t>
            </a:r>
            <a:r>
              <a:rPr lang="en-US" altLang="ko-KR" sz="1400" b="1" dirty="0" smtClean="0">
                <a:latin typeface="Courier New" panose="02070309020205020404" pitchFamily="49" charset="0"/>
                <a:cs typeface="Courier New" panose="02070309020205020404" pitchFamily="49" charset="0"/>
              </a:rPr>
              <a:t>')</a:t>
            </a:r>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writer = </a:t>
            </a:r>
            <a:r>
              <a:rPr lang="en-US" altLang="ko-KR" sz="1400" b="1" dirty="0" err="1">
                <a:latin typeface="Courier New" panose="02070309020205020404" pitchFamily="49" charset="0"/>
                <a:cs typeface="Courier New" panose="02070309020205020404" pitchFamily="49" charset="0"/>
              </a:rPr>
              <a:t>tf.summary.FileWriter</a:t>
            </a:r>
            <a:r>
              <a:rPr lang="en-US" altLang="ko-KR" sz="1400" b="1" dirty="0">
                <a:latin typeface="Courier New" panose="02070309020205020404" pitchFamily="49" charset="0"/>
                <a:cs typeface="Courier New" panose="02070309020205020404" pitchFamily="49" charset="0"/>
              </a:rPr>
              <a:t>('./graphs', </a:t>
            </a:r>
            <a:r>
              <a:rPr lang="en-US" altLang="ko-KR" sz="1400" b="1" dirty="0" err="1">
                <a:latin typeface="Courier New" panose="02070309020205020404" pitchFamily="49" charset="0"/>
                <a:cs typeface="Courier New" panose="02070309020205020404" pitchFamily="49" charset="0"/>
              </a:rPr>
              <a:t>tf.get_default_graph</a:t>
            </a:r>
            <a:r>
              <a:rPr lang="en-US" altLang="ko-KR" sz="1400" b="1" dirty="0">
                <a:latin typeface="Courier New" panose="02070309020205020404" pitchFamily="49" charset="0"/>
                <a:cs typeface="Courier New" panose="02070309020205020404" pitchFamily="49" charset="0"/>
              </a:rPr>
              <a:t>())</a:t>
            </a:r>
          </a:p>
          <a:p>
            <a:endParaRPr lang="en-US" altLang="ko-KR" sz="1400" b="1" dirty="0">
              <a:latin typeface="Courier New" panose="02070309020205020404" pitchFamily="49" charset="0"/>
              <a:cs typeface="Courier New" panose="02070309020205020404" pitchFamily="49" charset="0"/>
            </a:endParaRPr>
          </a:p>
          <a:p>
            <a:r>
              <a:rPr lang="en-US" altLang="ko-KR" sz="1400" b="1" dirty="0" err="1">
                <a:latin typeface="Courier New" panose="02070309020205020404" pitchFamily="49" charset="0"/>
                <a:cs typeface="Courier New" panose="02070309020205020404" pitchFamily="49" charset="0"/>
              </a:rPr>
              <a:t>sess</a:t>
            </a:r>
            <a:r>
              <a:rPr lang="en-US" altLang="ko-KR" sz="1400" b="1" dirty="0">
                <a:latin typeface="Courier New" panose="02070309020205020404" pitchFamily="49" charset="0"/>
                <a:cs typeface="Courier New" panose="02070309020205020404" pitchFamily="49" charset="0"/>
              </a:rPr>
              <a:t> = </a:t>
            </a:r>
            <a:r>
              <a:rPr lang="en-US" altLang="ko-KR" sz="1400" b="1" dirty="0" err="1">
                <a:latin typeface="Courier New" panose="02070309020205020404" pitchFamily="49" charset="0"/>
                <a:cs typeface="Courier New" panose="02070309020205020404" pitchFamily="49" charset="0"/>
              </a:rPr>
              <a:t>tf.Session</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sess.run</a:t>
            </a:r>
            <a:r>
              <a:rPr lang="en-US" altLang="ko-KR" sz="1400" b="1" dirty="0">
                <a:latin typeface="Courier New" panose="02070309020205020404" pitchFamily="49" charset="0"/>
                <a:cs typeface="Courier New" panose="02070309020205020404" pitchFamily="49" charset="0"/>
              </a:rPr>
              <a:t>(x))</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sess.run</a:t>
            </a:r>
            <a:r>
              <a:rPr lang="en-US" altLang="ko-KR" sz="1400" b="1" dirty="0">
                <a:latin typeface="Courier New" panose="02070309020205020404" pitchFamily="49" charset="0"/>
                <a:cs typeface="Courier New" panose="02070309020205020404" pitchFamily="49" charset="0"/>
              </a:rPr>
              <a:t>(z))</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sess.run</a:t>
            </a:r>
            <a:r>
              <a:rPr lang="en-US" altLang="ko-KR" sz="1400" b="1" dirty="0">
                <a:latin typeface="Courier New" panose="02070309020205020404" pitchFamily="49" charset="0"/>
                <a:cs typeface="Courier New" panose="02070309020205020404" pitchFamily="49" charset="0"/>
              </a:rPr>
              <a:t>(a))</a:t>
            </a:r>
          </a:p>
          <a:p>
            <a:r>
              <a:rPr lang="en-US" altLang="ko-KR" sz="1400" b="1" dirty="0" err="1">
                <a:latin typeface="Courier New" panose="02070309020205020404" pitchFamily="49" charset="0"/>
                <a:cs typeface="Courier New" panose="02070309020205020404" pitchFamily="49" charset="0"/>
              </a:rPr>
              <a:t>sess.close</a:t>
            </a:r>
            <a:r>
              <a:rPr lang="en-US" altLang="ko-KR" sz="1400" b="1" dirty="0">
                <a:latin typeface="Courier New" panose="02070309020205020404" pitchFamily="49" charset="0"/>
                <a:cs typeface="Courier New" panose="02070309020205020404" pitchFamily="49" charset="0"/>
              </a:rPr>
              <a:t>()</a:t>
            </a:r>
          </a:p>
          <a:p>
            <a:r>
              <a:rPr lang="en-US" altLang="ko-KR" sz="1400" b="1" dirty="0" err="1">
                <a:latin typeface="Courier New" panose="02070309020205020404" pitchFamily="49" charset="0"/>
                <a:cs typeface="Courier New" panose="02070309020205020404" pitchFamily="49" charset="0"/>
              </a:rPr>
              <a:t>writer.close</a:t>
            </a:r>
            <a:r>
              <a:rPr lang="en-US" altLang="ko-KR" sz="1400" b="1" dirty="0">
                <a:latin typeface="Courier New" panose="02070309020205020404" pitchFamily="49" charset="0"/>
                <a:cs typeface="Courier New" panose="02070309020205020404" pitchFamily="49" charset="0"/>
              </a:rPr>
              <a:t>()</a:t>
            </a:r>
          </a:p>
        </p:txBody>
      </p:sp>
      <p:sp>
        <p:nvSpPr>
          <p:cNvPr id="9" name="내용 개체 틀 2"/>
          <p:cNvSpPr>
            <a:spLocks noGrp="1"/>
          </p:cNvSpPr>
          <p:nvPr>
            <p:ph idx="1"/>
          </p:nvPr>
        </p:nvSpPr>
        <p:spPr>
          <a:xfrm>
            <a:off x="838200" y="5189975"/>
            <a:ext cx="10668754" cy="1336739"/>
          </a:xfrm>
        </p:spPr>
        <p:txBody>
          <a:bodyPr>
            <a:normAutofit/>
          </a:bodyPr>
          <a:lstStyle/>
          <a:p>
            <a:r>
              <a:rPr lang="en-US" altLang="ko-KR" sz="1800" dirty="0" smtClean="0"/>
              <a:t>Create as session</a:t>
            </a:r>
          </a:p>
          <a:p>
            <a:r>
              <a:rPr lang="en-US" altLang="ko-KR" sz="1800" dirty="0" smtClean="0"/>
              <a:t>Within a session, evaluate the graph to fetch the value of the variables</a:t>
            </a:r>
          </a:p>
        </p:txBody>
      </p:sp>
      <p:pic>
        <p:nvPicPr>
          <p:cNvPr id="5" name="그림 4"/>
          <p:cNvPicPr>
            <a:picLocks noChangeAspect="1"/>
          </p:cNvPicPr>
          <p:nvPr/>
        </p:nvPicPr>
        <p:blipFill>
          <a:blip r:embed="rId2"/>
          <a:stretch>
            <a:fillRect/>
          </a:stretch>
        </p:blipFill>
        <p:spPr>
          <a:xfrm>
            <a:off x="8782993" y="1825625"/>
            <a:ext cx="1905000" cy="1181100"/>
          </a:xfrm>
          <a:prstGeom prst="rect">
            <a:avLst/>
          </a:prstGeom>
        </p:spPr>
      </p:pic>
    </p:spTree>
    <p:extLst>
      <p:ext uri="{BB962C8B-B14F-4D97-AF65-F5344CB8AC3E}">
        <p14:creationId xmlns:p14="http://schemas.microsoft.com/office/powerpoint/2010/main" val="2823833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smtClean="0"/>
              <a:t>Tensor and Graph</a:t>
            </a:r>
            <a:endParaRPr lang="ko-KR" altLang="en-US" sz="2800" b="1" dirty="0"/>
          </a:p>
        </p:txBody>
      </p:sp>
      <p:sp>
        <p:nvSpPr>
          <p:cNvPr id="4" name="TextBox 3">
            <a:extLst>
              <a:ext uri="{FF2B5EF4-FFF2-40B4-BE49-F238E27FC236}">
                <a16:creationId xmlns:a16="http://schemas.microsoft.com/office/drawing/2014/main" id="{A33BCD84-10D4-4F32-A89D-5B338AC70061}"/>
              </a:ext>
            </a:extLst>
          </p:cNvPr>
          <p:cNvSpPr txBox="1"/>
          <p:nvPr/>
        </p:nvSpPr>
        <p:spPr>
          <a:xfrm>
            <a:off x="838200" y="1825625"/>
            <a:ext cx="7246545" cy="2677656"/>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import </a:t>
            </a:r>
            <a:r>
              <a:rPr lang="en-US" altLang="ko-KR" sz="1400" b="1" dirty="0" err="1">
                <a:latin typeface="Courier New" panose="02070309020205020404" pitchFamily="49" charset="0"/>
                <a:cs typeface="Courier New" panose="02070309020205020404" pitchFamily="49" charset="0"/>
              </a:rPr>
              <a:t>tensorflow</a:t>
            </a:r>
            <a:r>
              <a:rPr lang="en-US" altLang="ko-KR" sz="1400" b="1" dirty="0">
                <a:latin typeface="Courier New" panose="02070309020205020404" pitchFamily="49" charset="0"/>
                <a:cs typeface="Courier New" panose="02070309020205020404" pitchFamily="49" charset="0"/>
              </a:rPr>
              <a:t> as </a:t>
            </a:r>
            <a:r>
              <a:rPr lang="en-US" altLang="ko-KR" sz="1400" b="1" dirty="0" err="1">
                <a:latin typeface="Courier New" panose="02070309020205020404" pitchFamily="49" charset="0"/>
                <a:cs typeface="Courier New" panose="02070309020205020404" pitchFamily="49" charset="0"/>
              </a:rPr>
              <a:t>tf</a:t>
            </a:r>
            <a:endParaRPr lang="en-US" altLang="ko-KR" sz="1400" b="1" dirty="0">
              <a:latin typeface="Courier New" panose="02070309020205020404" pitchFamily="49" charset="0"/>
              <a:cs typeface="Courier New" panose="02070309020205020404" pitchFamily="49" charset="0"/>
            </a:endParaRPr>
          </a:p>
          <a:p>
            <a:r>
              <a:rPr lang="en-US" altLang="ko-KR" sz="1400" b="1" dirty="0" err="1">
                <a:latin typeface="Courier New" panose="02070309020205020404" pitchFamily="49" charset="0"/>
                <a:cs typeface="Courier New" panose="02070309020205020404" pitchFamily="49" charset="0"/>
              </a:rPr>
              <a:t>tf.reset_default_graph</a:t>
            </a:r>
            <a:r>
              <a:rPr lang="en-US" altLang="ko-KR" sz="1400" b="1" dirty="0">
                <a:latin typeface="Courier New" panose="02070309020205020404" pitchFamily="49" charset="0"/>
                <a:cs typeface="Courier New" panose="02070309020205020404" pitchFamily="49" charset="0"/>
              </a:rPr>
              <a:t>()</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x = </a:t>
            </a:r>
            <a:r>
              <a:rPr lang="en-US" altLang="ko-KR" sz="1400" b="1" dirty="0" err="1">
                <a:latin typeface="Courier New" panose="02070309020205020404" pitchFamily="49" charset="0"/>
                <a:cs typeface="Courier New" panose="02070309020205020404" pitchFamily="49" charset="0"/>
              </a:rPr>
              <a:t>tf.constant</a:t>
            </a:r>
            <a:r>
              <a:rPr lang="en-US" altLang="ko-KR" sz="1400" b="1" dirty="0">
                <a:latin typeface="Courier New" panose="02070309020205020404" pitchFamily="49" charset="0"/>
                <a:cs typeface="Courier New" panose="02070309020205020404" pitchFamily="49" charset="0"/>
              </a:rPr>
              <a:t>(3, name='xx')</a:t>
            </a:r>
          </a:p>
          <a:p>
            <a:r>
              <a:rPr lang="en-US" altLang="ko-KR" sz="1400" b="1" dirty="0">
                <a:latin typeface="Courier New" panose="02070309020205020404" pitchFamily="49" charset="0"/>
                <a:cs typeface="Courier New" panose="02070309020205020404" pitchFamily="49" charset="0"/>
              </a:rPr>
              <a:t>z = </a:t>
            </a:r>
            <a:r>
              <a:rPr lang="en-US" altLang="ko-KR" sz="1400" b="1" dirty="0" err="1">
                <a:latin typeface="Courier New" panose="02070309020205020404" pitchFamily="49" charset="0"/>
                <a:cs typeface="Courier New" panose="02070309020205020404" pitchFamily="49" charset="0"/>
              </a:rPr>
              <a:t>tf.constant</a:t>
            </a:r>
            <a:r>
              <a:rPr lang="en-US" altLang="ko-KR" sz="1400" b="1" dirty="0">
                <a:latin typeface="Courier New" panose="02070309020205020404" pitchFamily="49" charset="0"/>
                <a:cs typeface="Courier New" panose="02070309020205020404" pitchFamily="49" charset="0"/>
              </a:rPr>
              <a:t>(5, name='</a:t>
            </a:r>
            <a:r>
              <a:rPr lang="en-US" altLang="ko-KR" sz="1400" b="1" dirty="0" err="1">
                <a:latin typeface="Courier New" panose="02070309020205020404" pitchFamily="49" charset="0"/>
                <a:cs typeface="Courier New" panose="02070309020205020404" pitchFamily="49" charset="0"/>
              </a:rPr>
              <a:t>zz</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a = </a:t>
            </a:r>
            <a:r>
              <a:rPr lang="en-US" altLang="ko-KR" sz="1400" b="1" dirty="0" err="1">
                <a:latin typeface="Courier New" panose="02070309020205020404" pitchFamily="49" charset="0"/>
                <a:cs typeface="Courier New" panose="02070309020205020404" pitchFamily="49" charset="0"/>
              </a:rPr>
              <a:t>tf.add</a:t>
            </a:r>
            <a:r>
              <a:rPr lang="en-US" altLang="ko-KR" sz="1400" b="1" dirty="0">
                <a:latin typeface="Courier New" panose="02070309020205020404" pitchFamily="49" charset="0"/>
                <a:cs typeface="Courier New" panose="02070309020205020404" pitchFamily="49" charset="0"/>
              </a:rPr>
              <a:t>(x, z)</a:t>
            </a:r>
          </a:p>
          <a:p>
            <a:r>
              <a:rPr lang="en-US" altLang="ko-KR" sz="1400" b="1" dirty="0">
                <a:latin typeface="Courier New" panose="02070309020205020404" pitchFamily="49" charset="0"/>
                <a:cs typeface="Courier New" panose="02070309020205020404" pitchFamily="49" charset="0"/>
              </a:rPr>
              <a:t>writer = </a:t>
            </a:r>
            <a:r>
              <a:rPr lang="en-US" altLang="ko-KR" sz="1400" b="1" dirty="0" err="1">
                <a:latin typeface="Courier New" panose="02070309020205020404" pitchFamily="49" charset="0"/>
                <a:cs typeface="Courier New" panose="02070309020205020404" pitchFamily="49" charset="0"/>
              </a:rPr>
              <a:t>tf.summary.FileWriter</a:t>
            </a:r>
            <a:r>
              <a:rPr lang="en-US" altLang="ko-KR" sz="1400" b="1" dirty="0">
                <a:latin typeface="Courier New" panose="02070309020205020404" pitchFamily="49" charset="0"/>
                <a:cs typeface="Courier New" panose="02070309020205020404" pitchFamily="49" charset="0"/>
              </a:rPr>
              <a:t>('./graphs', </a:t>
            </a:r>
            <a:r>
              <a:rPr lang="en-US" altLang="ko-KR" sz="1400" b="1" dirty="0" err="1">
                <a:latin typeface="Courier New" panose="02070309020205020404" pitchFamily="49" charset="0"/>
                <a:cs typeface="Courier New" panose="02070309020205020404" pitchFamily="49" charset="0"/>
              </a:rPr>
              <a:t>tf.get_default_graph</a:t>
            </a:r>
            <a:r>
              <a:rPr lang="en-US" altLang="ko-KR" sz="1400" b="1" dirty="0">
                <a:latin typeface="Courier New" panose="02070309020205020404" pitchFamily="49" charset="0"/>
                <a:cs typeface="Courier New" panose="02070309020205020404" pitchFamily="49" charset="0"/>
              </a:rPr>
              <a:t>())</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with </a:t>
            </a:r>
            <a:r>
              <a:rPr lang="en-US" altLang="ko-KR" sz="1400" b="1" dirty="0" err="1">
                <a:latin typeface="Courier New" panose="02070309020205020404" pitchFamily="49" charset="0"/>
                <a:cs typeface="Courier New" panose="02070309020205020404" pitchFamily="49" charset="0"/>
              </a:rPr>
              <a:t>tf.Session</a:t>
            </a:r>
            <a:r>
              <a:rPr lang="en-US" altLang="ko-KR" sz="1400" b="1" dirty="0">
                <a:latin typeface="Courier New" panose="02070309020205020404" pitchFamily="49" charset="0"/>
                <a:cs typeface="Courier New" panose="02070309020205020404" pitchFamily="49" charset="0"/>
              </a:rPr>
              <a:t>() as </a:t>
            </a:r>
            <a:r>
              <a:rPr lang="en-US" altLang="ko-KR" sz="1400" b="1" dirty="0" err="1">
                <a:latin typeface="Courier New" panose="02070309020205020404" pitchFamily="49" charset="0"/>
                <a:cs typeface="Courier New" panose="02070309020205020404" pitchFamily="49" charset="0"/>
              </a:rPr>
              <a:t>sess</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    print(</a:t>
            </a:r>
            <a:r>
              <a:rPr lang="en-US" altLang="ko-KR" sz="1400" b="1" dirty="0" err="1">
                <a:latin typeface="Courier New" panose="02070309020205020404" pitchFamily="49" charset="0"/>
                <a:cs typeface="Courier New" panose="02070309020205020404" pitchFamily="49" charset="0"/>
              </a:rPr>
              <a:t>sess.run</a:t>
            </a:r>
            <a:r>
              <a:rPr lang="en-US" altLang="ko-KR" sz="1400" b="1" dirty="0">
                <a:latin typeface="Courier New" panose="02070309020205020404" pitchFamily="49" charset="0"/>
                <a:cs typeface="Courier New" panose="02070309020205020404" pitchFamily="49" charset="0"/>
              </a:rPr>
              <a:t>([x, z, a]))</a:t>
            </a:r>
          </a:p>
          <a:p>
            <a:endParaRPr lang="en-US" altLang="ko-KR" sz="1400" b="1" dirty="0">
              <a:latin typeface="Courier New" panose="02070309020205020404" pitchFamily="49" charset="0"/>
              <a:cs typeface="Courier New" panose="02070309020205020404" pitchFamily="49" charset="0"/>
            </a:endParaRPr>
          </a:p>
          <a:p>
            <a:r>
              <a:rPr lang="en-US" altLang="ko-KR" sz="1400" b="1" dirty="0" err="1">
                <a:latin typeface="Courier New" panose="02070309020205020404" pitchFamily="49" charset="0"/>
                <a:cs typeface="Courier New" panose="02070309020205020404" pitchFamily="49" charset="0"/>
              </a:rPr>
              <a:t>writer.close</a:t>
            </a:r>
            <a:r>
              <a:rPr lang="en-US" altLang="ko-KR" sz="1400" b="1" dirty="0">
                <a:latin typeface="Courier New" panose="02070309020205020404" pitchFamily="49" charset="0"/>
                <a:cs typeface="Courier New" panose="02070309020205020404" pitchFamily="49" charset="0"/>
              </a:rPr>
              <a:t>()</a:t>
            </a:r>
          </a:p>
        </p:txBody>
      </p:sp>
      <p:sp>
        <p:nvSpPr>
          <p:cNvPr id="9" name="내용 개체 틀 2"/>
          <p:cNvSpPr>
            <a:spLocks noGrp="1"/>
          </p:cNvSpPr>
          <p:nvPr>
            <p:ph idx="1"/>
          </p:nvPr>
        </p:nvSpPr>
        <p:spPr>
          <a:xfrm>
            <a:off x="838200" y="4638219"/>
            <a:ext cx="10668754" cy="1888496"/>
          </a:xfrm>
        </p:spPr>
        <p:txBody>
          <a:bodyPr>
            <a:normAutofit/>
          </a:bodyPr>
          <a:lstStyle/>
          <a:p>
            <a:r>
              <a:rPr lang="en-US" altLang="ko-KR" sz="1600" dirty="0" err="1" smtClean="0">
                <a:latin typeface="+mj-lt"/>
              </a:rPr>
              <a:t>tf.Session</a:t>
            </a:r>
            <a:r>
              <a:rPr lang="en-US" altLang="ko-KR" sz="1600" dirty="0" smtClean="0">
                <a:latin typeface="+mj-lt"/>
              </a:rPr>
              <a:t>()</a:t>
            </a:r>
          </a:p>
          <a:p>
            <a:pPr lvl="1"/>
            <a:r>
              <a:rPr lang="en-US" altLang="ko-KR" sz="1600" dirty="0">
                <a:latin typeface="+mj-lt"/>
                <a:ea typeface="Georgia"/>
                <a:cs typeface="Georgia"/>
                <a:sym typeface="Georgia"/>
              </a:rPr>
              <a:t>A Session object encapsulates the environment in which Operation objects are executed, and Tensor objects are evaluated.</a:t>
            </a:r>
          </a:p>
          <a:p>
            <a:pPr lvl="1"/>
            <a:r>
              <a:rPr lang="en-US" altLang="ko-KR" sz="1600" dirty="0">
                <a:latin typeface="+mj-lt"/>
                <a:ea typeface="Georgia"/>
                <a:cs typeface="Georgia"/>
                <a:sym typeface="Georgia"/>
              </a:rPr>
              <a:t>Session will also allocate memory to store the current values of variables</a:t>
            </a:r>
            <a:r>
              <a:rPr lang="en-US" altLang="ko-KR" sz="1600" dirty="0" smtClean="0">
                <a:latin typeface="+mj-lt"/>
                <a:ea typeface="Georgia"/>
                <a:cs typeface="Georgia"/>
                <a:sym typeface="Georgia"/>
              </a:rPr>
              <a:t>.</a:t>
            </a:r>
          </a:p>
          <a:p>
            <a:r>
              <a:rPr lang="en-US" altLang="ko-KR" sz="1600" dirty="0" smtClean="0">
                <a:latin typeface="+mj-lt"/>
              </a:rPr>
              <a:t>With : __enter__() &amp; __exit__()</a:t>
            </a:r>
            <a:endParaRPr lang="en-US" altLang="ko-KR" sz="1600" dirty="0" smtClean="0">
              <a:latin typeface="+mj-lt"/>
            </a:endParaRPr>
          </a:p>
          <a:p>
            <a:endParaRPr lang="en-US" altLang="ko-KR" sz="1600" dirty="0" smtClean="0">
              <a:latin typeface="+mj-lt"/>
            </a:endParaRPr>
          </a:p>
        </p:txBody>
      </p:sp>
      <p:pic>
        <p:nvPicPr>
          <p:cNvPr id="5" name="그림 4"/>
          <p:cNvPicPr>
            <a:picLocks noChangeAspect="1"/>
          </p:cNvPicPr>
          <p:nvPr/>
        </p:nvPicPr>
        <p:blipFill>
          <a:blip r:embed="rId2"/>
          <a:stretch>
            <a:fillRect/>
          </a:stretch>
        </p:blipFill>
        <p:spPr>
          <a:xfrm>
            <a:off x="8782993" y="1825625"/>
            <a:ext cx="1905000" cy="1181100"/>
          </a:xfrm>
          <a:prstGeom prst="rect">
            <a:avLst/>
          </a:prstGeom>
        </p:spPr>
      </p:pic>
      <p:sp>
        <p:nvSpPr>
          <p:cNvPr id="3" name="TextBox 2"/>
          <p:cNvSpPr txBox="1"/>
          <p:nvPr/>
        </p:nvSpPr>
        <p:spPr>
          <a:xfrm>
            <a:off x="838200" y="6374674"/>
            <a:ext cx="9455331" cy="307777"/>
          </a:xfrm>
          <a:prstGeom prst="rect">
            <a:avLst/>
          </a:prstGeom>
          <a:noFill/>
        </p:spPr>
        <p:txBody>
          <a:bodyPr wrap="square" rtlCol="0">
            <a:spAutoFit/>
          </a:bodyPr>
          <a:lstStyle/>
          <a:p>
            <a:r>
              <a:rPr lang="en-US" altLang="ko-KR" sz="1400" dirty="0" smtClean="0"/>
              <a:t>About “with” : http</a:t>
            </a:r>
            <a:r>
              <a:rPr lang="en-US" altLang="ko-KR" sz="1400" dirty="0"/>
              <a:t>://effbot.org/zone/python-with-statement.htm</a:t>
            </a:r>
            <a:endParaRPr lang="ko-KR" altLang="en-US" sz="1400" dirty="0"/>
          </a:p>
        </p:txBody>
      </p:sp>
    </p:spTree>
    <p:extLst>
      <p:ext uri="{BB962C8B-B14F-4D97-AF65-F5344CB8AC3E}">
        <p14:creationId xmlns:p14="http://schemas.microsoft.com/office/powerpoint/2010/main" val="2928734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Executing operators with sessions</a:t>
            </a:r>
            <a:endParaRPr lang="ko-KR" altLang="en-US" sz="2800" b="1" dirty="0"/>
          </a:p>
        </p:txBody>
      </p:sp>
      <p:sp>
        <p:nvSpPr>
          <p:cNvPr id="3" name="내용 개체 틀 2"/>
          <p:cNvSpPr>
            <a:spLocks noGrp="1"/>
          </p:cNvSpPr>
          <p:nvPr>
            <p:ph idx="1"/>
          </p:nvPr>
        </p:nvSpPr>
        <p:spPr>
          <a:xfrm>
            <a:off x="838200" y="1539089"/>
            <a:ext cx="10515600" cy="1439501"/>
          </a:xfrm>
        </p:spPr>
        <p:txBody>
          <a:bodyPr>
            <a:normAutofit lnSpcReduction="10000"/>
          </a:bodyPr>
          <a:lstStyle/>
          <a:p>
            <a:r>
              <a:rPr lang="en-US" altLang="ko-KR" sz="1800" dirty="0" smtClean="0"/>
              <a:t>A </a:t>
            </a:r>
            <a:r>
              <a:rPr lang="en-US" altLang="ko-KR" sz="1800" dirty="0"/>
              <a:t>session sets up how the hardware devices (such as CPU and GPU</a:t>
            </a:r>
            <a:r>
              <a:rPr lang="en-US" altLang="ko-KR" sz="1800" dirty="0" smtClean="0"/>
              <a:t>) talk </a:t>
            </a:r>
            <a:r>
              <a:rPr lang="en-US" altLang="ko-KR" sz="1800" dirty="0"/>
              <a:t>to each other. </a:t>
            </a:r>
            <a:r>
              <a:rPr lang="en-US" altLang="ko-KR" sz="1800" dirty="0" smtClean="0"/>
              <a:t>Of </a:t>
            </a:r>
            <a:r>
              <a:rPr lang="en-US" altLang="ko-KR" sz="1800" dirty="0"/>
              <a:t>course, you can later configure </a:t>
            </a:r>
            <a:r>
              <a:rPr lang="en-US" altLang="ko-KR" sz="1800" dirty="0" smtClean="0"/>
              <a:t>the session </a:t>
            </a:r>
            <a:r>
              <a:rPr lang="en-US" altLang="ko-KR" sz="1800" dirty="0"/>
              <a:t>to change its behavior without changing a line of the machine learning code</a:t>
            </a:r>
            <a:r>
              <a:rPr lang="en-US" altLang="ko-KR" sz="1800" dirty="0" smtClean="0"/>
              <a:t>. </a:t>
            </a:r>
          </a:p>
          <a:p>
            <a:r>
              <a:rPr lang="en-US" altLang="ko-KR" sz="1800" b="1" dirty="0" smtClean="0"/>
              <a:t>To </a:t>
            </a:r>
            <a:r>
              <a:rPr lang="en-US" altLang="ko-KR" sz="1800" b="1" dirty="0"/>
              <a:t>execute an operation and retrieve its calculated value, </a:t>
            </a:r>
            <a:r>
              <a:rPr lang="en-US" altLang="ko-KR" sz="1800" b="1" dirty="0" err="1"/>
              <a:t>TensorFlow</a:t>
            </a:r>
            <a:r>
              <a:rPr lang="en-US" altLang="ko-KR" sz="1800" b="1" dirty="0"/>
              <a:t> requires a session</a:t>
            </a:r>
            <a:r>
              <a:rPr lang="en-US" altLang="ko-KR" sz="1800" b="1" dirty="0" smtClean="0"/>
              <a:t>. </a:t>
            </a:r>
            <a:r>
              <a:rPr lang="en-US" altLang="ko-KR" sz="1800" dirty="0" smtClean="0"/>
              <a:t>To </a:t>
            </a:r>
            <a:r>
              <a:rPr lang="en-US" altLang="ko-KR" sz="1800" dirty="0"/>
              <a:t>do so, you must create </a:t>
            </a:r>
            <a:r>
              <a:rPr lang="en-US" altLang="ko-KR" sz="1800" dirty="0" smtClean="0"/>
              <a:t>a session </a:t>
            </a:r>
            <a:r>
              <a:rPr lang="en-US" altLang="ko-KR" sz="1800" dirty="0"/>
              <a:t>class using </a:t>
            </a:r>
            <a:r>
              <a:rPr lang="en-US" altLang="ko-KR" sz="1800" dirty="0" err="1"/>
              <a:t>tf.Session</a:t>
            </a:r>
            <a:r>
              <a:rPr lang="en-US" altLang="ko-KR" sz="1800" dirty="0"/>
              <a:t>() and tell it to run an </a:t>
            </a:r>
            <a:r>
              <a:rPr lang="en-US" altLang="ko-KR" sz="1800" dirty="0" smtClean="0"/>
              <a:t>operator.</a:t>
            </a:r>
            <a:endParaRPr lang="ko-KR" altLang="en-US" sz="1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1079689" y="2994388"/>
            <a:ext cx="9648667" cy="2893100"/>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import </a:t>
            </a:r>
            <a:r>
              <a:rPr lang="en-US" altLang="ko-KR" sz="1400" b="1" dirty="0" err="1">
                <a:latin typeface="Courier New" panose="02070309020205020404" pitchFamily="49" charset="0"/>
                <a:cs typeface="Courier New" panose="02070309020205020404" pitchFamily="49" charset="0"/>
              </a:rPr>
              <a:t>tensorflow</a:t>
            </a:r>
            <a:r>
              <a:rPr lang="en-US" altLang="ko-KR" sz="1400" b="1" dirty="0">
                <a:latin typeface="Courier New" panose="02070309020205020404" pitchFamily="49" charset="0"/>
                <a:cs typeface="Courier New" panose="02070309020205020404" pitchFamily="49" charset="0"/>
              </a:rPr>
              <a:t> as </a:t>
            </a:r>
            <a:r>
              <a:rPr lang="en-US" altLang="ko-KR" sz="1400" b="1" dirty="0" err="1">
                <a:latin typeface="Courier New" panose="02070309020205020404" pitchFamily="49" charset="0"/>
                <a:cs typeface="Courier New" panose="02070309020205020404" pitchFamily="49" charset="0"/>
              </a:rPr>
              <a:t>tf</a:t>
            </a:r>
            <a:endParaRPr lang="en-US" altLang="ko-KR" sz="1400" b="1" dirty="0">
              <a:latin typeface="Courier New" panose="02070309020205020404" pitchFamily="49" charset="0"/>
              <a:cs typeface="Courier New" panose="02070309020205020404" pitchFamily="49" charset="0"/>
            </a:endParaRPr>
          </a:p>
          <a:p>
            <a:r>
              <a:rPr lang="en-US" altLang="ko-KR" sz="1400" b="1" dirty="0" err="1">
                <a:latin typeface="Courier New" panose="02070309020205020404" pitchFamily="49" charset="0"/>
                <a:cs typeface="Courier New" panose="02070309020205020404" pitchFamily="49" charset="0"/>
              </a:rPr>
              <a:t>tf.reset_default_graph</a:t>
            </a:r>
            <a:r>
              <a:rPr lang="en-US" altLang="ko-KR" sz="1400" b="1" dirty="0">
                <a:latin typeface="Courier New" panose="02070309020205020404" pitchFamily="49" charset="0"/>
                <a:cs typeface="Courier New" panose="02070309020205020404" pitchFamily="49" charset="0"/>
              </a:rPr>
              <a:t>()</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x = </a:t>
            </a:r>
            <a:r>
              <a:rPr lang="en-US" altLang="ko-KR" sz="1400" b="1" dirty="0" err="1">
                <a:latin typeface="Courier New" panose="02070309020205020404" pitchFamily="49" charset="0"/>
                <a:cs typeface="Courier New" panose="02070309020205020404" pitchFamily="49" charset="0"/>
              </a:rPr>
              <a:t>tf.constant</a:t>
            </a:r>
            <a:r>
              <a:rPr lang="en-US" altLang="ko-KR" sz="1400" b="1" dirty="0">
                <a:latin typeface="Courier New" panose="02070309020205020404" pitchFamily="49" charset="0"/>
                <a:cs typeface="Courier New" panose="02070309020205020404" pitchFamily="49" charset="0"/>
              </a:rPr>
              <a:t>([[1., 2.]]) #Define an arbitrary matrix</a:t>
            </a:r>
          </a:p>
          <a:p>
            <a:r>
              <a:rPr lang="en-US" altLang="ko-KR" sz="1400" b="1" dirty="0" err="1">
                <a:latin typeface="Courier New" panose="02070309020205020404" pitchFamily="49" charset="0"/>
                <a:cs typeface="Courier New" panose="02070309020205020404" pitchFamily="49" charset="0"/>
              </a:rPr>
              <a:t>neg_op</a:t>
            </a:r>
            <a:r>
              <a:rPr lang="en-US" altLang="ko-KR" sz="1400" b="1" dirty="0">
                <a:latin typeface="Courier New" panose="02070309020205020404" pitchFamily="49" charset="0"/>
                <a:cs typeface="Courier New" panose="02070309020205020404" pitchFamily="49" charset="0"/>
              </a:rPr>
              <a:t> = </a:t>
            </a:r>
            <a:r>
              <a:rPr lang="en-US" altLang="ko-KR" sz="1400" b="1" dirty="0" err="1">
                <a:latin typeface="Courier New" panose="02070309020205020404" pitchFamily="49" charset="0"/>
                <a:cs typeface="Courier New" panose="02070309020205020404" pitchFamily="49" charset="0"/>
              </a:rPr>
              <a:t>tf.negative</a:t>
            </a:r>
            <a:r>
              <a:rPr lang="en-US" altLang="ko-KR" sz="1400" b="1" dirty="0">
                <a:latin typeface="Courier New" panose="02070309020205020404" pitchFamily="49" charset="0"/>
                <a:cs typeface="Courier New" panose="02070309020205020404" pitchFamily="49" charset="0"/>
              </a:rPr>
              <a:t>(x)  #Run the negation operator on it</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writer = </a:t>
            </a:r>
            <a:r>
              <a:rPr lang="en-US" altLang="ko-KR" sz="1400" b="1" dirty="0" err="1">
                <a:latin typeface="Courier New" panose="02070309020205020404" pitchFamily="49" charset="0"/>
                <a:cs typeface="Courier New" panose="02070309020205020404" pitchFamily="49" charset="0"/>
              </a:rPr>
              <a:t>tf.summary.FileWriter</a:t>
            </a:r>
            <a:r>
              <a:rPr lang="en-US" altLang="ko-KR" sz="1400" b="1" dirty="0">
                <a:latin typeface="Courier New" panose="02070309020205020404" pitchFamily="49" charset="0"/>
                <a:cs typeface="Courier New" panose="02070309020205020404" pitchFamily="49" charset="0"/>
              </a:rPr>
              <a:t>('./graphs', </a:t>
            </a:r>
            <a:r>
              <a:rPr lang="en-US" altLang="ko-KR" sz="1400" b="1" dirty="0" err="1">
                <a:latin typeface="Courier New" panose="02070309020205020404" pitchFamily="49" charset="0"/>
                <a:cs typeface="Courier New" panose="02070309020205020404" pitchFamily="49" charset="0"/>
              </a:rPr>
              <a:t>tf.get_default_graph</a:t>
            </a:r>
            <a:r>
              <a:rPr lang="en-US" altLang="ko-KR" sz="1400" b="1" dirty="0">
                <a:latin typeface="Courier New" panose="02070309020205020404" pitchFamily="49" charset="0"/>
                <a:cs typeface="Courier New" panose="02070309020205020404" pitchFamily="49" charset="0"/>
              </a:rPr>
              <a:t>())</a:t>
            </a:r>
          </a:p>
          <a:p>
            <a:r>
              <a:rPr lang="en-US" altLang="ko-KR" sz="1400" b="1" dirty="0" smtClean="0">
                <a:latin typeface="Courier New" panose="02070309020205020404" pitchFamily="49" charset="0"/>
                <a:cs typeface="Courier New" panose="02070309020205020404" pitchFamily="49" charset="0"/>
              </a:rPr>
              <a:t>with </a:t>
            </a:r>
            <a:r>
              <a:rPr lang="en-US" altLang="ko-KR" sz="1400" b="1" dirty="0" err="1">
                <a:latin typeface="Courier New" panose="02070309020205020404" pitchFamily="49" charset="0"/>
                <a:cs typeface="Courier New" panose="02070309020205020404" pitchFamily="49" charset="0"/>
              </a:rPr>
              <a:t>tf.Session</a:t>
            </a:r>
            <a:r>
              <a:rPr lang="en-US" altLang="ko-KR" sz="1400" b="1" dirty="0">
                <a:latin typeface="Courier New" panose="02070309020205020404" pitchFamily="49" charset="0"/>
                <a:cs typeface="Courier New" panose="02070309020205020404" pitchFamily="49" charset="0"/>
              </a:rPr>
              <a:t>() as </a:t>
            </a:r>
            <a:r>
              <a:rPr lang="en-US" altLang="ko-KR" sz="1400" b="1" dirty="0" err="1">
                <a:latin typeface="Courier New" panose="02070309020205020404" pitchFamily="49" charset="0"/>
                <a:cs typeface="Courier New" panose="02070309020205020404" pitchFamily="49" charset="0"/>
              </a:rPr>
              <a:t>sess</a:t>
            </a:r>
            <a:r>
              <a:rPr lang="en-US" altLang="ko-KR" sz="1400" b="1" dirty="0">
                <a:latin typeface="Courier New" panose="02070309020205020404" pitchFamily="49" charset="0"/>
                <a:cs typeface="Courier New" panose="02070309020205020404" pitchFamily="49" charset="0"/>
              </a:rPr>
              <a:t>:  # Start a session to be able to run operations</a:t>
            </a:r>
          </a:p>
          <a:p>
            <a:r>
              <a:rPr lang="en-US" altLang="ko-KR" sz="1400" b="1" dirty="0">
                <a:latin typeface="Courier New" panose="02070309020205020404" pitchFamily="49" charset="0"/>
                <a:cs typeface="Courier New" panose="02070309020205020404" pitchFamily="49" charset="0"/>
              </a:rPr>
              <a:t>    result = </a:t>
            </a:r>
            <a:r>
              <a:rPr lang="en-US" altLang="ko-KR" sz="1400" b="1" dirty="0" err="1">
                <a:latin typeface="Courier New" panose="02070309020205020404" pitchFamily="49" charset="0"/>
                <a:cs typeface="Courier New" panose="02070309020205020404" pitchFamily="49" charset="0"/>
              </a:rPr>
              <a:t>sess.run</a:t>
            </a:r>
            <a:r>
              <a:rPr lang="en-US" altLang="ko-KR" sz="1400" b="1" dirty="0">
                <a:latin typeface="Courier New" panose="02070309020205020404" pitchFamily="49" charset="0"/>
                <a:cs typeface="Courier New" panose="02070309020205020404" pitchFamily="49" charset="0"/>
              </a:rPr>
              <a:t>(</a:t>
            </a:r>
            <a:r>
              <a:rPr lang="en-US" altLang="ko-KR" sz="1400" b="1" dirty="0" err="1">
                <a:latin typeface="Courier New" panose="02070309020205020404" pitchFamily="49" charset="0"/>
                <a:cs typeface="Courier New" panose="02070309020205020404" pitchFamily="49" charset="0"/>
              </a:rPr>
              <a:t>neg_op</a:t>
            </a:r>
            <a:r>
              <a:rPr lang="en-US" altLang="ko-KR" sz="1400" b="1" dirty="0">
                <a:latin typeface="Courier New" panose="02070309020205020404" pitchFamily="49" charset="0"/>
                <a:cs typeface="Courier New" panose="02070309020205020404" pitchFamily="49" charset="0"/>
              </a:rPr>
              <a:t>)  # Tell the session to evaluate </a:t>
            </a:r>
            <a:r>
              <a:rPr lang="en-US" altLang="ko-KR" sz="1400" b="1" dirty="0" err="1">
                <a:latin typeface="Courier New" panose="02070309020205020404" pitchFamily="49" charset="0"/>
                <a:cs typeface="Courier New" panose="02070309020205020404" pitchFamily="49" charset="0"/>
              </a:rPr>
              <a:t>negMatrix</a:t>
            </a:r>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print(result)</a:t>
            </a:r>
          </a:p>
          <a:p>
            <a:r>
              <a:rPr lang="en-US" altLang="ko-KR" sz="1400" b="1" dirty="0">
                <a:latin typeface="Courier New" panose="02070309020205020404" pitchFamily="49" charset="0"/>
                <a:cs typeface="Courier New" panose="02070309020205020404" pitchFamily="49" charset="0"/>
              </a:rPr>
              <a:t>    print(</a:t>
            </a:r>
            <a:r>
              <a:rPr lang="en-US" altLang="ko-KR" sz="1400" b="1" dirty="0" err="1">
                <a:latin typeface="Courier New" panose="02070309020205020404" pitchFamily="49" charset="0"/>
                <a:cs typeface="Courier New" panose="02070309020205020404" pitchFamily="49" charset="0"/>
              </a:rPr>
              <a:t>neg_op</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    print(</a:t>
            </a:r>
            <a:r>
              <a:rPr lang="en-US" altLang="ko-KR" sz="1400" b="1" dirty="0" err="1">
                <a:latin typeface="Courier New" panose="02070309020205020404" pitchFamily="49" charset="0"/>
                <a:cs typeface="Courier New" panose="02070309020205020404" pitchFamily="49" charset="0"/>
              </a:rPr>
              <a:t>neg_op.eval</a:t>
            </a:r>
            <a:r>
              <a:rPr lang="en-US" altLang="ko-KR" sz="1400" b="1" dirty="0">
                <a:latin typeface="Courier New" panose="02070309020205020404" pitchFamily="49" charset="0"/>
                <a:cs typeface="Courier New" panose="02070309020205020404" pitchFamily="49" charset="0"/>
              </a:rPr>
              <a:t>())</a:t>
            </a:r>
          </a:p>
          <a:p>
            <a:r>
              <a:rPr lang="en-US" altLang="ko-KR" sz="1400" b="1" dirty="0" err="1" smtClean="0">
                <a:latin typeface="Courier New" panose="02070309020205020404" pitchFamily="49" charset="0"/>
                <a:cs typeface="Courier New" panose="02070309020205020404" pitchFamily="49" charset="0"/>
              </a:rPr>
              <a:t>writer.close</a:t>
            </a:r>
            <a:r>
              <a:rPr lang="en-US" altLang="ko-KR" sz="1400" b="1" dirty="0">
                <a:latin typeface="Courier New" panose="02070309020205020404" pitchFamily="49" charset="0"/>
                <a:cs typeface="Courier New" panose="02070309020205020404" pitchFamily="49" charset="0"/>
              </a:rPr>
              <a:t>()</a:t>
            </a:r>
          </a:p>
        </p:txBody>
      </p:sp>
      <p:pic>
        <p:nvPicPr>
          <p:cNvPr id="6" name="그림 5"/>
          <p:cNvPicPr>
            <a:picLocks noChangeAspect="1"/>
          </p:cNvPicPr>
          <p:nvPr/>
        </p:nvPicPr>
        <p:blipFill>
          <a:blip r:embed="rId2"/>
          <a:stretch>
            <a:fillRect/>
          </a:stretch>
        </p:blipFill>
        <p:spPr>
          <a:xfrm>
            <a:off x="1079689" y="6007069"/>
            <a:ext cx="3543300" cy="638175"/>
          </a:xfrm>
          <a:prstGeom prst="rect">
            <a:avLst/>
          </a:prstGeom>
        </p:spPr>
      </p:pic>
      <p:sp>
        <p:nvSpPr>
          <p:cNvPr id="7" name="모서리가 둥근 사각형 설명선 6"/>
          <p:cNvSpPr/>
          <p:nvPr/>
        </p:nvSpPr>
        <p:spPr>
          <a:xfrm>
            <a:off x="4622989" y="4991362"/>
            <a:ext cx="7569011" cy="1823847"/>
          </a:xfrm>
          <a:prstGeom prst="wedgeRoundRectCallout">
            <a:avLst>
              <a:gd name="adj1" fmla="val -58190"/>
              <a:gd name="adj2" fmla="val -531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dirty="0" err="1" smtClean="0"/>
              <a:t>tf.Session.run</a:t>
            </a:r>
            <a:r>
              <a:rPr lang="en-US" altLang="ko-KR" sz="1400" dirty="0" smtClean="0"/>
              <a:t>( fetches, </a:t>
            </a:r>
            <a:r>
              <a:rPr lang="en-US" altLang="ko-KR" sz="1400" dirty="0" err="1" smtClean="0"/>
              <a:t>feed_dict</a:t>
            </a:r>
            <a:r>
              <a:rPr lang="en-US" altLang="ko-KR" sz="1400" dirty="0" smtClean="0"/>
              <a:t>=None, options=None, </a:t>
            </a:r>
            <a:r>
              <a:rPr lang="en-US" altLang="ko-KR" sz="1400" dirty="0" err="1" smtClean="0"/>
              <a:t>run_metadata</a:t>
            </a:r>
            <a:r>
              <a:rPr lang="en-US" altLang="ko-KR" sz="1400" dirty="0" smtClean="0"/>
              <a:t>=None)</a:t>
            </a:r>
          </a:p>
          <a:p>
            <a:r>
              <a:rPr lang="en-US" altLang="ko-KR" sz="1400" dirty="0"/>
              <a:t>: Runs operations and evaluates tensors in fetches</a:t>
            </a:r>
            <a:r>
              <a:rPr lang="en-US" altLang="ko-KR" sz="1400" dirty="0" smtClean="0"/>
              <a:t>. </a:t>
            </a:r>
          </a:p>
          <a:p>
            <a:endParaRPr lang="en-US" altLang="ko-KR" sz="1400" dirty="0" smtClean="0"/>
          </a:p>
          <a:p>
            <a:r>
              <a:rPr lang="en-US" altLang="ko-KR" sz="1400" dirty="0" smtClean="0"/>
              <a:t>The </a:t>
            </a:r>
            <a:r>
              <a:rPr lang="en-US" altLang="ko-KR" sz="1400" dirty="0"/>
              <a:t>fetches argument may be a single graph element, or an arbitrarily nested list, tuple, </a:t>
            </a:r>
            <a:r>
              <a:rPr lang="en-US" altLang="ko-KR" sz="1400" dirty="0" err="1"/>
              <a:t>namedtuple</a:t>
            </a:r>
            <a:r>
              <a:rPr lang="en-US" altLang="ko-KR" sz="1400" dirty="0"/>
              <a:t>, </a:t>
            </a:r>
            <a:r>
              <a:rPr lang="en-US" altLang="ko-KR" sz="1400" dirty="0" err="1"/>
              <a:t>dict</a:t>
            </a:r>
            <a:r>
              <a:rPr lang="en-US" altLang="ko-KR" sz="1400" dirty="0"/>
              <a:t>, or </a:t>
            </a:r>
            <a:r>
              <a:rPr lang="en-US" altLang="ko-KR" sz="1400" dirty="0" err="1"/>
              <a:t>OrderedDict</a:t>
            </a:r>
            <a:r>
              <a:rPr lang="en-US" altLang="ko-KR" sz="1400" dirty="0"/>
              <a:t> containing graph elements at its leaves</a:t>
            </a:r>
            <a:r>
              <a:rPr lang="en-US" altLang="ko-KR" sz="1400" dirty="0" smtClean="0"/>
              <a:t>.</a:t>
            </a:r>
          </a:p>
          <a:p>
            <a:endParaRPr lang="en-US" altLang="ko-KR" sz="1400" dirty="0" smtClean="0"/>
          </a:p>
          <a:p>
            <a:r>
              <a:rPr lang="en-US" altLang="ko-KR" sz="1400" dirty="0" smtClean="0"/>
              <a:t>Return: Either </a:t>
            </a:r>
            <a:r>
              <a:rPr lang="en-US" altLang="ko-KR" sz="1400" dirty="0"/>
              <a:t>a single value if fetches is a single graph element, or a list of values if fetches is a list, or a dictionary with the same keys as fetches if that is a </a:t>
            </a:r>
            <a:r>
              <a:rPr lang="en-US" altLang="ko-KR" sz="1400" dirty="0" smtClean="0"/>
              <a:t>dictionary</a:t>
            </a:r>
            <a:endParaRPr lang="ko-KR" altLang="en-US" sz="1400" dirty="0"/>
          </a:p>
        </p:txBody>
      </p:sp>
    </p:spTree>
    <p:extLst>
      <p:ext uri="{BB962C8B-B14F-4D97-AF65-F5344CB8AC3E}">
        <p14:creationId xmlns:p14="http://schemas.microsoft.com/office/powerpoint/2010/main" val="380096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smtClean="0"/>
              <a:t>Understanding code as a graph</a:t>
            </a:r>
            <a:endParaRPr lang="ko-KR" altLang="en-US" sz="2800" b="1" dirty="0"/>
          </a:p>
        </p:txBody>
      </p:sp>
      <p:sp>
        <p:nvSpPr>
          <p:cNvPr id="3" name="내용 개체 틀 2"/>
          <p:cNvSpPr>
            <a:spLocks noGrp="1"/>
          </p:cNvSpPr>
          <p:nvPr>
            <p:ph idx="1"/>
          </p:nvPr>
        </p:nvSpPr>
        <p:spPr/>
        <p:txBody>
          <a:bodyPr>
            <a:normAutofit/>
          </a:bodyPr>
          <a:lstStyle/>
          <a:p>
            <a:r>
              <a:rPr lang="en-US" altLang="ko-KR" sz="1800" dirty="0" smtClean="0"/>
              <a:t>Every </a:t>
            </a:r>
            <a:r>
              <a:rPr lang="en-US" altLang="ko-KR" sz="1800" dirty="0"/>
              <a:t>operator is a strongly typed function that takes input tensors of </a:t>
            </a:r>
            <a:r>
              <a:rPr lang="en-US" altLang="ko-KR" sz="1800" dirty="0" smtClean="0"/>
              <a:t>a dimension </a:t>
            </a:r>
            <a:r>
              <a:rPr lang="en-US" altLang="ko-KR" sz="1800" dirty="0"/>
              <a:t>and produces output of the same dimension</a:t>
            </a:r>
            <a:r>
              <a:rPr lang="en-US" altLang="ko-KR" sz="1800" dirty="0" smtClean="0"/>
              <a:t>. </a:t>
            </a:r>
            <a:r>
              <a:rPr lang="en-US" altLang="ko-KR" sz="1800" dirty="0"/>
              <a:t>So, whenever you see a plus symbol “+” </a:t>
            </a:r>
            <a:r>
              <a:rPr lang="en-US" altLang="ko-KR" sz="1800" dirty="0" smtClean="0"/>
              <a:t>or any </a:t>
            </a:r>
            <a:r>
              <a:rPr lang="en-US" altLang="ko-KR" sz="1800" dirty="0"/>
              <a:t>mathematical concept, just picture it as one of many nodes. </a:t>
            </a:r>
            <a:endParaRPr lang="en-US" altLang="ko-KR" sz="1800" dirty="0" smtClean="0"/>
          </a:p>
          <a:p>
            <a:r>
              <a:rPr lang="en-US" altLang="ko-KR" sz="1800" dirty="0" smtClean="0"/>
              <a:t>The </a:t>
            </a:r>
            <a:r>
              <a:rPr lang="en-US" altLang="ko-KR" sz="1800" dirty="0"/>
              <a:t>edges between </a:t>
            </a:r>
            <a:r>
              <a:rPr lang="en-US" altLang="ko-KR" sz="1800" dirty="0" smtClean="0"/>
              <a:t>these nodes </a:t>
            </a:r>
            <a:r>
              <a:rPr lang="en-US" altLang="ko-KR" sz="1800" dirty="0"/>
              <a:t>represent the composition of mathematical functions. </a:t>
            </a:r>
            <a:endParaRPr lang="en-US" altLang="ko-KR" sz="1800" dirty="0" smtClean="0"/>
          </a:p>
          <a:p>
            <a:r>
              <a:rPr lang="en-US" altLang="ko-KR" sz="1800" dirty="0" smtClean="0"/>
              <a:t>Specifically</a:t>
            </a:r>
            <a:r>
              <a:rPr lang="en-US" altLang="ko-KR" sz="1800" dirty="0"/>
              <a:t>, the negative </a:t>
            </a:r>
            <a:r>
              <a:rPr lang="en-US" altLang="ko-KR" sz="1800" dirty="0" smtClean="0"/>
              <a:t>operator we’ve </a:t>
            </a:r>
            <a:r>
              <a:rPr lang="en-US" altLang="ko-KR" sz="1800" dirty="0"/>
              <a:t>been studying so far is a node, and the incoming/outgoing edges of this node are </a:t>
            </a:r>
            <a:r>
              <a:rPr lang="en-US" altLang="ko-KR" sz="1800" dirty="0" smtClean="0"/>
              <a:t>how the </a:t>
            </a:r>
            <a:r>
              <a:rPr lang="en-US" altLang="ko-KR" sz="1800" dirty="0"/>
              <a:t>Tensor transforms. </a:t>
            </a:r>
            <a:endParaRPr lang="en-US" altLang="ko-KR" sz="1800" dirty="0" smtClean="0"/>
          </a:p>
          <a:p>
            <a:r>
              <a:rPr lang="en-US" altLang="ko-KR" sz="1800" dirty="0" err="1"/>
              <a:t>TensorFlow</a:t>
            </a:r>
            <a:r>
              <a:rPr lang="en-US" altLang="ko-KR" sz="1800" dirty="0"/>
              <a:t> algorithms are easy to visualize. They can be simply described by flowcharts</a:t>
            </a:r>
            <a:r>
              <a:rPr lang="en-US" altLang="ko-KR" sz="1800" dirty="0" smtClean="0"/>
              <a:t>. The </a:t>
            </a:r>
            <a:r>
              <a:rPr lang="en-US" altLang="ko-KR" sz="1800" dirty="0"/>
              <a:t>technical (and more correct) term for such a flowchart is a </a:t>
            </a:r>
            <a:r>
              <a:rPr lang="en-US" altLang="ko-KR" sz="1800" b="1" i="1" dirty="0"/>
              <a:t>dataflow graph</a:t>
            </a:r>
            <a:r>
              <a:rPr lang="en-US" altLang="ko-KR" sz="1800" dirty="0"/>
              <a:t>. </a:t>
            </a:r>
            <a:endParaRPr lang="en-US" altLang="ko-KR" sz="1800" dirty="0" smtClean="0"/>
          </a:p>
          <a:p>
            <a:r>
              <a:rPr lang="en-US" altLang="ko-KR" sz="1800" dirty="0" smtClean="0"/>
              <a:t>Every </a:t>
            </a:r>
            <a:r>
              <a:rPr lang="en-US" altLang="ko-KR" sz="1800" dirty="0"/>
              <a:t>arrow </a:t>
            </a:r>
            <a:r>
              <a:rPr lang="en-US" altLang="ko-KR" sz="1800" dirty="0" smtClean="0"/>
              <a:t>in a </a:t>
            </a:r>
            <a:r>
              <a:rPr lang="en-US" altLang="ko-KR" sz="1800" dirty="0"/>
              <a:t>dataflow graph is called the </a:t>
            </a:r>
            <a:r>
              <a:rPr lang="en-US" altLang="ko-KR" sz="1800" i="1" dirty="0"/>
              <a:t>edge</a:t>
            </a:r>
            <a:r>
              <a:rPr lang="en-US" altLang="ko-KR" sz="1800" dirty="0"/>
              <a:t>. In addition, every state of the dataflow graph is called </a:t>
            </a:r>
            <a:r>
              <a:rPr lang="en-US" altLang="ko-KR" sz="1800" dirty="0" smtClean="0"/>
              <a:t>a </a:t>
            </a:r>
            <a:r>
              <a:rPr lang="en-US" altLang="ko-KR" sz="1800" b="1" i="1" dirty="0" smtClean="0"/>
              <a:t>node</a:t>
            </a:r>
            <a:r>
              <a:rPr lang="en-US" altLang="ko-KR" sz="1800" dirty="0"/>
              <a:t>. </a:t>
            </a:r>
            <a:endParaRPr lang="en-US" altLang="ko-KR" sz="1800" dirty="0" smtClean="0"/>
          </a:p>
          <a:p>
            <a:r>
              <a:rPr lang="en-US" altLang="ko-KR" sz="1800" b="1" dirty="0" smtClean="0"/>
              <a:t>The </a:t>
            </a:r>
            <a:r>
              <a:rPr lang="en-US" altLang="ko-KR" sz="1800" b="1" dirty="0"/>
              <a:t>purpose of the session is to interpret your Python code into a dataflow graph, </a:t>
            </a:r>
            <a:r>
              <a:rPr lang="en-US" altLang="ko-KR" sz="1800" b="1" dirty="0" smtClean="0"/>
              <a:t>and then </a:t>
            </a:r>
            <a:r>
              <a:rPr lang="en-US" altLang="ko-KR" sz="1800" b="1" dirty="0"/>
              <a:t>associate the computation of each node of the graph to the CPU or GPU.</a:t>
            </a:r>
            <a:endParaRPr lang="en-US" altLang="ko-KR" sz="1800" b="1" dirty="0" smtClean="0"/>
          </a:p>
          <a:p>
            <a:endParaRPr lang="en-US" altLang="ko-KR" sz="1800" dirty="0"/>
          </a:p>
          <a:p>
            <a:endParaRPr lang="ko-KR" altLang="en-US" sz="1800" dirty="0"/>
          </a:p>
        </p:txBody>
      </p:sp>
    </p:spTree>
    <p:extLst>
      <p:ext uri="{BB962C8B-B14F-4D97-AF65-F5344CB8AC3E}">
        <p14:creationId xmlns:p14="http://schemas.microsoft.com/office/powerpoint/2010/main" val="262643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err="1" smtClean="0"/>
              <a:t>tf.Session</a:t>
            </a:r>
            <a:endParaRPr lang="ko-KR" altLang="en-US" sz="2800" b="1" dirty="0"/>
          </a:p>
        </p:txBody>
      </p:sp>
      <p:sp>
        <p:nvSpPr>
          <p:cNvPr id="3" name="내용 개체 틀 2"/>
          <p:cNvSpPr>
            <a:spLocks noGrp="1"/>
          </p:cNvSpPr>
          <p:nvPr>
            <p:ph idx="1"/>
          </p:nvPr>
        </p:nvSpPr>
        <p:spPr>
          <a:xfrm>
            <a:off x="838200" y="5178581"/>
            <a:ext cx="10515600" cy="998381"/>
          </a:xfrm>
        </p:spPr>
        <p:txBody>
          <a:bodyPr>
            <a:normAutofit/>
          </a:bodyPr>
          <a:lstStyle/>
          <a:p>
            <a:pPr>
              <a:spcBef>
                <a:spcPts val="0"/>
              </a:spcBef>
            </a:pPr>
            <a:r>
              <a:rPr lang="en-US" altLang="ko-KR" sz="1800" dirty="0">
                <a:latin typeface="+mj-lt"/>
                <a:ea typeface="Times New Roman"/>
                <a:cs typeface="Times New Roman"/>
                <a:sym typeface="Times New Roman"/>
              </a:rPr>
              <a:t>Because we only want the value of </a:t>
            </a:r>
            <a:r>
              <a:rPr lang="en-US" altLang="ko-KR" sz="1800" dirty="0" err="1">
                <a:latin typeface="+mj-lt"/>
                <a:ea typeface="Times New Roman"/>
                <a:cs typeface="Times New Roman"/>
                <a:sym typeface="Times New Roman"/>
              </a:rPr>
              <a:t>pow_op</a:t>
            </a:r>
            <a:r>
              <a:rPr lang="en-US" altLang="ko-KR" sz="1800" dirty="0">
                <a:latin typeface="+mj-lt"/>
                <a:ea typeface="Times New Roman"/>
                <a:cs typeface="Times New Roman"/>
                <a:sym typeface="Times New Roman"/>
              </a:rPr>
              <a:t> and </a:t>
            </a:r>
            <a:r>
              <a:rPr lang="en-US" altLang="ko-KR" sz="1800" dirty="0" err="1">
                <a:latin typeface="+mj-lt"/>
                <a:ea typeface="Times New Roman"/>
                <a:cs typeface="Times New Roman"/>
                <a:sym typeface="Times New Roman"/>
              </a:rPr>
              <a:t>pow_op</a:t>
            </a:r>
            <a:r>
              <a:rPr lang="en-US" altLang="ko-KR" sz="1800" dirty="0">
                <a:latin typeface="+mj-lt"/>
                <a:ea typeface="Times New Roman"/>
                <a:cs typeface="Times New Roman"/>
                <a:sym typeface="Times New Roman"/>
              </a:rPr>
              <a:t> doesn’t depend on useless, session won’t compute value of </a:t>
            </a:r>
            <a:r>
              <a:rPr lang="en-US" altLang="ko-KR" sz="1800" dirty="0" smtClean="0">
                <a:latin typeface="+mj-lt"/>
                <a:ea typeface="Times New Roman"/>
                <a:cs typeface="Times New Roman"/>
                <a:sym typeface="Times New Roman"/>
              </a:rPr>
              <a:t>useless → </a:t>
            </a:r>
            <a:r>
              <a:rPr lang="en-US" altLang="ko-KR" sz="1800" dirty="0">
                <a:latin typeface="+mj-lt"/>
                <a:ea typeface="Times New Roman"/>
                <a:cs typeface="Times New Roman"/>
                <a:sym typeface="Times New Roman"/>
              </a:rPr>
              <a:t>save computation</a:t>
            </a:r>
          </a:p>
          <a:p>
            <a:pPr marL="0" indent="0">
              <a:buNone/>
            </a:pPr>
            <a:endParaRPr lang="ko-KR" altLang="en-US" sz="1800" dirty="0">
              <a:latin typeface="+mj-lt"/>
            </a:endParaRPr>
          </a:p>
        </p:txBody>
      </p:sp>
      <p:sp>
        <p:nvSpPr>
          <p:cNvPr id="4" name="TextBox 3">
            <a:extLst>
              <a:ext uri="{FF2B5EF4-FFF2-40B4-BE49-F238E27FC236}">
                <a16:creationId xmlns:a16="http://schemas.microsoft.com/office/drawing/2014/main" id="{A33BCD84-10D4-4F32-A89D-5B338AC70061}"/>
              </a:ext>
            </a:extLst>
          </p:cNvPr>
          <p:cNvSpPr txBox="1"/>
          <p:nvPr/>
        </p:nvSpPr>
        <p:spPr>
          <a:xfrm>
            <a:off x="838200" y="1825625"/>
            <a:ext cx="9648667" cy="3323987"/>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import </a:t>
            </a:r>
            <a:r>
              <a:rPr lang="en-US" altLang="ko-KR" sz="1400" b="1" dirty="0" err="1">
                <a:latin typeface="Courier New" panose="02070309020205020404" pitchFamily="49" charset="0"/>
                <a:cs typeface="Courier New" panose="02070309020205020404" pitchFamily="49" charset="0"/>
              </a:rPr>
              <a:t>tensorflow</a:t>
            </a:r>
            <a:r>
              <a:rPr lang="en-US" altLang="ko-KR" sz="1400" b="1" dirty="0">
                <a:latin typeface="Courier New" panose="02070309020205020404" pitchFamily="49" charset="0"/>
                <a:cs typeface="Courier New" panose="02070309020205020404" pitchFamily="49" charset="0"/>
              </a:rPr>
              <a:t> as </a:t>
            </a:r>
            <a:r>
              <a:rPr lang="en-US" altLang="ko-KR" sz="1400" b="1" dirty="0" err="1">
                <a:latin typeface="Courier New" panose="02070309020205020404" pitchFamily="49" charset="0"/>
                <a:cs typeface="Courier New" panose="02070309020205020404" pitchFamily="49" charset="0"/>
              </a:rPr>
              <a:t>tf</a:t>
            </a:r>
            <a:endParaRPr lang="en-US" altLang="ko-KR" sz="1400" b="1" dirty="0">
              <a:latin typeface="Courier New" panose="02070309020205020404" pitchFamily="49" charset="0"/>
              <a:cs typeface="Courier New" panose="02070309020205020404" pitchFamily="49" charset="0"/>
            </a:endParaRPr>
          </a:p>
          <a:p>
            <a:r>
              <a:rPr lang="en-US" altLang="ko-KR" sz="1400" b="1" dirty="0" err="1">
                <a:latin typeface="Courier New" panose="02070309020205020404" pitchFamily="49" charset="0"/>
                <a:cs typeface="Courier New" panose="02070309020205020404" pitchFamily="49" charset="0"/>
              </a:rPr>
              <a:t>tf.reset_default_graph</a:t>
            </a:r>
            <a:r>
              <a:rPr lang="en-US" altLang="ko-KR" sz="1400" b="1" dirty="0">
                <a:latin typeface="Courier New" panose="02070309020205020404" pitchFamily="49" charset="0"/>
                <a:cs typeface="Courier New" panose="02070309020205020404" pitchFamily="49" charset="0"/>
              </a:rPr>
              <a:t>()</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x = 2</a:t>
            </a:r>
          </a:p>
          <a:p>
            <a:r>
              <a:rPr lang="en-US" altLang="ko-KR" sz="1400" b="1" dirty="0">
                <a:latin typeface="Courier New" panose="02070309020205020404" pitchFamily="49" charset="0"/>
                <a:cs typeface="Courier New" panose="02070309020205020404" pitchFamily="49" charset="0"/>
              </a:rPr>
              <a:t>y = 3</a:t>
            </a:r>
          </a:p>
          <a:p>
            <a:r>
              <a:rPr lang="en-US" altLang="ko-KR" sz="1400" b="1" dirty="0" err="1">
                <a:latin typeface="Courier New" panose="02070309020205020404" pitchFamily="49" charset="0"/>
                <a:cs typeface="Courier New" panose="02070309020205020404" pitchFamily="49" charset="0"/>
              </a:rPr>
              <a:t>add_op</a:t>
            </a:r>
            <a:r>
              <a:rPr lang="en-US" altLang="ko-KR" sz="1400" b="1" dirty="0">
                <a:latin typeface="Courier New" panose="02070309020205020404" pitchFamily="49" charset="0"/>
                <a:cs typeface="Courier New" panose="02070309020205020404" pitchFamily="49" charset="0"/>
              </a:rPr>
              <a:t> = </a:t>
            </a:r>
            <a:r>
              <a:rPr lang="en-US" altLang="ko-KR" sz="1400" b="1" dirty="0" err="1">
                <a:latin typeface="Courier New" panose="02070309020205020404" pitchFamily="49" charset="0"/>
                <a:cs typeface="Courier New" panose="02070309020205020404" pitchFamily="49" charset="0"/>
              </a:rPr>
              <a:t>tf.add</a:t>
            </a:r>
            <a:r>
              <a:rPr lang="en-US" altLang="ko-KR" sz="1400" b="1" dirty="0">
                <a:latin typeface="Courier New" panose="02070309020205020404" pitchFamily="49" charset="0"/>
                <a:cs typeface="Courier New" panose="02070309020205020404" pitchFamily="49" charset="0"/>
              </a:rPr>
              <a:t>(x, y)</a:t>
            </a:r>
          </a:p>
          <a:p>
            <a:r>
              <a:rPr lang="en-US" altLang="ko-KR" sz="1400" b="1" dirty="0" err="1">
                <a:latin typeface="Courier New" panose="02070309020205020404" pitchFamily="49" charset="0"/>
                <a:cs typeface="Courier New" panose="02070309020205020404" pitchFamily="49" charset="0"/>
              </a:rPr>
              <a:t>mul_op</a:t>
            </a:r>
            <a:r>
              <a:rPr lang="en-US" altLang="ko-KR" sz="1400" b="1" dirty="0">
                <a:latin typeface="Courier New" panose="02070309020205020404" pitchFamily="49" charset="0"/>
                <a:cs typeface="Courier New" panose="02070309020205020404" pitchFamily="49" charset="0"/>
              </a:rPr>
              <a:t> = </a:t>
            </a:r>
            <a:r>
              <a:rPr lang="en-US" altLang="ko-KR" sz="1400" b="1" dirty="0" err="1">
                <a:latin typeface="Courier New" panose="02070309020205020404" pitchFamily="49" charset="0"/>
                <a:cs typeface="Courier New" panose="02070309020205020404" pitchFamily="49" charset="0"/>
              </a:rPr>
              <a:t>tf.multiply</a:t>
            </a:r>
            <a:r>
              <a:rPr lang="en-US" altLang="ko-KR" sz="1400" b="1" dirty="0">
                <a:latin typeface="Courier New" panose="02070309020205020404" pitchFamily="49" charset="0"/>
                <a:cs typeface="Courier New" panose="02070309020205020404" pitchFamily="49" charset="0"/>
              </a:rPr>
              <a:t>(x, y)</a:t>
            </a:r>
          </a:p>
          <a:p>
            <a:r>
              <a:rPr lang="en-US" altLang="ko-KR" sz="1400" b="1" dirty="0">
                <a:latin typeface="Courier New" panose="02070309020205020404" pitchFamily="49" charset="0"/>
                <a:cs typeface="Courier New" panose="02070309020205020404" pitchFamily="49" charset="0"/>
              </a:rPr>
              <a:t>useless = </a:t>
            </a:r>
            <a:r>
              <a:rPr lang="en-US" altLang="ko-KR" sz="1400" b="1" dirty="0" err="1">
                <a:latin typeface="Courier New" panose="02070309020205020404" pitchFamily="49" charset="0"/>
                <a:cs typeface="Courier New" panose="02070309020205020404" pitchFamily="49" charset="0"/>
              </a:rPr>
              <a:t>tf.multiply</a:t>
            </a:r>
            <a:r>
              <a:rPr lang="en-US" altLang="ko-KR" sz="1400" b="1" dirty="0">
                <a:latin typeface="Courier New" panose="02070309020205020404" pitchFamily="49" charset="0"/>
                <a:cs typeface="Courier New" panose="02070309020205020404" pitchFamily="49" charset="0"/>
              </a:rPr>
              <a:t>(x, </a:t>
            </a:r>
            <a:r>
              <a:rPr lang="en-US" altLang="ko-KR" sz="1400" b="1" dirty="0" err="1">
                <a:latin typeface="Courier New" panose="02070309020205020404" pitchFamily="49" charset="0"/>
                <a:cs typeface="Courier New" panose="02070309020205020404" pitchFamily="49" charset="0"/>
              </a:rPr>
              <a:t>add_op</a:t>
            </a:r>
            <a:r>
              <a:rPr lang="en-US" altLang="ko-KR" sz="1400" b="1" dirty="0">
                <a:latin typeface="Courier New" panose="02070309020205020404" pitchFamily="49" charset="0"/>
                <a:cs typeface="Courier New" panose="02070309020205020404" pitchFamily="49" charset="0"/>
              </a:rPr>
              <a:t>)</a:t>
            </a:r>
          </a:p>
          <a:p>
            <a:r>
              <a:rPr lang="en-US" altLang="ko-KR" sz="1400" b="1" dirty="0" err="1">
                <a:latin typeface="Courier New" panose="02070309020205020404" pitchFamily="49" charset="0"/>
                <a:cs typeface="Courier New" panose="02070309020205020404" pitchFamily="49" charset="0"/>
              </a:rPr>
              <a:t>pow_op</a:t>
            </a:r>
            <a:r>
              <a:rPr lang="en-US" altLang="ko-KR" sz="1400" b="1" dirty="0">
                <a:latin typeface="Courier New" panose="02070309020205020404" pitchFamily="49" charset="0"/>
                <a:cs typeface="Courier New" panose="02070309020205020404" pitchFamily="49" charset="0"/>
              </a:rPr>
              <a:t> = </a:t>
            </a:r>
            <a:r>
              <a:rPr lang="en-US" altLang="ko-KR" sz="1400" b="1" dirty="0" err="1">
                <a:latin typeface="Courier New" panose="02070309020205020404" pitchFamily="49" charset="0"/>
                <a:cs typeface="Courier New" panose="02070309020205020404" pitchFamily="49" charset="0"/>
              </a:rPr>
              <a:t>tf.pow</a:t>
            </a:r>
            <a:r>
              <a:rPr lang="en-US" altLang="ko-KR" sz="1400" b="1" dirty="0">
                <a:latin typeface="Courier New" panose="02070309020205020404" pitchFamily="49" charset="0"/>
                <a:cs typeface="Courier New" panose="02070309020205020404" pitchFamily="49" charset="0"/>
              </a:rPr>
              <a:t>(</a:t>
            </a:r>
            <a:r>
              <a:rPr lang="en-US" altLang="ko-KR" sz="1400" b="1" dirty="0" err="1">
                <a:latin typeface="Courier New" panose="02070309020205020404" pitchFamily="49" charset="0"/>
                <a:cs typeface="Courier New" panose="02070309020205020404" pitchFamily="49" charset="0"/>
              </a:rPr>
              <a:t>add_op</a:t>
            </a:r>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mul_op</a:t>
            </a:r>
            <a:r>
              <a:rPr lang="en-US" altLang="ko-KR" sz="1400" b="1" dirty="0">
                <a:latin typeface="Courier New" panose="02070309020205020404" pitchFamily="49" charset="0"/>
                <a:cs typeface="Courier New" panose="02070309020205020404" pitchFamily="49" charset="0"/>
              </a:rPr>
              <a:t>)</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writer = </a:t>
            </a:r>
            <a:r>
              <a:rPr lang="en-US" altLang="ko-KR" sz="1400" b="1" dirty="0" err="1">
                <a:latin typeface="Courier New" panose="02070309020205020404" pitchFamily="49" charset="0"/>
                <a:cs typeface="Courier New" panose="02070309020205020404" pitchFamily="49" charset="0"/>
              </a:rPr>
              <a:t>tf.summary.FileWriter</a:t>
            </a:r>
            <a:r>
              <a:rPr lang="en-US" altLang="ko-KR" sz="1400" b="1" dirty="0">
                <a:latin typeface="Courier New" panose="02070309020205020404" pitchFamily="49" charset="0"/>
                <a:cs typeface="Courier New" panose="02070309020205020404" pitchFamily="49" charset="0"/>
              </a:rPr>
              <a:t>('./graphs', </a:t>
            </a:r>
            <a:r>
              <a:rPr lang="en-US" altLang="ko-KR" sz="1400" b="1" dirty="0" err="1">
                <a:latin typeface="Courier New" panose="02070309020205020404" pitchFamily="49" charset="0"/>
                <a:cs typeface="Courier New" panose="02070309020205020404" pitchFamily="49" charset="0"/>
              </a:rPr>
              <a:t>tf.get_default_graph</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with </a:t>
            </a:r>
            <a:r>
              <a:rPr lang="en-US" altLang="ko-KR" sz="1400" b="1" dirty="0" err="1">
                <a:latin typeface="Courier New" panose="02070309020205020404" pitchFamily="49" charset="0"/>
                <a:cs typeface="Courier New" panose="02070309020205020404" pitchFamily="49" charset="0"/>
              </a:rPr>
              <a:t>tf.Session</a:t>
            </a:r>
            <a:r>
              <a:rPr lang="en-US" altLang="ko-KR" sz="1400" b="1" dirty="0">
                <a:latin typeface="Courier New" panose="02070309020205020404" pitchFamily="49" charset="0"/>
                <a:cs typeface="Courier New" panose="02070309020205020404" pitchFamily="49" charset="0"/>
              </a:rPr>
              <a:t>() as </a:t>
            </a:r>
            <a:r>
              <a:rPr lang="en-US" altLang="ko-KR" sz="1400" b="1" dirty="0" err="1">
                <a:latin typeface="Courier New" panose="02070309020205020404" pitchFamily="49" charset="0"/>
                <a:cs typeface="Courier New" panose="02070309020205020404" pitchFamily="49" charset="0"/>
              </a:rPr>
              <a:t>sess</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    z = </a:t>
            </a:r>
            <a:r>
              <a:rPr lang="en-US" altLang="ko-KR" sz="1400" b="1" dirty="0" err="1">
                <a:latin typeface="Courier New" panose="02070309020205020404" pitchFamily="49" charset="0"/>
                <a:cs typeface="Courier New" panose="02070309020205020404" pitchFamily="49" charset="0"/>
              </a:rPr>
              <a:t>sess.run</a:t>
            </a:r>
            <a:r>
              <a:rPr lang="en-US" altLang="ko-KR" sz="1400" b="1" dirty="0">
                <a:latin typeface="Courier New" panose="02070309020205020404" pitchFamily="49" charset="0"/>
                <a:cs typeface="Courier New" panose="02070309020205020404" pitchFamily="49" charset="0"/>
              </a:rPr>
              <a:t>([</a:t>
            </a:r>
            <a:r>
              <a:rPr lang="en-US" altLang="ko-KR" sz="1400" b="1" dirty="0" err="1">
                <a:latin typeface="Courier New" panose="02070309020205020404" pitchFamily="49" charset="0"/>
                <a:cs typeface="Courier New" panose="02070309020205020404" pitchFamily="49" charset="0"/>
              </a:rPr>
              <a:t>pow_op</a:t>
            </a:r>
            <a:r>
              <a:rPr lang="en-US" altLang="ko-KR" sz="1400" b="1" dirty="0">
                <a:latin typeface="Courier New" panose="02070309020205020404" pitchFamily="49" charset="0"/>
                <a:cs typeface="Courier New" panose="02070309020205020404" pitchFamily="49" charset="0"/>
              </a:rPr>
              <a:t>])</a:t>
            </a:r>
          </a:p>
          <a:p>
            <a:r>
              <a:rPr lang="en-US" altLang="ko-KR" sz="1400" b="1" dirty="0" err="1">
                <a:latin typeface="Courier New" panose="02070309020205020404" pitchFamily="49" charset="0"/>
                <a:cs typeface="Courier New" panose="02070309020205020404" pitchFamily="49" charset="0"/>
              </a:rPr>
              <a:t>writer.close</a:t>
            </a:r>
            <a:r>
              <a:rPr lang="en-US" altLang="ko-KR" sz="1400" b="1" dirty="0">
                <a:latin typeface="Courier New" panose="02070309020205020404" pitchFamily="49" charset="0"/>
                <a:cs typeface="Courier New" panose="02070309020205020404" pitchFamily="49" charset="0"/>
              </a:rPr>
              <a:t>()</a:t>
            </a:r>
          </a:p>
          <a:p>
            <a:endParaRPr lang="en-US" altLang="ko-KR"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21208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smtClean="0"/>
              <a:t>Sessions</a:t>
            </a:r>
            <a:endParaRPr lang="ko-KR" altLang="en-US" sz="2800" b="1" dirty="0"/>
          </a:p>
        </p:txBody>
      </p:sp>
      <p:sp>
        <p:nvSpPr>
          <p:cNvPr id="3" name="내용 개체 틀 2"/>
          <p:cNvSpPr>
            <a:spLocks noGrp="1"/>
          </p:cNvSpPr>
          <p:nvPr>
            <p:ph idx="1"/>
          </p:nvPr>
        </p:nvSpPr>
        <p:spPr>
          <a:xfrm>
            <a:off x="838200" y="1539089"/>
            <a:ext cx="10515600" cy="851026"/>
          </a:xfrm>
        </p:spPr>
        <p:txBody>
          <a:bodyPr>
            <a:normAutofit/>
          </a:bodyPr>
          <a:lstStyle/>
          <a:p>
            <a:r>
              <a:rPr lang="en-US" altLang="ko-KR" sz="1800" dirty="0">
                <a:hlinkClick r:id="rId2"/>
              </a:rPr>
              <a:t>https://</a:t>
            </a:r>
            <a:r>
              <a:rPr lang="en-US" altLang="ko-KR" sz="1800" dirty="0" smtClean="0">
                <a:hlinkClick r:id="rId2"/>
              </a:rPr>
              <a:t>github.com/Kulbear/tensorflow-for-deep-learning-research/issues/1</a:t>
            </a:r>
            <a:endParaRPr lang="en-US" altLang="ko-KR" sz="1800" dirty="0" smtClean="0"/>
          </a:p>
          <a:p>
            <a:r>
              <a:rPr lang="en-US" altLang="ko-KR" sz="1800" dirty="0"/>
              <a:t>Save computation (only run sub-graphs that lead to the values you want to fetch)</a:t>
            </a:r>
          </a:p>
          <a:p>
            <a:endParaRPr lang="ko-KR" altLang="en-US" sz="1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961993" y="2596034"/>
            <a:ext cx="7991883" cy="3970318"/>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import </a:t>
            </a:r>
            <a:r>
              <a:rPr lang="en-US" altLang="ko-KR" sz="1400" b="1" dirty="0" err="1">
                <a:latin typeface="Courier New" panose="02070309020205020404" pitchFamily="49" charset="0"/>
                <a:cs typeface="Courier New" panose="02070309020205020404" pitchFamily="49" charset="0"/>
              </a:rPr>
              <a:t>tensorflow</a:t>
            </a:r>
            <a:r>
              <a:rPr lang="en-US" altLang="ko-KR" sz="1400" b="1" dirty="0">
                <a:latin typeface="Courier New" panose="02070309020205020404" pitchFamily="49" charset="0"/>
                <a:cs typeface="Courier New" panose="02070309020205020404" pitchFamily="49" charset="0"/>
              </a:rPr>
              <a:t> as </a:t>
            </a:r>
            <a:r>
              <a:rPr lang="en-US" altLang="ko-KR" sz="1400" b="1" dirty="0" err="1">
                <a:latin typeface="Courier New" panose="02070309020205020404" pitchFamily="49" charset="0"/>
                <a:cs typeface="Courier New" panose="02070309020205020404" pitchFamily="49" charset="0"/>
              </a:rPr>
              <a:t>tf</a:t>
            </a:r>
            <a:endParaRPr lang="en-US" altLang="ko-KR" sz="1400" b="1" dirty="0">
              <a:latin typeface="Courier New" panose="02070309020205020404" pitchFamily="49" charset="0"/>
              <a:cs typeface="Courier New" panose="02070309020205020404" pitchFamily="49" charset="0"/>
            </a:endParaRP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variable = </a:t>
            </a:r>
            <a:r>
              <a:rPr lang="en-US" altLang="ko-KR" sz="1400" b="1" dirty="0" err="1">
                <a:latin typeface="Courier New" panose="02070309020205020404" pitchFamily="49" charset="0"/>
                <a:cs typeface="Courier New" panose="02070309020205020404" pitchFamily="49" charset="0"/>
              </a:rPr>
              <a:t>tf.Variable</a:t>
            </a:r>
            <a:r>
              <a:rPr lang="en-US" altLang="ko-KR" sz="1400" b="1" dirty="0">
                <a:latin typeface="Courier New" panose="02070309020205020404" pitchFamily="49" charset="0"/>
                <a:cs typeface="Courier New" panose="02070309020205020404" pitchFamily="49" charset="0"/>
              </a:rPr>
              <a:t>(5, name='variable')</a:t>
            </a:r>
          </a:p>
          <a:p>
            <a:r>
              <a:rPr lang="en-US" altLang="ko-KR" sz="1400" b="1" dirty="0">
                <a:latin typeface="Courier New" panose="02070309020205020404" pitchFamily="49" charset="0"/>
                <a:cs typeface="Courier New" panose="02070309020205020404" pitchFamily="49" charset="0"/>
              </a:rPr>
              <a:t>add = </a:t>
            </a:r>
            <a:r>
              <a:rPr lang="en-US" altLang="ko-KR" sz="1400" b="1" dirty="0" err="1">
                <a:latin typeface="Courier New" panose="02070309020205020404" pitchFamily="49" charset="0"/>
                <a:cs typeface="Courier New" panose="02070309020205020404" pitchFamily="49" charset="0"/>
              </a:rPr>
              <a:t>tf.add</a:t>
            </a:r>
            <a:r>
              <a:rPr lang="en-US" altLang="ko-KR" sz="1400" b="1" dirty="0">
                <a:latin typeface="Courier New" panose="02070309020205020404" pitchFamily="49" charset="0"/>
                <a:cs typeface="Courier New" panose="02070309020205020404" pitchFamily="49" charset="0"/>
              </a:rPr>
              <a:t>(variable, 5)</a:t>
            </a:r>
          </a:p>
          <a:p>
            <a:r>
              <a:rPr lang="en-US" altLang="ko-KR" sz="1400" b="1" dirty="0">
                <a:latin typeface="Courier New" panose="02070309020205020404" pitchFamily="49" charset="0"/>
                <a:cs typeface="Courier New" panose="02070309020205020404" pitchFamily="49" charset="0"/>
              </a:rPr>
              <a:t>initialize = </a:t>
            </a:r>
            <a:r>
              <a:rPr lang="en-US" altLang="ko-KR" sz="1400" b="1" dirty="0" err="1">
                <a:latin typeface="Courier New" panose="02070309020205020404" pitchFamily="49" charset="0"/>
                <a:cs typeface="Courier New" panose="02070309020205020404" pitchFamily="49" charset="0"/>
              </a:rPr>
              <a:t>tf.global_variables_initializer</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assign = </a:t>
            </a:r>
            <a:r>
              <a:rPr lang="en-US" altLang="ko-KR" sz="1400" b="1" dirty="0" err="1">
                <a:latin typeface="Courier New" panose="02070309020205020404" pitchFamily="49" charset="0"/>
                <a:cs typeface="Courier New" panose="02070309020205020404" pitchFamily="49" charset="0"/>
              </a:rPr>
              <a:t>variable.assign</a:t>
            </a:r>
            <a:r>
              <a:rPr lang="en-US" altLang="ko-KR" sz="1400" b="1" dirty="0">
                <a:latin typeface="Courier New" panose="02070309020205020404" pitchFamily="49" charset="0"/>
                <a:cs typeface="Courier New" panose="02070309020205020404" pitchFamily="49" charset="0"/>
              </a:rPr>
              <a:t>(15)</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Note that the "add" operation is actually omitted in this session</a:t>
            </a:r>
          </a:p>
          <a:p>
            <a:r>
              <a:rPr lang="en-US" altLang="ko-KR" sz="1400" b="1" dirty="0">
                <a:latin typeface="Courier New" panose="02070309020205020404" pitchFamily="49" charset="0"/>
                <a:cs typeface="Courier New" panose="02070309020205020404" pitchFamily="49" charset="0"/>
              </a:rPr>
              <a:t>with </a:t>
            </a:r>
            <a:r>
              <a:rPr lang="en-US" altLang="ko-KR" sz="1400" b="1" dirty="0" err="1">
                <a:latin typeface="Courier New" panose="02070309020205020404" pitchFamily="49" charset="0"/>
                <a:cs typeface="Courier New" panose="02070309020205020404" pitchFamily="49" charset="0"/>
              </a:rPr>
              <a:t>tf.Session</a:t>
            </a:r>
            <a:r>
              <a:rPr lang="en-US" altLang="ko-KR" sz="1400" b="1" dirty="0">
                <a:latin typeface="Courier New" panose="02070309020205020404" pitchFamily="49" charset="0"/>
                <a:cs typeface="Courier New" panose="02070309020205020404" pitchFamily="49" charset="0"/>
              </a:rPr>
              <a:t>() as </a:t>
            </a:r>
            <a:r>
              <a:rPr lang="en-US" altLang="ko-KR" sz="1400" b="1" dirty="0" err="1">
                <a:latin typeface="Courier New" panose="02070309020205020404" pitchFamily="49" charset="0"/>
                <a:cs typeface="Courier New" panose="02070309020205020404" pitchFamily="49" charset="0"/>
              </a:rPr>
              <a:t>sess</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sess.run</a:t>
            </a:r>
            <a:r>
              <a:rPr lang="en-US" altLang="ko-KR" sz="1400" b="1" dirty="0">
                <a:latin typeface="Courier New" panose="02070309020205020404" pitchFamily="49" charset="0"/>
                <a:cs typeface="Courier New" panose="02070309020205020404" pitchFamily="49" charset="0"/>
              </a:rPr>
              <a:t>(initialize)</a:t>
            </a:r>
          </a:p>
          <a:p>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sess.run</a:t>
            </a:r>
            <a:r>
              <a:rPr lang="en-US" altLang="ko-KR" sz="1400" b="1" dirty="0">
                <a:latin typeface="Courier New" panose="02070309020205020404" pitchFamily="49" charset="0"/>
                <a:cs typeface="Courier New" panose="02070309020205020404" pitchFamily="49" charset="0"/>
              </a:rPr>
              <a:t>(assign)</a:t>
            </a:r>
          </a:p>
          <a:p>
            <a:r>
              <a:rPr lang="en-US" altLang="ko-KR" sz="1400" b="1" dirty="0">
                <a:latin typeface="Courier New" panose="02070309020205020404" pitchFamily="49" charset="0"/>
                <a:cs typeface="Courier New" panose="02070309020205020404" pitchFamily="49" charset="0"/>
              </a:rPr>
              <a:t>    print(</a:t>
            </a:r>
            <a:r>
              <a:rPr lang="en-US" altLang="ko-KR" sz="1400" b="1" dirty="0" err="1">
                <a:latin typeface="Courier New" panose="02070309020205020404" pitchFamily="49" charset="0"/>
                <a:cs typeface="Courier New" panose="02070309020205020404" pitchFamily="49" charset="0"/>
              </a:rPr>
              <a:t>sess.run</a:t>
            </a:r>
            <a:r>
              <a:rPr lang="en-US" altLang="ko-KR" sz="1400" b="1" dirty="0">
                <a:latin typeface="Courier New" panose="02070309020205020404" pitchFamily="49" charset="0"/>
                <a:cs typeface="Courier New" panose="02070309020205020404" pitchFamily="49" charset="0"/>
              </a:rPr>
              <a:t>(variable))</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In this session, we only execute the initialize operation</a:t>
            </a:r>
          </a:p>
          <a:p>
            <a:r>
              <a:rPr lang="en-US" altLang="ko-KR" sz="1400" b="1" dirty="0">
                <a:latin typeface="Courier New" panose="02070309020205020404" pitchFamily="49" charset="0"/>
                <a:cs typeface="Courier New" panose="02070309020205020404" pitchFamily="49" charset="0"/>
              </a:rPr>
              <a:t># other sub-graphs will not be even computed, which saves computation</a:t>
            </a:r>
          </a:p>
          <a:p>
            <a:r>
              <a:rPr lang="en-US" altLang="ko-KR" sz="1400" b="1" dirty="0">
                <a:latin typeface="Courier New" panose="02070309020205020404" pitchFamily="49" charset="0"/>
                <a:cs typeface="Courier New" panose="02070309020205020404" pitchFamily="49" charset="0"/>
              </a:rPr>
              <a:t>with </a:t>
            </a:r>
            <a:r>
              <a:rPr lang="en-US" altLang="ko-KR" sz="1400" b="1" dirty="0" err="1">
                <a:latin typeface="Courier New" panose="02070309020205020404" pitchFamily="49" charset="0"/>
                <a:cs typeface="Courier New" panose="02070309020205020404" pitchFamily="49" charset="0"/>
              </a:rPr>
              <a:t>tf.Session</a:t>
            </a:r>
            <a:r>
              <a:rPr lang="en-US" altLang="ko-KR" sz="1400" b="1" dirty="0">
                <a:latin typeface="Courier New" panose="02070309020205020404" pitchFamily="49" charset="0"/>
                <a:cs typeface="Courier New" panose="02070309020205020404" pitchFamily="49" charset="0"/>
              </a:rPr>
              <a:t>() as </a:t>
            </a:r>
            <a:r>
              <a:rPr lang="en-US" altLang="ko-KR" sz="1400" b="1" dirty="0" err="1">
                <a:latin typeface="Courier New" panose="02070309020205020404" pitchFamily="49" charset="0"/>
                <a:cs typeface="Courier New" panose="02070309020205020404" pitchFamily="49" charset="0"/>
              </a:rPr>
              <a:t>sess</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sess.run</a:t>
            </a:r>
            <a:r>
              <a:rPr lang="en-US" altLang="ko-KR" sz="1400" b="1" dirty="0">
                <a:latin typeface="Courier New" panose="02070309020205020404" pitchFamily="49" charset="0"/>
                <a:cs typeface="Courier New" panose="02070309020205020404" pitchFamily="49" charset="0"/>
              </a:rPr>
              <a:t>(initialize)</a:t>
            </a:r>
          </a:p>
          <a:p>
            <a:r>
              <a:rPr lang="en-US" altLang="ko-KR" sz="1400" b="1" dirty="0">
                <a:latin typeface="Courier New" panose="02070309020205020404" pitchFamily="49" charset="0"/>
                <a:cs typeface="Courier New" panose="02070309020205020404" pitchFamily="49" charset="0"/>
              </a:rPr>
              <a:t>    print(</a:t>
            </a:r>
            <a:r>
              <a:rPr lang="en-US" altLang="ko-KR" sz="1400" b="1" dirty="0" err="1">
                <a:latin typeface="Courier New" panose="02070309020205020404" pitchFamily="49" charset="0"/>
                <a:cs typeface="Courier New" panose="02070309020205020404" pitchFamily="49" charset="0"/>
              </a:rPr>
              <a:t>sess.run</a:t>
            </a:r>
            <a:r>
              <a:rPr lang="en-US" altLang="ko-KR" sz="1400" b="1" dirty="0">
                <a:latin typeface="Courier New" panose="02070309020205020404" pitchFamily="49" charset="0"/>
                <a:cs typeface="Courier New" panose="02070309020205020404" pitchFamily="49" charset="0"/>
              </a:rPr>
              <a:t>(variable))</a:t>
            </a:r>
          </a:p>
        </p:txBody>
      </p:sp>
    </p:spTree>
    <p:extLst>
      <p:ext uri="{BB962C8B-B14F-4D97-AF65-F5344CB8AC3E}">
        <p14:creationId xmlns:p14="http://schemas.microsoft.com/office/powerpoint/2010/main" val="868588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err="1" smtClean="0"/>
              <a:t>tf.constant</a:t>
            </a:r>
            <a:r>
              <a:rPr lang="en-US" altLang="ko-KR" sz="2800" b="1" dirty="0" smtClean="0"/>
              <a:t>, </a:t>
            </a:r>
            <a:r>
              <a:rPr lang="en-US" altLang="ko-KR" sz="2800" b="1" dirty="0" err="1" smtClean="0"/>
              <a:t>tf.zeros</a:t>
            </a:r>
            <a:r>
              <a:rPr lang="en-US" altLang="ko-KR" sz="2800" b="1" dirty="0" smtClean="0"/>
              <a:t>, </a:t>
            </a:r>
            <a:r>
              <a:rPr lang="en-US" altLang="ko-KR" sz="2800" b="1" dirty="0" err="1" smtClean="0"/>
              <a:t>tf.zeros_like</a:t>
            </a:r>
            <a:endParaRPr lang="ko-KR" altLang="en-US" sz="2800" b="1" dirty="0"/>
          </a:p>
        </p:txBody>
      </p:sp>
      <p:sp>
        <p:nvSpPr>
          <p:cNvPr id="3" name="내용 개체 틀 2"/>
          <p:cNvSpPr>
            <a:spLocks noGrp="1"/>
          </p:cNvSpPr>
          <p:nvPr>
            <p:ph idx="1"/>
          </p:nvPr>
        </p:nvSpPr>
        <p:spPr>
          <a:xfrm>
            <a:off x="838200" y="1690688"/>
            <a:ext cx="10515600" cy="325924"/>
          </a:xfrm>
        </p:spPr>
        <p:txBody>
          <a:bodyPr>
            <a:normAutofit lnSpcReduction="10000"/>
          </a:bodyPr>
          <a:lstStyle/>
          <a:p>
            <a:r>
              <a:rPr lang="en-US" altLang="ko-KR" sz="1800" dirty="0">
                <a:latin typeface="Times New Roman"/>
                <a:ea typeface="Times New Roman"/>
                <a:cs typeface="Times New Roman"/>
                <a:sym typeface="Times New Roman"/>
              </a:rPr>
              <a:t>Broadcasting similar to </a:t>
            </a:r>
            <a:r>
              <a:rPr lang="en-US" altLang="ko-KR" sz="1800" dirty="0" err="1">
                <a:latin typeface="Times New Roman"/>
                <a:ea typeface="Times New Roman"/>
                <a:cs typeface="Times New Roman"/>
                <a:sym typeface="Times New Roman"/>
              </a:rPr>
              <a:t>NumPy</a:t>
            </a:r>
            <a:endParaRPr lang="en-US" altLang="ko-KR" sz="1800" dirty="0">
              <a:latin typeface="Times New Roman"/>
              <a:ea typeface="Times New Roman"/>
              <a:cs typeface="Times New Roman"/>
              <a:sym typeface="Times New Roman"/>
            </a:endParaRPr>
          </a:p>
          <a:p>
            <a:endParaRPr lang="ko-KR" altLang="en-US" sz="1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838200" y="1987142"/>
            <a:ext cx="4992232" cy="1815882"/>
          </a:xfrm>
          <a:prstGeom prst="rect">
            <a:avLst/>
          </a:prstGeom>
          <a:noFill/>
          <a:ln>
            <a:solidFill>
              <a:schemeClr val="bg1">
                <a:lumMod val="75000"/>
              </a:schemeClr>
            </a:solidFill>
          </a:ln>
        </p:spPr>
        <p:txBody>
          <a:bodyPr wrap="square" rtlCol="0">
            <a:spAutoFit/>
          </a:bodyPr>
          <a:lstStyle/>
          <a:p>
            <a:pPr lvl="0"/>
            <a:r>
              <a:rPr lang="en-US" altLang="ko-KR" sz="1400" dirty="0">
                <a:latin typeface="Consolas"/>
                <a:ea typeface="Consolas"/>
                <a:cs typeface="Consolas"/>
                <a:sym typeface="Consolas"/>
              </a:rPr>
              <a:t>import </a:t>
            </a:r>
            <a:r>
              <a:rPr lang="en-US" altLang="ko-KR" sz="1400" dirty="0" err="1">
                <a:latin typeface="Consolas"/>
                <a:ea typeface="Consolas"/>
                <a:cs typeface="Consolas"/>
                <a:sym typeface="Consolas"/>
              </a:rPr>
              <a:t>tensorflow</a:t>
            </a:r>
            <a:r>
              <a:rPr lang="en-US" altLang="ko-KR" sz="1400" dirty="0">
                <a:latin typeface="Consolas"/>
                <a:ea typeface="Consolas"/>
                <a:cs typeface="Consolas"/>
                <a:sym typeface="Consolas"/>
              </a:rPr>
              <a:t> as </a:t>
            </a:r>
            <a:r>
              <a:rPr lang="en-US" altLang="ko-KR" sz="1400" dirty="0" err="1">
                <a:latin typeface="Consolas"/>
                <a:ea typeface="Consolas"/>
                <a:cs typeface="Consolas"/>
                <a:sym typeface="Consolas"/>
              </a:rPr>
              <a:t>tf</a:t>
            </a:r>
            <a:endParaRPr lang="en-US" altLang="ko-KR" sz="1400" dirty="0">
              <a:latin typeface="Consolas"/>
              <a:ea typeface="Consolas"/>
              <a:cs typeface="Consolas"/>
              <a:sym typeface="Consolas"/>
            </a:endParaRPr>
          </a:p>
          <a:p>
            <a:pPr lvl="0"/>
            <a:endParaRPr lang="en-US" altLang="ko-KR" sz="1400" dirty="0">
              <a:latin typeface="Consolas"/>
              <a:ea typeface="Consolas"/>
              <a:cs typeface="Consolas"/>
              <a:sym typeface="Consolas"/>
            </a:endParaRPr>
          </a:p>
          <a:p>
            <a:pPr lvl="0"/>
            <a:r>
              <a:rPr lang="en-US" altLang="ko-KR" sz="1400" dirty="0">
                <a:latin typeface="Consolas"/>
                <a:ea typeface="Consolas"/>
                <a:cs typeface="Consolas"/>
                <a:sym typeface="Consolas"/>
              </a:rPr>
              <a:t>a = </a:t>
            </a:r>
            <a:r>
              <a:rPr lang="en-US" altLang="ko-KR" sz="1400" dirty="0" err="1">
                <a:latin typeface="Consolas"/>
                <a:ea typeface="Consolas"/>
                <a:cs typeface="Consolas"/>
                <a:sym typeface="Consolas"/>
              </a:rPr>
              <a:t>tf.constant</a:t>
            </a:r>
            <a:r>
              <a:rPr lang="en-US" altLang="ko-KR" sz="1400" dirty="0" smtClean="0">
                <a:latin typeface="Consolas"/>
                <a:ea typeface="Consolas"/>
                <a:cs typeface="Consolas"/>
                <a:sym typeface="Consolas"/>
              </a:rPr>
              <a:t>([1, </a:t>
            </a:r>
            <a:r>
              <a:rPr lang="en-US" altLang="ko-KR" sz="1400" dirty="0">
                <a:latin typeface="Consolas"/>
                <a:ea typeface="Consolas"/>
                <a:cs typeface="Consolas"/>
                <a:sym typeface="Consolas"/>
              </a:rPr>
              <a:t>2], name='a')</a:t>
            </a:r>
          </a:p>
          <a:p>
            <a:pPr lvl="0"/>
            <a:r>
              <a:rPr lang="en-US" altLang="ko-KR" sz="1400" dirty="0">
                <a:latin typeface="Consolas"/>
                <a:ea typeface="Consolas"/>
                <a:cs typeface="Consolas"/>
                <a:sym typeface="Consolas"/>
              </a:rPr>
              <a:t>b = </a:t>
            </a:r>
            <a:r>
              <a:rPr lang="en-US" altLang="ko-KR" sz="1400" dirty="0" err="1">
                <a:latin typeface="Consolas"/>
                <a:ea typeface="Consolas"/>
                <a:cs typeface="Consolas"/>
                <a:sym typeface="Consolas"/>
              </a:rPr>
              <a:t>tf.constant</a:t>
            </a:r>
            <a:r>
              <a:rPr lang="en-US" altLang="ko-KR" sz="1400" dirty="0">
                <a:latin typeface="Consolas"/>
                <a:ea typeface="Consolas"/>
                <a:cs typeface="Consolas"/>
                <a:sym typeface="Consolas"/>
              </a:rPr>
              <a:t>([[0, 1], [2, 3]], name='b')</a:t>
            </a:r>
          </a:p>
          <a:p>
            <a:pPr lvl="0"/>
            <a:r>
              <a:rPr lang="en-US" altLang="ko-KR" sz="1400" dirty="0">
                <a:latin typeface="Consolas"/>
                <a:ea typeface="Consolas"/>
                <a:cs typeface="Consolas"/>
                <a:sym typeface="Consolas"/>
              </a:rPr>
              <a:t>x = </a:t>
            </a:r>
            <a:r>
              <a:rPr lang="en-US" altLang="ko-KR" sz="1400" dirty="0" err="1">
                <a:latin typeface="Consolas"/>
                <a:ea typeface="Consolas"/>
                <a:cs typeface="Consolas"/>
                <a:sym typeface="Consolas"/>
              </a:rPr>
              <a:t>tf.multiply</a:t>
            </a:r>
            <a:r>
              <a:rPr lang="en-US" altLang="ko-KR" sz="1400" dirty="0">
                <a:latin typeface="Consolas"/>
                <a:ea typeface="Consolas"/>
                <a:cs typeface="Consolas"/>
                <a:sym typeface="Consolas"/>
              </a:rPr>
              <a:t>(a, b, name='</a:t>
            </a:r>
            <a:r>
              <a:rPr lang="en-US" altLang="ko-KR" sz="1400" dirty="0" err="1">
                <a:latin typeface="Consolas"/>
                <a:ea typeface="Consolas"/>
                <a:cs typeface="Consolas"/>
                <a:sym typeface="Consolas"/>
              </a:rPr>
              <a:t>mul</a:t>
            </a:r>
            <a:r>
              <a:rPr lang="en-US" altLang="ko-KR" sz="1400" dirty="0">
                <a:latin typeface="Consolas"/>
                <a:ea typeface="Consolas"/>
                <a:cs typeface="Consolas"/>
                <a:sym typeface="Consolas"/>
              </a:rPr>
              <a:t>')</a:t>
            </a:r>
          </a:p>
          <a:p>
            <a:pPr lvl="0"/>
            <a:endParaRPr lang="en-US" altLang="ko-KR" sz="1400" dirty="0">
              <a:latin typeface="Consolas"/>
              <a:ea typeface="Consolas"/>
              <a:cs typeface="Consolas"/>
              <a:sym typeface="Consolas"/>
            </a:endParaRPr>
          </a:p>
          <a:p>
            <a:pPr lvl="0"/>
            <a:r>
              <a:rPr lang="en-US" altLang="ko-KR" sz="1400" dirty="0">
                <a:latin typeface="Consolas"/>
                <a:ea typeface="Consolas"/>
                <a:cs typeface="Consolas"/>
                <a:sym typeface="Consolas"/>
              </a:rPr>
              <a:t>with </a:t>
            </a:r>
            <a:r>
              <a:rPr lang="en-US" altLang="ko-KR" sz="1400" dirty="0" err="1">
                <a:latin typeface="Consolas"/>
                <a:ea typeface="Consolas"/>
                <a:cs typeface="Consolas"/>
                <a:sym typeface="Consolas"/>
              </a:rPr>
              <a:t>tf.Session</a:t>
            </a:r>
            <a:r>
              <a:rPr lang="en-US" altLang="ko-KR" sz="1400" dirty="0">
                <a:latin typeface="Consolas"/>
                <a:ea typeface="Consolas"/>
                <a:cs typeface="Consolas"/>
                <a:sym typeface="Consolas"/>
              </a:rPr>
              <a:t>() as </a:t>
            </a:r>
            <a:r>
              <a:rPr lang="en-US" altLang="ko-KR" sz="1400" dirty="0" err="1">
                <a:latin typeface="Consolas"/>
                <a:ea typeface="Consolas"/>
                <a:cs typeface="Consolas"/>
                <a:sym typeface="Consolas"/>
              </a:rPr>
              <a:t>sess</a:t>
            </a:r>
            <a:r>
              <a:rPr lang="en-US" altLang="ko-KR" sz="1400" dirty="0">
                <a:latin typeface="Consolas"/>
                <a:ea typeface="Consolas"/>
                <a:cs typeface="Consolas"/>
                <a:sym typeface="Consolas"/>
              </a:rPr>
              <a:t>:</a:t>
            </a:r>
          </a:p>
          <a:p>
            <a:pPr lvl="0"/>
            <a:r>
              <a:rPr lang="en-US" altLang="ko-KR" sz="1400" dirty="0">
                <a:latin typeface="Consolas"/>
                <a:ea typeface="Consolas"/>
                <a:cs typeface="Consolas"/>
                <a:sym typeface="Consolas"/>
              </a:rPr>
              <a:t>    print(</a:t>
            </a:r>
            <a:r>
              <a:rPr lang="en-US" altLang="ko-KR" sz="1400" dirty="0" err="1">
                <a:latin typeface="Consolas"/>
                <a:ea typeface="Consolas"/>
                <a:cs typeface="Consolas"/>
                <a:sym typeface="Consolas"/>
              </a:rPr>
              <a:t>sess.run</a:t>
            </a:r>
            <a:r>
              <a:rPr lang="en-US" altLang="ko-KR" sz="1400" dirty="0">
                <a:latin typeface="Consolas"/>
                <a:ea typeface="Consolas"/>
                <a:cs typeface="Consolas"/>
                <a:sym typeface="Consolas"/>
              </a:rPr>
              <a:t>(x))</a:t>
            </a:r>
            <a:endParaRPr lang="en-US" altLang="ko-KR" sz="1600" dirty="0">
              <a:latin typeface="Consolas"/>
              <a:ea typeface="Consolas"/>
              <a:cs typeface="Consolas"/>
              <a:sym typeface="Consolas"/>
            </a:endParaRPr>
          </a:p>
        </p:txBody>
      </p:sp>
      <p:sp>
        <p:nvSpPr>
          <p:cNvPr id="5" name="모서리가 둥근 사각형 설명선 4"/>
          <p:cNvSpPr/>
          <p:nvPr/>
        </p:nvSpPr>
        <p:spPr>
          <a:xfrm>
            <a:off x="6762938" y="1585871"/>
            <a:ext cx="5085029" cy="1823847"/>
          </a:xfrm>
          <a:prstGeom prst="wedgeRoundRectCallout">
            <a:avLst>
              <a:gd name="adj1" fmla="val -58190"/>
              <a:gd name="adj2" fmla="val -531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dirty="0" err="1" smtClean="0"/>
              <a:t>tf.constant</a:t>
            </a:r>
            <a:r>
              <a:rPr lang="en-US" altLang="ko-KR" sz="1400" dirty="0" smtClean="0"/>
              <a:t>()</a:t>
            </a:r>
            <a:endParaRPr lang="ko-KR" altLang="en-US" sz="1400" dirty="0"/>
          </a:p>
        </p:txBody>
      </p:sp>
      <p:sp>
        <p:nvSpPr>
          <p:cNvPr id="6" name="TextBox 5">
            <a:extLst>
              <a:ext uri="{FF2B5EF4-FFF2-40B4-BE49-F238E27FC236}">
                <a16:creationId xmlns:a16="http://schemas.microsoft.com/office/drawing/2014/main" id="{A33BCD84-10D4-4F32-A89D-5B338AC70061}"/>
              </a:ext>
            </a:extLst>
          </p:cNvPr>
          <p:cNvSpPr txBox="1"/>
          <p:nvPr/>
        </p:nvSpPr>
        <p:spPr>
          <a:xfrm>
            <a:off x="838200" y="4519234"/>
            <a:ext cx="5336263" cy="1815882"/>
          </a:xfrm>
          <a:prstGeom prst="rect">
            <a:avLst/>
          </a:prstGeom>
          <a:noFill/>
          <a:ln>
            <a:solidFill>
              <a:schemeClr val="bg1">
                <a:lumMod val="75000"/>
              </a:schemeClr>
            </a:solidFill>
          </a:ln>
        </p:spPr>
        <p:txBody>
          <a:bodyPr wrap="square" rtlCol="0">
            <a:spAutoFit/>
          </a:bodyPr>
          <a:lstStyle/>
          <a:p>
            <a:pPr lvl="0"/>
            <a:r>
              <a:rPr lang="en-US" altLang="ko-KR" sz="1400" dirty="0">
                <a:latin typeface="Consolas"/>
                <a:ea typeface="Consolas"/>
                <a:cs typeface="Consolas"/>
                <a:sym typeface="Consolas"/>
              </a:rPr>
              <a:t>import </a:t>
            </a:r>
            <a:r>
              <a:rPr lang="en-US" altLang="ko-KR" sz="1400" dirty="0" err="1">
                <a:latin typeface="Consolas"/>
                <a:ea typeface="Consolas"/>
                <a:cs typeface="Consolas"/>
                <a:sym typeface="Consolas"/>
              </a:rPr>
              <a:t>tensorflow</a:t>
            </a:r>
            <a:r>
              <a:rPr lang="en-US" altLang="ko-KR" sz="1400" dirty="0">
                <a:latin typeface="Consolas"/>
                <a:ea typeface="Consolas"/>
                <a:cs typeface="Consolas"/>
                <a:sym typeface="Consolas"/>
              </a:rPr>
              <a:t> as </a:t>
            </a:r>
            <a:r>
              <a:rPr lang="en-US" altLang="ko-KR" sz="1400" dirty="0" err="1">
                <a:latin typeface="Consolas"/>
                <a:ea typeface="Consolas"/>
                <a:cs typeface="Consolas"/>
                <a:sym typeface="Consolas"/>
              </a:rPr>
              <a:t>tf</a:t>
            </a:r>
            <a:endParaRPr lang="en-US" altLang="ko-KR" sz="1400" dirty="0">
              <a:latin typeface="Consolas"/>
              <a:ea typeface="Consolas"/>
              <a:cs typeface="Consolas"/>
              <a:sym typeface="Consolas"/>
            </a:endParaRPr>
          </a:p>
          <a:p>
            <a:pPr lvl="0"/>
            <a:endParaRPr lang="en-US" altLang="ko-KR" sz="1400" dirty="0">
              <a:latin typeface="Consolas"/>
              <a:ea typeface="Consolas"/>
              <a:cs typeface="Consolas"/>
              <a:sym typeface="Consolas"/>
            </a:endParaRPr>
          </a:p>
          <a:p>
            <a:pPr lvl="0"/>
            <a:r>
              <a:rPr lang="en-US" altLang="ko-KR" sz="1400" dirty="0">
                <a:latin typeface="Consolas"/>
                <a:ea typeface="Consolas"/>
                <a:cs typeface="Consolas"/>
                <a:sym typeface="Consolas"/>
              </a:rPr>
              <a:t>a = </a:t>
            </a:r>
            <a:r>
              <a:rPr lang="en-US" altLang="ko-KR" sz="1400" dirty="0" err="1">
                <a:latin typeface="Consolas"/>
                <a:ea typeface="Consolas"/>
                <a:cs typeface="Consolas"/>
                <a:sym typeface="Consolas"/>
              </a:rPr>
              <a:t>tf.zeros</a:t>
            </a:r>
            <a:r>
              <a:rPr lang="en-US" altLang="ko-KR" sz="1400" dirty="0">
                <a:latin typeface="Consolas"/>
                <a:ea typeface="Consolas"/>
                <a:cs typeface="Consolas"/>
                <a:sym typeface="Consolas"/>
              </a:rPr>
              <a:t>([2, 3], tf.int32) </a:t>
            </a:r>
          </a:p>
          <a:p>
            <a:pPr lvl="0"/>
            <a:r>
              <a:rPr lang="en-US" altLang="ko-KR" sz="1400" dirty="0" err="1">
                <a:latin typeface="Consolas"/>
                <a:ea typeface="Consolas"/>
                <a:cs typeface="Consolas"/>
                <a:sym typeface="Consolas"/>
              </a:rPr>
              <a:t>input_tensor</a:t>
            </a:r>
            <a:r>
              <a:rPr lang="en-US" altLang="ko-KR" sz="1400" dirty="0">
                <a:latin typeface="Consolas"/>
                <a:ea typeface="Consolas"/>
                <a:cs typeface="Consolas"/>
                <a:sym typeface="Consolas"/>
              </a:rPr>
              <a:t>= </a:t>
            </a:r>
            <a:r>
              <a:rPr lang="en-US" altLang="ko-KR" sz="1400" dirty="0" err="1">
                <a:latin typeface="Consolas"/>
                <a:ea typeface="Consolas"/>
                <a:cs typeface="Consolas"/>
                <a:sym typeface="Consolas"/>
              </a:rPr>
              <a:t>tf.constant</a:t>
            </a:r>
            <a:r>
              <a:rPr lang="en-US" altLang="ko-KR" sz="1400" dirty="0">
                <a:latin typeface="Consolas"/>
                <a:ea typeface="Consolas"/>
                <a:cs typeface="Consolas"/>
                <a:sym typeface="Consolas"/>
              </a:rPr>
              <a:t>([[0, 1], [2, 3], [4, 5]])</a:t>
            </a:r>
          </a:p>
          <a:p>
            <a:pPr lvl="0"/>
            <a:r>
              <a:rPr lang="en-US" altLang="ko-KR" sz="1400" dirty="0">
                <a:latin typeface="Consolas"/>
                <a:ea typeface="Consolas"/>
                <a:cs typeface="Consolas"/>
                <a:sym typeface="Consolas"/>
              </a:rPr>
              <a:t>b = </a:t>
            </a:r>
            <a:r>
              <a:rPr lang="en-US" altLang="ko-KR" sz="1400" dirty="0" err="1">
                <a:latin typeface="Consolas"/>
                <a:ea typeface="Consolas"/>
                <a:cs typeface="Consolas"/>
                <a:sym typeface="Consolas"/>
              </a:rPr>
              <a:t>tf.zeros_like</a:t>
            </a:r>
            <a:r>
              <a:rPr lang="en-US" altLang="ko-KR" sz="1400" dirty="0">
                <a:latin typeface="Consolas"/>
                <a:ea typeface="Consolas"/>
                <a:cs typeface="Consolas"/>
                <a:sym typeface="Consolas"/>
              </a:rPr>
              <a:t>(</a:t>
            </a:r>
            <a:r>
              <a:rPr lang="en-US" altLang="ko-KR" sz="1400" dirty="0" err="1">
                <a:latin typeface="Consolas"/>
                <a:ea typeface="Consolas"/>
                <a:cs typeface="Consolas"/>
                <a:sym typeface="Consolas"/>
              </a:rPr>
              <a:t>input_tensor</a:t>
            </a:r>
            <a:r>
              <a:rPr lang="en-US" altLang="ko-KR" sz="1400" dirty="0">
                <a:latin typeface="Consolas"/>
                <a:ea typeface="Consolas"/>
                <a:cs typeface="Consolas"/>
                <a:sym typeface="Consolas"/>
              </a:rPr>
              <a:t>) </a:t>
            </a:r>
          </a:p>
          <a:p>
            <a:pPr lvl="0"/>
            <a:endParaRPr lang="en-US" altLang="ko-KR" sz="1400" dirty="0">
              <a:latin typeface="Consolas"/>
              <a:ea typeface="Consolas"/>
              <a:cs typeface="Consolas"/>
              <a:sym typeface="Consolas"/>
            </a:endParaRPr>
          </a:p>
          <a:p>
            <a:pPr lvl="0"/>
            <a:r>
              <a:rPr lang="en-US" altLang="ko-KR" sz="1400" dirty="0">
                <a:latin typeface="Consolas"/>
                <a:ea typeface="Consolas"/>
                <a:cs typeface="Consolas"/>
                <a:sym typeface="Consolas"/>
              </a:rPr>
              <a:t>with </a:t>
            </a:r>
            <a:r>
              <a:rPr lang="en-US" altLang="ko-KR" sz="1400" dirty="0" err="1">
                <a:latin typeface="Consolas"/>
                <a:ea typeface="Consolas"/>
                <a:cs typeface="Consolas"/>
                <a:sym typeface="Consolas"/>
              </a:rPr>
              <a:t>tf.Session</a:t>
            </a:r>
            <a:r>
              <a:rPr lang="en-US" altLang="ko-KR" sz="1400" dirty="0">
                <a:latin typeface="Consolas"/>
                <a:ea typeface="Consolas"/>
                <a:cs typeface="Consolas"/>
                <a:sym typeface="Consolas"/>
              </a:rPr>
              <a:t>() as </a:t>
            </a:r>
            <a:r>
              <a:rPr lang="en-US" altLang="ko-KR" sz="1400" dirty="0" err="1">
                <a:latin typeface="Consolas"/>
                <a:ea typeface="Consolas"/>
                <a:cs typeface="Consolas"/>
                <a:sym typeface="Consolas"/>
              </a:rPr>
              <a:t>sess</a:t>
            </a:r>
            <a:r>
              <a:rPr lang="en-US" altLang="ko-KR" sz="1400" dirty="0">
                <a:latin typeface="Consolas"/>
                <a:ea typeface="Consolas"/>
                <a:cs typeface="Consolas"/>
                <a:sym typeface="Consolas"/>
              </a:rPr>
              <a:t>:</a:t>
            </a:r>
          </a:p>
          <a:p>
            <a:pPr lvl="0"/>
            <a:r>
              <a:rPr lang="en-US" altLang="ko-KR" sz="1400" dirty="0">
                <a:latin typeface="Consolas"/>
                <a:ea typeface="Consolas"/>
                <a:cs typeface="Consolas"/>
                <a:sym typeface="Consolas"/>
              </a:rPr>
              <a:t>    print(</a:t>
            </a:r>
            <a:r>
              <a:rPr lang="en-US" altLang="ko-KR" sz="1400" dirty="0" err="1">
                <a:latin typeface="Consolas"/>
                <a:ea typeface="Consolas"/>
                <a:cs typeface="Consolas"/>
                <a:sym typeface="Consolas"/>
              </a:rPr>
              <a:t>sess.run</a:t>
            </a:r>
            <a:r>
              <a:rPr lang="en-US" altLang="ko-KR" sz="1400" dirty="0">
                <a:latin typeface="Consolas"/>
                <a:ea typeface="Consolas"/>
                <a:cs typeface="Consolas"/>
                <a:sym typeface="Consolas"/>
              </a:rPr>
              <a:t>(b))</a:t>
            </a:r>
          </a:p>
        </p:txBody>
      </p:sp>
      <p:sp>
        <p:nvSpPr>
          <p:cNvPr id="7" name="내용 개체 틀 2"/>
          <p:cNvSpPr txBox="1">
            <a:spLocks/>
          </p:cNvSpPr>
          <p:nvPr/>
        </p:nvSpPr>
        <p:spPr>
          <a:xfrm>
            <a:off x="838200" y="4150961"/>
            <a:ext cx="5761776" cy="325924"/>
          </a:xfrm>
          <a:prstGeom prst="rect">
            <a:avLst/>
          </a:prstGeom>
        </p:spPr>
        <p:txBody>
          <a:bodyPr vert="horz" lIns="91440" tIns="45720" rIns="91440" bIns="45720" rtlCol="0">
            <a:normAutofit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smtClean="0">
                <a:latin typeface="Times New Roman"/>
                <a:ea typeface="Times New Roman"/>
                <a:cs typeface="Times New Roman"/>
                <a:sym typeface="Times New Roman"/>
              </a:rPr>
              <a:t>Tensors filled with a specific value</a:t>
            </a:r>
          </a:p>
          <a:p>
            <a:endParaRPr lang="ko-KR" altLang="en-US" sz="1800" dirty="0"/>
          </a:p>
        </p:txBody>
      </p:sp>
    </p:spTree>
    <p:extLst>
      <p:ext uri="{BB962C8B-B14F-4D97-AF65-F5344CB8AC3E}">
        <p14:creationId xmlns:p14="http://schemas.microsoft.com/office/powerpoint/2010/main" val="1734073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err="1" smtClean="0"/>
              <a:t>TensorFlow</a:t>
            </a:r>
            <a:r>
              <a:rPr lang="en-US" altLang="ko-KR" sz="2800" b="1" dirty="0" smtClean="0"/>
              <a:t> (Since Nov. 2015)</a:t>
            </a:r>
            <a:endParaRPr lang="ko-KR" altLang="en-US" sz="2800" b="1" dirty="0"/>
          </a:p>
        </p:txBody>
      </p:sp>
      <p:sp>
        <p:nvSpPr>
          <p:cNvPr id="3" name="내용 개체 틀 2"/>
          <p:cNvSpPr>
            <a:spLocks noGrp="1"/>
          </p:cNvSpPr>
          <p:nvPr>
            <p:ph idx="1"/>
          </p:nvPr>
        </p:nvSpPr>
        <p:spPr>
          <a:xfrm>
            <a:off x="838200" y="1825625"/>
            <a:ext cx="7391400" cy="4351338"/>
          </a:xfrm>
        </p:spPr>
        <p:txBody>
          <a:bodyPr>
            <a:normAutofit/>
          </a:bodyPr>
          <a:lstStyle/>
          <a:p>
            <a:r>
              <a:rPr lang="en-US" altLang="ko-KR" sz="1800" dirty="0" smtClean="0"/>
              <a:t>Open source software library, designed by Google, for numerical computation, particularly well suited and fine-tuned for large-scale Machine Learning.</a:t>
            </a:r>
          </a:p>
          <a:p>
            <a:endParaRPr lang="en-US" altLang="ko-KR" sz="1800" dirty="0" smtClean="0"/>
          </a:p>
          <a:p>
            <a:r>
              <a:rPr lang="en-US" altLang="ko-KR" sz="1800" dirty="0" smtClean="0"/>
              <a:t>(1) define in Python a graph of computations to perform </a:t>
            </a:r>
          </a:p>
          <a:p>
            <a:r>
              <a:rPr lang="en-US" altLang="ko-KR" sz="1800" dirty="0" smtClean="0"/>
              <a:t>(2) then </a:t>
            </a:r>
            <a:r>
              <a:rPr lang="en-US" altLang="ko-KR" sz="1800" dirty="0" err="1" smtClean="0"/>
              <a:t>TensorFlow</a:t>
            </a:r>
            <a:r>
              <a:rPr lang="en-US" altLang="ko-KR" sz="1800" dirty="0" smtClean="0"/>
              <a:t> takes that graph and runs it efficiently using optimized C++ code.</a:t>
            </a:r>
          </a:p>
          <a:p>
            <a:endParaRPr lang="en-US" altLang="ko-KR" sz="1800" dirty="0" smtClean="0"/>
          </a:p>
          <a:p>
            <a:r>
              <a:rPr lang="en-US" altLang="ko-KR" sz="1800" dirty="0" smtClean="0"/>
              <a:t>Most importantly, it is possible to break up the graph into several chunks and run them in parallel across multiple CPUs or GPUs</a:t>
            </a:r>
          </a:p>
          <a:p>
            <a:endParaRPr lang="en-US" altLang="ko-KR" sz="1800" dirty="0"/>
          </a:p>
          <a:p>
            <a:r>
              <a:rPr lang="en-US" altLang="ko-KR" sz="1800" dirty="0"/>
              <a:t>Visit </a:t>
            </a:r>
            <a:r>
              <a:rPr lang="en-US" altLang="ko-KR" sz="1800" dirty="0">
                <a:hlinkClick r:id="rId2"/>
              </a:rPr>
              <a:t>www.tensorflow.org</a:t>
            </a:r>
            <a:endParaRPr lang="en-US" altLang="ko-KR" sz="1800" dirty="0"/>
          </a:p>
          <a:p>
            <a:endParaRPr lang="en-US" altLang="ko-KR" sz="1800" dirty="0" smtClean="0"/>
          </a:p>
        </p:txBody>
      </p:sp>
      <p:pic>
        <p:nvPicPr>
          <p:cNvPr id="4" name="그림 3"/>
          <p:cNvPicPr>
            <a:picLocks noChangeAspect="1"/>
          </p:cNvPicPr>
          <p:nvPr/>
        </p:nvPicPr>
        <p:blipFill>
          <a:blip r:embed="rId3"/>
          <a:stretch>
            <a:fillRect/>
          </a:stretch>
        </p:blipFill>
        <p:spPr>
          <a:xfrm>
            <a:off x="8434874" y="2412066"/>
            <a:ext cx="3290596" cy="2209794"/>
          </a:xfrm>
          <a:prstGeom prst="rect">
            <a:avLst/>
          </a:prstGeom>
        </p:spPr>
      </p:pic>
    </p:spTree>
    <p:extLst>
      <p:ext uri="{BB962C8B-B14F-4D97-AF65-F5344CB8AC3E}">
        <p14:creationId xmlns:p14="http://schemas.microsoft.com/office/powerpoint/2010/main" val="4099618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err="1" smtClean="0"/>
              <a:t>tf.constant</a:t>
            </a:r>
            <a:r>
              <a:rPr lang="en-US" altLang="ko-KR" sz="2800" b="1" dirty="0" smtClean="0"/>
              <a:t>, </a:t>
            </a:r>
            <a:r>
              <a:rPr lang="en-US" altLang="ko-KR" sz="2800" b="1" dirty="0" err="1" smtClean="0"/>
              <a:t>tf.zeros</a:t>
            </a:r>
            <a:r>
              <a:rPr lang="en-US" altLang="ko-KR" sz="2800" b="1" dirty="0" smtClean="0"/>
              <a:t>, </a:t>
            </a:r>
            <a:r>
              <a:rPr lang="en-US" altLang="ko-KR" sz="2800" b="1" dirty="0" err="1" smtClean="0"/>
              <a:t>tf.zeros_like</a:t>
            </a:r>
            <a:r>
              <a:rPr lang="en-US" altLang="ko-KR" sz="2800" b="1" dirty="0" smtClean="0"/>
              <a:t>, </a:t>
            </a:r>
            <a:r>
              <a:rPr lang="en-US" altLang="ko-KR" sz="2800" b="1" dirty="0" err="1" smtClean="0">
                <a:solidFill>
                  <a:schemeClr val="accent1"/>
                </a:solidFill>
              </a:rPr>
              <a:t>tf.ones</a:t>
            </a:r>
            <a:r>
              <a:rPr lang="en-US" altLang="ko-KR" sz="2800" b="1" dirty="0" smtClean="0">
                <a:solidFill>
                  <a:schemeClr val="accent1"/>
                </a:solidFill>
              </a:rPr>
              <a:t>, </a:t>
            </a:r>
            <a:r>
              <a:rPr lang="en-US" altLang="ko-KR" sz="2800" b="1" dirty="0" err="1" smtClean="0">
                <a:solidFill>
                  <a:schemeClr val="accent1"/>
                </a:solidFill>
              </a:rPr>
              <a:t>tf.ones_like</a:t>
            </a:r>
            <a:endParaRPr lang="ko-KR" altLang="en-US" sz="2800" b="1" dirty="0">
              <a:solidFill>
                <a:schemeClr val="accent1"/>
              </a:solidFill>
            </a:endParaRPr>
          </a:p>
        </p:txBody>
      </p:sp>
      <p:sp>
        <p:nvSpPr>
          <p:cNvPr id="3" name="내용 개체 틀 2"/>
          <p:cNvSpPr>
            <a:spLocks noGrp="1"/>
          </p:cNvSpPr>
          <p:nvPr>
            <p:ph idx="1"/>
          </p:nvPr>
        </p:nvSpPr>
        <p:spPr>
          <a:xfrm>
            <a:off x="838200" y="1690688"/>
            <a:ext cx="10515600" cy="325924"/>
          </a:xfrm>
        </p:spPr>
        <p:txBody>
          <a:bodyPr>
            <a:normAutofit lnSpcReduction="10000"/>
          </a:bodyPr>
          <a:lstStyle/>
          <a:p>
            <a:r>
              <a:rPr lang="en-US" altLang="ko-KR" sz="1800" dirty="0">
                <a:latin typeface="Times New Roman"/>
                <a:ea typeface="Times New Roman"/>
                <a:cs typeface="Times New Roman"/>
                <a:sym typeface="Times New Roman"/>
              </a:rPr>
              <a:t>Broadcasting similar to </a:t>
            </a:r>
            <a:r>
              <a:rPr lang="en-US" altLang="ko-KR" sz="1800" dirty="0" err="1">
                <a:latin typeface="Times New Roman"/>
                <a:ea typeface="Times New Roman"/>
                <a:cs typeface="Times New Roman"/>
                <a:sym typeface="Times New Roman"/>
              </a:rPr>
              <a:t>NumPy</a:t>
            </a:r>
            <a:endParaRPr lang="en-US" altLang="ko-KR" sz="1800" dirty="0">
              <a:latin typeface="Times New Roman"/>
              <a:ea typeface="Times New Roman"/>
              <a:cs typeface="Times New Roman"/>
              <a:sym typeface="Times New Roman"/>
            </a:endParaRPr>
          </a:p>
          <a:p>
            <a:endParaRPr lang="ko-KR" altLang="en-US" sz="1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838200" y="1987142"/>
            <a:ext cx="4992232" cy="1815882"/>
          </a:xfrm>
          <a:prstGeom prst="rect">
            <a:avLst/>
          </a:prstGeom>
          <a:noFill/>
          <a:ln>
            <a:solidFill>
              <a:schemeClr val="bg1">
                <a:lumMod val="75000"/>
              </a:schemeClr>
            </a:solidFill>
          </a:ln>
        </p:spPr>
        <p:txBody>
          <a:bodyPr wrap="square" rtlCol="0">
            <a:spAutoFit/>
          </a:bodyPr>
          <a:lstStyle/>
          <a:p>
            <a:pPr lvl="0"/>
            <a:r>
              <a:rPr lang="en-US" altLang="ko-KR" sz="1400" dirty="0">
                <a:latin typeface="Consolas"/>
                <a:ea typeface="Consolas"/>
                <a:cs typeface="Consolas"/>
                <a:sym typeface="Consolas"/>
              </a:rPr>
              <a:t>import </a:t>
            </a:r>
            <a:r>
              <a:rPr lang="en-US" altLang="ko-KR" sz="1400" dirty="0" err="1">
                <a:latin typeface="Consolas"/>
                <a:ea typeface="Consolas"/>
                <a:cs typeface="Consolas"/>
                <a:sym typeface="Consolas"/>
              </a:rPr>
              <a:t>tensorflow</a:t>
            </a:r>
            <a:r>
              <a:rPr lang="en-US" altLang="ko-KR" sz="1400" dirty="0">
                <a:latin typeface="Consolas"/>
                <a:ea typeface="Consolas"/>
                <a:cs typeface="Consolas"/>
                <a:sym typeface="Consolas"/>
              </a:rPr>
              <a:t> as </a:t>
            </a:r>
            <a:r>
              <a:rPr lang="en-US" altLang="ko-KR" sz="1400" dirty="0" err="1">
                <a:latin typeface="Consolas"/>
                <a:ea typeface="Consolas"/>
                <a:cs typeface="Consolas"/>
                <a:sym typeface="Consolas"/>
              </a:rPr>
              <a:t>tf</a:t>
            </a:r>
            <a:endParaRPr lang="en-US" altLang="ko-KR" sz="1400" dirty="0">
              <a:latin typeface="Consolas"/>
              <a:ea typeface="Consolas"/>
              <a:cs typeface="Consolas"/>
              <a:sym typeface="Consolas"/>
            </a:endParaRPr>
          </a:p>
          <a:p>
            <a:pPr lvl="0"/>
            <a:endParaRPr lang="en-US" altLang="ko-KR" sz="1400" dirty="0">
              <a:latin typeface="Consolas"/>
              <a:ea typeface="Consolas"/>
              <a:cs typeface="Consolas"/>
              <a:sym typeface="Consolas"/>
            </a:endParaRPr>
          </a:p>
          <a:p>
            <a:pPr lvl="0"/>
            <a:r>
              <a:rPr lang="en-US" altLang="ko-KR" sz="1400" dirty="0">
                <a:latin typeface="Consolas"/>
                <a:ea typeface="Consolas"/>
                <a:cs typeface="Consolas"/>
                <a:sym typeface="Consolas"/>
              </a:rPr>
              <a:t>a = </a:t>
            </a:r>
            <a:r>
              <a:rPr lang="en-US" altLang="ko-KR" sz="1400" dirty="0" err="1">
                <a:latin typeface="Consolas"/>
                <a:ea typeface="Consolas"/>
                <a:cs typeface="Consolas"/>
                <a:sym typeface="Consolas"/>
              </a:rPr>
              <a:t>tf.constant</a:t>
            </a:r>
            <a:r>
              <a:rPr lang="en-US" altLang="ko-KR" sz="1400" dirty="0" smtClean="0">
                <a:latin typeface="Consolas"/>
                <a:ea typeface="Consolas"/>
                <a:cs typeface="Consolas"/>
                <a:sym typeface="Consolas"/>
              </a:rPr>
              <a:t>([1, </a:t>
            </a:r>
            <a:r>
              <a:rPr lang="en-US" altLang="ko-KR" sz="1400" dirty="0">
                <a:latin typeface="Consolas"/>
                <a:ea typeface="Consolas"/>
                <a:cs typeface="Consolas"/>
                <a:sym typeface="Consolas"/>
              </a:rPr>
              <a:t>2], name='a')</a:t>
            </a:r>
          </a:p>
          <a:p>
            <a:pPr lvl="0"/>
            <a:r>
              <a:rPr lang="en-US" altLang="ko-KR" sz="1400" dirty="0">
                <a:latin typeface="Consolas"/>
                <a:ea typeface="Consolas"/>
                <a:cs typeface="Consolas"/>
                <a:sym typeface="Consolas"/>
              </a:rPr>
              <a:t>b = </a:t>
            </a:r>
            <a:r>
              <a:rPr lang="en-US" altLang="ko-KR" sz="1400" dirty="0" err="1">
                <a:latin typeface="Consolas"/>
                <a:ea typeface="Consolas"/>
                <a:cs typeface="Consolas"/>
                <a:sym typeface="Consolas"/>
              </a:rPr>
              <a:t>tf.constant</a:t>
            </a:r>
            <a:r>
              <a:rPr lang="en-US" altLang="ko-KR" sz="1400" dirty="0">
                <a:latin typeface="Consolas"/>
                <a:ea typeface="Consolas"/>
                <a:cs typeface="Consolas"/>
                <a:sym typeface="Consolas"/>
              </a:rPr>
              <a:t>([[0, 1], [2, 3]], name='b')</a:t>
            </a:r>
          </a:p>
          <a:p>
            <a:pPr lvl="0"/>
            <a:r>
              <a:rPr lang="en-US" altLang="ko-KR" sz="1400" dirty="0">
                <a:latin typeface="Consolas"/>
                <a:ea typeface="Consolas"/>
                <a:cs typeface="Consolas"/>
                <a:sym typeface="Consolas"/>
              </a:rPr>
              <a:t>x = </a:t>
            </a:r>
            <a:r>
              <a:rPr lang="en-US" altLang="ko-KR" sz="1400" dirty="0" err="1">
                <a:latin typeface="Consolas"/>
                <a:ea typeface="Consolas"/>
                <a:cs typeface="Consolas"/>
                <a:sym typeface="Consolas"/>
              </a:rPr>
              <a:t>tf.multiply</a:t>
            </a:r>
            <a:r>
              <a:rPr lang="en-US" altLang="ko-KR" sz="1400" dirty="0">
                <a:latin typeface="Consolas"/>
                <a:ea typeface="Consolas"/>
                <a:cs typeface="Consolas"/>
                <a:sym typeface="Consolas"/>
              </a:rPr>
              <a:t>(a, b, name='</a:t>
            </a:r>
            <a:r>
              <a:rPr lang="en-US" altLang="ko-KR" sz="1400" dirty="0" err="1">
                <a:latin typeface="Consolas"/>
                <a:ea typeface="Consolas"/>
                <a:cs typeface="Consolas"/>
                <a:sym typeface="Consolas"/>
              </a:rPr>
              <a:t>mul</a:t>
            </a:r>
            <a:r>
              <a:rPr lang="en-US" altLang="ko-KR" sz="1400" dirty="0">
                <a:latin typeface="Consolas"/>
                <a:ea typeface="Consolas"/>
                <a:cs typeface="Consolas"/>
                <a:sym typeface="Consolas"/>
              </a:rPr>
              <a:t>')</a:t>
            </a:r>
          </a:p>
          <a:p>
            <a:pPr lvl="0"/>
            <a:endParaRPr lang="en-US" altLang="ko-KR" sz="1400" dirty="0">
              <a:latin typeface="Consolas"/>
              <a:ea typeface="Consolas"/>
              <a:cs typeface="Consolas"/>
              <a:sym typeface="Consolas"/>
            </a:endParaRPr>
          </a:p>
          <a:p>
            <a:pPr lvl="0"/>
            <a:r>
              <a:rPr lang="en-US" altLang="ko-KR" sz="1400" dirty="0">
                <a:latin typeface="Consolas"/>
                <a:ea typeface="Consolas"/>
                <a:cs typeface="Consolas"/>
                <a:sym typeface="Consolas"/>
              </a:rPr>
              <a:t>with </a:t>
            </a:r>
            <a:r>
              <a:rPr lang="en-US" altLang="ko-KR" sz="1400" dirty="0" err="1">
                <a:latin typeface="Consolas"/>
                <a:ea typeface="Consolas"/>
                <a:cs typeface="Consolas"/>
                <a:sym typeface="Consolas"/>
              </a:rPr>
              <a:t>tf.Session</a:t>
            </a:r>
            <a:r>
              <a:rPr lang="en-US" altLang="ko-KR" sz="1400" dirty="0">
                <a:latin typeface="Consolas"/>
                <a:ea typeface="Consolas"/>
                <a:cs typeface="Consolas"/>
                <a:sym typeface="Consolas"/>
              </a:rPr>
              <a:t>() as </a:t>
            </a:r>
            <a:r>
              <a:rPr lang="en-US" altLang="ko-KR" sz="1400" dirty="0" err="1">
                <a:latin typeface="Consolas"/>
                <a:ea typeface="Consolas"/>
                <a:cs typeface="Consolas"/>
                <a:sym typeface="Consolas"/>
              </a:rPr>
              <a:t>sess</a:t>
            </a:r>
            <a:r>
              <a:rPr lang="en-US" altLang="ko-KR" sz="1400" dirty="0">
                <a:latin typeface="Consolas"/>
                <a:ea typeface="Consolas"/>
                <a:cs typeface="Consolas"/>
                <a:sym typeface="Consolas"/>
              </a:rPr>
              <a:t>:</a:t>
            </a:r>
          </a:p>
          <a:p>
            <a:pPr lvl="0"/>
            <a:r>
              <a:rPr lang="en-US" altLang="ko-KR" sz="1400" dirty="0">
                <a:latin typeface="Consolas"/>
                <a:ea typeface="Consolas"/>
                <a:cs typeface="Consolas"/>
                <a:sym typeface="Consolas"/>
              </a:rPr>
              <a:t>    print(</a:t>
            </a:r>
            <a:r>
              <a:rPr lang="en-US" altLang="ko-KR" sz="1400" dirty="0" err="1">
                <a:latin typeface="Consolas"/>
                <a:ea typeface="Consolas"/>
                <a:cs typeface="Consolas"/>
                <a:sym typeface="Consolas"/>
              </a:rPr>
              <a:t>sess.run</a:t>
            </a:r>
            <a:r>
              <a:rPr lang="en-US" altLang="ko-KR" sz="1400" dirty="0">
                <a:latin typeface="Consolas"/>
                <a:ea typeface="Consolas"/>
                <a:cs typeface="Consolas"/>
                <a:sym typeface="Consolas"/>
              </a:rPr>
              <a:t>(x))</a:t>
            </a:r>
            <a:endParaRPr lang="en-US" altLang="ko-KR" sz="1600" dirty="0">
              <a:latin typeface="Consolas"/>
              <a:ea typeface="Consolas"/>
              <a:cs typeface="Consolas"/>
              <a:sym typeface="Consolas"/>
            </a:endParaRPr>
          </a:p>
        </p:txBody>
      </p:sp>
      <p:sp>
        <p:nvSpPr>
          <p:cNvPr id="5" name="모서리가 둥근 사각형 설명선 4"/>
          <p:cNvSpPr/>
          <p:nvPr/>
        </p:nvSpPr>
        <p:spPr>
          <a:xfrm>
            <a:off x="6762938" y="1585871"/>
            <a:ext cx="4327428" cy="1823847"/>
          </a:xfrm>
          <a:prstGeom prst="wedgeRoundRectCallout">
            <a:avLst>
              <a:gd name="adj1" fmla="val -58190"/>
              <a:gd name="adj2" fmla="val -531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dirty="0" err="1" smtClean="0"/>
              <a:t>tf.constant</a:t>
            </a:r>
            <a:r>
              <a:rPr lang="en-US" altLang="ko-KR" sz="1400" dirty="0"/>
              <a:t>(</a:t>
            </a:r>
          </a:p>
          <a:p>
            <a:r>
              <a:rPr lang="en-US" altLang="ko-KR" sz="1400" dirty="0"/>
              <a:t>    value</a:t>
            </a:r>
            <a:r>
              <a:rPr lang="en-US" altLang="ko-KR" sz="1400" dirty="0" smtClean="0"/>
              <a:t>,  # </a:t>
            </a:r>
            <a:endParaRPr lang="en-US" altLang="ko-KR" sz="1400" dirty="0"/>
          </a:p>
          <a:p>
            <a:r>
              <a:rPr lang="en-US" altLang="ko-KR" sz="1400" dirty="0"/>
              <a:t>    </a:t>
            </a:r>
            <a:r>
              <a:rPr lang="en-US" altLang="ko-KR" sz="1400" dirty="0" err="1"/>
              <a:t>dtype</a:t>
            </a:r>
            <a:r>
              <a:rPr lang="en-US" altLang="ko-KR" sz="1400" dirty="0"/>
              <a:t>=None,</a:t>
            </a:r>
          </a:p>
          <a:p>
            <a:r>
              <a:rPr lang="en-US" altLang="ko-KR" sz="1400" dirty="0"/>
              <a:t>    shape=None,</a:t>
            </a:r>
          </a:p>
          <a:p>
            <a:r>
              <a:rPr lang="en-US" altLang="ko-KR" sz="1400" dirty="0"/>
              <a:t>    name='</a:t>
            </a:r>
            <a:r>
              <a:rPr lang="en-US" altLang="ko-KR" sz="1400" dirty="0" err="1"/>
              <a:t>Const</a:t>
            </a:r>
            <a:r>
              <a:rPr lang="en-US" altLang="ko-KR" sz="1400" dirty="0"/>
              <a:t>',</a:t>
            </a:r>
          </a:p>
          <a:p>
            <a:r>
              <a:rPr lang="en-US" altLang="ko-KR" sz="1400" dirty="0"/>
              <a:t>    </a:t>
            </a:r>
            <a:r>
              <a:rPr lang="en-US" altLang="ko-KR" sz="1400" dirty="0" err="1"/>
              <a:t>verify_shape</a:t>
            </a:r>
            <a:r>
              <a:rPr lang="en-US" altLang="ko-KR" sz="1400" dirty="0"/>
              <a:t>=False</a:t>
            </a:r>
          </a:p>
          <a:p>
            <a:r>
              <a:rPr lang="en-US" altLang="ko-KR" sz="1400" dirty="0"/>
              <a:t>)</a:t>
            </a:r>
            <a:endParaRPr lang="ko-KR" altLang="en-US" sz="1400" dirty="0"/>
          </a:p>
        </p:txBody>
      </p:sp>
      <p:sp>
        <p:nvSpPr>
          <p:cNvPr id="6" name="TextBox 5">
            <a:extLst>
              <a:ext uri="{FF2B5EF4-FFF2-40B4-BE49-F238E27FC236}">
                <a16:creationId xmlns:a16="http://schemas.microsoft.com/office/drawing/2014/main" id="{A33BCD84-10D4-4F32-A89D-5B338AC70061}"/>
              </a:ext>
            </a:extLst>
          </p:cNvPr>
          <p:cNvSpPr txBox="1"/>
          <p:nvPr/>
        </p:nvSpPr>
        <p:spPr>
          <a:xfrm>
            <a:off x="838200" y="4519234"/>
            <a:ext cx="5336263" cy="1815882"/>
          </a:xfrm>
          <a:prstGeom prst="rect">
            <a:avLst/>
          </a:prstGeom>
          <a:noFill/>
          <a:ln>
            <a:solidFill>
              <a:schemeClr val="bg1">
                <a:lumMod val="75000"/>
              </a:schemeClr>
            </a:solidFill>
          </a:ln>
        </p:spPr>
        <p:txBody>
          <a:bodyPr wrap="square" rtlCol="0">
            <a:spAutoFit/>
          </a:bodyPr>
          <a:lstStyle/>
          <a:p>
            <a:pPr lvl="0"/>
            <a:r>
              <a:rPr lang="en-US" altLang="ko-KR" sz="1400" dirty="0">
                <a:latin typeface="Consolas"/>
                <a:ea typeface="Consolas"/>
                <a:cs typeface="Consolas"/>
                <a:sym typeface="Consolas"/>
              </a:rPr>
              <a:t>import </a:t>
            </a:r>
            <a:r>
              <a:rPr lang="en-US" altLang="ko-KR" sz="1400" dirty="0" err="1">
                <a:latin typeface="Consolas"/>
                <a:ea typeface="Consolas"/>
                <a:cs typeface="Consolas"/>
                <a:sym typeface="Consolas"/>
              </a:rPr>
              <a:t>tensorflow</a:t>
            </a:r>
            <a:r>
              <a:rPr lang="en-US" altLang="ko-KR" sz="1400" dirty="0">
                <a:latin typeface="Consolas"/>
                <a:ea typeface="Consolas"/>
                <a:cs typeface="Consolas"/>
                <a:sym typeface="Consolas"/>
              </a:rPr>
              <a:t> as </a:t>
            </a:r>
            <a:r>
              <a:rPr lang="en-US" altLang="ko-KR" sz="1400" dirty="0" err="1">
                <a:latin typeface="Consolas"/>
                <a:ea typeface="Consolas"/>
                <a:cs typeface="Consolas"/>
                <a:sym typeface="Consolas"/>
              </a:rPr>
              <a:t>tf</a:t>
            </a:r>
            <a:endParaRPr lang="en-US" altLang="ko-KR" sz="1400" dirty="0">
              <a:latin typeface="Consolas"/>
              <a:ea typeface="Consolas"/>
              <a:cs typeface="Consolas"/>
              <a:sym typeface="Consolas"/>
            </a:endParaRPr>
          </a:p>
          <a:p>
            <a:pPr lvl="0"/>
            <a:endParaRPr lang="en-US" altLang="ko-KR" sz="1400" dirty="0">
              <a:latin typeface="Consolas"/>
              <a:ea typeface="Consolas"/>
              <a:cs typeface="Consolas"/>
              <a:sym typeface="Consolas"/>
            </a:endParaRPr>
          </a:p>
          <a:p>
            <a:pPr lvl="0"/>
            <a:r>
              <a:rPr lang="en-US" altLang="ko-KR" sz="1400" dirty="0">
                <a:latin typeface="Consolas"/>
                <a:ea typeface="Consolas"/>
                <a:cs typeface="Consolas"/>
                <a:sym typeface="Consolas"/>
              </a:rPr>
              <a:t>a = </a:t>
            </a:r>
            <a:r>
              <a:rPr lang="en-US" altLang="ko-KR" sz="1400" dirty="0" err="1">
                <a:latin typeface="Consolas"/>
                <a:ea typeface="Consolas"/>
                <a:cs typeface="Consolas"/>
                <a:sym typeface="Consolas"/>
              </a:rPr>
              <a:t>tf.zeros</a:t>
            </a:r>
            <a:r>
              <a:rPr lang="en-US" altLang="ko-KR" sz="1400" dirty="0">
                <a:latin typeface="Consolas"/>
                <a:ea typeface="Consolas"/>
                <a:cs typeface="Consolas"/>
                <a:sym typeface="Consolas"/>
              </a:rPr>
              <a:t>([2, 3], tf.int32) </a:t>
            </a:r>
          </a:p>
          <a:p>
            <a:pPr lvl="0"/>
            <a:r>
              <a:rPr lang="en-US" altLang="ko-KR" sz="1400" dirty="0" err="1">
                <a:latin typeface="Consolas"/>
                <a:ea typeface="Consolas"/>
                <a:cs typeface="Consolas"/>
                <a:sym typeface="Consolas"/>
              </a:rPr>
              <a:t>input_tensor</a:t>
            </a:r>
            <a:r>
              <a:rPr lang="en-US" altLang="ko-KR" sz="1400" dirty="0">
                <a:latin typeface="Consolas"/>
                <a:ea typeface="Consolas"/>
                <a:cs typeface="Consolas"/>
                <a:sym typeface="Consolas"/>
              </a:rPr>
              <a:t>= </a:t>
            </a:r>
            <a:r>
              <a:rPr lang="en-US" altLang="ko-KR" sz="1400" dirty="0" err="1">
                <a:latin typeface="Consolas"/>
                <a:ea typeface="Consolas"/>
                <a:cs typeface="Consolas"/>
                <a:sym typeface="Consolas"/>
              </a:rPr>
              <a:t>tf.constant</a:t>
            </a:r>
            <a:r>
              <a:rPr lang="en-US" altLang="ko-KR" sz="1400" dirty="0">
                <a:latin typeface="Consolas"/>
                <a:ea typeface="Consolas"/>
                <a:cs typeface="Consolas"/>
                <a:sym typeface="Consolas"/>
              </a:rPr>
              <a:t>([[0, 1], [2, 3], [4, 5]])</a:t>
            </a:r>
          </a:p>
          <a:p>
            <a:pPr lvl="0"/>
            <a:r>
              <a:rPr lang="en-US" altLang="ko-KR" sz="1400" dirty="0">
                <a:latin typeface="Consolas"/>
                <a:ea typeface="Consolas"/>
                <a:cs typeface="Consolas"/>
                <a:sym typeface="Consolas"/>
              </a:rPr>
              <a:t>b = </a:t>
            </a:r>
            <a:r>
              <a:rPr lang="en-US" altLang="ko-KR" sz="1400" dirty="0" err="1">
                <a:latin typeface="Consolas"/>
                <a:ea typeface="Consolas"/>
                <a:cs typeface="Consolas"/>
                <a:sym typeface="Consolas"/>
              </a:rPr>
              <a:t>tf.zeros_like</a:t>
            </a:r>
            <a:r>
              <a:rPr lang="en-US" altLang="ko-KR" sz="1400" dirty="0">
                <a:latin typeface="Consolas"/>
                <a:ea typeface="Consolas"/>
                <a:cs typeface="Consolas"/>
                <a:sym typeface="Consolas"/>
              </a:rPr>
              <a:t>(</a:t>
            </a:r>
            <a:r>
              <a:rPr lang="en-US" altLang="ko-KR" sz="1400" dirty="0" err="1">
                <a:latin typeface="Consolas"/>
                <a:ea typeface="Consolas"/>
                <a:cs typeface="Consolas"/>
                <a:sym typeface="Consolas"/>
              </a:rPr>
              <a:t>input_tensor</a:t>
            </a:r>
            <a:r>
              <a:rPr lang="en-US" altLang="ko-KR" sz="1400" dirty="0">
                <a:latin typeface="Consolas"/>
                <a:ea typeface="Consolas"/>
                <a:cs typeface="Consolas"/>
                <a:sym typeface="Consolas"/>
              </a:rPr>
              <a:t>) </a:t>
            </a:r>
          </a:p>
          <a:p>
            <a:pPr lvl="0"/>
            <a:endParaRPr lang="en-US" altLang="ko-KR" sz="1400" dirty="0">
              <a:latin typeface="Consolas"/>
              <a:ea typeface="Consolas"/>
              <a:cs typeface="Consolas"/>
              <a:sym typeface="Consolas"/>
            </a:endParaRPr>
          </a:p>
          <a:p>
            <a:pPr lvl="0"/>
            <a:r>
              <a:rPr lang="en-US" altLang="ko-KR" sz="1400" dirty="0">
                <a:latin typeface="Consolas"/>
                <a:ea typeface="Consolas"/>
                <a:cs typeface="Consolas"/>
                <a:sym typeface="Consolas"/>
              </a:rPr>
              <a:t>with </a:t>
            </a:r>
            <a:r>
              <a:rPr lang="en-US" altLang="ko-KR" sz="1400" dirty="0" err="1">
                <a:latin typeface="Consolas"/>
                <a:ea typeface="Consolas"/>
                <a:cs typeface="Consolas"/>
                <a:sym typeface="Consolas"/>
              </a:rPr>
              <a:t>tf.Session</a:t>
            </a:r>
            <a:r>
              <a:rPr lang="en-US" altLang="ko-KR" sz="1400" dirty="0">
                <a:latin typeface="Consolas"/>
                <a:ea typeface="Consolas"/>
                <a:cs typeface="Consolas"/>
                <a:sym typeface="Consolas"/>
              </a:rPr>
              <a:t>() as </a:t>
            </a:r>
            <a:r>
              <a:rPr lang="en-US" altLang="ko-KR" sz="1400" dirty="0" err="1">
                <a:latin typeface="Consolas"/>
                <a:ea typeface="Consolas"/>
                <a:cs typeface="Consolas"/>
                <a:sym typeface="Consolas"/>
              </a:rPr>
              <a:t>sess</a:t>
            </a:r>
            <a:r>
              <a:rPr lang="en-US" altLang="ko-KR" sz="1400" dirty="0">
                <a:latin typeface="Consolas"/>
                <a:ea typeface="Consolas"/>
                <a:cs typeface="Consolas"/>
                <a:sym typeface="Consolas"/>
              </a:rPr>
              <a:t>:</a:t>
            </a:r>
          </a:p>
          <a:p>
            <a:pPr lvl="0"/>
            <a:r>
              <a:rPr lang="en-US" altLang="ko-KR" sz="1400" dirty="0">
                <a:latin typeface="Consolas"/>
                <a:ea typeface="Consolas"/>
                <a:cs typeface="Consolas"/>
                <a:sym typeface="Consolas"/>
              </a:rPr>
              <a:t>    print(</a:t>
            </a:r>
            <a:r>
              <a:rPr lang="en-US" altLang="ko-KR" sz="1400" dirty="0" err="1">
                <a:latin typeface="Consolas"/>
                <a:ea typeface="Consolas"/>
                <a:cs typeface="Consolas"/>
                <a:sym typeface="Consolas"/>
              </a:rPr>
              <a:t>sess.run</a:t>
            </a:r>
            <a:r>
              <a:rPr lang="en-US" altLang="ko-KR" sz="1400" dirty="0">
                <a:latin typeface="Consolas"/>
                <a:ea typeface="Consolas"/>
                <a:cs typeface="Consolas"/>
                <a:sym typeface="Consolas"/>
              </a:rPr>
              <a:t>(b))</a:t>
            </a:r>
          </a:p>
        </p:txBody>
      </p:sp>
      <p:sp>
        <p:nvSpPr>
          <p:cNvPr id="7" name="내용 개체 틀 2"/>
          <p:cNvSpPr txBox="1">
            <a:spLocks/>
          </p:cNvSpPr>
          <p:nvPr/>
        </p:nvSpPr>
        <p:spPr>
          <a:xfrm>
            <a:off x="838199" y="4150961"/>
            <a:ext cx="7988929" cy="325924"/>
          </a:xfrm>
          <a:prstGeom prst="rect">
            <a:avLst/>
          </a:prstGeom>
        </p:spPr>
        <p:txBody>
          <a:bodyPr vert="horz" lIns="91440" tIns="45720" rIns="91440" bIns="45720" rtlCol="0">
            <a:normAutofit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smtClean="0">
                <a:latin typeface="Times New Roman"/>
                <a:ea typeface="Times New Roman"/>
                <a:cs typeface="Times New Roman"/>
                <a:sym typeface="Times New Roman"/>
              </a:rPr>
              <a:t>Tensors filled with a specific value, cf. </a:t>
            </a:r>
            <a:r>
              <a:rPr lang="en-US" altLang="ko-KR" sz="1800" dirty="0" err="1" smtClean="0">
                <a:latin typeface="Times New Roman"/>
                <a:ea typeface="Times New Roman"/>
                <a:cs typeface="Times New Roman"/>
                <a:sym typeface="Times New Roman"/>
              </a:rPr>
              <a:t>numpy.ones</a:t>
            </a:r>
            <a:r>
              <a:rPr lang="en-US" altLang="ko-KR" sz="1800" dirty="0" smtClean="0">
                <a:latin typeface="Times New Roman"/>
                <a:ea typeface="Times New Roman"/>
                <a:cs typeface="Times New Roman"/>
                <a:sym typeface="Times New Roman"/>
              </a:rPr>
              <a:t>, </a:t>
            </a:r>
            <a:r>
              <a:rPr lang="en-US" altLang="ko-KR" sz="1800" dirty="0" err="1" smtClean="0">
                <a:latin typeface="Times New Roman"/>
                <a:ea typeface="Times New Roman"/>
                <a:cs typeface="Times New Roman"/>
                <a:sym typeface="Times New Roman"/>
              </a:rPr>
              <a:t>numpy,ones_like</a:t>
            </a:r>
            <a:endParaRPr lang="en-US" altLang="ko-KR" sz="1800" dirty="0" smtClean="0">
              <a:latin typeface="Times New Roman"/>
              <a:ea typeface="Times New Roman"/>
              <a:cs typeface="Times New Roman"/>
              <a:sym typeface="Times New Roman"/>
            </a:endParaRPr>
          </a:p>
          <a:p>
            <a:endParaRPr lang="ko-KR" altLang="en-US" sz="1800" dirty="0"/>
          </a:p>
        </p:txBody>
      </p:sp>
    </p:spTree>
    <p:extLst>
      <p:ext uri="{BB962C8B-B14F-4D97-AF65-F5344CB8AC3E}">
        <p14:creationId xmlns:p14="http://schemas.microsoft.com/office/powerpoint/2010/main" val="1533115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 altLang="ko-KR" sz="2800" b="1" dirty="0" smtClean="0">
                <a:ea typeface="Georgia"/>
                <a:cs typeface="Georgia"/>
                <a:sym typeface="Georgia"/>
              </a:rPr>
              <a:t>Create Tensors</a:t>
            </a:r>
            <a:endParaRPr lang="ko-KR" altLang="en-US" sz="2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838200" y="1803194"/>
            <a:ext cx="10225135" cy="307777"/>
          </a:xfrm>
          <a:prstGeom prst="rect">
            <a:avLst/>
          </a:prstGeom>
          <a:noFill/>
          <a:ln>
            <a:solidFill>
              <a:schemeClr val="bg1">
                <a:lumMod val="75000"/>
              </a:schemeClr>
            </a:solidFill>
          </a:ln>
        </p:spPr>
        <p:txBody>
          <a:bodyPr wrap="square" rtlCol="0">
            <a:spAutoFit/>
          </a:bodyPr>
          <a:lstStyle/>
          <a:p>
            <a:r>
              <a:rPr lang="en-US" altLang="ko-KR" sz="1400" dirty="0" err="1">
                <a:latin typeface="Consolas"/>
                <a:ea typeface="Consolas"/>
                <a:cs typeface="Consolas"/>
                <a:sym typeface="Consolas"/>
              </a:rPr>
              <a:t>tf.fill</a:t>
            </a:r>
            <a:r>
              <a:rPr lang="en-US" altLang="ko-KR" sz="1400" dirty="0">
                <a:latin typeface="Consolas"/>
                <a:ea typeface="Consolas"/>
                <a:cs typeface="Consolas"/>
                <a:sym typeface="Consolas"/>
              </a:rPr>
              <a:t>([2, 3], 8) </a:t>
            </a:r>
            <a:r>
              <a:rPr lang="en-US" altLang="ko-KR" sz="1400" dirty="0" smtClean="0">
                <a:latin typeface="Consolas"/>
                <a:ea typeface="Consolas"/>
                <a:cs typeface="Consolas"/>
                <a:sym typeface="Consolas"/>
              </a:rPr>
              <a:t> # </a:t>
            </a:r>
            <a:r>
              <a:rPr lang="en" altLang="ko-KR" sz="1400" dirty="0">
                <a:latin typeface="Consolas"/>
                <a:ea typeface="Consolas"/>
                <a:cs typeface="Consolas"/>
                <a:sym typeface="Consolas"/>
              </a:rPr>
              <a:t>[[8, 8, 8], [8, 8, 8</a:t>
            </a:r>
            <a:r>
              <a:rPr lang="en" altLang="ko-KR" sz="1400" dirty="0" smtClean="0">
                <a:latin typeface="Consolas"/>
                <a:ea typeface="Consolas"/>
                <a:cs typeface="Consolas"/>
                <a:sym typeface="Consolas"/>
              </a:rPr>
              <a:t>]], </a:t>
            </a:r>
            <a:r>
              <a:rPr lang="en-US" altLang="ko-KR" sz="1400" dirty="0" err="1">
                <a:latin typeface="Consolas"/>
                <a:ea typeface="Consolas"/>
                <a:cs typeface="Consolas"/>
                <a:sym typeface="Consolas"/>
              </a:rPr>
              <a:t>tf.fill</a:t>
            </a:r>
            <a:r>
              <a:rPr lang="en-US" altLang="ko-KR" sz="1400" dirty="0">
                <a:latin typeface="Consolas"/>
                <a:ea typeface="Consolas"/>
                <a:cs typeface="Consolas"/>
                <a:sym typeface="Consolas"/>
              </a:rPr>
              <a:t>(dims, value, name=None</a:t>
            </a:r>
            <a:r>
              <a:rPr lang="en-US" altLang="ko-KR" sz="1400" dirty="0" smtClean="0">
                <a:latin typeface="Consolas"/>
                <a:ea typeface="Consolas"/>
                <a:cs typeface="Consolas"/>
                <a:sym typeface="Consolas"/>
              </a:rPr>
              <a:t>), </a:t>
            </a:r>
            <a:r>
              <a:rPr lang="en" altLang="ko-KR" sz="1400" dirty="0" smtClean="0">
                <a:latin typeface="Consolas"/>
                <a:ea typeface="Consolas"/>
                <a:cs typeface="Consolas"/>
                <a:sym typeface="Consolas"/>
              </a:rPr>
              <a:t>= numpy.full</a:t>
            </a:r>
            <a:endParaRPr lang="en-US" altLang="ko-KR" sz="1400" dirty="0">
              <a:latin typeface="Consolas"/>
              <a:ea typeface="Consolas"/>
              <a:cs typeface="Consolas"/>
              <a:sym typeface="Consolas"/>
            </a:endParaRPr>
          </a:p>
        </p:txBody>
      </p:sp>
      <p:sp>
        <p:nvSpPr>
          <p:cNvPr id="5" name="TextBox 4">
            <a:extLst>
              <a:ext uri="{FF2B5EF4-FFF2-40B4-BE49-F238E27FC236}">
                <a16:creationId xmlns:a16="http://schemas.microsoft.com/office/drawing/2014/main" id="{A33BCD84-10D4-4F32-A89D-5B338AC70061}"/>
              </a:ext>
            </a:extLst>
          </p:cNvPr>
          <p:cNvSpPr txBox="1"/>
          <p:nvPr/>
        </p:nvSpPr>
        <p:spPr>
          <a:xfrm>
            <a:off x="838200" y="2480695"/>
            <a:ext cx="10225135" cy="307777"/>
          </a:xfrm>
          <a:prstGeom prst="rect">
            <a:avLst/>
          </a:prstGeom>
          <a:noFill/>
          <a:ln>
            <a:solidFill>
              <a:schemeClr val="bg1">
                <a:lumMod val="75000"/>
              </a:schemeClr>
            </a:solidFill>
          </a:ln>
        </p:spPr>
        <p:txBody>
          <a:bodyPr wrap="square" rtlCol="0">
            <a:spAutoFit/>
          </a:bodyPr>
          <a:lstStyle/>
          <a:p>
            <a:r>
              <a:rPr lang="en-US" altLang="ko-KR" sz="1400" dirty="0" err="1" smtClean="0">
                <a:latin typeface="Consolas"/>
                <a:ea typeface="Consolas"/>
                <a:cs typeface="Consolas"/>
                <a:sym typeface="Consolas"/>
              </a:rPr>
              <a:t>tf.lin_space</a:t>
            </a:r>
            <a:r>
              <a:rPr lang="en-US" altLang="ko-KR" sz="1400" dirty="0" smtClean="0">
                <a:latin typeface="Consolas"/>
                <a:ea typeface="Consolas"/>
                <a:cs typeface="Consolas"/>
                <a:sym typeface="Consolas"/>
              </a:rPr>
              <a:t>(10.0</a:t>
            </a:r>
            <a:r>
              <a:rPr lang="en-US" altLang="ko-KR" sz="1400" dirty="0">
                <a:latin typeface="Consolas"/>
                <a:ea typeface="Consolas"/>
                <a:cs typeface="Consolas"/>
                <a:sym typeface="Consolas"/>
              </a:rPr>
              <a:t>, 13.0, 4) # [10. 11. 12. 13</a:t>
            </a:r>
            <a:r>
              <a:rPr lang="en-US" altLang="ko-KR" sz="1400" dirty="0" smtClean="0">
                <a:latin typeface="Consolas"/>
                <a:ea typeface="Consolas"/>
                <a:cs typeface="Consolas"/>
                <a:sym typeface="Consolas"/>
              </a:rPr>
              <a:t>.], </a:t>
            </a:r>
            <a:r>
              <a:rPr lang="en" altLang="ko-KR" sz="1400" b="1" dirty="0">
                <a:latin typeface="Consolas"/>
                <a:ea typeface="Consolas"/>
                <a:cs typeface="Consolas"/>
                <a:sym typeface="Consolas"/>
              </a:rPr>
              <a:t>tf.lin_space(start, stop, num, name=None) </a:t>
            </a:r>
            <a:endParaRPr lang="en-US" altLang="ko-KR" sz="1400" dirty="0">
              <a:latin typeface="Consolas"/>
              <a:ea typeface="Consolas"/>
              <a:cs typeface="Consolas"/>
              <a:sym typeface="Consolas"/>
            </a:endParaRPr>
          </a:p>
        </p:txBody>
      </p:sp>
      <p:sp>
        <p:nvSpPr>
          <p:cNvPr id="6" name="TextBox 5">
            <a:extLst>
              <a:ext uri="{FF2B5EF4-FFF2-40B4-BE49-F238E27FC236}">
                <a16:creationId xmlns:a16="http://schemas.microsoft.com/office/drawing/2014/main" id="{A33BCD84-10D4-4F32-A89D-5B338AC70061}"/>
              </a:ext>
            </a:extLst>
          </p:cNvPr>
          <p:cNvSpPr txBox="1"/>
          <p:nvPr/>
        </p:nvSpPr>
        <p:spPr>
          <a:xfrm>
            <a:off x="838200" y="3850528"/>
            <a:ext cx="10225135" cy="523220"/>
          </a:xfrm>
          <a:prstGeom prst="rect">
            <a:avLst/>
          </a:prstGeom>
          <a:noFill/>
          <a:ln>
            <a:solidFill>
              <a:schemeClr val="bg1">
                <a:lumMod val="75000"/>
              </a:schemeClr>
            </a:solidFill>
          </a:ln>
        </p:spPr>
        <p:txBody>
          <a:bodyPr wrap="square" rtlCol="0">
            <a:spAutoFit/>
          </a:bodyPr>
          <a:lstStyle/>
          <a:p>
            <a:r>
              <a:rPr lang="da-DK" altLang="ko-KR" sz="1400" dirty="0">
                <a:latin typeface="Consolas"/>
                <a:ea typeface="Consolas"/>
                <a:cs typeface="Consolas"/>
                <a:sym typeface="Consolas"/>
              </a:rPr>
              <a:t>a = tf.range(3, 18, 3) # [3 6 9 12 15], range(limit, delta=1, dtype=None, name='range')</a:t>
            </a:r>
          </a:p>
          <a:p>
            <a:r>
              <a:rPr lang="da-DK" altLang="ko-KR" sz="1400" dirty="0">
                <a:latin typeface="Consolas"/>
                <a:ea typeface="Consolas"/>
                <a:cs typeface="Consolas"/>
                <a:sym typeface="Consolas"/>
              </a:rPr>
              <a:t>b = tf.range(5) # [0 1 2 3 4</a:t>
            </a:r>
            <a:r>
              <a:rPr lang="da-DK" altLang="ko-KR" sz="1400" dirty="0" smtClean="0">
                <a:latin typeface="Consolas"/>
                <a:ea typeface="Consolas"/>
                <a:cs typeface="Consolas"/>
                <a:sym typeface="Consolas"/>
              </a:rPr>
              <a:t>], </a:t>
            </a:r>
            <a:r>
              <a:rPr lang="en-US" altLang="ko-KR" sz="1400" dirty="0">
                <a:latin typeface="Consolas"/>
                <a:ea typeface="Consolas"/>
                <a:cs typeface="Consolas"/>
                <a:sym typeface="Consolas"/>
              </a:rPr>
              <a:t>range(start, limit, delta=1, </a:t>
            </a:r>
            <a:r>
              <a:rPr lang="en-US" altLang="ko-KR" sz="1400" dirty="0" err="1">
                <a:latin typeface="Consolas"/>
                <a:ea typeface="Consolas"/>
                <a:cs typeface="Consolas"/>
                <a:sym typeface="Consolas"/>
              </a:rPr>
              <a:t>dtype</a:t>
            </a:r>
            <a:r>
              <a:rPr lang="en-US" altLang="ko-KR" sz="1400" dirty="0">
                <a:latin typeface="Consolas"/>
                <a:ea typeface="Consolas"/>
                <a:cs typeface="Consolas"/>
                <a:sym typeface="Consolas"/>
              </a:rPr>
              <a:t>=None, name='range')</a:t>
            </a:r>
          </a:p>
        </p:txBody>
      </p:sp>
      <p:sp>
        <p:nvSpPr>
          <p:cNvPr id="7" name="Shape 262"/>
          <p:cNvSpPr txBox="1"/>
          <p:nvPr/>
        </p:nvSpPr>
        <p:spPr>
          <a:xfrm>
            <a:off x="768051" y="4498537"/>
            <a:ext cx="8403110" cy="741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lvl="0" indent="-285750">
              <a:spcBef>
                <a:spcPts val="0"/>
              </a:spcBef>
              <a:spcAft>
                <a:spcPts val="0"/>
              </a:spcAft>
              <a:buFont typeface="Arial" panose="020B0604020202020204" pitchFamily="34" charset="0"/>
              <a:buChar char="•"/>
            </a:pPr>
            <a:r>
              <a:rPr lang="en" sz="1800" dirty="0">
                <a:solidFill>
                  <a:schemeClr val="tx1"/>
                </a:solidFill>
                <a:latin typeface="+mj-lt"/>
                <a:ea typeface="Times New Roman"/>
                <a:cs typeface="Times New Roman"/>
                <a:sym typeface="Times New Roman"/>
              </a:rPr>
              <a:t>NOT THE SAME AS NUMPY </a:t>
            </a:r>
            <a:r>
              <a:rPr lang="en" sz="1800" dirty="0" smtClean="0">
                <a:solidFill>
                  <a:schemeClr val="tx1"/>
                </a:solidFill>
                <a:latin typeface="+mj-lt"/>
                <a:ea typeface="Times New Roman"/>
                <a:cs typeface="Times New Roman"/>
                <a:sym typeface="Times New Roman"/>
              </a:rPr>
              <a:t>SEQUENCES, Tensor </a:t>
            </a:r>
            <a:r>
              <a:rPr lang="en" sz="1800" dirty="0">
                <a:solidFill>
                  <a:schemeClr val="tx1"/>
                </a:solidFill>
                <a:latin typeface="+mj-lt"/>
                <a:ea typeface="Times New Roman"/>
                <a:cs typeface="Times New Roman"/>
                <a:sym typeface="Times New Roman"/>
              </a:rPr>
              <a:t>objects are not </a:t>
            </a:r>
            <a:r>
              <a:rPr lang="en" sz="1800" dirty="0" smtClean="0">
                <a:solidFill>
                  <a:schemeClr val="tx1"/>
                </a:solidFill>
                <a:latin typeface="+mj-lt"/>
                <a:ea typeface="Times New Roman"/>
                <a:cs typeface="Times New Roman"/>
                <a:sym typeface="Times New Roman"/>
              </a:rPr>
              <a:t>iterable</a:t>
            </a:r>
          </a:p>
          <a:p>
            <a:pPr marL="742950" lvl="1" indent="-285750">
              <a:buFont typeface="Arial" panose="020B0604020202020204" pitchFamily="34" charset="0"/>
              <a:buChar char="•"/>
            </a:pPr>
            <a:r>
              <a:rPr lang="en-US" sz="1800" dirty="0" smtClean="0">
                <a:solidFill>
                  <a:schemeClr val="tx1"/>
                </a:solidFill>
                <a:latin typeface="+mj-lt"/>
                <a:ea typeface="Consolas"/>
                <a:cs typeface="Times New Roman"/>
                <a:sym typeface="Times New Roman"/>
              </a:rPr>
              <a:t>E</a:t>
            </a:r>
            <a:r>
              <a:rPr lang="en" sz="1800" dirty="0" smtClean="0">
                <a:solidFill>
                  <a:schemeClr val="tx1"/>
                </a:solidFill>
                <a:latin typeface="+mj-lt"/>
                <a:ea typeface="Consolas"/>
                <a:cs typeface="Times New Roman"/>
                <a:sym typeface="Times New Roman"/>
              </a:rPr>
              <a:t>.g., </a:t>
            </a:r>
            <a:r>
              <a:rPr lang="en" sz="1800" dirty="0" smtClean="0">
                <a:solidFill>
                  <a:schemeClr val="tx1"/>
                </a:solidFill>
                <a:latin typeface="+mj-lt"/>
                <a:ea typeface="Consolas"/>
                <a:cs typeface="Consolas"/>
                <a:sym typeface="Consolas"/>
              </a:rPr>
              <a:t>for </a:t>
            </a:r>
            <a:r>
              <a:rPr lang="en" sz="1800" dirty="0">
                <a:solidFill>
                  <a:schemeClr val="tx1"/>
                </a:solidFill>
                <a:latin typeface="+mj-lt"/>
                <a:ea typeface="Consolas"/>
                <a:cs typeface="Consolas"/>
                <a:sym typeface="Consolas"/>
              </a:rPr>
              <a:t>_ in tf.range(4): # TypeError</a:t>
            </a:r>
            <a:endParaRPr sz="1800" dirty="0">
              <a:solidFill>
                <a:schemeClr val="tx1"/>
              </a:solidFill>
              <a:latin typeface="+mj-lt"/>
              <a:ea typeface="Consolas"/>
              <a:cs typeface="Consolas"/>
              <a:sym typeface="Consolas"/>
            </a:endParaRPr>
          </a:p>
        </p:txBody>
      </p:sp>
    </p:spTree>
    <p:extLst>
      <p:ext uri="{BB962C8B-B14F-4D97-AF65-F5344CB8AC3E}">
        <p14:creationId xmlns:p14="http://schemas.microsoft.com/office/powerpoint/2010/main" val="2532499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 altLang="ko-KR" sz="2800" b="1" dirty="0" smtClean="0">
                <a:ea typeface="Georgia"/>
                <a:cs typeface="Georgia"/>
                <a:sym typeface="Georgia"/>
              </a:rPr>
              <a:t>Randomly generated constants</a:t>
            </a:r>
            <a:endParaRPr lang="ko-KR" altLang="en-US" sz="2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838200" y="1865534"/>
            <a:ext cx="10451472" cy="307777"/>
          </a:xfrm>
          <a:prstGeom prst="rect">
            <a:avLst/>
          </a:prstGeom>
          <a:noFill/>
          <a:ln>
            <a:solidFill>
              <a:schemeClr val="bg1">
                <a:lumMod val="75000"/>
              </a:schemeClr>
            </a:solidFill>
          </a:ln>
        </p:spPr>
        <p:txBody>
          <a:bodyPr wrap="square" rtlCol="0">
            <a:spAutoFit/>
          </a:bodyPr>
          <a:lstStyle/>
          <a:p>
            <a:r>
              <a:rPr lang="en-US" altLang="ko-KR" sz="1400" dirty="0" err="1" smtClean="0">
                <a:latin typeface="Consolas"/>
                <a:ea typeface="Consolas"/>
                <a:cs typeface="Consolas"/>
                <a:sym typeface="Consolas"/>
              </a:rPr>
              <a:t>tf.random_normal</a:t>
            </a:r>
            <a:r>
              <a:rPr lang="en-US" altLang="ko-KR" sz="1400" dirty="0">
                <a:latin typeface="Consolas"/>
                <a:ea typeface="Consolas"/>
                <a:cs typeface="Consolas"/>
                <a:sym typeface="Consolas"/>
              </a:rPr>
              <a:t>([2,3]) # </a:t>
            </a:r>
            <a:r>
              <a:rPr lang="en-US" altLang="ko-KR" sz="1400" dirty="0" err="1" smtClean="0">
                <a:latin typeface="Consolas"/>
                <a:ea typeface="Consolas"/>
                <a:cs typeface="Consolas"/>
                <a:sym typeface="Consolas"/>
              </a:rPr>
              <a:t>random_normal</a:t>
            </a:r>
            <a:r>
              <a:rPr lang="en-US" altLang="ko-KR" sz="1400" dirty="0" smtClean="0">
                <a:latin typeface="Consolas"/>
                <a:ea typeface="Consolas"/>
                <a:cs typeface="Consolas"/>
                <a:sym typeface="Consolas"/>
              </a:rPr>
              <a:t>(</a:t>
            </a:r>
            <a:r>
              <a:rPr lang="en-US" altLang="ko-KR" sz="1400" dirty="0" err="1" smtClean="0">
                <a:latin typeface="Consolas"/>
                <a:ea typeface="Consolas"/>
                <a:cs typeface="Consolas"/>
                <a:sym typeface="Consolas"/>
              </a:rPr>
              <a:t>shape,mean</a:t>
            </a:r>
            <a:r>
              <a:rPr lang="en-US" altLang="ko-KR" sz="1400" dirty="0" smtClean="0">
                <a:latin typeface="Consolas"/>
                <a:ea typeface="Consolas"/>
                <a:cs typeface="Consolas"/>
                <a:sym typeface="Consolas"/>
              </a:rPr>
              <a:t>=0.0,stddev=1.0,dtype=tf.float32,seed=</a:t>
            </a:r>
            <a:r>
              <a:rPr lang="en-US" altLang="ko-KR" sz="1400" dirty="0" err="1" smtClean="0">
                <a:latin typeface="Consolas"/>
                <a:ea typeface="Consolas"/>
                <a:cs typeface="Consolas"/>
                <a:sym typeface="Consolas"/>
              </a:rPr>
              <a:t>None,name</a:t>
            </a:r>
            <a:r>
              <a:rPr lang="en-US" altLang="ko-KR" sz="1400" dirty="0" smtClean="0">
                <a:latin typeface="Consolas"/>
                <a:ea typeface="Consolas"/>
                <a:cs typeface="Consolas"/>
                <a:sym typeface="Consolas"/>
              </a:rPr>
              <a:t>=None)</a:t>
            </a:r>
            <a:endParaRPr lang="en-US" altLang="ko-KR" sz="1400" dirty="0">
              <a:latin typeface="Consolas"/>
              <a:ea typeface="Consolas"/>
              <a:cs typeface="Consolas"/>
              <a:sym typeface="Consolas"/>
            </a:endParaRPr>
          </a:p>
        </p:txBody>
      </p:sp>
      <p:sp>
        <p:nvSpPr>
          <p:cNvPr id="7" name="Shape 262"/>
          <p:cNvSpPr txBox="1"/>
          <p:nvPr/>
        </p:nvSpPr>
        <p:spPr>
          <a:xfrm>
            <a:off x="838200" y="2987054"/>
            <a:ext cx="10451472" cy="18522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ko-KR" b="1" dirty="0" err="1">
                <a:solidFill>
                  <a:schemeClr val="tx1"/>
                </a:solidFill>
                <a:latin typeface="CourierPS" panose="02070609020205020404" pitchFamily="49" charset="0"/>
                <a:ea typeface="Cambria Math" panose="02040503050406030204" pitchFamily="18" charset="0"/>
              </a:rPr>
              <a:t>tf.truncated_normal</a:t>
            </a:r>
            <a:r>
              <a:rPr lang="en-US" altLang="ko-KR" b="1" dirty="0">
                <a:solidFill>
                  <a:schemeClr val="tx1"/>
                </a:solidFill>
                <a:latin typeface="CourierPS" panose="02070609020205020404" pitchFamily="49" charset="0"/>
                <a:ea typeface="Cambria Math" panose="02040503050406030204" pitchFamily="18" charset="0"/>
              </a:rPr>
              <a:t>(shape, mean=0.0, </a:t>
            </a:r>
            <a:r>
              <a:rPr lang="en-US" altLang="ko-KR" b="1" dirty="0" err="1">
                <a:solidFill>
                  <a:schemeClr val="tx1"/>
                </a:solidFill>
                <a:latin typeface="CourierPS" panose="02070609020205020404" pitchFamily="49" charset="0"/>
                <a:ea typeface="Cambria Math" panose="02040503050406030204" pitchFamily="18" charset="0"/>
              </a:rPr>
              <a:t>stddev</a:t>
            </a:r>
            <a:r>
              <a:rPr lang="en-US" altLang="ko-KR" b="1" dirty="0">
                <a:solidFill>
                  <a:schemeClr val="tx1"/>
                </a:solidFill>
                <a:latin typeface="CourierPS" panose="02070609020205020404" pitchFamily="49" charset="0"/>
                <a:ea typeface="Cambria Math" panose="02040503050406030204" pitchFamily="18" charset="0"/>
              </a:rPr>
              <a:t>=1.0, </a:t>
            </a:r>
            <a:r>
              <a:rPr lang="en-US" altLang="ko-KR" b="1" dirty="0" err="1">
                <a:solidFill>
                  <a:schemeClr val="tx1"/>
                </a:solidFill>
                <a:latin typeface="CourierPS" panose="02070609020205020404" pitchFamily="49" charset="0"/>
                <a:ea typeface="Cambria Math" panose="02040503050406030204" pitchFamily="18" charset="0"/>
              </a:rPr>
              <a:t>dtype</a:t>
            </a:r>
            <a:r>
              <a:rPr lang="en-US" altLang="ko-KR" b="1" dirty="0">
                <a:solidFill>
                  <a:schemeClr val="tx1"/>
                </a:solidFill>
                <a:latin typeface="CourierPS" panose="02070609020205020404" pitchFamily="49" charset="0"/>
                <a:ea typeface="Cambria Math" panose="02040503050406030204" pitchFamily="18" charset="0"/>
              </a:rPr>
              <a:t>=tf.float32, </a:t>
            </a:r>
            <a:r>
              <a:rPr lang="en-US" altLang="ko-KR" b="1" dirty="0" smtClean="0">
                <a:solidFill>
                  <a:schemeClr val="tx1"/>
                </a:solidFill>
                <a:latin typeface="CourierPS" panose="02070609020205020404" pitchFamily="49" charset="0"/>
                <a:ea typeface="Cambria Math" panose="02040503050406030204" pitchFamily="18" charset="0"/>
              </a:rPr>
              <a:t>seed=</a:t>
            </a:r>
            <a:r>
              <a:rPr lang="en-US" altLang="ko-KR" b="1" dirty="0" err="1" smtClean="0">
                <a:solidFill>
                  <a:schemeClr val="tx1"/>
                </a:solidFill>
                <a:latin typeface="CourierPS" panose="02070609020205020404" pitchFamily="49" charset="0"/>
                <a:ea typeface="Cambria Math" panose="02040503050406030204" pitchFamily="18" charset="0"/>
              </a:rPr>
              <a:t>None,name</a:t>
            </a:r>
            <a:r>
              <a:rPr lang="en-US" altLang="ko-KR" b="1" dirty="0" smtClean="0">
                <a:solidFill>
                  <a:schemeClr val="tx1"/>
                </a:solidFill>
                <a:latin typeface="CourierPS" panose="02070609020205020404" pitchFamily="49" charset="0"/>
                <a:ea typeface="Cambria Math" panose="02040503050406030204" pitchFamily="18" charset="0"/>
              </a:rPr>
              <a:t>=None</a:t>
            </a:r>
            <a:r>
              <a:rPr lang="en-US" altLang="ko-KR" b="1" dirty="0">
                <a:solidFill>
                  <a:schemeClr val="tx1"/>
                </a:solidFill>
                <a:latin typeface="CourierPS" panose="02070609020205020404" pitchFamily="49" charset="0"/>
                <a:ea typeface="Cambria Math" panose="02040503050406030204" pitchFamily="18" charset="0"/>
              </a:rPr>
              <a:t>)</a:t>
            </a:r>
          </a:p>
          <a:p>
            <a:r>
              <a:rPr lang="en-US" altLang="ko-KR" b="1" dirty="0" err="1">
                <a:solidFill>
                  <a:schemeClr val="tx1"/>
                </a:solidFill>
                <a:latin typeface="CourierPS" panose="02070609020205020404" pitchFamily="49" charset="0"/>
                <a:ea typeface="Cambria Math" panose="02040503050406030204" pitchFamily="18" charset="0"/>
              </a:rPr>
              <a:t>tf.random_uniform</a:t>
            </a:r>
            <a:r>
              <a:rPr lang="en-US" altLang="ko-KR" b="1" dirty="0">
                <a:solidFill>
                  <a:schemeClr val="tx1"/>
                </a:solidFill>
                <a:latin typeface="CourierPS" panose="02070609020205020404" pitchFamily="49" charset="0"/>
                <a:ea typeface="Cambria Math" panose="02040503050406030204" pitchFamily="18" charset="0"/>
              </a:rPr>
              <a:t>(shape, </a:t>
            </a:r>
            <a:r>
              <a:rPr lang="en-US" altLang="ko-KR" b="1" dirty="0" err="1">
                <a:solidFill>
                  <a:schemeClr val="tx1"/>
                </a:solidFill>
                <a:latin typeface="CourierPS" panose="02070609020205020404" pitchFamily="49" charset="0"/>
                <a:ea typeface="Cambria Math" panose="02040503050406030204" pitchFamily="18" charset="0"/>
              </a:rPr>
              <a:t>minval</a:t>
            </a:r>
            <a:r>
              <a:rPr lang="en-US" altLang="ko-KR" b="1" dirty="0">
                <a:solidFill>
                  <a:schemeClr val="tx1"/>
                </a:solidFill>
                <a:latin typeface="CourierPS" panose="02070609020205020404" pitchFamily="49" charset="0"/>
                <a:ea typeface="Cambria Math" panose="02040503050406030204" pitchFamily="18" charset="0"/>
              </a:rPr>
              <a:t>=0, </a:t>
            </a:r>
            <a:r>
              <a:rPr lang="en-US" altLang="ko-KR" b="1" dirty="0" err="1">
                <a:solidFill>
                  <a:schemeClr val="tx1"/>
                </a:solidFill>
                <a:latin typeface="CourierPS" panose="02070609020205020404" pitchFamily="49" charset="0"/>
                <a:ea typeface="Cambria Math" panose="02040503050406030204" pitchFamily="18" charset="0"/>
              </a:rPr>
              <a:t>maxval</a:t>
            </a:r>
            <a:r>
              <a:rPr lang="en-US" altLang="ko-KR" b="1" dirty="0">
                <a:solidFill>
                  <a:schemeClr val="tx1"/>
                </a:solidFill>
                <a:latin typeface="CourierPS" panose="02070609020205020404" pitchFamily="49" charset="0"/>
                <a:ea typeface="Cambria Math" panose="02040503050406030204" pitchFamily="18" charset="0"/>
              </a:rPr>
              <a:t>=None, </a:t>
            </a:r>
            <a:r>
              <a:rPr lang="en-US" altLang="ko-KR" b="1" dirty="0" err="1">
                <a:solidFill>
                  <a:schemeClr val="tx1"/>
                </a:solidFill>
                <a:latin typeface="CourierPS" panose="02070609020205020404" pitchFamily="49" charset="0"/>
                <a:ea typeface="Cambria Math" panose="02040503050406030204" pitchFamily="18" charset="0"/>
              </a:rPr>
              <a:t>dtype</a:t>
            </a:r>
            <a:r>
              <a:rPr lang="en-US" altLang="ko-KR" b="1" dirty="0">
                <a:solidFill>
                  <a:schemeClr val="tx1"/>
                </a:solidFill>
                <a:latin typeface="CourierPS" panose="02070609020205020404" pitchFamily="49" charset="0"/>
                <a:ea typeface="Cambria Math" panose="02040503050406030204" pitchFamily="18" charset="0"/>
              </a:rPr>
              <a:t>=tf.float32, seed=None</a:t>
            </a:r>
            <a:r>
              <a:rPr lang="en-US" altLang="ko-KR" b="1" dirty="0" smtClean="0">
                <a:solidFill>
                  <a:schemeClr val="tx1"/>
                </a:solidFill>
                <a:latin typeface="CourierPS" panose="02070609020205020404" pitchFamily="49" charset="0"/>
                <a:ea typeface="Cambria Math" panose="02040503050406030204" pitchFamily="18" charset="0"/>
              </a:rPr>
              <a:t>, name=None</a:t>
            </a:r>
            <a:r>
              <a:rPr lang="en-US" altLang="ko-KR" b="1" dirty="0">
                <a:solidFill>
                  <a:schemeClr val="tx1"/>
                </a:solidFill>
                <a:latin typeface="CourierPS" panose="02070609020205020404" pitchFamily="49" charset="0"/>
                <a:ea typeface="Cambria Math" panose="02040503050406030204" pitchFamily="18" charset="0"/>
              </a:rPr>
              <a:t>)</a:t>
            </a:r>
          </a:p>
          <a:p>
            <a:r>
              <a:rPr lang="en-US" altLang="ko-KR" b="1" dirty="0" err="1" smtClean="0">
                <a:solidFill>
                  <a:schemeClr val="tx1"/>
                </a:solidFill>
                <a:latin typeface="CourierPS" panose="02070609020205020404" pitchFamily="49" charset="0"/>
                <a:ea typeface="Cambria Math" panose="02040503050406030204" pitchFamily="18" charset="0"/>
              </a:rPr>
              <a:t>tf.random_shuffle</a:t>
            </a:r>
            <a:r>
              <a:rPr lang="en-US" altLang="ko-KR" b="1" dirty="0" smtClean="0">
                <a:solidFill>
                  <a:schemeClr val="tx1"/>
                </a:solidFill>
                <a:latin typeface="CourierPS" panose="02070609020205020404" pitchFamily="49" charset="0"/>
                <a:ea typeface="Cambria Math" panose="02040503050406030204" pitchFamily="18" charset="0"/>
              </a:rPr>
              <a:t>(value, </a:t>
            </a:r>
            <a:r>
              <a:rPr lang="en-US" altLang="ko-KR" b="1" dirty="0">
                <a:solidFill>
                  <a:schemeClr val="tx1"/>
                </a:solidFill>
                <a:latin typeface="CourierPS" panose="02070609020205020404" pitchFamily="49" charset="0"/>
                <a:ea typeface="Cambria Math" panose="02040503050406030204" pitchFamily="18" charset="0"/>
              </a:rPr>
              <a:t>seed=None, name=None)</a:t>
            </a:r>
          </a:p>
          <a:p>
            <a:r>
              <a:rPr lang="en-US" altLang="ko-KR" b="1" dirty="0" err="1" smtClean="0">
                <a:solidFill>
                  <a:schemeClr val="tx1"/>
                </a:solidFill>
                <a:latin typeface="CourierPS" panose="02070609020205020404" pitchFamily="49" charset="0"/>
                <a:ea typeface="Cambria Math" panose="02040503050406030204" pitchFamily="18" charset="0"/>
              </a:rPr>
              <a:t>tf.random_crop</a:t>
            </a:r>
            <a:r>
              <a:rPr lang="en-US" altLang="ko-KR" b="1" dirty="0" smtClean="0">
                <a:solidFill>
                  <a:schemeClr val="tx1"/>
                </a:solidFill>
                <a:latin typeface="CourierPS" panose="02070609020205020404" pitchFamily="49" charset="0"/>
                <a:ea typeface="Cambria Math" panose="02040503050406030204" pitchFamily="18" charset="0"/>
              </a:rPr>
              <a:t>(value</a:t>
            </a:r>
            <a:r>
              <a:rPr lang="en-US" altLang="ko-KR" b="1" dirty="0">
                <a:solidFill>
                  <a:schemeClr val="tx1"/>
                </a:solidFill>
                <a:latin typeface="CourierPS" panose="02070609020205020404" pitchFamily="49" charset="0"/>
                <a:ea typeface="Cambria Math" panose="02040503050406030204" pitchFamily="18" charset="0"/>
              </a:rPr>
              <a:t>, size, seed=None, name=None)</a:t>
            </a:r>
          </a:p>
          <a:p>
            <a:r>
              <a:rPr lang="en-US" altLang="ko-KR" b="1" dirty="0" err="1" smtClean="0">
                <a:solidFill>
                  <a:schemeClr val="tx1"/>
                </a:solidFill>
                <a:latin typeface="CourierPS" panose="02070609020205020404" pitchFamily="49" charset="0"/>
                <a:ea typeface="Cambria Math" panose="02040503050406030204" pitchFamily="18" charset="0"/>
              </a:rPr>
              <a:t>tf.random_gamma</a:t>
            </a:r>
            <a:r>
              <a:rPr lang="en-US" altLang="ko-KR" b="1" dirty="0" smtClean="0">
                <a:solidFill>
                  <a:schemeClr val="tx1"/>
                </a:solidFill>
                <a:latin typeface="CourierPS" panose="02070609020205020404" pitchFamily="49" charset="0"/>
                <a:ea typeface="Cambria Math" panose="02040503050406030204" pitchFamily="18" charset="0"/>
              </a:rPr>
              <a:t>(shape</a:t>
            </a:r>
            <a:r>
              <a:rPr lang="en-US" altLang="ko-KR" b="1" dirty="0">
                <a:solidFill>
                  <a:schemeClr val="tx1"/>
                </a:solidFill>
                <a:latin typeface="CourierPS" panose="02070609020205020404" pitchFamily="49" charset="0"/>
                <a:ea typeface="Cambria Math" panose="02040503050406030204" pitchFamily="18" charset="0"/>
              </a:rPr>
              <a:t>, alpha, beta=None, </a:t>
            </a:r>
            <a:r>
              <a:rPr lang="en-US" altLang="ko-KR" b="1" dirty="0" err="1">
                <a:solidFill>
                  <a:schemeClr val="tx1"/>
                </a:solidFill>
                <a:latin typeface="CourierPS" panose="02070609020205020404" pitchFamily="49" charset="0"/>
                <a:ea typeface="Cambria Math" panose="02040503050406030204" pitchFamily="18" charset="0"/>
              </a:rPr>
              <a:t>dtype</a:t>
            </a:r>
            <a:r>
              <a:rPr lang="en-US" altLang="ko-KR" b="1" dirty="0">
                <a:solidFill>
                  <a:schemeClr val="tx1"/>
                </a:solidFill>
                <a:latin typeface="CourierPS" panose="02070609020205020404" pitchFamily="49" charset="0"/>
                <a:ea typeface="Cambria Math" panose="02040503050406030204" pitchFamily="18" charset="0"/>
              </a:rPr>
              <a:t>=tf.float32, seed=None, name=None)</a:t>
            </a:r>
            <a:endParaRPr lang="en-US" altLang="ko-KR" b="1" dirty="0">
              <a:solidFill>
                <a:schemeClr val="tx1"/>
              </a:solidFill>
              <a:latin typeface="CourierPS" panose="02070609020205020404" pitchFamily="49" charset="0"/>
              <a:ea typeface="Cambria Math" panose="02040503050406030204" pitchFamily="18" charset="0"/>
              <a:cs typeface="Consolas"/>
              <a:sym typeface="Consolas"/>
            </a:endParaRPr>
          </a:p>
        </p:txBody>
      </p:sp>
      <p:pic>
        <p:nvPicPr>
          <p:cNvPr id="3" name="그림 2"/>
          <p:cNvPicPr>
            <a:picLocks noChangeAspect="1"/>
          </p:cNvPicPr>
          <p:nvPr/>
        </p:nvPicPr>
        <p:blipFill>
          <a:blip r:embed="rId2"/>
          <a:stretch>
            <a:fillRect/>
          </a:stretch>
        </p:blipFill>
        <p:spPr>
          <a:xfrm>
            <a:off x="963439" y="2375395"/>
            <a:ext cx="2895600" cy="409575"/>
          </a:xfrm>
          <a:prstGeom prst="rect">
            <a:avLst/>
          </a:prstGeom>
        </p:spPr>
      </p:pic>
      <p:sp>
        <p:nvSpPr>
          <p:cNvPr id="8" name="TextBox 7">
            <a:extLst>
              <a:ext uri="{FF2B5EF4-FFF2-40B4-BE49-F238E27FC236}">
                <a16:creationId xmlns:a16="http://schemas.microsoft.com/office/drawing/2014/main" id="{A33BCD84-10D4-4F32-A89D-5B338AC70061}"/>
              </a:ext>
            </a:extLst>
          </p:cNvPr>
          <p:cNvSpPr txBox="1"/>
          <p:nvPr/>
        </p:nvSpPr>
        <p:spPr>
          <a:xfrm>
            <a:off x="902328" y="5204753"/>
            <a:ext cx="10451472" cy="307777"/>
          </a:xfrm>
          <a:prstGeom prst="rect">
            <a:avLst/>
          </a:prstGeom>
          <a:noFill/>
          <a:ln>
            <a:solidFill>
              <a:schemeClr val="bg1">
                <a:lumMod val="75000"/>
              </a:schemeClr>
            </a:solidFill>
          </a:ln>
        </p:spPr>
        <p:txBody>
          <a:bodyPr wrap="square" rtlCol="0">
            <a:spAutoFit/>
          </a:bodyPr>
          <a:lstStyle/>
          <a:p>
            <a:r>
              <a:rPr lang="en-US" altLang="ko-KR" sz="1400" dirty="0" err="1" smtClean="0">
                <a:latin typeface="Consolas"/>
                <a:ea typeface="Consolas"/>
                <a:cs typeface="Consolas"/>
                <a:sym typeface="Consolas"/>
              </a:rPr>
              <a:t>tf.set_random_seed</a:t>
            </a:r>
            <a:r>
              <a:rPr lang="en-US" altLang="ko-KR" sz="1400" dirty="0" smtClean="0">
                <a:latin typeface="Consolas"/>
                <a:ea typeface="Consolas"/>
                <a:cs typeface="Consolas"/>
                <a:sym typeface="Consolas"/>
              </a:rPr>
              <a:t>(seed)</a:t>
            </a:r>
            <a:endParaRPr lang="en-US" altLang="ko-KR" sz="1400" dirty="0">
              <a:latin typeface="Consolas"/>
              <a:ea typeface="Consolas"/>
              <a:cs typeface="Consolas"/>
              <a:sym typeface="Consolas"/>
            </a:endParaRPr>
          </a:p>
        </p:txBody>
      </p:sp>
    </p:spTree>
    <p:extLst>
      <p:ext uri="{BB962C8B-B14F-4D97-AF65-F5344CB8AC3E}">
        <p14:creationId xmlns:p14="http://schemas.microsoft.com/office/powerpoint/2010/main" val="4187824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 altLang="ko-KR" sz="2800" b="1" dirty="0" smtClean="0">
                <a:ea typeface="Georgia"/>
                <a:cs typeface="Georgia"/>
                <a:sym typeface="Georgia"/>
              </a:rPr>
              <a:t>tf.random_shuffle</a:t>
            </a:r>
            <a:endParaRPr lang="ko-KR" altLang="en-US" sz="2800" dirty="0"/>
          </a:p>
        </p:txBody>
      </p:sp>
      <p:sp>
        <p:nvSpPr>
          <p:cNvPr id="7" name="Shape 262"/>
          <p:cNvSpPr txBox="1"/>
          <p:nvPr/>
        </p:nvSpPr>
        <p:spPr>
          <a:xfrm>
            <a:off x="838200" y="1690688"/>
            <a:ext cx="10451472" cy="5437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ko-KR" b="1" dirty="0" err="1" smtClean="0">
                <a:solidFill>
                  <a:schemeClr val="tx1"/>
                </a:solidFill>
                <a:latin typeface="CourierPS" panose="02070609020205020404" pitchFamily="49" charset="0"/>
                <a:ea typeface="Cambria Math" panose="02040503050406030204" pitchFamily="18" charset="0"/>
              </a:rPr>
              <a:t>Tf.random_shuffle</a:t>
            </a:r>
            <a:r>
              <a:rPr lang="en-US" altLang="ko-KR" b="1" dirty="0" smtClean="0">
                <a:solidFill>
                  <a:schemeClr val="tx1"/>
                </a:solidFill>
                <a:latin typeface="CourierPS" panose="02070609020205020404" pitchFamily="49" charset="0"/>
                <a:ea typeface="Cambria Math" panose="02040503050406030204" pitchFamily="18" charset="0"/>
              </a:rPr>
              <a:t>( value, seed=None, name=None )</a:t>
            </a:r>
          </a:p>
          <a:p>
            <a:r>
              <a:rPr lang="en-US" altLang="ko-KR" dirty="0"/>
              <a:t>Randomly shuffles a tensor along its first dimension.</a:t>
            </a:r>
            <a:endParaRPr lang="en-US" altLang="ko-KR" b="1" dirty="0">
              <a:solidFill>
                <a:schemeClr val="tx1"/>
              </a:solidFill>
              <a:latin typeface="CourierPS" panose="02070609020205020404" pitchFamily="49" charset="0"/>
              <a:ea typeface="Cambria Math" panose="02040503050406030204" pitchFamily="18" charset="0"/>
              <a:cs typeface="Consolas"/>
              <a:sym typeface="Consolas"/>
            </a:endParaRPr>
          </a:p>
        </p:txBody>
      </p:sp>
      <p:sp>
        <p:nvSpPr>
          <p:cNvPr id="8" name="TextBox 7">
            <a:extLst>
              <a:ext uri="{FF2B5EF4-FFF2-40B4-BE49-F238E27FC236}">
                <a16:creationId xmlns:a16="http://schemas.microsoft.com/office/drawing/2014/main" id="{A33BCD84-10D4-4F32-A89D-5B338AC70061}"/>
              </a:ext>
            </a:extLst>
          </p:cNvPr>
          <p:cNvSpPr txBox="1"/>
          <p:nvPr/>
        </p:nvSpPr>
        <p:spPr>
          <a:xfrm>
            <a:off x="902328" y="2497767"/>
            <a:ext cx="10451472" cy="954107"/>
          </a:xfrm>
          <a:prstGeom prst="rect">
            <a:avLst/>
          </a:prstGeom>
          <a:noFill/>
          <a:ln>
            <a:solidFill>
              <a:schemeClr val="bg1">
                <a:lumMod val="75000"/>
              </a:schemeClr>
            </a:solidFill>
          </a:ln>
        </p:spPr>
        <p:txBody>
          <a:bodyPr wrap="square" rtlCol="0">
            <a:spAutoFit/>
          </a:bodyPr>
          <a:lstStyle/>
          <a:p>
            <a:r>
              <a:rPr lang="en-US" altLang="ko-KR" sz="1400" dirty="0">
                <a:latin typeface="Consolas"/>
                <a:ea typeface="Consolas"/>
                <a:cs typeface="Consolas"/>
                <a:sym typeface="Consolas"/>
              </a:rPr>
              <a:t>c = </a:t>
            </a:r>
            <a:r>
              <a:rPr lang="en-US" altLang="ko-KR" sz="1400" dirty="0" err="1">
                <a:latin typeface="Consolas"/>
                <a:ea typeface="Consolas"/>
                <a:cs typeface="Consolas"/>
                <a:sym typeface="Consolas"/>
              </a:rPr>
              <a:t>tf.constant</a:t>
            </a:r>
            <a:r>
              <a:rPr lang="en-US" altLang="ko-KR" sz="1400" dirty="0">
                <a:latin typeface="Consolas"/>
                <a:ea typeface="Consolas"/>
                <a:cs typeface="Consolas"/>
                <a:sym typeface="Consolas"/>
              </a:rPr>
              <a:t>([[1,2],[3,4],[5,6]])</a:t>
            </a:r>
          </a:p>
          <a:p>
            <a:r>
              <a:rPr lang="en-US" altLang="ko-KR" sz="1400" dirty="0" err="1">
                <a:latin typeface="Consolas"/>
                <a:ea typeface="Consolas"/>
                <a:cs typeface="Consolas"/>
                <a:sym typeface="Consolas"/>
              </a:rPr>
              <a:t>shuff</a:t>
            </a:r>
            <a:r>
              <a:rPr lang="en-US" altLang="ko-KR" sz="1400" dirty="0">
                <a:latin typeface="Consolas"/>
                <a:ea typeface="Consolas"/>
                <a:cs typeface="Consolas"/>
                <a:sym typeface="Consolas"/>
              </a:rPr>
              <a:t> = </a:t>
            </a:r>
            <a:r>
              <a:rPr lang="en-US" altLang="ko-KR" sz="1400" dirty="0" err="1">
                <a:latin typeface="Consolas"/>
                <a:ea typeface="Consolas"/>
                <a:cs typeface="Consolas"/>
                <a:sym typeface="Consolas"/>
              </a:rPr>
              <a:t>tf.random_shuffle</a:t>
            </a:r>
            <a:r>
              <a:rPr lang="en-US" altLang="ko-KR" sz="1400" dirty="0">
                <a:latin typeface="Consolas"/>
                <a:ea typeface="Consolas"/>
                <a:cs typeface="Consolas"/>
                <a:sym typeface="Consolas"/>
              </a:rPr>
              <a:t>(c)</a:t>
            </a:r>
          </a:p>
          <a:p>
            <a:r>
              <a:rPr lang="en-US" altLang="ko-KR" sz="1400" dirty="0">
                <a:latin typeface="Consolas"/>
                <a:ea typeface="Consolas"/>
                <a:cs typeface="Consolas"/>
                <a:sym typeface="Consolas"/>
              </a:rPr>
              <a:t>with </a:t>
            </a:r>
            <a:r>
              <a:rPr lang="en-US" altLang="ko-KR" sz="1400" dirty="0" err="1">
                <a:latin typeface="Consolas"/>
                <a:ea typeface="Consolas"/>
                <a:cs typeface="Consolas"/>
                <a:sym typeface="Consolas"/>
              </a:rPr>
              <a:t>tf.Session</a:t>
            </a:r>
            <a:r>
              <a:rPr lang="en-US" altLang="ko-KR" sz="1400" dirty="0">
                <a:latin typeface="Consolas"/>
                <a:ea typeface="Consolas"/>
                <a:cs typeface="Consolas"/>
                <a:sym typeface="Consolas"/>
              </a:rPr>
              <a:t>() as </a:t>
            </a:r>
            <a:r>
              <a:rPr lang="en-US" altLang="ko-KR" sz="1400" dirty="0" err="1">
                <a:latin typeface="Consolas"/>
                <a:ea typeface="Consolas"/>
                <a:cs typeface="Consolas"/>
                <a:sym typeface="Consolas"/>
              </a:rPr>
              <a:t>sess</a:t>
            </a:r>
            <a:r>
              <a:rPr lang="en-US" altLang="ko-KR" sz="1400" dirty="0">
                <a:latin typeface="Consolas"/>
                <a:ea typeface="Consolas"/>
                <a:cs typeface="Consolas"/>
                <a:sym typeface="Consolas"/>
              </a:rPr>
              <a:t>:</a:t>
            </a:r>
          </a:p>
          <a:p>
            <a:r>
              <a:rPr lang="en-US" altLang="ko-KR" sz="1400" dirty="0">
                <a:latin typeface="Consolas"/>
                <a:ea typeface="Consolas"/>
                <a:cs typeface="Consolas"/>
                <a:sym typeface="Consolas"/>
              </a:rPr>
              <a:t>    print(</a:t>
            </a:r>
            <a:r>
              <a:rPr lang="en-US" altLang="ko-KR" sz="1400" dirty="0" err="1">
                <a:latin typeface="Consolas"/>
                <a:ea typeface="Consolas"/>
                <a:cs typeface="Consolas"/>
                <a:sym typeface="Consolas"/>
              </a:rPr>
              <a:t>sess.run</a:t>
            </a:r>
            <a:r>
              <a:rPr lang="en-US" altLang="ko-KR" sz="1400" dirty="0">
                <a:latin typeface="Consolas"/>
                <a:ea typeface="Consolas"/>
                <a:cs typeface="Consolas"/>
                <a:sym typeface="Consolas"/>
              </a:rPr>
              <a:t>(</a:t>
            </a:r>
            <a:r>
              <a:rPr lang="en-US" altLang="ko-KR" sz="1400" dirty="0" err="1">
                <a:latin typeface="Consolas"/>
                <a:ea typeface="Consolas"/>
                <a:cs typeface="Consolas"/>
                <a:sym typeface="Consolas"/>
              </a:rPr>
              <a:t>shuff</a:t>
            </a:r>
            <a:r>
              <a:rPr lang="en-US" altLang="ko-KR" sz="1400" dirty="0">
                <a:latin typeface="Consolas"/>
                <a:ea typeface="Consolas"/>
                <a:cs typeface="Consolas"/>
                <a:sym typeface="Consolas"/>
              </a:rPr>
              <a:t>))</a:t>
            </a:r>
          </a:p>
        </p:txBody>
      </p:sp>
      <p:pic>
        <p:nvPicPr>
          <p:cNvPr id="5" name="그림 4"/>
          <p:cNvPicPr>
            <a:picLocks noChangeAspect="1"/>
          </p:cNvPicPr>
          <p:nvPr/>
        </p:nvPicPr>
        <p:blipFill>
          <a:blip r:embed="rId2"/>
          <a:stretch>
            <a:fillRect/>
          </a:stretch>
        </p:blipFill>
        <p:spPr>
          <a:xfrm>
            <a:off x="1130080" y="3658878"/>
            <a:ext cx="552450" cy="600075"/>
          </a:xfrm>
          <a:prstGeom prst="rect">
            <a:avLst/>
          </a:prstGeom>
        </p:spPr>
      </p:pic>
    </p:spTree>
    <p:extLst>
      <p:ext uri="{BB962C8B-B14F-4D97-AF65-F5344CB8AC3E}">
        <p14:creationId xmlns:p14="http://schemas.microsoft.com/office/powerpoint/2010/main" val="1874694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 altLang="ko-KR" sz="2800" b="1" dirty="0" smtClean="0">
                <a:ea typeface="Georgia"/>
                <a:cs typeface="Georgia"/>
                <a:sym typeface="Georgia"/>
              </a:rPr>
              <a:t>Operations</a:t>
            </a:r>
            <a:endParaRPr lang="ko-KR" altLang="en-US" sz="2800" dirty="0"/>
          </a:p>
        </p:txBody>
      </p:sp>
      <p:pic>
        <p:nvPicPr>
          <p:cNvPr id="8" name="Shape 283"/>
          <p:cNvPicPr preferRelativeResize="0"/>
          <p:nvPr/>
        </p:nvPicPr>
        <p:blipFill>
          <a:blip r:embed="rId2">
            <a:alphaModFix/>
          </a:blip>
          <a:stretch>
            <a:fillRect/>
          </a:stretch>
        </p:blipFill>
        <p:spPr>
          <a:xfrm>
            <a:off x="1158843" y="1690688"/>
            <a:ext cx="9144001" cy="2747705"/>
          </a:xfrm>
          <a:prstGeom prst="rect">
            <a:avLst/>
          </a:prstGeom>
          <a:noFill/>
          <a:ln>
            <a:noFill/>
          </a:ln>
        </p:spPr>
      </p:pic>
      <p:sp>
        <p:nvSpPr>
          <p:cNvPr id="9" name="Shape 284"/>
          <p:cNvSpPr txBox="1"/>
          <p:nvPr/>
        </p:nvSpPr>
        <p:spPr>
          <a:xfrm>
            <a:off x="1312752" y="4438393"/>
            <a:ext cx="3578100" cy="365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dirty="0">
                <a:latin typeface="Times New Roman"/>
                <a:ea typeface="Times New Roman"/>
                <a:cs typeface="Times New Roman"/>
                <a:sym typeface="Times New Roman"/>
              </a:rPr>
              <a:t>Buduma. </a:t>
            </a:r>
            <a:r>
              <a:rPr lang="en" sz="1100" i="1" dirty="0">
                <a:latin typeface="Times New Roman"/>
                <a:ea typeface="Times New Roman"/>
                <a:cs typeface="Times New Roman"/>
                <a:sym typeface="Times New Roman"/>
              </a:rPr>
              <a:t>Fundamentals of Deep Learning</a:t>
            </a:r>
            <a:r>
              <a:rPr lang="en" sz="1100" dirty="0">
                <a:latin typeface="Times New Roman"/>
                <a:ea typeface="Times New Roman"/>
                <a:cs typeface="Times New Roman"/>
                <a:sym typeface="Times New Roman"/>
              </a:rPr>
              <a:t>. O’Reilly, 2017</a:t>
            </a:r>
            <a:endParaRPr sz="11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483897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smtClean="0"/>
              <a:t>Creating </a:t>
            </a:r>
            <a:r>
              <a:rPr lang="en-US" altLang="ko-KR" sz="2800" b="1" dirty="0"/>
              <a:t>operators</a:t>
            </a:r>
            <a:endParaRPr lang="ko-KR" altLang="en-US" sz="2800" b="1" dirty="0"/>
          </a:p>
        </p:txBody>
      </p:sp>
      <p:sp>
        <p:nvSpPr>
          <p:cNvPr id="3" name="내용 개체 틀 2"/>
          <p:cNvSpPr>
            <a:spLocks noGrp="1"/>
          </p:cNvSpPr>
          <p:nvPr>
            <p:ph idx="1"/>
          </p:nvPr>
        </p:nvSpPr>
        <p:spPr>
          <a:xfrm>
            <a:off x="838199" y="1597704"/>
            <a:ext cx="7536256" cy="4739722"/>
          </a:xfrm>
        </p:spPr>
        <p:txBody>
          <a:bodyPr>
            <a:normAutofit/>
          </a:bodyPr>
          <a:lstStyle/>
          <a:p>
            <a:r>
              <a:rPr lang="en-US" altLang="ko-KR" sz="1400" dirty="0"/>
              <a:t>Useful </a:t>
            </a:r>
            <a:r>
              <a:rPr lang="en-US" altLang="ko-KR" sz="1400" dirty="0" err="1"/>
              <a:t>TensorFlow</a:t>
            </a:r>
            <a:r>
              <a:rPr lang="en-US" altLang="ko-KR" sz="1400" dirty="0"/>
              <a:t> operators</a:t>
            </a:r>
          </a:p>
          <a:p>
            <a:pPr lvl="1"/>
            <a:r>
              <a:rPr lang="en-US" altLang="ko-KR" sz="1400" dirty="0"/>
              <a:t>The official documentation carefully lays out all available math ops:</a:t>
            </a:r>
          </a:p>
          <a:p>
            <a:pPr lvl="1"/>
            <a:r>
              <a:rPr lang="en-US" altLang="ko-KR" sz="1400" dirty="0"/>
              <a:t>https://www.tensorflow.org/api_guides/python/math_ops.</a:t>
            </a:r>
          </a:p>
          <a:p>
            <a:r>
              <a:rPr lang="en-US" altLang="ko-KR" sz="1400" dirty="0"/>
              <a:t>Some specific examples of commonly used operators include:</a:t>
            </a:r>
          </a:p>
          <a:p>
            <a:pPr marL="0" indent="0">
              <a:buNone/>
            </a:pPr>
            <a:r>
              <a:rPr lang="en-US" altLang="ko-KR" sz="1400" dirty="0" smtClean="0"/>
              <a:t>    </a:t>
            </a:r>
            <a:r>
              <a:rPr lang="en-US" altLang="ko-KR" sz="1400" dirty="0" err="1" smtClean="0"/>
              <a:t>tf.add</a:t>
            </a:r>
            <a:r>
              <a:rPr lang="en-US" altLang="ko-KR" sz="1400" dirty="0" smtClean="0"/>
              <a:t>(x</a:t>
            </a:r>
            <a:r>
              <a:rPr lang="en-US" altLang="ko-KR" sz="1400" dirty="0"/>
              <a:t>, y) </a:t>
            </a:r>
            <a:r>
              <a:rPr lang="en-US" altLang="ko-KR" sz="1400" dirty="0" smtClean="0"/>
              <a:t>: </a:t>
            </a:r>
            <a:r>
              <a:rPr lang="en-US" altLang="ko-KR" sz="1400" dirty="0"/>
              <a:t>Add two tensors of the same type, x + y</a:t>
            </a:r>
          </a:p>
          <a:p>
            <a:pPr marL="0" indent="0">
              <a:buNone/>
            </a:pPr>
            <a:r>
              <a:rPr lang="en-US" altLang="ko-KR" sz="1400" dirty="0" smtClean="0"/>
              <a:t>    </a:t>
            </a:r>
            <a:r>
              <a:rPr lang="en-US" altLang="ko-KR" sz="1400" dirty="0" err="1" smtClean="0"/>
              <a:t>tf.subtract</a:t>
            </a:r>
            <a:r>
              <a:rPr lang="en-US" altLang="ko-KR" sz="1400" dirty="0" smtClean="0"/>
              <a:t>(x</a:t>
            </a:r>
            <a:r>
              <a:rPr lang="en-US" altLang="ko-KR" sz="1400" dirty="0"/>
              <a:t>, y) </a:t>
            </a:r>
            <a:r>
              <a:rPr lang="en-US" altLang="ko-KR" sz="1400" dirty="0" smtClean="0"/>
              <a:t>: </a:t>
            </a:r>
            <a:r>
              <a:rPr lang="en-US" altLang="ko-KR" sz="1400" dirty="0"/>
              <a:t>Subtract tensors of the same type, x - y</a:t>
            </a:r>
          </a:p>
          <a:p>
            <a:pPr marL="0" indent="0">
              <a:buNone/>
            </a:pPr>
            <a:r>
              <a:rPr lang="en-US" altLang="ko-KR" sz="1400" dirty="0" smtClean="0"/>
              <a:t>    </a:t>
            </a:r>
            <a:r>
              <a:rPr lang="en-US" altLang="ko-KR" sz="1400" dirty="0" err="1" smtClean="0"/>
              <a:t>tf.multiply</a:t>
            </a:r>
            <a:r>
              <a:rPr lang="en-US" altLang="ko-KR" sz="1400" dirty="0" smtClean="0"/>
              <a:t>(x</a:t>
            </a:r>
            <a:r>
              <a:rPr lang="en-US" altLang="ko-KR" sz="1400" dirty="0"/>
              <a:t>, y) </a:t>
            </a:r>
            <a:r>
              <a:rPr lang="en-US" altLang="ko-KR" sz="1400" dirty="0" smtClean="0"/>
              <a:t>: </a:t>
            </a:r>
            <a:r>
              <a:rPr lang="en-US" altLang="ko-KR" sz="1400" dirty="0"/>
              <a:t>Multiply two tensors element-wise</a:t>
            </a:r>
          </a:p>
          <a:p>
            <a:pPr marL="0" indent="0">
              <a:buNone/>
            </a:pPr>
            <a:r>
              <a:rPr lang="en-US" altLang="ko-KR" sz="1400" dirty="0" smtClean="0"/>
              <a:t>    </a:t>
            </a:r>
            <a:r>
              <a:rPr lang="en-US" altLang="ko-KR" sz="1400" dirty="0" err="1" smtClean="0"/>
              <a:t>tf.pow</a:t>
            </a:r>
            <a:r>
              <a:rPr lang="en-US" altLang="ko-KR" sz="1400" dirty="0" smtClean="0"/>
              <a:t>(x</a:t>
            </a:r>
            <a:r>
              <a:rPr lang="en-US" altLang="ko-KR" sz="1400" dirty="0"/>
              <a:t>, y) </a:t>
            </a:r>
            <a:r>
              <a:rPr lang="en-US" altLang="ko-KR" sz="1400" dirty="0" smtClean="0"/>
              <a:t>: </a:t>
            </a:r>
            <a:r>
              <a:rPr lang="en-US" altLang="ko-KR" sz="1400" dirty="0"/>
              <a:t>Take the element-wise power of x to y</a:t>
            </a:r>
          </a:p>
          <a:p>
            <a:pPr marL="0" indent="0">
              <a:buNone/>
            </a:pPr>
            <a:r>
              <a:rPr lang="en-US" altLang="ko-KR" sz="1400" dirty="0" smtClean="0"/>
              <a:t>    </a:t>
            </a:r>
            <a:r>
              <a:rPr lang="en-US" altLang="ko-KR" sz="1400" dirty="0" err="1" smtClean="0"/>
              <a:t>tf.exp</a:t>
            </a:r>
            <a:r>
              <a:rPr lang="en-US" altLang="ko-KR" sz="1400" dirty="0" smtClean="0"/>
              <a:t>(x</a:t>
            </a:r>
            <a:r>
              <a:rPr lang="en-US" altLang="ko-KR" sz="1400" dirty="0"/>
              <a:t>) </a:t>
            </a:r>
            <a:r>
              <a:rPr lang="en-US" altLang="ko-KR" sz="1400" dirty="0" smtClean="0"/>
              <a:t>: </a:t>
            </a:r>
            <a:r>
              <a:rPr lang="en-US" altLang="ko-KR" sz="1400" dirty="0"/>
              <a:t>Equivalent to pow(e, x), where e is Euler’s number (2.718…)</a:t>
            </a:r>
          </a:p>
          <a:p>
            <a:pPr marL="0" indent="0">
              <a:buNone/>
            </a:pPr>
            <a:r>
              <a:rPr lang="en-US" altLang="ko-KR" sz="1400" dirty="0" smtClean="0"/>
              <a:t>    </a:t>
            </a:r>
            <a:r>
              <a:rPr lang="en-US" altLang="ko-KR" sz="1400" dirty="0" err="1" smtClean="0"/>
              <a:t>tf.sqrt</a:t>
            </a:r>
            <a:r>
              <a:rPr lang="en-US" altLang="ko-KR" sz="1400" dirty="0" smtClean="0"/>
              <a:t>(x</a:t>
            </a:r>
            <a:r>
              <a:rPr lang="en-US" altLang="ko-KR" sz="1400" dirty="0"/>
              <a:t>) </a:t>
            </a:r>
            <a:r>
              <a:rPr lang="en-US" altLang="ko-KR" sz="1400" dirty="0" smtClean="0"/>
              <a:t>: </a:t>
            </a:r>
            <a:r>
              <a:rPr lang="en-US" altLang="ko-KR" sz="1400" dirty="0"/>
              <a:t>Equivalent to pow(x, 0.5)</a:t>
            </a:r>
          </a:p>
          <a:p>
            <a:pPr marL="0" indent="0">
              <a:buNone/>
            </a:pPr>
            <a:r>
              <a:rPr lang="en-US" altLang="ko-KR" sz="1400" dirty="0" smtClean="0"/>
              <a:t>    </a:t>
            </a:r>
            <a:r>
              <a:rPr lang="en-US" altLang="ko-KR" sz="1400" dirty="0" err="1" smtClean="0"/>
              <a:t>tf.div</a:t>
            </a:r>
            <a:r>
              <a:rPr lang="en-US" altLang="ko-KR" sz="1400" dirty="0" smtClean="0"/>
              <a:t>(x</a:t>
            </a:r>
            <a:r>
              <a:rPr lang="en-US" altLang="ko-KR" sz="1400" dirty="0"/>
              <a:t>, y) </a:t>
            </a:r>
            <a:r>
              <a:rPr lang="en-US" altLang="ko-KR" sz="1400" dirty="0" smtClean="0"/>
              <a:t>: </a:t>
            </a:r>
            <a:r>
              <a:rPr lang="en-US" altLang="ko-KR" sz="1400" dirty="0"/>
              <a:t>Take the element-wise division of x and y</a:t>
            </a:r>
          </a:p>
          <a:p>
            <a:pPr marL="0" indent="0">
              <a:buNone/>
            </a:pPr>
            <a:r>
              <a:rPr lang="en-US" altLang="ko-KR" sz="1400" dirty="0" smtClean="0"/>
              <a:t>    </a:t>
            </a:r>
            <a:r>
              <a:rPr lang="en-US" altLang="ko-KR" sz="1400" dirty="0" err="1" smtClean="0"/>
              <a:t>tf.truediv</a:t>
            </a:r>
            <a:r>
              <a:rPr lang="en-US" altLang="ko-KR" sz="1400" dirty="0" smtClean="0"/>
              <a:t>(x</a:t>
            </a:r>
            <a:r>
              <a:rPr lang="en-US" altLang="ko-KR" sz="1400" dirty="0"/>
              <a:t>, y) </a:t>
            </a:r>
            <a:r>
              <a:rPr lang="en-US" altLang="ko-KR" sz="1400" dirty="0" smtClean="0"/>
              <a:t>: </a:t>
            </a:r>
            <a:r>
              <a:rPr lang="en-US" altLang="ko-KR" sz="1400" dirty="0"/>
              <a:t>Same as </a:t>
            </a:r>
            <a:r>
              <a:rPr lang="en-US" altLang="ko-KR" sz="1400" dirty="0" err="1"/>
              <a:t>tf.div</a:t>
            </a:r>
            <a:r>
              <a:rPr lang="en-US" altLang="ko-KR" sz="1400" dirty="0"/>
              <a:t>, except casts the arguments as a float</a:t>
            </a:r>
          </a:p>
          <a:p>
            <a:pPr marL="0" indent="0">
              <a:buNone/>
            </a:pPr>
            <a:r>
              <a:rPr lang="en-US" altLang="ko-KR" sz="1400" dirty="0" smtClean="0"/>
              <a:t>    </a:t>
            </a:r>
            <a:r>
              <a:rPr lang="en-US" altLang="ko-KR" sz="1400" dirty="0" err="1" smtClean="0"/>
              <a:t>tf.floordiv</a:t>
            </a:r>
            <a:r>
              <a:rPr lang="en-US" altLang="ko-KR" sz="1400" dirty="0" smtClean="0"/>
              <a:t>(x</a:t>
            </a:r>
            <a:r>
              <a:rPr lang="en-US" altLang="ko-KR" sz="1400" dirty="0"/>
              <a:t>, y) </a:t>
            </a:r>
            <a:r>
              <a:rPr lang="en-US" altLang="ko-KR" sz="1400" dirty="0" smtClean="0"/>
              <a:t>: </a:t>
            </a:r>
            <a:r>
              <a:rPr lang="en-US" altLang="ko-KR" sz="1400" dirty="0"/>
              <a:t>Same as </a:t>
            </a:r>
            <a:r>
              <a:rPr lang="en-US" altLang="ko-KR" sz="1400" dirty="0" err="1"/>
              <a:t>truediv</a:t>
            </a:r>
            <a:r>
              <a:rPr lang="en-US" altLang="ko-KR" sz="1400" dirty="0"/>
              <a:t>, except rounds down the final answer into an integer</a:t>
            </a:r>
          </a:p>
          <a:p>
            <a:pPr marL="0" indent="0">
              <a:buNone/>
            </a:pPr>
            <a:r>
              <a:rPr lang="en-US" altLang="ko-KR" sz="1400" dirty="0" smtClean="0"/>
              <a:t>    tf.mod(x</a:t>
            </a:r>
            <a:r>
              <a:rPr lang="en-US" altLang="ko-KR" sz="1400" dirty="0"/>
              <a:t>, y) </a:t>
            </a:r>
            <a:r>
              <a:rPr lang="en-US" altLang="ko-KR" sz="1400" dirty="0" smtClean="0"/>
              <a:t>: </a:t>
            </a:r>
            <a:r>
              <a:rPr lang="en-US" altLang="ko-KR" sz="1400" dirty="0"/>
              <a:t>Takes the element-wise remainder from division</a:t>
            </a:r>
            <a:endParaRPr lang="ko-KR" altLang="en-US" sz="1400" dirty="0"/>
          </a:p>
        </p:txBody>
      </p:sp>
    </p:spTree>
    <p:extLst>
      <p:ext uri="{BB962C8B-B14F-4D97-AF65-F5344CB8AC3E}">
        <p14:creationId xmlns:p14="http://schemas.microsoft.com/office/powerpoint/2010/main" val="1702841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smtClean="0"/>
              <a:t>Operations</a:t>
            </a:r>
            <a:endParaRPr lang="ko-KR" altLang="en-US" sz="2800" b="1" dirty="0"/>
          </a:p>
        </p:txBody>
      </p:sp>
      <p:sp>
        <p:nvSpPr>
          <p:cNvPr id="4" name="TextBox 3">
            <a:extLst>
              <a:ext uri="{FF2B5EF4-FFF2-40B4-BE49-F238E27FC236}">
                <a16:creationId xmlns:a16="http://schemas.microsoft.com/office/drawing/2014/main" id="{A33BCD84-10D4-4F32-A89D-5B338AC70061}"/>
              </a:ext>
            </a:extLst>
          </p:cNvPr>
          <p:cNvSpPr txBox="1"/>
          <p:nvPr/>
        </p:nvSpPr>
        <p:spPr>
          <a:xfrm>
            <a:off x="838200" y="1865534"/>
            <a:ext cx="10451472" cy="2031325"/>
          </a:xfrm>
          <a:prstGeom prst="rect">
            <a:avLst/>
          </a:prstGeom>
          <a:noFill/>
          <a:ln>
            <a:solidFill>
              <a:schemeClr val="bg1">
                <a:lumMod val="75000"/>
              </a:schemeClr>
            </a:solidFill>
          </a:ln>
        </p:spPr>
        <p:txBody>
          <a:bodyPr wrap="square" rtlCol="0">
            <a:spAutoFit/>
          </a:bodyPr>
          <a:lstStyle/>
          <a:p>
            <a:r>
              <a:rPr lang="en-US" altLang="ko-KR" sz="1400" dirty="0">
                <a:latin typeface="Consolas"/>
                <a:ea typeface="Consolas"/>
                <a:cs typeface="Consolas"/>
                <a:sym typeface="Consolas"/>
              </a:rPr>
              <a:t>a = </a:t>
            </a:r>
            <a:r>
              <a:rPr lang="en-US" altLang="ko-KR" sz="1400" dirty="0" err="1">
                <a:latin typeface="Consolas"/>
                <a:ea typeface="Consolas"/>
                <a:cs typeface="Consolas"/>
                <a:sym typeface="Consolas"/>
              </a:rPr>
              <a:t>tf.constant</a:t>
            </a:r>
            <a:r>
              <a:rPr lang="en-US" altLang="ko-KR" sz="1400" dirty="0">
                <a:latin typeface="Consolas"/>
                <a:ea typeface="Consolas"/>
                <a:cs typeface="Consolas"/>
                <a:sym typeface="Consolas"/>
              </a:rPr>
              <a:t>([3, 6])</a:t>
            </a:r>
          </a:p>
          <a:p>
            <a:r>
              <a:rPr lang="en-US" altLang="ko-KR" sz="1400" dirty="0">
                <a:latin typeface="Consolas"/>
                <a:ea typeface="Consolas"/>
                <a:cs typeface="Consolas"/>
                <a:sym typeface="Consolas"/>
              </a:rPr>
              <a:t>b = </a:t>
            </a:r>
            <a:r>
              <a:rPr lang="en-US" altLang="ko-KR" sz="1400" dirty="0" err="1">
                <a:latin typeface="Consolas"/>
                <a:ea typeface="Consolas"/>
                <a:cs typeface="Consolas"/>
                <a:sym typeface="Consolas"/>
              </a:rPr>
              <a:t>tf.constant</a:t>
            </a:r>
            <a:r>
              <a:rPr lang="en-US" altLang="ko-KR" sz="1400" dirty="0">
                <a:latin typeface="Consolas"/>
                <a:ea typeface="Consolas"/>
                <a:cs typeface="Consolas"/>
                <a:sym typeface="Consolas"/>
              </a:rPr>
              <a:t>([2, 2])</a:t>
            </a:r>
          </a:p>
          <a:p>
            <a:r>
              <a:rPr lang="en-US" altLang="ko-KR" sz="1400" dirty="0" err="1">
                <a:latin typeface="Consolas"/>
                <a:ea typeface="Consolas"/>
                <a:cs typeface="Consolas"/>
                <a:sym typeface="Consolas"/>
              </a:rPr>
              <a:t>tf.add</a:t>
            </a:r>
            <a:r>
              <a:rPr lang="en-US" altLang="ko-KR" sz="1400" dirty="0">
                <a:latin typeface="Consolas"/>
                <a:ea typeface="Consolas"/>
                <a:cs typeface="Consolas"/>
                <a:sym typeface="Consolas"/>
              </a:rPr>
              <a:t>(a, b) </a:t>
            </a:r>
            <a:r>
              <a:rPr lang="en-US" altLang="ko-KR" sz="1400" dirty="0" smtClean="0">
                <a:latin typeface="Consolas"/>
                <a:ea typeface="Consolas"/>
                <a:cs typeface="Consolas"/>
                <a:sym typeface="Consolas"/>
              </a:rPr>
              <a:t>		# </a:t>
            </a:r>
            <a:r>
              <a:rPr lang="en-US" altLang="ko-KR" sz="1400" dirty="0">
                <a:latin typeface="Consolas"/>
                <a:ea typeface="Consolas"/>
                <a:cs typeface="Consolas"/>
                <a:sym typeface="Consolas"/>
              </a:rPr>
              <a:t>&gt;&gt; [5 8]</a:t>
            </a:r>
          </a:p>
          <a:p>
            <a:r>
              <a:rPr lang="en-US" altLang="ko-KR" sz="1400" dirty="0" err="1">
                <a:latin typeface="Consolas"/>
                <a:ea typeface="Consolas"/>
                <a:cs typeface="Consolas"/>
                <a:sym typeface="Consolas"/>
              </a:rPr>
              <a:t>tf.add_n</a:t>
            </a:r>
            <a:r>
              <a:rPr lang="en-US" altLang="ko-KR" sz="1400" dirty="0">
                <a:latin typeface="Consolas"/>
                <a:ea typeface="Consolas"/>
                <a:cs typeface="Consolas"/>
                <a:sym typeface="Consolas"/>
              </a:rPr>
              <a:t>([a, b, b]) </a:t>
            </a:r>
            <a:r>
              <a:rPr lang="en-US" altLang="ko-KR" sz="1400" dirty="0" smtClean="0">
                <a:latin typeface="Consolas"/>
                <a:ea typeface="Consolas"/>
                <a:cs typeface="Consolas"/>
                <a:sym typeface="Consolas"/>
              </a:rPr>
              <a:t>	# </a:t>
            </a:r>
            <a:r>
              <a:rPr lang="en-US" altLang="ko-KR" sz="1400" dirty="0">
                <a:latin typeface="Consolas"/>
                <a:ea typeface="Consolas"/>
                <a:cs typeface="Consolas"/>
                <a:sym typeface="Consolas"/>
              </a:rPr>
              <a:t>&gt;&gt; [7 10]. Equivalent to a + b + b</a:t>
            </a:r>
          </a:p>
          <a:p>
            <a:r>
              <a:rPr lang="en-US" altLang="ko-KR" sz="1400" dirty="0" err="1" smtClean="0">
                <a:latin typeface="Consolas"/>
                <a:ea typeface="Consolas"/>
                <a:cs typeface="Consolas"/>
                <a:sym typeface="Consolas"/>
              </a:rPr>
              <a:t>tf.multiply</a:t>
            </a:r>
            <a:r>
              <a:rPr lang="en-US" altLang="ko-KR" sz="1400" dirty="0" smtClean="0">
                <a:latin typeface="Consolas"/>
                <a:ea typeface="Consolas"/>
                <a:cs typeface="Consolas"/>
                <a:sym typeface="Consolas"/>
              </a:rPr>
              <a:t>(a</a:t>
            </a:r>
            <a:r>
              <a:rPr lang="en-US" altLang="ko-KR" sz="1400" dirty="0">
                <a:latin typeface="Consolas"/>
                <a:ea typeface="Consolas"/>
                <a:cs typeface="Consolas"/>
                <a:sym typeface="Consolas"/>
              </a:rPr>
              <a:t>, b) </a:t>
            </a:r>
            <a:r>
              <a:rPr lang="en-US" altLang="ko-KR" sz="1400" dirty="0" smtClean="0">
                <a:latin typeface="Consolas"/>
                <a:ea typeface="Consolas"/>
                <a:cs typeface="Consolas"/>
                <a:sym typeface="Consolas"/>
              </a:rPr>
              <a:t>		# </a:t>
            </a:r>
            <a:r>
              <a:rPr lang="en-US" altLang="ko-KR" sz="1400" dirty="0">
                <a:latin typeface="Consolas"/>
                <a:ea typeface="Consolas"/>
                <a:cs typeface="Consolas"/>
                <a:sym typeface="Consolas"/>
              </a:rPr>
              <a:t>&gt;&gt; [6 12] because </a:t>
            </a:r>
            <a:r>
              <a:rPr lang="en-US" altLang="ko-KR" sz="1400" dirty="0" err="1">
                <a:latin typeface="Consolas"/>
                <a:ea typeface="Consolas"/>
                <a:cs typeface="Consolas"/>
                <a:sym typeface="Consolas"/>
              </a:rPr>
              <a:t>mul</a:t>
            </a:r>
            <a:r>
              <a:rPr lang="en-US" altLang="ko-KR" sz="1400" dirty="0">
                <a:latin typeface="Consolas"/>
                <a:ea typeface="Consolas"/>
                <a:cs typeface="Consolas"/>
                <a:sym typeface="Consolas"/>
              </a:rPr>
              <a:t> is element wise</a:t>
            </a:r>
          </a:p>
          <a:p>
            <a:r>
              <a:rPr lang="en-US" altLang="ko-KR" sz="1400" dirty="0" err="1">
                <a:latin typeface="Consolas"/>
                <a:ea typeface="Consolas"/>
                <a:cs typeface="Consolas"/>
                <a:sym typeface="Consolas"/>
              </a:rPr>
              <a:t>tf.matmul</a:t>
            </a:r>
            <a:r>
              <a:rPr lang="en-US" altLang="ko-KR" sz="1400" dirty="0">
                <a:latin typeface="Consolas"/>
                <a:ea typeface="Consolas"/>
                <a:cs typeface="Consolas"/>
                <a:sym typeface="Consolas"/>
              </a:rPr>
              <a:t>(a, b) </a:t>
            </a:r>
            <a:r>
              <a:rPr lang="en-US" altLang="ko-KR" sz="1400" dirty="0" smtClean="0">
                <a:latin typeface="Consolas"/>
                <a:ea typeface="Consolas"/>
                <a:cs typeface="Consolas"/>
                <a:sym typeface="Consolas"/>
              </a:rPr>
              <a:t>		# </a:t>
            </a:r>
            <a:r>
              <a:rPr lang="en-US" altLang="ko-KR" sz="1400" dirty="0">
                <a:latin typeface="Consolas"/>
                <a:ea typeface="Consolas"/>
                <a:cs typeface="Consolas"/>
                <a:sym typeface="Consolas"/>
              </a:rPr>
              <a:t>&gt;&gt; </a:t>
            </a:r>
            <a:r>
              <a:rPr lang="en-US" altLang="ko-KR" sz="1400" dirty="0" err="1">
                <a:latin typeface="Consolas"/>
                <a:ea typeface="Consolas"/>
                <a:cs typeface="Consolas"/>
                <a:sym typeface="Consolas"/>
              </a:rPr>
              <a:t>ValueError</a:t>
            </a:r>
            <a:endParaRPr lang="en-US" altLang="ko-KR" sz="1400" dirty="0">
              <a:latin typeface="Consolas"/>
              <a:ea typeface="Consolas"/>
              <a:cs typeface="Consolas"/>
              <a:sym typeface="Consolas"/>
            </a:endParaRPr>
          </a:p>
          <a:p>
            <a:r>
              <a:rPr lang="en-US" altLang="ko-KR" sz="1400" dirty="0" err="1">
                <a:latin typeface="Consolas"/>
                <a:ea typeface="Consolas"/>
                <a:cs typeface="Consolas"/>
                <a:sym typeface="Consolas"/>
              </a:rPr>
              <a:t>tf.matmul</a:t>
            </a:r>
            <a:r>
              <a:rPr lang="en-US" altLang="ko-KR" sz="1400" dirty="0">
                <a:latin typeface="Consolas"/>
                <a:ea typeface="Consolas"/>
                <a:cs typeface="Consolas"/>
                <a:sym typeface="Consolas"/>
              </a:rPr>
              <a:t>(</a:t>
            </a:r>
            <a:r>
              <a:rPr lang="en-US" altLang="ko-KR" sz="1400" dirty="0" err="1">
                <a:latin typeface="Consolas"/>
                <a:ea typeface="Consolas"/>
                <a:cs typeface="Consolas"/>
                <a:sym typeface="Consolas"/>
              </a:rPr>
              <a:t>tf.reshape</a:t>
            </a:r>
            <a:r>
              <a:rPr lang="en-US" altLang="ko-KR" sz="1400" dirty="0">
                <a:latin typeface="Consolas"/>
                <a:ea typeface="Consolas"/>
                <a:cs typeface="Consolas"/>
                <a:sym typeface="Consolas"/>
              </a:rPr>
              <a:t>(a, [1, 2]), </a:t>
            </a:r>
            <a:r>
              <a:rPr lang="en-US" altLang="ko-KR" sz="1400" dirty="0" err="1">
                <a:latin typeface="Consolas"/>
                <a:ea typeface="Consolas"/>
                <a:cs typeface="Consolas"/>
                <a:sym typeface="Consolas"/>
              </a:rPr>
              <a:t>tf.reshape</a:t>
            </a:r>
            <a:r>
              <a:rPr lang="en-US" altLang="ko-KR" sz="1400" dirty="0">
                <a:latin typeface="Consolas"/>
                <a:ea typeface="Consolas"/>
                <a:cs typeface="Consolas"/>
                <a:sym typeface="Consolas"/>
              </a:rPr>
              <a:t>(b, [2, 1])) # &gt;&gt; </a:t>
            </a:r>
            <a:r>
              <a:rPr lang="en-US" altLang="ko-KR" sz="1400" dirty="0" smtClean="0">
                <a:latin typeface="Consolas"/>
                <a:ea typeface="Consolas"/>
                <a:cs typeface="Consolas"/>
                <a:sym typeface="Consolas"/>
              </a:rPr>
              <a:t>= </a:t>
            </a:r>
            <a:r>
              <a:rPr lang="en-US" altLang="ko-KR" sz="1400" dirty="0" err="1" smtClean="0">
                <a:latin typeface="Consolas"/>
                <a:ea typeface="Consolas"/>
                <a:cs typeface="Consolas"/>
                <a:sym typeface="Consolas"/>
              </a:rPr>
              <a:t>tf.matmul</a:t>
            </a:r>
            <a:r>
              <a:rPr lang="en-US" altLang="ko-KR" sz="1400" dirty="0" smtClean="0">
                <a:latin typeface="Consolas"/>
                <a:ea typeface="Consolas"/>
                <a:cs typeface="Consolas"/>
                <a:sym typeface="Consolas"/>
              </a:rPr>
              <a:t>([[3,6]], [[2],[2]]), [[</a:t>
            </a:r>
            <a:r>
              <a:rPr lang="en-US" altLang="ko-KR" sz="1400" dirty="0">
                <a:latin typeface="Consolas"/>
                <a:ea typeface="Consolas"/>
                <a:cs typeface="Consolas"/>
                <a:sym typeface="Consolas"/>
              </a:rPr>
              <a:t>18]]</a:t>
            </a:r>
          </a:p>
          <a:p>
            <a:r>
              <a:rPr lang="en-US" altLang="ko-KR" sz="1400" dirty="0" err="1">
                <a:latin typeface="Consolas"/>
                <a:ea typeface="Consolas"/>
                <a:cs typeface="Consolas"/>
                <a:sym typeface="Consolas"/>
              </a:rPr>
              <a:t>tf.div</a:t>
            </a:r>
            <a:r>
              <a:rPr lang="en-US" altLang="ko-KR" sz="1400" dirty="0">
                <a:latin typeface="Consolas"/>
                <a:ea typeface="Consolas"/>
                <a:cs typeface="Consolas"/>
                <a:sym typeface="Consolas"/>
              </a:rPr>
              <a:t>(a, b) # &gt;&gt; [1 3]</a:t>
            </a:r>
          </a:p>
          <a:p>
            <a:r>
              <a:rPr lang="en-US" altLang="ko-KR" sz="1400" dirty="0">
                <a:latin typeface="Consolas"/>
                <a:ea typeface="Consolas"/>
                <a:cs typeface="Consolas"/>
                <a:sym typeface="Consolas"/>
              </a:rPr>
              <a:t>tf.mod(a, b) # &gt;&gt; [1 0]</a:t>
            </a:r>
          </a:p>
        </p:txBody>
      </p:sp>
      <p:sp>
        <p:nvSpPr>
          <p:cNvPr id="5" name="TextBox 4">
            <a:extLst>
              <a:ext uri="{FF2B5EF4-FFF2-40B4-BE49-F238E27FC236}">
                <a16:creationId xmlns:a16="http://schemas.microsoft.com/office/drawing/2014/main" id="{A33BCD84-10D4-4F32-A89D-5B338AC70061}"/>
              </a:ext>
            </a:extLst>
          </p:cNvPr>
          <p:cNvSpPr txBox="1"/>
          <p:nvPr/>
        </p:nvSpPr>
        <p:spPr>
          <a:xfrm>
            <a:off x="870264" y="4071705"/>
            <a:ext cx="10451472" cy="1815882"/>
          </a:xfrm>
          <a:prstGeom prst="rect">
            <a:avLst/>
          </a:prstGeom>
          <a:noFill/>
          <a:ln>
            <a:solidFill>
              <a:schemeClr val="bg1">
                <a:lumMod val="75000"/>
              </a:schemeClr>
            </a:solidFill>
          </a:ln>
        </p:spPr>
        <p:txBody>
          <a:bodyPr wrap="square" rtlCol="0">
            <a:spAutoFit/>
          </a:bodyPr>
          <a:lstStyle/>
          <a:p>
            <a:r>
              <a:rPr lang="en-US" altLang="ko-KR" sz="1400" dirty="0" err="1">
                <a:latin typeface="Consolas"/>
                <a:ea typeface="Consolas"/>
                <a:cs typeface="Consolas"/>
                <a:sym typeface="Consolas"/>
              </a:rPr>
              <a:t>tf.reset_default_graph</a:t>
            </a:r>
            <a:r>
              <a:rPr lang="en-US" altLang="ko-KR" sz="1400" dirty="0">
                <a:latin typeface="Consolas"/>
                <a:ea typeface="Consolas"/>
                <a:cs typeface="Consolas"/>
                <a:sym typeface="Consolas"/>
              </a:rPr>
              <a:t>()</a:t>
            </a:r>
          </a:p>
          <a:p>
            <a:r>
              <a:rPr lang="en-US" altLang="ko-KR" sz="1400" dirty="0">
                <a:latin typeface="Consolas"/>
                <a:ea typeface="Consolas"/>
                <a:cs typeface="Consolas"/>
                <a:sym typeface="Consolas"/>
              </a:rPr>
              <a:t>a = </a:t>
            </a:r>
            <a:r>
              <a:rPr lang="en-US" altLang="ko-KR" sz="1400" dirty="0" err="1">
                <a:latin typeface="Consolas"/>
                <a:ea typeface="Consolas"/>
                <a:cs typeface="Consolas"/>
                <a:sym typeface="Consolas"/>
              </a:rPr>
              <a:t>tf.constant</a:t>
            </a:r>
            <a:r>
              <a:rPr lang="en-US" altLang="ko-KR" sz="1400" dirty="0">
                <a:latin typeface="Consolas"/>
                <a:ea typeface="Consolas"/>
                <a:cs typeface="Consolas"/>
                <a:sym typeface="Consolas"/>
              </a:rPr>
              <a:t>([2, 2], name='a')</a:t>
            </a:r>
          </a:p>
          <a:p>
            <a:r>
              <a:rPr lang="en-US" altLang="ko-KR" sz="1400" dirty="0">
                <a:latin typeface="Consolas"/>
                <a:ea typeface="Consolas"/>
                <a:cs typeface="Consolas"/>
                <a:sym typeface="Consolas"/>
              </a:rPr>
              <a:t>b = </a:t>
            </a:r>
            <a:r>
              <a:rPr lang="en-US" altLang="ko-KR" sz="1400" dirty="0" err="1">
                <a:latin typeface="Consolas"/>
                <a:ea typeface="Consolas"/>
                <a:cs typeface="Consolas"/>
                <a:sym typeface="Consolas"/>
              </a:rPr>
              <a:t>tf.constant</a:t>
            </a:r>
            <a:r>
              <a:rPr lang="en-US" altLang="ko-KR" sz="1400" dirty="0">
                <a:latin typeface="Consolas"/>
                <a:ea typeface="Consolas"/>
                <a:cs typeface="Consolas"/>
                <a:sym typeface="Consolas"/>
              </a:rPr>
              <a:t>([[0, 1], [2, 3]], name='b')</a:t>
            </a:r>
          </a:p>
          <a:p>
            <a:r>
              <a:rPr lang="en-US" altLang="ko-KR" sz="1400" dirty="0">
                <a:latin typeface="Consolas"/>
                <a:ea typeface="Consolas"/>
                <a:cs typeface="Consolas"/>
                <a:sym typeface="Consolas"/>
              </a:rPr>
              <a:t>with </a:t>
            </a:r>
            <a:r>
              <a:rPr lang="en-US" altLang="ko-KR" sz="1400" dirty="0" err="1">
                <a:latin typeface="Consolas"/>
                <a:ea typeface="Consolas"/>
                <a:cs typeface="Consolas"/>
                <a:sym typeface="Consolas"/>
              </a:rPr>
              <a:t>tf.Session</a:t>
            </a:r>
            <a:r>
              <a:rPr lang="en-US" altLang="ko-KR" sz="1400" dirty="0">
                <a:latin typeface="Consolas"/>
                <a:ea typeface="Consolas"/>
                <a:cs typeface="Consolas"/>
                <a:sym typeface="Consolas"/>
              </a:rPr>
              <a:t>() as </a:t>
            </a:r>
            <a:r>
              <a:rPr lang="en-US" altLang="ko-KR" sz="1400" dirty="0" err="1">
                <a:latin typeface="Consolas"/>
                <a:ea typeface="Consolas"/>
                <a:cs typeface="Consolas"/>
                <a:sym typeface="Consolas"/>
              </a:rPr>
              <a:t>sess</a:t>
            </a:r>
            <a:r>
              <a:rPr lang="en-US" altLang="ko-KR" sz="1400" dirty="0" smtClean="0">
                <a:latin typeface="Consolas"/>
                <a:ea typeface="Consolas"/>
                <a:cs typeface="Consolas"/>
                <a:sym typeface="Consolas"/>
              </a:rPr>
              <a:t>:</a:t>
            </a:r>
          </a:p>
          <a:p>
            <a:r>
              <a:rPr lang="en-US" altLang="ko-KR" sz="1400" dirty="0" smtClean="0">
                <a:latin typeface="Consolas"/>
                <a:ea typeface="Consolas"/>
                <a:cs typeface="Consolas"/>
                <a:sym typeface="Consolas"/>
              </a:rPr>
              <a:t>	print(</a:t>
            </a:r>
            <a:r>
              <a:rPr lang="en-US" altLang="ko-KR" sz="1400" dirty="0" err="1" smtClean="0">
                <a:latin typeface="Consolas"/>
                <a:ea typeface="Consolas"/>
                <a:cs typeface="Consolas"/>
                <a:sym typeface="Consolas"/>
              </a:rPr>
              <a:t>sess.run</a:t>
            </a:r>
            <a:r>
              <a:rPr lang="en-US" altLang="ko-KR" sz="1400" dirty="0" smtClean="0">
                <a:latin typeface="Consolas"/>
                <a:ea typeface="Consolas"/>
                <a:cs typeface="Consolas"/>
                <a:sym typeface="Consolas"/>
              </a:rPr>
              <a:t>(</a:t>
            </a:r>
            <a:r>
              <a:rPr lang="en-US" altLang="ko-KR" sz="1400" dirty="0" err="1" smtClean="0">
                <a:latin typeface="Consolas"/>
                <a:ea typeface="Consolas"/>
                <a:cs typeface="Consolas"/>
                <a:sym typeface="Consolas"/>
              </a:rPr>
              <a:t>tf.div</a:t>
            </a:r>
            <a:r>
              <a:rPr lang="en-US" altLang="ko-KR" sz="1400" dirty="0" smtClean="0">
                <a:latin typeface="Consolas"/>
                <a:ea typeface="Consolas"/>
                <a:cs typeface="Consolas"/>
                <a:sym typeface="Consolas"/>
              </a:rPr>
              <a:t>(b</a:t>
            </a:r>
            <a:r>
              <a:rPr lang="en-US" altLang="ko-KR" sz="1400" dirty="0">
                <a:latin typeface="Consolas"/>
                <a:ea typeface="Consolas"/>
                <a:cs typeface="Consolas"/>
                <a:sym typeface="Consolas"/>
              </a:rPr>
              <a:t>, a)))            #[[0 0] [1 1]] </a:t>
            </a:r>
          </a:p>
          <a:p>
            <a:r>
              <a:rPr lang="en-US" altLang="ko-KR" sz="1400" dirty="0">
                <a:latin typeface="Consolas"/>
                <a:ea typeface="Consolas"/>
                <a:cs typeface="Consolas"/>
                <a:sym typeface="Consolas"/>
              </a:rPr>
              <a:t>	print(</a:t>
            </a:r>
            <a:r>
              <a:rPr lang="en-US" altLang="ko-KR" sz="1400" dirty="0" err="1">
                <a:latin typeface="Consolas"/>
                <a:ea typeface="Consolas"/>
                <a:cs typeface="Consolas"/>
                <a:sym typeface="Consolas"/>
              </a:rPr>
              <a:t>sess.run</a:t>
            </a:r>
            <a:r>
              <a:rPr lang="en-US" altLang="ko-KR" sz="1400" dirty="0">
                <a:latin typeface="Consolas"/>
                <a:ea typeface="Consolas"/>
                <a:cs typeface="Consolas"/>
                <a:sym typeface="Consolas"/>
              </a:rPr>
              <a:t>(</a:t>
            </a:r>
            <a:r>
              <a:rPr lang="en-US" altLang="ko-KR" sz="1400" dirty="0" err="1">
                <a:latin typeface="Consolas"/>
                <a:ea typeface="Consolas"/>
                <a:cs typeface="Consolas"/>
                <a:sym typeface="Consolas"/>
              </a:rPr>
              <a:t>tf.divide</a:t>
            </a:r>
            <a:r>
              <a:rPr lang="en-US" altLang="ko-KR" sz="1400" dirty="0">
                <a:latin typeface="Consolas"/>
                <a:ea typeface="Consolas"/>
                <a:cs typeface="Consolas"/>
                <a:sym typeface="Consolas"/>
              </a:rPr>
              <a:t>(b, a)))         # [[0. 0.5] [1. 1.5]]</a:t>
            </a:r>
          </a:p>
          <a:p>
            <a:r>
              <a:rPr lang="en-US" altLang="ko-KR" sz="1400" dirty="0">
                <a:latin typeface="Consolas"/>
                <a:ea typeface="Consolas"/>
                <a:cs typeface="Consolas"/>
                <a:sym typeface="Consolas"/>
              </a:rPr>
              <a:t>	print(</a:t>
            </a:r>
            <a:r>
              <a:rPr lang="en-US" altLang="ko-KR" sz="1400" dirty="0" err="1">
                <a:latin typeface="Consolas"/>
                <a:ea typeface="Consolas"/>
                <a:cs typeface="Consolas"/>
                <a:sym typeface="Consolas"/>
              </a:rPr>
              <a:t>sess.run</a:t>
            </a:r>
            <a:r>
              <a:rPr lang="en-US" altLang="ko-KR" sz="1400" dirty="0">
                <a:latin typeface="Consolas"/>
                <a:ea typeface="Consolas"/>
                <a:cs typeface="Consolas"/>
                <a:sym typeface="Consolas"/>
              </a:rPr>
              <a:t>(</a:t>
            </a:r>
            <a:r>
              <a:rPr lang="en-US" altLang="ko-KR" sz="1400" dirty="0" err="1">
                <a:latin typeface="Consolas"/>
                <a:ea typeface="Consolas"/>
                <a:cs typeface="Consolas"/>
                <a:sym typeface="Consolas"/>
              </a:rPr>
              <a:t>tf.floordiv</a:t>
            </a:r>
            <a:r>
              <a:rPr lang="en-US" altLang="ko-KR" sz="1400" dirty="0">
                <a:latin typeface="Consolas"/>
                <a:ea typeface="Consolas"/>
                <a:cs typeface="Consolas"/>
                <a:sym typeface="Consolas"/>
              </a:rPr>
              <a:t>(b, a)))       # [[0 0] [1 1</a:t>
            </a:r>
            <a:r>
              <a:rPr lang="en-US" altLang="ko-KR" sz="1400" dirty="0" smtClean="0">
                <a:latin typeface="Consolas"/>
                <a:ea typeface="Consolas"/>
                <a:cs typeface="Consolas"/>
                <a:sym typeface="Consolas"/>
              </a:rPr>
              <a:t>]], toward negative infinity</a:t>
            </a:r>
            <a:endParaRPr lang="en-US" altLang="ko-KR" sz="1400" dirty="0">
              <a:latin typeface="Consolas"/>
              <a:ea typeface="Consolas"/>
              <a:cs typeface="Consolas"/>
              <a:sym typeface="Consolas"/>
            </a:endParaRPr>
          </a:p>
          <a:p>
            <a:r>
              <a:rPr lang="en-US" altLang="ko-KR" sz="1400" dirty="0">
                <a:latin typeface="Consolas"/>
                <a:ea typeface="Consolas"/>
                <a:cs typeface="Consolas"/>
                <a:sym typeface="Consolas"/>
              </a:rPr>
              <a:t>	print(</a:t>
            </a:r>
            <a:r>
              <a:rPr lang="en-US" altLang="ko-KR" sz="1400" dirty="0" err="1">
                <a:latin typeface="Consolas"/>
                <a:ea typeface="Consolas"/>
                <a:cs typeface="Consolas"/>
                <a:sym typeface="Consolas"/>
              </a:rPr>
              <a:t>sess.run</a:t>
            </a:r>
            <a:r>
              <a:rPr lang="en-US" altLang="ko-KR" sz="1400" dirty="0">
                <a:latin typeface="Consolas"/>
                <a:ea typeface="Consolas"/>
                <a:cs typeface="Consolas"/>
                <a:sym typeface="Consolas"/>
              </a:rPr>
              <a:t>(</a:t>
            </a:r>
            <a:r>
              <a:rPr lang="en-US" altLang="ko-KR" sz="1400" dirty="0" err="1">
                <a:latin typeface="Consolas"/>
                <a:ea typeface="Consolas"/>
                <a:cs typeface="Consolas"/>
                <a:sym typeface="Consolas"/>
              </a:rPr>
              <a:t>tf.truncatediv</a:t>
            </a:r>
            <a:r>
              <a:rPr lang="en-US" altLang="ko-KR" sz="1400" dirty="0">
                <a:latin typeface="Consolas"/>
                <a:ea typeface="Consolas"/>
                <a:cs typeface="Consolas"/>
                <a:sym typeface="Consolas"/>
              </a:rPr>
              <a:t>(b, a)))    # [[0 0] [1 1</a:t>
            </a:r>
            <a:r>
              <a:rPr lang="en-US" altLang="ko-KR" sz="1400" dirty="0" smtClean="0">
                <a:latin typeface="Consolas"/>
                <a:ea typeface="Consolas"/>
                <a:cs typeface="Consolas"/>
                <a:sym typeface="Consolas"/>
              </a:rPr>
              <a:t>]], toward zero</a:t>
            </a:r>
            <a:endParaRPr lang="en-US" altLang="ko-KR" sz="1400" dirty="0">
              <a:latin typeface="Consolas"/>
              <a:ea typeface="Consolas"/>
              <a:cs typeface="Consolas"/>
              <a:sym typeface="Consolas"/>
            </a:endParaRPr>
          </a:p>
        </p:txBody>
      </p:sp>
    </p:spTree>
    <p:extLst>
      <p:ext uri="{BB962C8B-B14F-4D97-AF65-F5344CB8AC3E}">
        <p14:creationId xmlns:p14="http://schemas.microsoft.com/office/powerpoint/2010/main" val="15185858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smtClean="0"/>
              <a:t>Data Types</a:t>
            </a:r>
            <a:endParaRPr lang="ko-KR" altLang="en-US" sz="2800" b="1" dirty="0"/>
          </a:p>
        </p:txBody>
      </p:sp>
      <p:sp>
        <p:nvSpPr>
          <p:cNvPr id="4" name="TextBox 3">
            <a:extLst>
              <a:ext uri="{FF2B5EF4-FFF2-40B4-BE49-F238E27FC236}">
                <a16:creationId xmlns:a16="http://schemas.microsoft.com/office/drawing/2014/main" id="{A33BCD84-10D4-4F32-A89D-5B338AC70061}"/>
              </a:ext>
            </a:extLst>
          </p:cNvPr>
          <p:cNvSpPr txBox="1"/>
          <p:nvPr/>
        </p:nvSpPr>
        <p:spPr>
          <a:xfrm>
            <a:off x="870264" y="1825625"/>
            <a:ext cx="10451472" cy="1815882"/>
          </a:xfrm>
          <a:prstGeom prst="rect">
            <a:avLst/>
          </a:prstGeom>
          <a:noFill/>
          <a:ln>
            <a:solidFill>
              <a:schemeClr val="bg1">
                <a:lumMod val="75000"/>
              </a:schemeClr>
            </a:solidFill>
          </a:ln>
        </p:spPr>
        <p:txBody>
          <a:bodyPr wrap="square" rtlCol="0">
            <a:spAutoFit/>
          </a:bodyPr>
          <a:lstStyle/>
          <a:p>
            <a:r>
              <a:rPr lang="en-US" altLang="ko-KR" sz="1400" dirty="0" err="1">
                <a:latin typeface="Consolas"/>
                <a:ea typeface="Consolas"/>
                <a:cs typeface="Consolas"/>
                <a:sym typeface="Consolas"/>
              </a:rPr>
              <a:t>tf.reset_default_graph</a:t>
            </a:r>
            <a:r>
              <a:rPr lang="en-US" altLang="ko-KR" sz="1400" dirty="0">
                <a:latin typeface="Consolas"/>
                <a:ea typeface="Consolas"/>
                <a:cs typeface="Consolas"/>
                <a:sym typeface="Consolas"/>
              </a:rPr>
              <a:t>()</a:t>
            </a:r>
          </a:p>
          <a:p>
            <a:endParaRPr lang="en-US" altLang="ko-KR" sz="1400" dirty="0">
              <a:latin typeface="Consolas"/>
              <a:ea typeface="Consolas"/>
              <a:cs typeface="Consolas"/>
              <a:sym typeface="Consolas"/>
            </a:endParaRPr>
          </a:p>
          <a:p>
            <a:r>
              <a:rPr lang="en-US" altLang="ko-KR" sz="1400" dirty="0">
                <a:latin typeface="Consolas"/>
                <a:ea typeface="Consolas"/>
                <a:cs typeface="Consolas"/>
                <a:sym typeface="Consolas"/>
              </a:rPr>
              <a:t>t_1 = [</a:t>
            </a:r>
            <a:r>
              <a:rPr lang="en-US" altLang="ko-KR" sz="1400" dirty="0" err="1">
                <a:latin typeface="Consolas"/>
                <a:ea typeface="Consolas"/>
                <a:cs typeface="Consolas"/>
                <a:sym typeface="Consolas"/>
              </a:rPr>
              <a:t>b"apple</a:t>
            </a:r>
            <a:r>
              <a:rPr lang="en-US" altLang="ko-KR" sz="1400" dirty="0">
                <a:latin typeface="Consolas"/>
                <a:ea typeface="Consolas"/>
                <a:cs typeface="Consolas"/>
                <a:sym typeface="Consolas"/>
              </a:rPr>
              <a:t>", </a:t>
            </a:r>
            <a:r>
              <a:rPr lang="en-US" altLang="ko-KR" sz="1400" dirty="0" err="1">
                <a:latin typeface="Consolas"/>
                <a:ea typeface="Consolas"/>
                <a:cs typeface="Consolas"/>
                <a:sym typeface="Consolas"/>
              </a:rPr>
              <a:t>b"peach</a:t>
            </a:r>
            <a:r>
              <a:rPr lang="en-US" altLang="ko-KR" sz="1400" dirty="0">
                <a:latin typeface="Consolas"/>
                <a:ea typeface="Consolas"/>
                <a:cs typeface="Consolas"/>
                <a:sym typeface="Consolas"/>
              </a:rPr>
              <a:t>", </a:t>
            </a:r>
            <a:r>
              <a:rPr lang="en-US" altLang="ko-KR" sz="1400" dirty="0" err="1">
                <a:latin typeface="Consolas"/>
                <a:ea typeface="Consolas"/>
                <a:cs typeface="Consolas"/>
                <a:sym typeface="Consolas"/>
              </a:rPr>
              <a:t>b"grape</a:t>
            </a:r>
            <a:r>
              <a:rPr lang="en-US" altLang="ko-KR" sz="1400" dirty="0">
                <a:latin typeface="Consolas"/>
                <a:ea typeface="Consolas"/>
                <a:cs typeface="Consolas"/>
                <a:sym typeface="Consolas"/>
              </a:rPr>
              <a:t>"] </a:t>
            </a:r>
            <a:r>
              <a:rPr lang="en-US" altLang="ko-KR" sz="1400" dirty="0" smtClean="0">
                <a:latin typeface="Consolas"/>
                <a:ea typeface="Consolas"/>
                <a:cs typeface="Consolas"/>
                <a:sym typeface="Consolas"/>
              </a:rPr>
              <a:t># </a:t>
            </a:r>
            <a:r>
              <a:rPr lang="en-US" altLang="ko-KR" sz="1400" dirty="0">
                <a:latin typeface="Consolas"/>
                <a:ea typeface="Consolas"/>
                <a:cs typeface="Consolas"/>
                <a:sym typeface="Consolas"/>
              </a:rPr>
              <a:t>1-d arrays are treated like 1-d tensors</a:t>
            </a:r>
          </a:p>
          <a:p>
            <a:r>
              <a:rPr lang="en-US" altLang="ko-KR" sz="1400" dirty="0">
                <a:latin typeface="Consolas"/>
                <a:ea typeface="Consolas"/>
                <a:cs typeface="Consolas"/>
                <a:sym typeface="Consolas"/>
              </a:rPr>
              <a:t>c = </a:t>
            </a:r>
            <a:r>
              <a:rPr lang="en-US" altLang="ko-KR" sz="1400" dirty="0" err="1">
                <a:latin typeface="Consolas"/>
                <a:ea typeface="Consolas"/>
                <a:cs typeface="Consolas"/>
                <a:sym typeface="Consolas"/>
              </a:rPr>
              <a:t>tf.zeros_like</a:t>
            </a:r>
            <a:r>
              <a:rPr lang="en-US" altLang="ko-KR" sz="1400" dirty="0">
                <a:latin typeface="Consolas"/>
                <a:ea typeface="Consolas"/>
                <a:cs typeface="Consolas"/>
                <a:sym typeface="Consolas"/>
              </a:rPr>
              <a:t>(t_1) </a:t>
            </a:r>
            <a:r>
              <a:rPr lang="en-US" altLang="ko-KR" sz="1400" dirty="0" smtClean="0">
                <a:latin typeface="Consolas"/>
                <a:ea typeface="Consolas"/>
                <a:cs typeface="Consolas"/>
                <a:sym typeface="Consolas"/>
              </a:rPr>
              <a:t>		# </a:t>
            </a:r>
            <a:r>
              <a:rPr lang="en-US" altLang="ko-KR" sz="1400" dirty="0">
                <a:latin typeface="Consolas"/>
                <a:ea typeface="Consolas"/>
                <a:cs typeface="Consolas"/>
                <a:sym typeface="Consolas"/>
              </a:rPr>
              <a:t>==&gt; [b'' b'' b</a:t>
            </a:r>
            <a:r>
              <a:rPr lang="en-US" altLang="ko-KR" sz="1400" dirty="0" smtClean="0">
                <a:latin typeface="Consolas"/>
                <a:ea typeface="Consolas"/>
                <a:cs typeface="Consolas"/>
                <a:sym typeface="Consolas"/>
              </a:rPr>
              <a:t>''], refer to </a:t>
            </a:r>
            <a:r>
              <a:rPr lang="en-US" altLang="ko-KR" sz="1400" dirty="0" err="1" smtClean="0">
                <a:latin typeface="Consolas"/>
                <a:ea typeface="Consolas"/>
                <a:cs typeface="Consolas"/>
                <a:sym typeface="Consolas"/>
                <a:hlinkClick r:id="rId2"/>
              </a:rPr>
              <a:t>tf.zero_like</a:t>
            </a:r>
            <a:endParaRPr lang="en-US" altLang="ko-KR" sz="1400" dirty="0">
              <a:latin typeface="Consolas"/>
              <a:ea typeface="Consolas"/>
              <a:cs typeface="Consolas"/>
              <a:sym typeface="Consolas"/>
            </a:endParaRPr>
          </a:p>
          <a:p>
            <a:r>
              <a:rPr lang="en-US" altLang="ko-KR" sz="1400" dirty="0">
                <a:latin typeface="Consolas"/>
                <a:ea typeface="Consolas"/>
                <a:cs typeface="Consolas"/>
                <a:sym typeface="Consolas"/>
              </a:rPr>
              <a:t>#d = </a:t>
            </a:r>
            <a:r>
              <a:rPr lang="en-US" altLang="ko-KR" sz="1400" dirty="0" err="1">
                <a:latin typeface="Consolas"/>
                <a:ea typeface="Consolas"/>
                <a:cs typeface="Consolas"/>
                <a:sym typeface="Consolas"/>
              </a:rPr>
              <a:t>tf.ones_like</a:t>
            </a:r>
            <a:r>
              <a:rPr lang="en-US" altLang="ko-KR" sz="1400" dirty="0">
                <a:latin typeface="Consolas"/>
                <a:ea typeface="Consolas"/>
                <a:cs typeface="Consolas"/>
                <a:sym typeface="Consolas"/>
              </a:rPr>
              <a:t>(t_1) </a:t>
            </a:r>
            <a:r>
              <a:rPr lang="en-US" altLang="ko-KR" sz="1400" dirty="0" smtClean="0">
                <a:latin typeface="Consolas"/>
                <a:ea typeface="Consolas"/>
                <a:cs typeface="Consolas"/>
                <a:sym typeface="Consolas"/>
              </a:rPr>
              <a:t>		# </a:t>
            </a:r>
            <a:r>
              <a:rPr lang="en-US" altLang="ko-KR" sz="1400" dirty="0">
                <a:latin typeface="Consolas"/>
                <a:ea typeface="Consolas"/>
                <a:cs typeface="Consolas"/>
                <a:sym typeface="Consolas"/>
              </a:rPr>
              <a:t>==&gt; </a:t>
            </a:r>
            <a:r>
              <a:rPr lang="en-US" altLang="ko-KR" sz="1400" dirty="0" err="1">
                <a:latin typeface="Consolas"/>
                <a:ea typeface="Consolas"/>
                <a:cs typeface="Consolas"/>
                <a:sym typeface="Consolas"/>
              </a:rPr>
              <a:t>TypeError</a:t>
            </a:r>
            <a:r>
              <a:rPr lang="en-US" altLang="ko-KR" sz="1400" dirty="0">
                <a:latin typeface="Consolas"/>
                <a:ea typeface="Consolas"/>
                <a:cs typeface="Consolas"/>
                <a:sym typeface="Consolas"/>
              </a:rPr>
              <a:t>: Expected string, got 1 of type '</a:t>
            </a:r>
            <a:r>
              <a:rPr lang="en-US" altLang="ko-KR" sz="1400" dirty="0" err="1">
                <a:latin typeface="Consolas"/>
                <a:ea typeface="Consolas"/>
                <a:cs typeface="Consolas"/>
                <a:sym typeface="Consolas"/>
              </a:rPr>
              <a:t>int</a:t>
            </a:r>
            <a:r>
              <a:rPr lang="en-US" altLang="ko-KR" sz="1400" dirty="0">
                <a:latin typeface="Consolas"/>
                <a:ea typeface="Consolas"/>
                <a:cs typeface="Consolas"/>
                <a:sym typeface="Consolas"/>
              </a:rPr>
              <a:t>' instead.</a:t>
            </a:r>
          </a:p>
          <a:p>
            <a:endParaRPr lang="en-US" altLang="ko-KR" sz="1400" dirty="0">
              <a:latin typeface="Consolas"/>
              <a:ea typeface="Consolas"/>
              <a:cs typeface="Consolas"/>
              <a:sym typeface="Consolas"/>
            </a:endParaRPr>
          </a:p>
          <a:p>
            <a:r>
              <a:rPr lang="en-US" altLang="ko-KR" sz="1400" dirty="0">
                <a:latin typeface="Consolas"/>
                <a:ea typeface="Consolas"/>
                <a:cs typeface="Consolas"/>
                <a:sym typeface="Consolas"/>
              </a:rPr>
              <a:t>with </a:t>
            </a:r>
            <a:r>
              <a:rPr lang="en-US" altLang="ko-KR" sz="1400" dirty="0" err="1">
                <a:latin typeface="Consolas"/>
                <a:ea typeface="Consolas"/>
                <a:cs typeface="Consolas"/>
                <a:sym typeface="Consolas"/>
              </a:rPr>
              <a:t>tf.Session</a:t>
            </a:r>
            <a:r>
              <a:rPr lang="en-US" altLang="ko-KR" sz="1400" dirty="0">
                <a:latin typeface="Consolas"/>
                <a:ea typeface="Consolas"/>
                <a:cs typeface="Consolas"/>
                <a:sym typeface="Consolas"/>
              </a:rPr>
              <a:t>() as </a:t>
            </a:r>
            <a:r>
              <a:rPr lang="en-US" altLang="ko-KR" sz="1400" dirty="0" err="1">
                <a:latin typeface="Consolas"/>
                <a:ea typeface="Consolas"/>
                <a:cs typeface="Consolas"/>
                <a:sym typeface="Consolas"/>
              </a:rPr>
              <a:t>sess</a:t>
            </a:r>
            <a:r>
              <a:rPr lang="en-US" altLang="ko-KR" sz="1400" dirty="0">
                <a:latin typeface="Consolas"/>
                <a:ea typeface="Consolas"/>
                <a:cs typeface="Consolas"/>
                <a:sym typeface="Consolas"/>
              </a:rPr>
              <a:t>:</a:t>
            </a:r>
          </a:p>
          <a:p>
            <a:r>
              <a:rPr lang="en-US" altLang="ko-KR" sz="1400" dirty="0">
                <a:latin typeface="Consolas"/>
                <a:ea typeface="Consolas"/>
                <a:cs typeface="Consolas"/>
                <a:sym typeface="Consolas"/>
              </a:rPr>
              <a:t>    print(</a:t>
            </a:r>
            <a:r>
              <a:rPr lang="en-US" altLang="ko-KR" sz="1400" dirty="0" err="1">
                <a:latin typeface="Consolas"/>
                <a:ea typeface="Consolas"/>
                <a:cs typeface="Consolas"/>
                <a:sym typeface="Consolas"/>
              </a:rPr>
              <a:t>sess.run</a:t>
            </a:r>
            <a:r>
              <a:rPr lang="en-US" altLang="ko-KR" sz="1400" dirty="0">
                <a:latin typeface="Consolas"/>
                <a:ea typeface="Consolas"/>
                <a:cs typeface="Consolas"/>
                <a:sym typeface="Consolas"/>
              </a:rPr>
              <a:t>(c))</a:t>
            </a:r>
          </a:p>
        </p:txBody>
      </p:sp>
      <p:sp>
        <p:nvSpPr>
          <p:cNvPr id="5" name="TextBox 4">
            <a:extLst>
              <a:ext uri="{FF2B5EF4-FFF2-40B4-BE49-F238E27FC236}">
                <a16:creationId xmlns:a16="http://schemas.microsoft.com/office/drawing/2014/main" id="{A33BCD84-10D4-4F32-A89D-5B338AC70061}"/>
              </a:ext>
            </a:extLst>
          </p:cNvPr>
          <p:cNvSpPr txBox="1"/>
          <p:nvPr/>
        </p:nvSpPr>
        <p:spPr>
          <a:xfrm>
            <a:off x="838200" y="3847723"/>
            <a:ext cx="10451472" cy="1169551"/>
          </a:xfrm>
          <a:prstGeom prst="rect">
            <a:avLst/>
          </a:prstGeom>
          <a:noFill/>
          <a:ln>
            <a:solidFill>
              <a:schemeClr val="bg1">
                <a:lumMod val="75000"/>
              </a:schemeClr>
            </a:solidFill>
          </a:ln>
        </p:spPr>
        <p:txBody>
          <a:bodyPr wrap="square" rtlCol="0">
            <a:spAutoFit/>
          </a:bodyPr>
          <a:lstStyle/>
          <a:p>
            <a:r>
              <a:rPr lang="en-US" altLang="ko-KR" sz="1400" dirty="0">
                <a:latin typeface="Consolas"/>
                <a:ea typeface="Consolas"/>
                <a:cs typeface="Consolas"/>
                <a:sym typeface="Consolas"/>
              </a:rPr>
              <a:t>t_2 = [[True, False, False],</a:t>
            </a:r>
          </a:p>
          <a:p>
            <a:r>
              <a:rPr lang="en-US" altLang="ko-KR" sz="1400" dirty="0">
                <a:latin typeface="Consolas"/>
                <a:ea typeface="Consolas"/>
                <a:cs typeface="Consolas"/>
                <a:sym typeface="Consolas"/>
              </a:rPr>
              <a:t>[False, False, True],</a:t>
            </a:r>
          </a:p>
          <a:p>
            <a:r>
              <a:rPr lang="en-US" altLang="ko-KR" sz="1400" dirty="0">
                <a:latin typeface="Consolas"/>
                <a:ea typeface="Consolas"/>
                <a:cs typeface="Consolas"/>
                <a:sym typeface="Consolas"/>
              </a:rPr>
              <a:t>[False, True, False]]</a:t>
            </a:r>
          </a:p>
          <a:p>
            <a:r>
              <a:rPr lang="en-US" altLang="ko-KR" sz="1400" dirty="0" err="1">
                <a:latin typeface="Consolas"/>
                <a:ea typeface="Consolas"/>
                <a:cs typeface="Consolas"/>
                <a:sym typeface="Consolas"/>
              </a:rPr>
              <a:t>tf.zeros_like</a:t>
            </a:r>
            <a:r>
              <a:rPr lang="en-US" altLang="ko-KR" sz="1400" dirty="0">
                <a:latin typeface="Consolas"/>
                <a:ea typeface="Consolas"/>
                <a:cs typeface="Consolas"/>
                <a:sym typeface="Consolas"/>
              </a:rPr>
              <a:t>(t_2) # ==&gt; 2x2 tensor, all elements are False</a:t>
            </a:r>
          </a:p>
          <a:p>
            <a:r>
              <a:rPr lang="en-US" altLang="ko-KR" sz="1400" dirty="0" err="1">
                <a:latin typeface="Consolas"/>
                <a:ea typeface="Consolas"/>
                <a:cs typeface="Consolas"/>
                <a:sym typeface="Consolas"/>
              </a:rPr>
              <a:t>tf.ones_like</a:t>
            </a:r>
            <a:r>
              <a:rPr lang="en-US" altLang="ko-KR" sz="1400" dirty="0">
                <a:latin typeface="Consolas"/>
                <a:ea typeface="Consolas"/>
                <a:cs typeface="Consolas"/>
                <a:sym typeface="Consolas"/>
              </a:rPr>
              <a:t>(t_2) # ==&gt; 2x2 tensor, all elements are True</a:t>
            </a:r>
          </a:p>
        </p:txBody>
      </p:sp>
      <p:sp>
        <p:nvSpPr>
          <p:cNvPr id="6" name="TextBox 5">
            <a:extLst>
              <a:ext uri="{FF2B5EF4-FFF2-40B4-BE49-F238E27FC236}">
                <a16:creationId xmlns:a16="http://schemas.microsoft.com/office/drawing/2014/main" id="{A33BCD84-10D4-4F32-A89D-5B338AC70061}"/>
              </a:ext>
            </a:extLst>
          </p:cNvPr>
          <p:cNvSpPr txBox="1"/>
          <p:nvPr/>
        </p:nvSpPr>
        <p:spPr>
          <a:xfrm>
            <a:off x="902328" y="5213766"/>
            <a:ext cx="10451472" cy="1169551"/>
          </a:xfrm>
          <a:prstGeom prst="rect">
            <a:avLst/>
          </a:prstGeom>
          <a:noFill/>
          <a:ln>
            <a:solidFill>
              <a:schemeClr val="bg1">
                <a:lumMod val="75000"/>
              </a:schemeClr>
            </a:solidFill>
          </a:ln>
        </p:spPr>
        <p:txBody>
          <a:bodyPr wrap="square" rtlCol="0">
            <a:spAutoFit/>
          </a:bodyPr>
          <a:lstStyle/>
          <a:p>
            <a:r>
              <a:rPr lang="en-US" altLang="ko-KR" sz="1400" dirty="0" smtClean="0">
                <a:latin typeface="Consolas"/>
                <a:ea typeface="Consolas"/>
                <a:cs typeface="Consolas"/>
                <a:sym typeface="Consolas"/>
              </a:rPr>
              <a:t>#for your information</a:t>
            </a:r>
            <a:endParaRPr lang="en-US" altLang="ko-KR" sz="1400" dirty="0">
              <a:latin typeface="Consolas"/>
              <a:ea typeface="Consolas"/>
              <a:cs typeface="Consolas"/>
              <a:sym typeface="Consolas"/>
            </a:endParaRPr>
          </a:p>
          <a:p>
            <a:r>
              <a:rPr lang="en-US" altLang="ko-KR" sz="1400" dirty="0">
                <a:latin typeface="Consolas"/>
                <a:ea typeface="Consolas"/>
                <a:cs typeface="Consolas"/>
                <a:sym typeface="Consolas"/>
              </a:rPr>
              <a:t>d = </a:t>
            </a:r>
            <a:r>
              <a:rPr lang="en-US" altLang="ko-KR" sz="1400" dirty="0" err="1">
                <a:latin typeface="Consolas"/>
                <a:ea typeface="Consolas"/>
                <a:cs typeface="Consolas"/>
                <a:sym typeface="Consolas"/>
              </a:rPr>
              <a:t>tf.constant</a:t>
            </a:r>
            <a:r>
              <a:rPr lang="en-US" altLang="ko-KR" sz="1400" dirty="0">
                <a:latin typeface="Consolas"/>
                <a:ea typeface="Consolas"/>
                <a:cs typeface="Consolas"/>
                <a:sym typeface="Consolas"/>
              </a:rPr>
              <a:t>("hello")</a:t>
            </a:r>
          </a:p>
          <a:p>
            <a:r>
              <a:rPr lang="en-US" altLang="ko-KR" sz="1400" dirty="0">
                <a:latin typeface="Consolas"/>
                <a:ea typeface="Consolas"/>
                <a:cs typeface="Consolas"/>
                <a:sym typeface="Consolas"/>
              </a:rPr>
              <a:t>with </a:t>
            </a:r>
            <a:r>
              <a:rPr lang="en-US" altLang="ko-KR" sz="1400" dirty="0" err="1">
                <a:latin typeface="Consolas"/>
                <a:ea typeface="Consolas"/>
                <a:cs typeface="Consolas"/>
                <a:sym typeface="Consolas"/>
              </a:rPr>
              <a:t>tf.Session</a:t>
            </a:r>
            <a:r>
              <a:rPr lang="en-US" altLang="ko-KR" sz="1400" dirty="0">
                <a:latin typeface="Consolas"/>
                <a:ea typeface="Consolas"/>
                <a:cs typeface="Consolas"/>
                <a:sym typeface="Consolas"/>
              </a:rPr>
              <a:t>() as </a:t>
            </a:r>
            <a:r>
              <a:rPr lang="en-US" altLang="ko-KR" sz="1400" dirty="0" err="1">
                <a:latin typeface="Consolas"/>
                <a:ea typeface="Consolas"/>
                <a:cs typeface="Consolas"/>
                <a:sym typeface="Consolas"/>
              </a:rPr>
              <a:t>sess</a:t>
            </a:r>
            <a:r>
              <a:rPr lang="en-US" altLang="ko-KR" sz="1400" dirty="0">
                <a:latin typeface="Consolas"/>
                <a:ea typeface="Consolas"/>
                <a:cs typeface="Consolas"/>
                <a:sym typeface="Consolas"/>
              </a:rPr>
              <a:t>:</a:t>
            </a:r>
          </a:p>
          <a:p>
            <a:r>
              <a:rPr lang="en-US" altLang="ko-KR" sz="1400" dirty="0">
                <a:latin typeface="Consolas"/>
                <a:ea typeface="Consolas"/>
                <a:cs typeface="Consolas"/>
                <a:sym typeface="Consolas"/>
              </a:rPr>
              <a:t>    print(</a:t>
            </a:r>
            <a:r>
              <a:rPr lang="en-US" altLang="ko-KR" sz="1400" dirty="0" err="1">
                <a:latin typeface="Consolas"/>
                <a:ea typeface="Consolas"/>
                <a:cs typeface="Consolas"/>
                <a:sym typeface="Consolas"/>
              </a:rPr>
              <a:t>sess.run</a:t>
            </a:r>
            <a:r>
              <a:rPr lang="en-US" altLang="ko-KR" sz="1400" dirty="0">
                <a:latin typeface="Consolas"/>
                <a:ea typeface="Consolas"/>
                <a:cs typeface="Consolas"/>
                <a:sym typeface="Consolas"/>
              </a:rPr>
              <a:t>(d))</a:t>
            </a:r>
          </a:p>
          <a:p>
            <a:r>
              <a:rPr lang="en-US" altLang="ko-KR" sz="1400" dirty="0">
                <a:latin typeface="Consolas"/>
                <a:ea typeface="Consolas"/>
                <a:cs typeface="Consolas"/>
                <a:sym typeface="Consolas"/>
              </a:rPr>
              <a:t>    print(</a:t>
            </a:r>
            <a:r>
              <a:rPr lang="en-US" altLang="ko-KR" sz="1400" dirty="0" err="1">
                <a:latin typeface="Consolas"/>
                <a:ea typeface="Consolas"/>
                <a:cs typeface="Consolas"/>
                <a:sym typeface="Consolas"/>
              </a:rPr>
              <a:t>sess.run</a:t>
            </a:r>
            <a:r>
              <a:rPr lang="en-US" altLang="ko-KR" sz="1400" dirty="0">
                <a:latin typeface="Consolas"/>
                <a:ea typeface="Consolas"/>
                <a:cs typeface="Consolas"/>
                <a:sym typeface="Consolas"/>
              </a:rPr>
              <a:t>(d).decode('utf-8'))</a:t>
            </a:r>
          </a:p>
        </p:txBody>
      </p:sp>
      <p:sp>
        <p:nvSpPr>
          <p:cNvPr id="9" name="TextBox 8"/>
          <p:cNvSpPr txBox="1"/>
          <p:nvPr/>
        </p:nvSpPr>
        <p:spPr>
          <a:xfrm>
            <a:off x="5933260" y="1382911"/>
            <a:ext cx="5356412" cy="307777"/>
          </a:xfrm>
          <a:prstGeom prst="rect">
            <a:avLst/>
          </a:prstGeom>
          <a:noFill/>
        </p:spPr>
        <p:txBody>
          <a:bodyPr wrap="square" rtlCol="0">
            <a:spAutoFit/>
          </a:bodyPr>
          <a:lstStyle/>
          <a:p>
            <a:r>
              <a:rPr lang="en-US" altLang="ko-KR" sz="1400" dirty="0" smtClean="0"/>
              <a:t>* </a:t>
            </a:r>
            <a:r>
              <a:rPr lang="en-US" altLang="ko-KR" sz="1400" dirty="0"/>
              <a:t>b prefix is to indicate byte strings rather than </a:t>
            </a:r>
            <a:r>
              <a:rPr lang="en-US" altLang="ko-KR" sz="1400" dirty="0" err="1"/>
              <a:t>unicode</a:t>
            </a:r>
            <a:r>
              <a:rPr lang="en-US" altLang="ko-KR" sz="1400" dirty="0"/>
              <a:t> strings</a:t>
            </a:r>
            <a:endParaRPr lang="ko-KR" altLang="en-US" sz="1400" dirty="0"/>
          </a:p>
        </p:txBody>
      </p:sp>
    </p:spTree>
    <p:extLst>
      <p:ext uri="{BB962C8B-B14F-4D97-AF65-F5344CB8AC3E}">
        <p14:creationId xmlns:p14="http://schemas.microsoft.com/office/powerpoint/2010/main" val="22594052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smtClean="0"/>
              <a:t>Data types</a:t>
            </a:r>
            <a:endParaRPr lang="ko-KR" altLang="en-US" sz="2800" b="1" dirty="0"/>
          </a:p>
        </p:txBody>
      </p:sp>
      <p:sp>
        <p:nvSpPr>
          <p:cNvPr id="3" name="내용 개체 틀 2"/>
          <p:cNvSpPr>
            <a:spLocks noGrp="1"/>
          </p:cNvSpPr>
          <p:nvPr>
            <p:ph idx="1"/>
          </p:nvPr>
        </p:nvSpPr>
        <p:spPr>
          <a:xfrm>
            <a:off x="6880634" y="1825625"/>
            <a:ext cx="4473166" cy="4351338"/>
          </a:xfrm>
        </p:spPr>
        <p:txBody>
          <a:bodyPr>
            <a:normAutofit/>
          </a:bodyPr>
          <a:lstStyle/>
          <a:p>
            <a:r>
              <a:rPr lang="en-US" altLang="ko-KR" sz="1400" dirty="0"/>
              <a:t>https://www.tensorflow.org/versions/r0.12/resources/dims_types</a:t>
            </a:r>
            <a:endParaRPr lang="ko-KR" altLang="en-US" sz="1400" dirty="0"/>
          </a:p>
        </p:txBody>
      </p:sp>
      <p:pic>
        <p:nvPicPr>
          <p:cNvPr id="4" name="그림 3"/>
          <p:cNvPicPr>
            <a:picLocks noChangeAspect="1"/>
          </p:cNvPicPr>
          <p:nvPr/>
        </p:nvPicPr>
        <p:blipFill>
          <a:blip r:embed="rId2"/>
          <a:stretch>
            <a:fillRect/>
          </a:stretch>
        </p:blipFill>
        <p:spPr>
          <a:xfrm>
            <a:off x="1575304" y="1438274"/>
            <a:ext cx="4753587" cy="4959601"/>
          </a:xfrm>
          <a:prstGeom prst="rect">
            <a:avLst/>
          </a:prstGeom>
        </p:spPr>
      </p:pic>
    </p:spTree>
    <p:extLst>
      <p:ext uri="{BB962C8B-B14F-4D97-AF65-F5344CB8AC3E}">
        <p14:creationId xmlns:p14="http://schemas.microsoft.com/office/powerpoint/2010/main" val="6649128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err="1" smtClean="0"/>
              <a:t>TensorFlow</a:t>
            </a:r>
            <a:r>
              <a:rPr lang="en-US" altLang="ko-KR" sz="2800" b="1" dirty="0" smtClean="0"/>
              <a:t> vs </a:t>
            </a:r>
            <a:r>
              <a:rPr lang="en-US" altLang="ko-KR" sz="2800" b="1" dirty="0" err="1" smtClean="0"/>
              <a:t>Numpy</a:t>
            </a:r>
            <a:r>
              <a:rPr lang="en-US" altLang="ko-KR" sz="2800" b="1" dirty="0" smtClean="0"/>
              <a:t> Data Types</a:t>
            </a:r>
            <a:endParaRPr lang="ko-KR" altLang="en-US" sz="2800" b="1" dirty="0"/>
          </a:p>
        </p:txBody>
      </p:sp>
      <p:sp>
        <p:nvSpPr>
          <p:cNvPr id="4" name="TextBox 3">
            <a:extLst>
              <a:ext uri="{FF2B5EF4-FFF2-40B4-BE49-F238E27FC236}">
                <a16:creationId xmlns:a16="http://schemas.microsoft.com/office/drawing/2014/main" id="{A33BCD84-10D4-4F32-A89D-5B338AC70061}"/>
              </a:ext>
            </a:extLst>
          </p:cNvPr>
          <p:cNvSpPr txBox="1"/>
          <p:nvPr/>
        </p:nvSpPr>
        <p:spPr>
          <a:xfrm>
            <a:off x="870264" y="1825625"/>
            <a:ext cx="10451472" cy="2893100"/>
          </a:xfrm>
          <a:prstGeom prst="rect">
            <a:avLst/>
          </a:prstGeom>
          <a:noFill/>
          <a:ln>
            <a:solidFill>
              <a:schemeClr val="bg1">
                <a:lumMod val="75000"/>
              </a:schemeClr>
            </a:solidFill>
          </a:ln>
        </p:spPr>
        <p:txBody>
          <a:bodyPr wrap="square" rtlCol="0">
            <a:spAutoFit/>
          </a:bodyPr>
          <a:lstStyle/>
          <a:p>
            <a:r>
              <a:rPr lang="en-US" altLang="ko-KR" sz="1400" dirty="0" smtClean="0">
                <a:latin typeface="Consolas"/>
                <a:ea typeface="Consolas"/>
                <a:cs typeface="Consolas"/>
                <a:sym typeface="Consolas"/>
              </a:rPr>
              <a:t>import </a:t>
            </a:r>
            <a:r>
              <a:rPr lang="en-US" altLang="ko-KR" sz="1400" dirty="0" err="1" smtClean="0">
                <a:latin typeface="Consolas"/>
                <a:ea typeface="Consolas"/>
                <a:cs typeface="Consolas"/>
                <a:sym typeface="Consolas"/>
              </a:rPr>
              <a:t>numpy</a:t>
            </a:r>
            <a:r>
              <a:rPr lang="en-US" altLang="ko-KR" sz="1400" dirty="0" smtClean="0">
                <a:latin typeface="Consolas"/>
                <a:ea typeface="Consolas"/>
                <a:cs typeface="Consolas"/>
                <a:sym typeface="Consolas"/>
              </a:rPr>
              <a:t> as np</a:t>
            </a:r>
          </a:p>
          <a:p>
            <a:endParaRPr lang="en-US" altLang="ko-KR" sz="1400" dirty="0">
              <a:latin typeface="Consolas"/>
              <a:ea typeface="Consolas"/>
              <a:cs typeface="Consolas"/>
              <a:sym typeface="Consolas"/>
            </a:endParaRPr>
          </a:p>
          <a:p>
            <a:r>
              <a:rPr lang="en-US" altLang="ko-KR" sz="1400" dirty="0" smtClean="0">
                <a:latin typeface="Consolas"/>
                <a:ea typeface="Consolas"/>
                <a:cs typeface="Consolas"/>
                <a:sym typeface="Consolas"/>
              </a:rPr>
              <a:t>assert </a:t>
            </a:r>
            <a:r>
              <a:rPr lang="en-US" altLang="ko-KR" sz="1400" dirty="0">
                <a:latin typeface="Consolas"/>
                <a:ea typeface="Consolas"/>
                <a:cs typeface="Consolas"/>
                <a:sym typeface="Consolas"/>
              </a:rPr>
              <a:t>tf.int32 == np.int32 # ⇒ True</a:t>
            </a:r>
          </a:p>
          <a:p>
            <a:endParaRPr lang="en-US" altLang="ko-KR" sz="1400" dirty="0">
              <a:latin typeface="Consolas"/>
              <a:ea typeface="Consolas"/>
              <a:cs typeface="Consolas"/>
              <a:sym typeface="Consolas"/>
            </a:endParaRPr>
          </a:p>
          <a:p>
            <a:r>
              <a:rPr lang="en-US" altLang="ko-KR" sz="1400" dirty="0">
                <a:latin typeface="Consolas"/>
                <a:ea typeface="Consolas"/>
                <a:cs typeface="Consolas"/>
                <a:sym typeface="Consolas"/>
              </a:rPr>
              <a:t>#Can pass </a:t>
            </a:r>
            <a:r>
              <a:rPr lang="en-US" altLang="ko-KR" sz="1400" dirty="0" err="1">
                <a:latin typeface="Consolas"/>
                <a:ea typeface="Consolas"/>
                <a:cs typeface="Consolas"/>
                <a:sym typeface="Consolas"/>
              </a:rPr>
              <a:t>numpy</a:t>
            </a:r>
            <a:r>
              <a:rPr lang="en-US" altLang="ko-KR" sz="1400" dirty="0">
                <a:latin typeface="Consolas"/>
                <a:ea typeface="Consolas"/>
                <a:cs typeface="Consolas"/>
                <a:sym typeface="Consolas"/>
              </a:rPr>
              <a:t> types to </a:t>
            </a:r>
            <a:r>
              <a:rPr lang="en-US" altLang="ko-KR" sz="1400" dirty="0" err="1">
                <a:latin typeface="Consolas"/>
                <a:ea typeface="Consolas"/>
                <a:cs typeface="Consolas"/>
                <a:sym typeface="Consolas"/>
              </a:rPr>
              <a:t>TensorFlow</a:t>
            </a:r>
            <a:r>
              <a:rPr lang="en-US" altLang="ko-KR" sz="1400" dirty="0">
                <a:latin typeface="Consolas"/>
                <a:ea typeface="Consolas"/>
                <a:cs typeface="Consolas"/>
                <a:sym typeface="Consolas"/>
              </a:rPr>
              <a:t> ops</a:t>
            </a:r>
          </a:p>
          <a:p>
            <a:r>
              <a:rPr lang="en-US" altLang="ko-KR" sz="1400" dirty="0" err="1">
                <a:latin typeface="Consolas"/>
                <a:ea typeface="Consolas"/>
                <a:cs typeface="Consolas"/>
                <a:sym typeface="Consolas"/>
              </a:rPr>
              <a:t>tf.ones</a:t>
            </a:r>
            <a:r>
              <a:rPr lang="en-US" altLang="ko-KR" sz="1400" dirty="0">
                <a:latin typeface="Consolas"/>
                <a:ea typeface="Consolas"/>
                <a:cs typeface="Consolas"/>
                <a:sym typeface="Consolas"/>
              </a:rPr>
              <a:t>([2, 2], np.float32)  # ⇒ [[1.0 1.0], [1.0 1.0]]</a:t>
            </a:r>
          </a:p>
          <a:p>
            <a:endParaRPr lang="en-US" altLang="ko-KR" sz="1400" dirty="0">
              <a:latin typeface="Consolas"/>
              <a:ea typeface="Consolas"/>
              <a:cs typeface="Consolas"/>
              <a:sym typeface="Consolas"/>
            </a:endParaRPr>
          </a:p>
          <a:p>
            <a:r>
              <a:rPr lang="en-US" altLang="ko-KR" sz="1400" dirty="0">
                <a:latin typeface="Consolas"/>
                <a:ea typeface="Consolas"/>
                <a:cs typeface="Consolas"/>
                <a:sym typeface="Consolas"/>
              </a:rPr>
              <a:t>#For </a:t>
            </a:r>
            <a:r>
              <a:rPr lang="en-US" altLang="ko-KR" sz="1400" dirty="0" err="1">
                <a:latin typeface="Consolas"/>
                <a:ea typeface="Consolas"/>
                <a:cs typeface="Consolas"/>
                <a:sym typeface="Consolas"/>
              </a:rPr>
              <a:t>tf.Session.run</a:t>
            </a:r>
            <a:r>
              <a:rPr lang="en-US" altLang="ko-KR" sz="1400" dirty="0">
                <a:latin typeface="Consolas"/>
                <a:ea typeface="Consolas"/>
                <a:cs typeface="Consolas"/>
                <a:sym typeface="Consolas"/>
              </a:rPr>
              <a:t>(fetches), if the requested fetch is a Tensor, output will be a </a:t>
            </a:r>
            <a:r>
              <a:rPr lang="en-US" altLang="ko-KR" sz="1400" dirty="0" err="1">
                <a:latin typeface="Consolas"/>
                <a:ea typeface="Consolas"/>
                <a:cs typeface="Consolas"/>
                <a:sym typeface="Consolas"/>
              </a:rPr>
              <a:t>NumPy</a:t>
            </a:r>
            <a:r>
              <a:rPr lang="en-US" altLang="ko-KR" sz="1400" dirty="0">
                <a:latin typeface="Consolas"/>
                <a:ea typeface="Consolas"/>
                <a:cs typeface="Consolas"/>
                <a:sym typeface="Consolas"/>
              </a:rPr>
              <a:t> </a:t>
            </a:r>
            <a:r>
              <a:rPr lang="en-US" altLang="ko-KR" sz="1400" dirty="0" err="1">
                <a:latin typeface="Consolas"/>
                <a:ea typeface="Consolas"/>
                <a:cs typeface="Consolas"/>
                <a:sym typeface="Consolas"/>
              </a:rPr>
              <a:t>ndarray</a:t>
            </a:r>
            <a:r>
              <a:rPr lang="en-US" altLang="ko-KR" sz="1400" dirty="0">
                <a:latin typeface="Consolas"/>
                <a:ea typeface="Consolas"/>
                <a:cs typeface="Consolas"/>
                <a:sym typeface="Consolas"/>
              </a:rPr>
              <a:t>.</a:t>
            </a:r>
          </a:p>
          <a:p>
            <a:r>
              <a:rPr lang="en-US" altLang="ko-KR" sz="1400" dirty="0">
                <a:latin typeface="Consolas"/>
                <a:ea typeface="Consolas"/>
                <a:cs typeface="Consolas"/>
                <a:sym typeface="Consolas"/>
              </a:rPr>
              <a:t>a = </a:t>
            </a:r>
            <a:r>
              <a:rPr lang="en-US" altLang="ko-KR" sz="1400" dirty="0" err="1">
                <a:latin typeface="Consolas"/>
                <a:ea typeface="Consolas"/>
                <a:cs typeface="Consolas"/>
                <a:sym typeface="Consolas"/>
              </a:rPr>
              <a:t>tf.zeros</a:t>
            </a:r>
            <a:r>
              <a:rPr lang="en-US" altLang="ko-KR" sz="1400" dirty="0">
                <a:latin typeface="Consolas"/>
                <a:ea typeface="Consolas"/>
                <a:cs typeface="Consolas"/>
                <a:sym typeface="Consolas"/>
              </a:rPr>
              <a:t>([2, 3], np.int32)</a:t>
            </a:r>
          </a:p>
          <a:p>
            <a:r>
              <a:rPr lang="en-US" altLang="ko-KR" sz="1400" dirty="0">
                <a:latin typeface="Consolas"/>
                <a:ea typeface="Consolas"/>
                <a:cs typeface="Consolas"/>
                <a:sym typeface="Consolas"/>
              </a:rPr>
              <a:t>print(type(a))  # ⇒ &lt;class '</a:t>
            </a:r>
            <a:r>
              <a:rPr lang="en-US" altLang="ko-KR" sz="1400" dirty="0" err="1">
                <a:latin typeface="Consolas"/>
                <a:ea typeface="Consolas"/>
                <a:cs typeface="Consolas"/>
                <a:sym typeface="Consolas"/>
              </a:rPr>
              <a:t>tensorflow.python.framework.ops.Tensor</a:t>
            </a:r>
            <a:r>
              <a:rPr lang="en-US" altLang="ko-KR" sz="1400" dirty="0">
                <a:latin typeface="Consolas"/>
                <a:ea typeface="Consolas"/>
                <a:cs typeface="Consolas"/>
                <a:sym typeface="Consolas"/>
              </a:rPr>
              <a:t>'&gt;</a:t>
            </a:r>
          </a:p>
          <a:p>
            <a:r>
              <a:rPr lang="en-US" altLang="ko-KR" sz="1400" dirty="0">
                <a:latin typeface="Consolas"/>
                <a:ea typeface="Consolas"/>
                <a:cs typeface="Consolas"/>
                <a:sym typeface="Consolas"/>
              </a:rPr>
              <a:t>with </a:t>
            </a:r>
            <a:r>
              <a:rPr lang="en-US" altLang="ko-KR" sz="1400" dirty="0" err="1">
                <a:latin typeface="Consolas"/>
                <a:ea typeface="Consolas"/>
                <a:cs typeface="Consolas"/>
                <a:sym typeface="Consolas"/>
              </a:rPr>
              <a:t>tf.Session</a:t>
            </a:r>
            <a:r>
              <a:rPr lang="en-US" altLang="ko-KR" sz="1400" dirty="0">
                <a:latin typeface="Consolas"/>
                <a:ea typeface="Consolas"/>
                <a:cs typeface="Consolas"/>
                <a:sym typeface="Consolas"/>
              </a:rPr>
              <a:t>() as </a:t>
            </a:r>
            <a:r>
              <a:rPr lang="en-US" altLang="ko-KR" sz="1400" dirty="0" err="1">
                <a:latin typeface="Consolas"/>
                <a:ea typeface="Consolas"/>
                <a:cs typeface="Consolas"/>
                <a:sym typeface="Consolas"/>
              </a:rPr>
              <a:t>sess</a:t>
            </a:r>
            <a:r>
              <a:rPr lang="en-US" altLang="ko-KR" sz="1400" dirty="0">
                <a:latin typeface="Consolas"/>
                <a:ea typeface="Consolas"/>
                <a:cs typeface="Consolas"/>
                <a:sym typeface="Consolas"/>
              </a:rPr>
              <a:t>:</a:t>
            </a:r>
          </a:p>
          <a:p>
            <a:r>
              <a:rPr lang="en-US" altLang="ko-KR" sz="1400" dirty="0">
                <a:latin typeface="Consolas"/>
                <a:ea typeface="Consolas"/>
                <a:cs typeface="Consolas"/>
                <a:sym typeface="Consolas"/>
              </a:rPr>
              <a:t>    a = </a:t>
            </a:r>
            <a:r>
              <a:rPr lang="en-US" altLang="ko-KR" sz="1400" dirty="0" err="1">
                <a:latin typeface="Consolas"/>
                <a:ea typeface="Consolas"/>
                <a:cs typeface="Consolas"/>
                <a:sym typeface="Consolas"/>
              </a:rPr>
              <a:t>sess.run</a:t>
            </a:r>
            <a:r>
              <a:rPr lang="en-US" altLang="ko-KR" sz="1400" dirty="0">
                <a:latin typeface="Consolas"/>
                <a:ea typeface="Consolas"/>
                <a:cs typeface="Consolas"/>
                <a:sym typeface="Consolas"/>
              </a:rPr>
              <a:t>(a)</a:t>
            </a:r>
          </a:p>
          <a:p>
            <a:r>
              <a:rPr lang="en-US" altLang="ko-KR" sz="1400" dirty="0">
                <a:latin typeface="Consolas"/>
                <a:ea typeface="Consolas"/>
                <a:cs typeface="Consolas"/>
                <a:sym typeface="Consolas"/>
              </a:rPr>
              <a:t>    print(type(a)) # ⇒ &lt;class '</a:t>
            </a:r>
            <a:r>
              <a:rPr lang="en-US" altLang="ko-KR" sz="1400" dirty="0" err="1">
                <a:latin typeface="Consolas"/>
                <a:ea typeface="Consolas"/>
                <a:cs typeface="Consolas"/>
                <a:sym typeface="Consolas"/>
              </a:rPr>
              <a:t>numpy.ndarray</a:t>
            </a:r>
            <a:r>
              <a:rPr lang="en-US" altLang="ko-KR" sz="1400" dirty="0">
                <a:latin typeface="Consolas"/>
                <a:ea typeface="Consolas"/>
                <a:cs typeface="Consolas"/>
                <a:sym typeface="Consolas"/>
              </a:rPr>
              <a:t>'&gt;. Thus, </a:t>
            </a:r>
            <a:r>
              <a:rPr lang="en-US" altLang="ko-KR" sz="1400" dirty="0" smtClean="0">
                <a:latin typeface="Consolas"/>
                <a:ea typeface="Consolas"/>
                <a:cs typeface="Consolas"/>
                <a:sym typeface="Consolas"/>
              </a:rPr>
              <a:t>use </a:t>
            </a:r>
            <a:r>
              <a:rPr lang="en-US" altLang="ko-KR" sz="1400" dirty="0" err="1">
                <a:latin typeface="Consolas"/>
                <a:ea typeface="Consolas"/>
                <a:cs typeface="Consolas"/>
                <a:sym typeface="Consolas"/>
              </a:rPr>
              <a:t>a_out</a:t>
            </a:r>
            <a:r>
              <a:rPr lang="en-US" altLang="ko-KR" sz="1400" dirty="0">
                <a:latin typeface="Consolas"/>
                <a:ea typeface="Consolas"/>
                <a:cs typeface="Consolas"/>
                <a:sym typeface="Consolas"/>
              </a:rPr>
              <a:t> = </a:t>
            </a:r>
            <a:r>
              <a:rPr lang="en-US" altLang="ko-KR" sz="1400" dirty="0" err="1">
                <a:latin typeface="Consolas"/>
                <a:ea typeface="Consolas"/>
                <a:cs typeface="Consolas"/>
                <a:sym typeface="Consolas"/>
              </a:rPr>
              <a:t>sess.run</a:t>
            </a:r>
            <a:r>
              <a:rPr lang="en-US" altLang="ko-KR" sz="1400" dirty="0">
                <a:latin typeface="Consolas"/>
                <a:ea typeface="Consolas"/>
                <a:cs typeface="Consolas"/>
                <a:sym typeface="Consolas"/>
              </a:rPr>
              <a:t>(a)</a:t>
            </a:r>
          </a:p>
        </p:txBody>
      </p:sp>
      <p:pic>
        <p:nvPicPr>
          <p:cNvPr id="6" name="그림 5"/>
          <p:cNvPicPr>
            <a:picLocks noChangeAspect="1"/>
          </p:cNvPicPr>
          <p:nvPr/>
        </p:nvPicPr>
        <p:blipFill>
          <a:blip r:embed="rId2"/>
          <a:stretch>
            <a:fillRect/>
          </a:stretch>
        </p:blipFill>
        <p:spPr>
          <a:xfrm>
            <a:off x="870264" y="4853662"/>
            <a:ext cx="3571875" cy="400050"/>
          </a:xfrm>
          <a:prstGeom prst="rect">
            <a:avLst/>
          </a:prstGeom>
        </p:spPr>
      </p:pic>
      <p:sp>
        <p:nvSpPr>
          <p:cNvPr id="7" name="TextBox 6"/>
          <p:cNvSpPr txBox="1"/>
          <p:nvPr/>
        </p:nvSpPr>
        <p:spPr>
          <a:xfrm>
            <a:off x="870264" y="5479933"/>
            <a:ext cx="7731047" cy="646331"/>
          </a:xfrm>
          <a:prstGeom prst="rect">
            <a:avLst/>
          </a:prstGeom>
          <a:noFill/>
        </p:spPr>
        <p:txBody>
          <a:bodyPr wrap="square" rtlCol="0">
            <a:spAutoFit/>
          </a:bodyPr>
          <a:lstStyle/>
          <a:p>
            <a:pPr marL="457200" lvl="0" indent="-342900">
              <a:buSzPts val="1800"/>
              <a:buFont typeface="Georgia"/>
              <a:buChar char="●"/>
            </a:pPr>
            <a:r>
              <a:rPr lang="en-US" altLang="ko-KR" dirty="0">
                <a:latin typeface="+mj-lt"/>
                <a:ea typeface="Georgia"/>
                <a:cs typeface="Georgia"/>
                <a:sym typeface="Georgia"/>
              </a:rPr>
              <a:t>Python native types: </a:t>
            </a:r>
            <a:r>
              <a:rPr lang="en-US" altLang="ko-KR" dirty="0" err="1">
                <a:latin typeface="+mj-lt"/>
                <a:ea typeface="Georgia"/>
                <a:cs typeface="Georgia"/>
                <a:sym typeface="Georgia"/>
              </a:rPr>
              <a:t>TensorFlow</a:t>
            </a:r>
            <a:r>
              <a:rPr lang="en-US" altLang="ko-KR" dirty="0">
                <a:latin typeface="+mj-lt"/>
                <a:ea typeface="Georgia"/>
                <a:cs typeface="Georgia"/>
                <a:sym typeface="Georgia"/>
              </a:rPr>
              <a:t> has to infer Python </a:t>
            </a:r>
            <a:r>
              <a:rPr lang="en-US" altLang="ko-KR" dirty="0" smtClean="0">
                <a:latin typeface="+mj-lt"/>
                <a:ea typeface="Georgia"/>
                <a:cs typeface="Georgia"/>
                <a:sym typeface="Georgia"/>
              </a:rPr>
              <a:t>type</a:t>
            </a:r>
          </a:p>
          <a:p>
            <a:pPr marL="457200" lvl="0" indent="-342900">
              <a:buSzPts val="1800"/>
              <a:buFont typeface="Georgia"/>
              <a:buChar char="●"/>
            </a:pPr>
            <a:r>
              <a:rPr lang="en-US" altLang="ko-KR" dirty="0" smtClean="0">
                <a:latin typeface="+mj-lt"/>
                <a:ea typeface="Georgia"/>
                <a:cs typeface="Georgia"/>
                <a:sym typeface="Georgia"/>
              </a:rPr>
              <a:t>Use TF data types when possible</a:t>
            </a:r>
            <a:endParaRPr lang="en-US" altLang="ko-KR" dirty="0">
              <a:latin typeface="+mj-lt"/>
              <a:ea typeface="Georgia"/>
              <a:cs typeface="Georgia"/>
              <a:sym typeface="Georgia"/>
            </a:endParaRPr>
          </a:p>
        </p:txBody>
      </p:sp>
    </p:spTree>
    <p:extLst>
      <p:ext uri="{BB962C8B-B14F-4D97-AF65-F5344CB8AC3E}">
        <p14:creationId xmlns:p14="http://schemas.microsoft.com/office/powerpoint/2010/main" val="2440048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err="1" smtClean="0"/>
              <a:t>TensorFlow</a:t>
            </a:r>
            <a:endParaRPr lang="ko-KR" altLang="en-US" sz="2800" b="1" dirty="0"/>
          </a:p>
        </p:txBody>
      </p:sp>
      <p:sp>
        <p:nvSpPr>
          <p:cNvPr id="3" name="내용 개체 틀 2"/>
          <p:cNvSpPr>
            <a:spLocks noGrp="1"/>
          </p:cNvSpPr>
          <p:nvPr>
            <p:ph idx="1"/>
          </p:nvPr>
        </p:nvSpPr>
        <p:spPr>
          <a:xfrm>
            <a:off x="838200" y="1825624"/>
            <a:ext cx="10515600" cy="4668481"/>
          </a:xfrm>
        </p:spPr>
        <p:txBody>
          <a:bodyPr>
            <a:normAutofit/>
          </a:bodyPr>
          <a:lstStyle/>
          <a:p>
            <a:r>
              <a:rPr lang="en-US" altLang="ko-KR" sz="1800" dirty="0" smtClean="0"/>
              <a:t>Run on Windows, Linux, </a:t>
            </a:r>
            <a:r>
              <a:rPr lang="en-US" altLang="ko-KR" sz="1800" dirty="0" err="1" smtClean="0"/>
              <a:t>macOS</a:t>
            </a:r>
            <a:r>
              <a:rPr lang="en-US" altLang="ko-KR" sz="1800" dirty="0" smtClean="0"/>
              <a:t>, iOS, Android</a:t>
            </a:r>
          </a:p>
          <a:p>
            <a:r>
              <a:rPr lang="en-US" altLang="ko-KR" sz="1800" dirty="0" smtClean="0"/>
              <a:t>Provides a simply Python API, </a:t>
            </a:r>
            <a:r>
              <a:rPr lang="en-US" altLang="ko-KR" sz="1800" dirty="0" err="1" smtClean="0"/>
              <a:t>TF.Learn</a:t>
            </a:r>
            <a:r>
              <a:rPr lang="en-US" altLang="ko-KR" sz="1800" dirty="0" smtClean="0"/>
              <a:t> (</a:t>
            </a:r>
            <a:r>
              <a:rPr lang="en-US" altLang="ko-KR" sz="1800" dirty="0" err="1" smtClean="0"/>
              <a:t>tensorflow.contrib.learn</a:t>
            </a:r>
            <a:r>
              <a:rPr lang="en-US" altLang="ko-KR" sz="1800" dirty="0" smtClean="0"/>
              <a:t>) compatible with </a:t>
            </a:r>
            <a:r>
              <a:rPr lang="en-US" altLang="ko-KR" sz="1800" dirty="0" err="1" smtClean="0"/>
              <a:t>Scikit</a:t>
            </a:r>
            <a:r>
              <a:rPr lang="en-US" altLang="ko-KR" sz="1800" dirty="0" smtClean="0"/>
              <a:t>-Learn (previously an independent project called </a:t>
            </a:r>
            <a:r>
              <a:rPr lang="en-US" altLang="ko-KR" sz="1800" dirty="0" err="1" smtClean="0"/>
              <a:t>Scikit</a:t>
            </a:r>
            <a:r>
              <a:rPr lang="en-US" altLang="ko-KR" sz="1800" dirty="0" smtClean="0"/>
              <a:t> flow)</a:t>
            </a:r>
          </a:p>
          <a:p>
            <a:r>
              <a:rPr lang="en-US" altLang="ko-KR" sz="1800" dirty="0" smtClean="0"/>
              <a:t>Also provides another API, TF-slim, (</a:t>
            </a:r>
            <a:r>
              <a:rPr lang="en-US" altLang="ko-KR" sz="1800" dirty="0" err="1" smtClean="0"/>
              <a:t>tensorflow.contrib.slim</a:t>
            </a:r>
            <a:r>
              <a:rPr lang="en-US" altLang="ko-KR" sz="1800" dirty="0" smtClean="0"/>
              <a:t>)</a:t>
            </a:r>
          </a:p>
          <a:p>
            <a:r>
              <a:rPr lang="en-US" altLang="ko-KR" sz="1800" dirty="0" smtClean="0"/>
              <a:t>Several other high-level APIs have been built independently on </a:t>
            </a:r>
            <a:r>
              <a:rPr lang="en-US" altLang="ko-KR" sz="1800" dirty="0" err="1" smtClean="0"/>
              <a:t>Tensorflow</a:t>
            </a:r>
            <a:r>
              <a:rPr lang="en-US" altLang="ko-KR" sz="1800" dirty="0" smtClean="0"/>
              <a:t>, e.g., (</a:t>
            </a:r>
            <a:r>
              <a:rPr lang="en-US" altLang="ko-KR" sz="1800" dirty="0" err="1" smtClean="0"/>
              <a:t>tensorflow.contrib.keras</a:t>
            </a:r>
            <a:r>
              <a:rPr lang="en-US" altLang="ko-KR" sz="1800" dirty="0"/>
              <a:t>) </a:t>
            </a:r>
            <a:r>
              <a:rPr lang="en-US" altLang="ko-KR" sz="1800" dirty="0" err="1"/>
              <a:t>Keras</a:t>
            </a:r>
            <a:r>
              <a:rPr lang="en-US" altLang="ko-KR" sz="1800" dirty="0"/>
              <a:t> </a:t>
            </a:r>
            <a:endParaRPr lang="en-US" altLang="ko-KR" sz="1800" dirty="0" smtClean="0"/>
          </a:p>
          <a:p>
            <a:r>
              <a:rPr lang="en-US" altLang="ko-KR" sz="1800" dirty="0" smtClean="0"/>
              <a:t>Python API offers flexibility (at the cost of higher complexity) to build any NN architecture</a:t>
            </a:r>
          </a:p>
          <a:p>
            <a:r>
              <a:rPr lang="en-US" altLang="ko-KR" sz="1800" dirty="0" smtClean="0"/>
              <a:t>Highly efficient C++ implementation of many ML operations</a:t>
            </a:r>
          </a:p>
          <a:p>
            <a:r>
              <a:rPr lang="en-US" altLang="ko-KR" sz="1800" dirty="0" smtClean="0"/>
              <a:t>Provides several advanced optimization nodes (automatic differentiating)</a:t>
            </a:r>
          </a:p>
          <a:p>
            <a:r>
              <a:rPr lang="en-US" altLang="ko-KR" sz="1800" dirty="0" err="1" smtClean="0"/>
              <a:t>TensorBoard</a:t>
            </a:r>
            <a:r>
              <a:rPr lang="en-US" altLang="ko-KR" sz="1800" dirty="0" smtClean="0"/>
              <a:t> (visualization tool)</a:t>
            </a:r>
          </a:p>
          <a:p>
            <a:r>
              <a:rPr lang="en-US" altLang="ko-KR" sz="1800" dirty="0" smtClean="0"/>
              <a:t>Google’s cloud service at </a:t>
            </a:r>
            <a:r>
              <a:rPr lang="en-US" altLang="ko-KR" sz="1800" dirty="0" smtClean="0">
                <a:hlinkClick r:id="rId2"/>
              </a:rPr>
              <a:t>https://cloud.google.com/ml-engine/</a:t>
            </a:r>
            <a:endParaRPr lang="en-US" altLang="ko-KR" sz="1800" dirty="0" smtClean="0"/>
          </a:p>
          <a:p>
            <a:r>
              <a:rPr lang="en-US" altLang="ko-KR" sz="1800" dirty="0" smtClean="0"/>
              <a:t>Check </a:t>
            </a:r>
            <a:r>
              <a:rPr lang="en-US" altLang="ko-KR" sz="1800" dirty="0" smtClean="0">
                <a:hlinkClick r:id="rId3"/>
              </a:rPr>
              <a:t>https://www.tensorflow.org</a:t>
            </a:r>
            <a:r>
              <a:rPr lang="en-US" altLang="ko-KR" sz="1800" dirty="0" smtClean="0"/>
              <a:t>, </a:t>
            </a:r>
            <a:r>
              <a:rPr lang="en-US" altLang="ko-KR" sz="1800" dirty="0" smtClean="0">
                <a:hlinkClick r:id="rId4"/>
              </a:rPr>
              <a:t>https://github.com/jtoy/awesome-tensorflow</a:t>
            </a:r>
            <a:r>
              <a:rPr lang="en-US" altLang="ko-KR" sz="1800" dirty="0" smtClean="0"/>
              <a:t> etc.</a:t>
            </a:r>
            <a:endParaRPr lang="ko-KR" altLang="en-US" sz="1800" dirty="0"/>
          </a:p>
        </p:txBody>
      </p:sp>
    </p:spTree>
    <p:extLst>
      <p:ext uri="{BB962C8B-B14F-4D97-AF65-F5344CB8AC3E}">
        <p14:creationId xmlns:p14="http://schemas.microsoft.com/office/powerpoint/2010/main" val="41907328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 altLang="ko-KR" sz="2800" b="1" dirty="0">
                <a:ea typeface="Georgia"/>
                <a:cs typeface="Georgia"/>
                <a:sym typeface="Georgia"/>
              </a:rPr>
              <a:t>Print out the graph def</a:t>
            </a:r>
            <a:endParaRPr lang="ko-KR" altLang="en-US" sz="2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806136" y="1609114"/>
            <a:ext cx="10451472" cy="1169551"/>
          </a:xfrm>
          <a:prstGeom prst="rect">
            <a:avLst/>
          </a:prstGeom>
          <a:noFill/>
          <a:ln>
            <a:solidFill>
              <a:schemeClr val="bg1">
                <a:lumMod val="75000"/>
              </a:schemeClr>
            </a:solidFill>
          </a:ln>
        </p:spPr>
        <p:txBody>
          <a:bodyPr wrap="square" rtlCol="0">
            <a:spAutoFit/>
          </a:bodyPr>
          <a:lstStyle/>
          <a:p>
            <a:r>
              <a:rPr lang="en-US" altLang="ko-KR" sz="1400" dirty="0" err="1">
                <a:latin typeface="Consolas"/>
                <a:ea typeface="Consolas"/>
                <a:cs typeface="Consolas"/>
                <a:sym typeface="Consolas"/>
              </a:rPr>
              <a:t>tf.reset_default_graph</a:t>
            </a:r>
            <a:r>
              <a:rPr lang="en-US" altLang="ko-KR" sz="1400" dirty="0">
                <a:latin typeface="Consolas"/>
                <a:ea typeface="Consolas"/>
                <a:cs typeface="Consolas"/>
                <a:sym typeface="Consolas"/>
              </a:rPr>
              <a:t>()</a:t>
            </a:r>
          </a:p>
          <a:p>
            <a:r>
              <a:rPr lang="en-US" altLang="ko-KR" sz="1400" dirty="0" err="1" smtClean="0">
                <a:latin typeface="Consolas"/>
                <a:ea typeface="Consolas"/>
                <a:cs typeface="Consolas"/>
                <a:sym typeface="Consolas"/>
              </a:rPr>
              <a:t>my_const</a:t>
            </a:r>
            <a:r>
              <a:rPr lang="en-US" altLang="ko-KR" sz="1400" dirty="0" smtClean="0">
                <a:latin typeface="Consolas"/>
                <a:ea typeface="Consolas"/>
                <a:cs typeface="Consolas"/>
                <a:sym typeface="Consolas"/>
              </a:rPr>
              <a:t> </a:t>
            </a:r>
            <a:r>
              <a:rPr lang="en-US" altLang="ko-KR" sz="1400" dirty="0">
                <a:latin typeface="Consolas"/>
                <a:ea typeface="Consolas"/>
                <a:cs typeface="Consolas"/>
                <a:sym typeface="Consolas"/>
              </a:rPr>
              <a:t>= </a:t>
            </a:r>
            <a:r>
              <a:rPr lang="en-US" altLang="ko-KR" sz="1400" dirty="0" err="1">
                <a:latin typeface="Consolas"/>
                <a:ea typeface="Consolas"/>
                <a:cs typeface="Consolas"/>
                <a:sym typeface="Consolas"/>
              </a:rPr>
              <a:t>tf.constant</a:t>
            </a:r>
            <a:r>
              <a:rPr lang="en-US" altLang="ko-KR" sz="1400" dirty="0">
                <a:latin typeface="Consolas"/>
                <a:ea typeface="Consolas"/>
                <a:cs typeface="Consolas"/>
                <a:sym typeface="Consolas"/>
              </a:rPr>
              <a:t>([1.0, 2.0], name="</a:t>
            </a:r>
            <a:r>
              <a:rPr lang="en-US" altLang="ko-KR" sz="1400" dirty="0" err="1">
                <a:latin typeface="Consolas"/>
                <a:ea typeface="Consolas"/>
                <a:cs typeface="Consolas"/>
                <a:sym typeface="Consolas"/>
              </a:rPr>
              <a:t>my_const</a:t>
            </a:r>
            <a:r>
              <a:rPr lang="en-US" altLang="ko-KR" sz="1400" dirty="0" smtClean="0">
                <a:latin typeface="Consolas"/>
                <a:ea typeface="Consolas"/>
                <a:cs typeface="Consolas"/>
                <a:sym typeface="Consolas"/>
              </a:rPr>
              <a:t>")</a:t>
            </a:r>
          </a:p>
          <a:p>
            <a:endParaRPr lang="en-US" altLang="ko-KR" sz="1400" dirty="0">
              <a:latin typeface="Consolas"/>
              <a:ea typeface="Consolas"/>
              <a:cs typeface="Consolas"/>
              <a:sym typeface="Consolas"/>
            </a:endParaRPr>
          </a:p>
          <a:p>
            <a:r>
              <a:rPr lang="en-US" altLang="ko-KR" sz="1400" dirty="0">
                <a:latin typeface="Consolas"/>
                <a:ea typeface="Consolas"/>
                <a:cs typeface="Consolas"/>
                <a:sym typeface="Consolas"/>
              </a:rPr>
              <a:t>with </a:t>
            </a:r>
            <a:r>
              <a:rPr lang="en-US" altLang="ko-KR" sz="1400" dirty="0" err="1">
                <a:latin typeface="Consolas"/>
                <a:ea typeface="Consolas"/>
                <a:cs typeface="Consolas"/>
                <a:sym typeface="Consolas"/>
              </a:rPr>
              <a:t>tf.Session</a:t>
            </a:r>
            <a:r>
              <a:rPr lang="en-US" altLang="ko-KR" sz="1400" dirty="0">
                <a:latin typeface="Consolas"/>
                <a:ea typeface="Consolas"/>
                <a:cs typeface="Consolas"/>
                <a:sym typeface="Consolas"/>
              </a:rPr>
              <a:t>() as </a:t>
            </a:r>
            <a:r>
              <a:rPr lang="en-US" altLang="ko-KR" sz="1400" dirty="0" err="1">
                <a:latin typeface="Consolas"/>
                <a:ea typeface="Consolas"/>
                <a:cs typeface="Consolas"/>
                <a:sym typeface="Consolas"/>
              </a:rPr>
              <a:t>sess</a:t>
            </a:r>
            <a:r>
              <a:rPr lang="en-US" altLang="ko-KR" sz="1400" dirty="0">
                <a:latin typeface="Consolas"/>
                <a:ea typeface="Consolas"/>
                <a:cs typeface="Consolas"/>
                <a:sym typeface="Consolas"/>
              </a:rPr>
              <a:t>:</a:t>
            </a:r>
          </a:p>
          <a:p>
            <a:r>
              <a:rPr lang="en-US" altLang="ko-KR" sz="1400" dirty="0">
                <a:latin typeface="Consolas"/>
                <a:ea typeface="Consolas"/>
                <a:cs typeface="Consolas"/>
                <a:sym typeface="Consolas"/>
              </a:rPr>
              <a:t>    print(</a:t>
            </a:r>
            <a:r>
              <a:rPr lang="en-US" altLang="ko-KR" sz="1400" dirty="0" err="1">
                <a:latin typeface="Consolas"/>
                <a:ea typeface="Consolas"/>
                <a:cs typeface="Consolas"/>
                <a:sym typeface="Consolas"/>
              </a:rPr>
              <a:t>sess.graph.as_graph_def</a:t>
            </a:r>
            <a:r>
              <a:rPr lang="en-US" altLang="ko-KR" sz="1400" dirty="0">
                <a:latin typeface="Consolas"/>
                <a:ea typeface="Consolas"/>
                <a:cs typeface="Consolas"/>
                <a:sym typeface="Consolas"/>
              </a:rPr>
              <a:t>()) #Returns a serialized </a:t>
            </a:r>
            <a:r>
              <a:rPr lang="en-US" altLang="ko-KR" sz="1400" dirty="0" err="1">
                <a:latin typeface="Consolas"/>
                <a:ea typeface="Consolas"/>
                <a:cs typeface="Consolas"/>
                <a:sym typeface="Consolas"/>
              </a:rPr>
              <a:t>GraphDef</a:t>
            </a:r>
            <a:r>
              <a:rPr lang="en-US" altLang="ko-KR" sz="1400" dirty="0">
                <a:latin typeface="Consolas"/>
                <a:ea typeface="Consolas"/>
                <a:cs typeface="Consolas"/>
                <a:sym typeface="Consolas"/>
              </a:rPr>
              <a:t> representation of this graph.</a:t>
            </a:r>
          </a:p>
        </p:txBody>
      </p:sp>
      <p:sp>
        <p:nvSpPr>
          <p:cNvPr id="5" name="내용 개체 틀 4"/>
          <p:cNvSpPr>
            <a:spLocks noGrp="1"/>
          </p:cNvSpPr>
          <p:nvPr>
            <p:ph idx="1"/>
          </p:nvPr>
        </p:nvSpPr>
        <p:spPr>
          <a:xfrm>
            <a:off x="806136" y="5076526"/>
            <a:ext cx="10515600" cy="1505375"/>
          </a:xfrm>
        </p:spPr>
        <p:txBody>
          <a:bodyPr>
            <a:normAutofit/>
          </a:bodyPr>
          <a:lstStyle/>
          <a:p>
            <a:r>
              <a:rPr lang="en-US" altLang="ko-KR" sz="1800" dirty="0">
                <a:latin typeface="+mj-lt"/>
                <a:ea typeface="Georgia"/>
                <a:cs typeface="Georgia"/>
                <a:sym typeface="Georgia"/>
              </a:rPr>
              <a:t>This makes loading graphs expensive when constants are big</a:t>
            </a:r>
          </a:p>
          <a:p>
            <a:pPr>
              <a:spcBef>
                <a:spcPts val="1600"/>
              </a:spcBef>
            </a:pPr>
            <a:r>
              <a:rPr lang="en-US" altLang="ko-KR" sz="1800" dirty="0">
                <a:latin typeface="+mj-lt"/>
                <a:ea typeface="Georgia"/>
                <a:cs typeface="Georgia"/>
                <a:sym typeface="Georgia"/>
              </a:rPr>
              <a:t>Only use constants for primitive types.</a:t>
            </a:r>
          </a:p>
          <a:p>
            <a:pPr>
              <a:spcBef>
                <a:spcPts val="1600"/>
              </a:spcBef>
            </a:pPr>
            <a:r>
              <a:rPr lang="en-US" altLang="ko-KR" sz="1800" dirty="0">
                <a:latin typeface="+mj-lt"/>
                <a:ea typeface="Georgia"/>
                <a:cs typeface="Georgia"/>
                <a:sym typeface="Georgia"/>
              </a:rPr>
              <a:t>Use variables or readers for more data that requires more </a:t>
            </a:r>
            <a:r>
              <a:rPr lang="en-US" altLang="ko-KR" sz="1800" dirty="0" smtClean="0">
                <a:latin typeface="+mj-lt"/>
                <a:ea typeface="Georgia"/>
                <a:cs typeface="Georgia"/>
                <a:sym typeface="Georgia"/>
              </a:rPr>
              <a:t>memory</a:t>
            </a:r>
            <a:endParaRPr lang="ko-KR" altLang="en-US" sz="1800" dirty="0">
              <a:latin typeface="+mj-lt"/>
            </a:endParaRPr>
          </a:p>
        </p:txBody>
      </p:sp>
      <p:pic>
        <p:nvPicPr>
          <p:cNvPr id="6" name="그림 5"/>
          <p:cNvPicPr>
            <a:picLocks noChangeAspect="1"/>
          </p:cNvPicPr>
          <p:nvPr/>
        </p:nvPicPr>
        <p:blipFill>
          <a:blip r:embed="rId2"/>
          <a:stretch>
            <a:fillRect/>
          </a:stretch>
        </p:blipFill>
        <p:spPr>
          <a:xfrm>
            <a:off x="974662" y="2966004"/>
            <a:ext cx="3231578" cy="1923183"/>
          </a:xfrm>
          <a:prstGeom prst="rect">
            <a:avLst/>
          </a:prstGeom>
        </p:spPr>
      </p:pic>
    </p:spTree>
    <p:extLst>
      <p:ext uri="{BB962C8B-B14F-4D97-AF65-F5344CB8AC3E}">
        <p14:creationId xmlns:p14="http://schemas.microsoft.com/office/powerpoint/2010/main" val="5038271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smtClean="0"/>
              <a:t>Variables</a:t>
            </a:r>
            <a:endParaRPr lang="ko-KR" altLang="en-US" sz="2800" b="1" dirty="0"/>
          </a:p>
        </p:txBody>
      </p:sp>
      <p:sp>
        <p:nvSpPr>
          <p:cNvPr id="3" name="내용 개체 틀 2"/>
          <p:cNvSpPr>
            <a:spLocks noGrp="1"/>
          </p:cNvSpPr>
          <p:nvPr>
            <p:ph idx="1"/>
          </p:nvPr>
        </p:nvSpPr>
        <p:spPr>
          <a:xfrm>
            <a:off x="838200" y="3820562"/>
            <a:ext cx="10515600" cy="2356400"/>
          </a:xfrm>
        </p:spPr>
        <p:txBody>
          <a:bodyPr>
            <a:normAutofit/>
          </a:bodyPr>
          <a:lstStyle/>
          <a:p>
            <a:pPr>
              <a:lnSpc>
                <a:spcPct val="100000"/>
              </a:lnSpc>
              <a:spcBef>
                <a:spcPts val="0"/>
              </a:spcBef>
            </a:pPr>
            <a:r>
              <a:rPr lang="en-US" altLang="ko-KR" sz="1400" dirty="0">
                <a:latin typeface="+mj-lt"/>
                <a:ea typeface="Times New Roman"/>
                <a:cs typeface="Times New Roman"/>
                <a:sym typeface="Times New Roman"/>
              </a:rPr>
              <a:t>Why </a:t>
            </a:r>
            <a:r>
              <a:rPr lang="en-US" altLang="ko-KR" sz="1400" dirty="0" err="1">
                <a:latin typeface="+mj-lt"/>
                <a:ea typeface="Times New Roman"/>
                <a:cs typeface="Times New Roman"/>
                <a:sym typeface="Times New Roman"/>
              </a:rPr>
              <a:t>tf.</a:t>
            </a:r>
            <a:r>
              <a:rPr lang="en-US" altLang="ko-KR" sz="1400" b="1" dirty="0" err="1">
                <a:latin typeface="+mj-lt"/>
                <a:ea typeface="Times New Roman"/>
                <a:cs typeface="Times New Roman"/>
                <a:sym typeface="Times New Roman"/>
              </a:rPr>
              <a:t>c</a:t>
            </a:r>
            <a:r>
              <a:rPr lang="en-US" altLang="ko-KR" sz="1400" dirty="0" err="1">
                <a:latin typeface="+mj-lt"/>
                <a:ea typeface="Times New Roman"/>
                <a:cs typeface="Times New Roman"/>
                <a:sym typeface="Times New Roman"/>
              </a:rPr>
              <a:t>onstant</a:t>
            </a:r>
            <a:r>
              <a:rPr lang="en-US" altLang="ko-KR" sz="1400" dirty="0">
                <a:latin typeface="+mj-lt"/>
                <a:ea typeface="Times New Roman"/>
                <a:cs typeface="Times New Roman"/>
                <a:sym typeface="Times New Roman"/>
              </a:rPr>
              <a:t> but </a:t>
            </a:r>
            <a:r>
              <a:rPr lang="en-US" altLang="ko-KR" sz="1400" dirty="0" err="1">
                <a:latin typeface="+mj-lt"/>
                <a:ea typeface="Times New Roman"/>
                <a:cs typeface="Times New Roman"/>
                <a:sym typeface="Times New Roman"/>
              </a:rPr>
              <a:t>tf.</a:t>
            </a:r>
            <a:r>
              <a:rPr lang="en-US" altLang="ko-KR" sz="1400" b="1" dirty="0" err="1">
                <a:latin typeface="+mj-lt"/>
                <a:ea typeface="Times New Roman"/>
                <a:cs typeface="Times New Roman"/>
                <a:sym typeface="Times New Roman"/>
              </a:rPr>
              <a:t>V</a:t>
            </a:r>
            <a:r>
              <a:rPr lang="en-US" altLang="ko-KR" sz="1400" dirty="0" err="1">
                <a:latin typeface="+mj-lt"/>
                <a:ea typeface="Times New Roman"/>
                <a:cs typeface="Times New Roman"/>
                <a:sym typeface="Times New Roman"/>
              </a:rPr>
              <a:t>ariable</a:t>
            </a:r>
            <a:r>
              <a:rPr lang="en-US" altLang="ko-KR" sz="1400" dirty="0" smtClean="0">
                <a:latin typeface="+mj-lt"/>
                <a:ea typeface="Times New Roman"/>
                <a:cs typeface="Times New Roman"/>
                <a:sym typeface="Times New Roman"/>
              </a:rPr>
              <a:t>? </a:t>
            </a:r>
          </a:p>
          <a:p>
            <a:pPr lvl="1">
              <a:lnSpc>
                <a:spcPct val="100000"/>
              </a:lnSpc>
              <a:spcBef>
                <a:spcPts val="0"/>
              </a:spcBef>
            </a:pPr>
            <a:r>
              <a:rPr lang="en-US" altLang="ko-KR" sz="1400" dirty="0" err="1" smtClean="0">
                <a:latin typeface="+mj-lt"/>
                <a:ea typeface="Times New Roman"/>
                <a:cs typeface="Times New Roman"/>
                <a:sym typeface="Times New Roman"/>
              </a:rPr>
              <a:t>tf.constant</a:t>
            </a:r>
            <a:r>
              <a:rPr lang="en-US" altLang="ko-KR" sz="1400" dirty="0" smtClean="0">
                <a:latin typeface="+mj-lt"/>
                <a:ea typeface="Times New Roman"/>
                <a:cs typeface="Times New Roman"/>
                <a:sym typeface="Times New Roman"/>
              </a:rPr>
              <a:t> </a:t>
            </a:r>
            <a:r>
              <a:rPr lang="en-US" altLang="ko-KR" sz="1400" dirty="0">
                <a:latin typeface="+mj-lt"/>
                <a:ea typeface="Times New Roman"/>
                <a:cs typeface="Times New Roman"/>
                <a:sym typeface="Times New Roman"/>
              </a:rPr>
              <a:t>is an </a:t>
            </a:r>
            <a:r>
              <a:rPr lang="en-US" altLang="ko-KR" sz="1400" dirty="0" smtClean="0">
                <a:latin typeface="+mj-lt"/>
                <a:ea typeface="Times New Roman"/>
                <a:cs typeface="Times New Roman"/>
                <a:sym typeface="Times New Roman"/>
              </a:rPr>
              <a:t>op. </a:t>
            </a:r>
            <a:r>
              <a:rPr lang="en-US" altLang="ko-KR" sz="1400" dirty="0" err="1" smtClean="0">
                <a:latin typeface="+mj-lt"/>
                <a:ea typeface="Times New Roman"/>
                <a:cs typeface="Times New Roman"/>
                <a:sym typeface="Times New Roman"/>
              </a:rPr>
              <a:t>tf.Variable</a:t>
            </a:r>
            <a:r>
              <a:rPr lang="en-US" altLang="ko-KR" sz="1400" dirty="0" smtClean="0">
                <a:latin typeface="+mj-lt"/>
                <a:ea typeface="Times New Roman"/>
                <a:cs typeface="Times New Roman"/>
                <a:sym typeface="Times New Roman"/>
              </a:rPr>
              <a:t> </a:t>
            </a:r>
            <a:r>
              <a:rPr lang="en-US" altLang="ko-KR" sz="1400" dirty="0">
                <a:latin typeface="+mj-lt"/>
                <a:ea typeface="Times New Roman"/>
                <a:cs typeface="Times New Roman"/>
                <a:sym typeface="Times New Roman"/>
              </a:rPr>
              <a:t>is a class with many </a:t>
            </a:r>
            <a:r>
              <a:rPr lang="en-US" altLang="ko-KR" sz="1400" dirty="0" smtClean="0">
                <a:latin typeface="+mj-lt"/>
                <a:ea typeface="Times New Roman"/>
                <a:cs typeface="Times New Roman"/>
                <a:sym typeface="Times New Roman"/>
              </a:rPr>
              <a:t>ops</a:t>
            </a:r>
          </a:p>
          <a:p>
            <a:pPr lvl="1">
              <a:lnSpc>
                <a:spcPct val="100000"/>
              </a:lnSpc>
              <a:spcBef>
                <a:spcPts val="0"/>
              </a:spcBef>
            </a:pPr>
            <a:endParaRPr lang="en-US" altLang="ko-KR" sz="1400" dirty="0" smtClean="0">
              <a:latin typeface="+mj-lt"/>
              <a:ea typeface="Times New Roman"/>
              <a:cs typeface="Times New Roman"/>
              <a:sym typeface="Times New Roman"/>
            </a:endParaRPr>
          </a:p>
          <a:p>
            <a:pPr>
              <a:lnSpc>
                <a:spcPct val="100000"/>
              </a:lnSpc>
              <a:spcBef>
                <a:spcPts val="0"/>
              </a:spcBef>
            </a:pPr>
            <a:r>
              <a:rPr lang="en-US" altLang="ko-KR" sz="1400" dirty="0" err="1" smtClean="0">
                <a:latin typeface="+mj-lt"/>
                <a:ea typeface="Times New Roman"/>
                <a:cs typeface="Times New Roman"/>
                <a:sym typeface="Times New Roman"/>
              </a:rPr>
              <a:t>Tf.Variable</a:t>
            </a:r>
            <a:r>
              <a:rPr lang="en-US" altLang="ko-KR" sz="1400" dirty="0" smtClean="0">
                <a:latin typeface="+mj-lt"/>
                <a:ea typeface="Times New Roman"/>
                <a:cs typeface="Times New Roman"/>
                <a:sym typeface="Times New Roman"/>
              </a:rPr>
              <a:t> holds several operations:</a:t>
            </a:r>
          </a:p>
          <a:p>
            <a:pPr marL="0" lvl="0" indent="0">
              <a:lnSpc>
                <a:spcPct val="100000"/>
              </a:lnSpc>
              <a:spcBef>
                <a:spcPts val="0"/>
              </a:spcBef>
              <a:buNone/>
            </a:pPr>
            <a:r>
              <a:rPr lang="en-US" altLang="ko-KR" sz="1400" dirty="0" smtClean="0">
                <a:latin typeface="Consolas"/>
                <a:ea typeface="Consolas"/>
                <a:cs typeface="Consolas"/>
                <a:sym typeface="Consolas"/>
              </a:rPr>
              <a:t>	x </a:t>
            </a:r>
            <a:r>
              <a:rPr lang="en-US" altLang="ko-KR" sz="1400" dirty="0">
                <a:latin typeface="Consolas"/>
                <a:ea typeface="Consolas"/>
                <a:cs typeface="Consolas"/>
                <a:sym typeface="Consolas"/>
              </a:rPr>
              <a:t>= </a:t>
            </a:r>
            <a:r>
              <a:rPr lang="en-US" altLang="ko-KR" sz="1400" dirty="0" err="1">
                <a:latin typeface="Consolas"/>
                <a:ea typeface="Consolas"/>
                <a:cs typeface="Consolas"/>
                <a:sym typeface="Consolas"/>
              </a:rPr>
              <a:t>tf.Variable</a:t>
            </a:r>
            <a:r>
              <a:rPr lang="en-US" altLang="ko-KR" sz="1400" dirty="0">
                <a:latin typeface="Consolas"/>
                <a:ea typeface="Consolas"/>
                <a:cs typeface="Consolas"/>
                <a:sym typeface="Consolas"/>
              </a:rPr>
              <a:t>(...) </a:t>
            </a:r>
          </a:p>
          <a:p>
            <a:pPr marL="0" lvl="0" indent="0">
              <a:lnSpc>
                <a:spcPct val="100000"/>
              </a:lnSpc>
              <a:spcBef>
                <a:spcPts val="0"/>
              </a:spcBef>
              <a:buNone/>
            </a:pPr>
            <a:r>
              <a:rPr lang="en-US" altLang="ko-KR" sz="1400" dirty="0" smtClean="0">
                <a:latin typeface="Consolas"/>
                <a:ea typeface="Consolas"/>
                <a:cs typeface="Consolas"/>
                <a:sym typeface="Consolas"/>
              </a:rPr>
              <a:t>	</a:t>
            </a:r>
            <a:r>
              <a:rPr lang="en-US" altLang="ko-KR" sz="1400" dirty="0" err="1" smtClean="0">
                <a:latin typeface="Consolas"/>
                <a:ea typeface="Consolas"/>
                <a:cs typeface="Consolas"/>
                <a:sym typeface="Consolas"/>
              </a:rPr>
              <a:t>x.initializer</a:t>
            </a:r>
            <a:r>
              <a:rPr lang="en-US" altLang="ko-KR" sz="1400" dirty="0" smtClean="0">
                <a:latin typeface="Consolas"/>
                <a:ea typeface="Consolas"/>
                <a:cs typeface="Consolas"/>
                <a:sym typeface="Consolas"/>
              </a:rPr>
              <a:t> </a:t>
            </a:r>
            <a:r>
              <a:rPr lang="en-US" altLang="ko-KR" sz="1400" dirty="0">
                <a:latin typeface="Consolas"/>
                <a:ea typeface="Consolas"/>
                <a:cs typeface="Consolas"/>
                <a:sym typeface="Consolas"/>
              </a:rPr>
              <a:t># </a:t>
            </a:r>
            <a:r>
              <a:rPr lang="en-US" altLang="ko-KR" sz="1400" dirty="0" err="1">
                <a:latin typeface="Consolas"/>
                <a:ea typeface="Consolas"/>
                <a:cs typeface="Consolas"/>
                <a:sym typeface="Consolas"/>
              </a:rPr>
              <a:t>init</a:t>
            </a:r>
            <a:r>
              <a:rPr lang="en-US" altLang="ko-KR" sz="1400" dirty="0">
                <a:latin typeface="Consolas"/>
                <a:ea typeface="Consolas"/>
                <a:cs typeface="Consolas"/>
                <a:sym typeface="Consolas"/>
              </a:rPr>
              <a:t> op</a:t>
            </a:r>
          </a:p>
          <a:p>
            <a:pPr marL="0" lvl="0" indent="0">
              <a:lnSpc>
                <a:spcPct val="100000"/>
              </a:lnSpc>
              <a:spcBef>
                <a:spcPts val="0"/>
              </a:spcBef>
              <a:buNone/>
            </a:pPr>
            <a:r>
              <a:rPr lang="en-US" altLang="ko-KR" sz="1400" dirty="0" smtClean="0">
                <a:latin typeface="Consolas"/>
                <a:ea typeface="Consolas"/>
                <a:cs typeface="Consolas"/>
                <a:sym typeface="Consolas"/>
              </a:rPr>
              <a:t>	</a:t>
            </a:r>
            <a:r>
              <a:rPr lang="en-US" altLang="ko-KR" sz="1400" dirty="0" err="1" smtClean="0">
                <a:latin typeface="Consolas"/>
                <a:ea typeface="Consolas"/>
                <a:cs typeface="Consolas"/>
                <a:sym typeface="Consolas"/>
              </a:rPr>
              <a:t>x.value</a:t>
            </a:r>
            <a:r>
              <a:rPr lang="en-US" altLang="ko-KR" sz="1400" dirty="0">
                <a:latin typeface="Consolas"/>
                <a:ea typeface="Consolas"/>
                <a:cs typeface="Consolas"/>
                <a:sym typeface="Consolas"/>
              </a:rPr>
              <a:t>() # read op</a:t>
            </a:r>
          </a:p>
          <a:p>
            <a:pPr marL="0" lvl="0" indent="0">
              <a:lnSpc>
                <a:spcPct val="100000"/>
              </a:lnSpc>
              <a:spcBef>
                <a:spcPts val="0"/>
              </a:spcBef>
              <a:buNone/>
            </a:pPr>
            <a:r>
              <a:rPr lang="en-US" altLang="ko-KR" sz="1400" dirty="0" smtClean="0">
                <a:latin typeface="Consolas"/>
                <a:ea typeface="Consolas"/>
                <a:cs typeface="Consolas"/>
                <a:sym typeface="Consolas"/>
              </a:rPr>
              <a:t>	</a:t>
            </a:r>
            <a:r>
              <a:rPr lang="en-US" altLang="ko-KR" sz="1400" dirty="0" err="1" smtClean="0">
                <a:latin typeface="Consolas"/>
                <a:ea typeface="Consolas"/>
                <a:cs typeface="Consolas"/>
                <a:sym typeface="Consolas"/>
              </a:rPr>
              <a:t>x.assign</a:t>
            </a:r>
            <a:r>
              <a:rPr lang="en-US" altLang="ko-KR" sz="1400" dirty="0">
                <a:latin typeface="Consolas"/>
                <a:ea typeface="Consolas"/>
                <a:cs typeface="Consolas"/>
                <a:sym typeface="Consolas"/>
              </a:rPr>
              <a:t>(...) # write op</a:t>
            </a:r>
          </a:p>
          <a:p>
            <a:pPr marL="0" lvl="0" indent="0">
              <a:lnSpc>
                <a:spcPct val="100000"/>
              </a:lnSpc>
              <a:spcBef>
                <a:spcPts val="0"/>
              </a:spcBef>
              <a:buNone/>
            </a:pPr>
            <a:r>
              <a:rPr lang="en-US" altLang="ko-KR" sz="1400" dirty="0" smtClean="0">
                <a:latin typeface="Consolas"/>
                <a:ea typeface="Consolas"/>
                <a:cs typeface="Consolas"/>
                <a:sym typeface="Consolas"/>
              </a:rPr>
              <a:t>	</a:t>
            </a:r>
            <a:r>
              <a:rPr lang="en-US" altLang="ko-KR" sz="1400" dirty="0" err="1" smtClean="0">
                <a:latin typeface="Consolas"/>
                <a:ea typeface="Consolas"/>
                <a:cs typeface="Consolas"/>
                <a:sym typeface="Consolas"/>
              </a:rPr>
              <a:t>x.assign_add</a:t>
            </a:r>
            <a:r>
              <a:rPr lang="en-US" altLang="ko-KR" sz="1400" dirty="0">
                <a:latin typeface="Consolas"/>
                <a:ea typeface="Consolas"/>
                <a:cs typeface="Consolas"/>
                <a:sym typeface="Consolas"/>
              </a:rPr>
              <a:t>(...) # and </a:t>
            </a:r>
            <a:r>
              <a:rPr lang="en-US" altLang="ko-KR" sz="1400" dirty="0" smtClean="0">
                <a:latin typeface="Consolas"/>
                <a:ea typeface="Consolas"/>
                <a:cs typeface="Consolas"/>
                <a:sym typeface="Consolas"/>
              </a:rPr>
              <a:t>more</a:t>
            </a:r>
            <a:endParaRPr lang="en-US" altLang="ko-KR" sz="1400" dirty="0">
              <a:latin typeface="Consolas"/>
              <a:ea typeface="Consolas"/>
              <a:cs typeface="Consolas"/>
              <a:sym typeface="Consolas"/>
            </a:endParaRPr>
          </a:p>
        </p:txBody>
      </p:sp>
      <p:sp>
        <p:nvSpPr>
          <p:cNvPr id="4" name="TextBox 3">
            <a:extLst>
              <a:ext uri="{FF2B5EF4-FFF2-40B4-BE49-F238E27FC236}">
                <a16:creationId xmlns:a16="http://schemas.microsoft.com/office/drawing/2014/main" id="{A33BCD84-10D4-4F32-A89D-5B338AC70061}"/>
              </a:ext>
            </a:extLst>
          </p:cNvPr>
          <p:cNvSpPr txBox="1"/>
          <p:nvPr/>
        </p:nvSpPr>
        <p:spPr>
          <a:xfrm>
            <a:off x="838200" y="1569078"/>
            <a:ext cx="10451472" cy="2031325"/>
          </a:xfrm>
          <a:prstGeom prst="rect">
            <a:avLst/>
          </a:prstGeom>
          <a:noFill/>
          <a:ln>
            <a:solidFill>
              <a:schemeClr val="bg1">
                <a:lumMod val="75000"/>
              </a:schemeClr>
            </a:solidFill>
          </a:ln>
        </p:spPr>
        <p:txBody>
          <a:bodyPr wrap="square" rtlCol="0">
            <a:spAutoFit/>
          </a:bodyPr>
          <a:lstStyle/>
          <a:p>
            <a:r>
              <a:rPr lang="en-US" altLang="ko-KR" sz="1400" dirty="0">
                <a:latin typeface="Consolas"/>
                <a:ea typeface="Consolas"/>
                <a:cs typeface="Consolas"/>
                <a:sym typeface="Consolas"/>
              </a:rPr>
              <a:t># create variables with </a:t>
            </a:r>
            <a:r>
              <a:rPr lang="en-US" altLang="ko-KR" sz="1400" dirty="0" err="1">
                <a:latin typeface="Consolas"/>
                <a:ea typeface="Consolas"/>
                <a:cs typeface="Consolas"/>
                <a:sym typeface="Consolas"/>
              </a:rPr>
              <a:t>tf.Variable</a:t>
            </a:r>
            <a:endParaRPr lang="en-US" altLang="ko-KR" sz="1400" dirty="0">
              <a:latin typeface="Consolas"/>
              <a:ea typeface="Consolas"/>
              <a:cs typeface="Consolas"/>
              <a:sym typeface="Consolas"/>
            </a:endParaRPr>
          </a:p>
          <a:p>
            <a:r>
              <a:rPr lang="en-US" altLang="ko-KR" sz="1400" dirty="0">
                <a:latin typeface="Consolas"/>
                <a:ea typeface="Consolas"/>
                <a:cs typeface="Consolas"/>
                <a:sym typeface="Consolas"/>
              </a:rPr>
              <a:t>s = </a:t>
            </a:r>
            <a:r>
              <a:rPr lang="en-US" altLang="ko-KR" sz="1400" dirty="0" err="1">
                <a:latin typeface="Consolas"/>
                <a:ea typeface="Consolas"/>
                <a:cs typeface="Consolas"/>
                <a:sym typeface="Consolas"/>
              </a:rPr>
              <a:t>tf.Variable</a:t>
            </a:r>
            <a:r>
              <a:rPr lang="en-US" altLang="ko-KR" sz="1400" dirty="0">
                <a:latin typeface="Consolas"/>
                <a:ea typeface="Consolas"/>
                <a:cs typeface="Consolas"/>
                <a:sym typeface="Consolas"/>
              </a:rPr>
              <a:t>(2, name="scalar") </a:t>
            </a:r>
          </a:p>
          <a:p>
            <a:r>
              <a:rPr lang="en-US" altLang="ko-KR" sz="1400" dirty="0">
                <a:latin typeface="Consolas"/>
                <a:ea typeface="Consolas"/>
                <a:cs typeface="Consolas"/>
                <a:sym typeface="Consolas"/>
              </a:rPr>
              <a:t>m = </a:t>
            </a:r>
            <a:r>
              <a:rPr lang="en-US" altLang="ko-KR" sz="1400" dirty="0" err="1">
                <a:latin typeface="Consolas"/>
                <a:ea typeface="Consolas"/>
                <a:cs typeface="Consolas"/>
                <a:sym typeface="Consolas"/>
              </a:rPr>
              <a:t>tf.Variable</a:t>
            </a:r>
            <a:r>
              <a:rPr lang="en-US" altLang="ko-KR" sz="1400" dirty="0">
                <a:latin typeface="Consolas"/>
                <a:ea typeface="Consolas"/>
                <a:cs typeface="Consolas"/>
                <a:sym typeface="Consolas"/>
              </a:rPr>
              <a:t>([[0, 1], [2, 3]], name="matrix") </a:t>
            </a:r>
          </a:p>
          <a:p>
            <a:r>
              <a:rPr lang="en-US" altLang="ko-KR" sz="1400" dirty="0">
                <a:latin typeface="Consolas"/>
                <a:ea typeface="Consolas"/>
                <a:cs typeface="Consolas"/>
                <a:sym typeface="Consolas"/>
              </a:rPr>
              <a:t>W = </a:t>
            </a:r>
            <a:r>
              <a:rPr lang="en-US" altLang="ko-KR" sz="1400" dirty="0" err="1">
                <a:latin typeface="Consolas"/>
                <a:ea typeface="Consolas"/>
                <a:cs typeface="Consolas"/>
                <a:sym typeface="Consolas"/>
              </a:rPr>
              <a:t>tf.Variable</a:t>
            </a:r>
            <a:r>
              <a:rPr lang="en-US" altLang="ko-KR" sz="1400" dirty="0">
                <a:latin typeface="Consolas"/>
                <a:ea typeface="Consolas"/>
                <a:cs typeface="Consolas"/>
                <a:sym typeface="Consolas"/>
              </a:rPr>
              <a:t>(</a:t>
            </a:r>
            <a:r>
              <a:rPr lang="en-US" altLang="ko-KR" sz="1400" dirty="0" err="1">
                <a:latin typeface="Consolas"/>
                <a:ea typeface="Consolas"/>
                <a:cs typeface="Consolas"/>
                <a:sym typeface="Consolas"/>
              </a:rPr>
              <a:t>tf.zeros</a:t>
            </a:r>
            <a:r>
              <a:rPr lang="en-US" altLang="ko-KR" sz="1400" dirty="0">
                <a:latin typeface="Consolas"/>
                <a:ea typeface="Consolas"/>
                <a:cs typeface="Consolas"/>
                <a:sym typeface="Consolas"/>
              </a:rPr>
              <a:t>([784,10]))</a:t>
            </a:r>
          </a:p>
          <a:p>
            <a:endParaRPr lang="en-US" altLang="ko-KR" sz="1400" dirty="0">
              <a:latin typeface="Consolas"/>
              <a:ea typeface="Consolas"/>
              <a:cs typeface="Consolas"/>
              <a:sym typeface="Consolas"/>
            </a:endParaRPr>
          </a:p>
          <a:p>
            <a:r>
              <a:rPr lang="en-US" altLang="ko-KR" sz="1400" dirty="0">
                <a:latin typeface="Consolas"/>
                <a:ea typeface="Consolas"/>
                <a:cs typeface="Consolas"/>
                <a:sym typeface="Consolas"/>
              </a:rPr>
              <a:t># create variables with </a:t>
            </a:r>
            <a:r>
              <a:rPr lang="en-US" altLang="ko-KR" sz="1400" dirty="0" err="1" smtClean="0">
                <a:latin typeface="Consolas"/>
                <a:ea typeface="Consolas"/>
                <a:cs typeface="Consolas"/>
                <a:sym typeface="Consolas"/>
              </a:rPr>
              <a:t>tf.get_variable</a:t>
            </a:r>
            <a:r>
              <a:rPr lang="en-US" altLang="ko-KR" sz="1400" dirty="0" smtClean="0">
                <a:latin typeface="Consolas"/>
                <a:ea typeface="Consolas"/>
                <a:cs typeface="Consolas"/>
                <a:sym typeface="Consolas"/>
              </a:rPr>
              <a:t>, </a:t>
            </a:r>
            <a:r>
              <a:rPr lang="en-US" altLang="ko-KR" sz="1400" dirty="0" smtClean="0">
                <a:solidFill>
                  <a:srgbClr val="FF0000"/>
                </a:solidFill>
                <a:latin typeface="Consolas"/>
                <a:ea typeface="Consolas"/>
                <a:cs typeface="Consolas"/>
                <a:sym typeface="Consolas"/>
              </a:rPr>
              <a:t>PREFERRED</a:t>
            </a:r>
            <a:endParaRPr lang="en-US" altLang="ko-KR" sz="1400" dirty="0">
              <a:solidFill>
                <a:srgbClr val="FF0000"/>
              </a:solidFill>
              <a:latin typeface="Consolas"/>
              <a:ea typeface="Consolas"/>
              <a:cs typeface="Consolas"/>
              <a:sym typeface="Consolas"/>
            </a:endParaRPr>
          </a:p>
          <a:p>
            <a:r>
              <a:rPr lang="en-US" altLang="ko-KR" sz="1400" dirty="0">
                <a:latin typeface="Consolas"/>
                <a:ea typeface="Consolas"/>
                <a:cs typeface="Consolas"/>
                <a:sym typeface="Consolas"/>
              </a:rPr>
              <a:t>s = </a:t>
            </a:r>
            <a:r>
              <a:rPr lang="en-US" altLang="ko-KR" sz="1400" dirty="0" err="1">
                <a:latin typeface="Consolas"/>
                <a:ea typeface="Consolas"/>
                <a:cs typeface="Consolas"/>
                <a:sym typeface="Consolas"/>
              </a:rPr>
              <a:t>tf.get_variable</a:t>
            </a:r>
            <a:r>
              <a:rPr lang="en-US" altLang="ko-KR" sz="1400" dirty="0">
                <a:latin typeface="Consolas"/>
                <a:ea typeface="Consolas"/>
                <a:cs typeface="Consolas"/>
                <a:sym typeface="Consolas"/>
              </a:rPr>
              <a:t>("scalar", initializer=</a:t>
            </a:r>
            <a:r>
              <a:rPr lang="en-US" altLang="ko-KR" sz="1400" dirty="0" err="1">
                <a:latin typeface="Consolas"/>
                <a:ea typeface="Consolas"/>
                <a:cs typeface="Consolas"/>
                <a:sym typeface="Consolas"/>
              </a:rPr>
              <a:t>tf.constant</a:t>
            </a:r>
            <a:r>
              <a:rPr lang="en-US" altLang="ko-KR" sz="1400" dirty="0">
                <a:latin typeface="Consolas"/>
                <a:ea typeface="Consolas"/>
                <a:cs typeface="Consolas"/>
                <a:sym typeface="Consolas"/>
              </a:rPr>
              <a:t>(2)) </a:t>
            </a:r>
          </a:p>
          <a:p>
            <a:r>
              <a:rPr lang="en-US" altLang="ko-KR" sz="1400" dirty="0">
                <a:latin typeface="Consolas"/>
                <a:ea typeface="Consolas"/>
                <a:cs typeface="Consolas"/>
                <a:sym typeface="Consolas"/>
              </a:rPr>
              <a:t>m = </a:t>
            </a:r>
            <a:r>
              <a:rPr lang="en-US" altLang="ko-KR" sz="1400" dirty="0" err="1">
                <a:latin typeface="Consolas"/>
                <a:ea typeface="Consolas"/>
                <a:cs typeface="Consolas"/>
                <a:sym typeface="Consolas"/>
              </a:rPr>
              <a:t>tf.get_variable</a:t>
            </a:r>
            <a:r>
              <a:rPr lang="en-US" altLang="ko-KR" sz="1400" dirty="0">
                <a:latin typeface="Consolas"/>
                <a:ea typeface="Consolas"/>
                <a:cs typeface="Consolas"/>
                <a:sym typeface="Consolas"/>
              </a:rPr>
              <a:t>("matrix", initializer=</a:t>
            </a:r>
            <a:r>
              <a:rPr lang="en-US" altLang="ko-KR" sz="1400" dirty="0" err="1">
                <a:latin typeface="Consolas"/>
                <a:ea typeface="Consolas"/>
                <a:cs typeface="Consolas"/>
                <a:sym typeface="Consolas"/>
              </a:rPr>
              <a:t>tf.constant</a:t>
            </a:r>
            <a:r>
              <a:rPr lang="en-US" altLang="ko-KR" sz="1400" dirty="0">
                <a:latin typeface="Consolas"/>
                <a:ea typeface="Consolas"/>
                <a:cs typeface="Consolas"/>
                <a:sym typeface="Consolas"/>
              </a:rPr>
              <a:t>([[0, 1], [2, 3]]))</a:t>
            </a:r>
          </a:p>
          <a:p>
            <a:r>
              <a:rPr lang="en-US" altLang="ko-KR" sz="1400" dirty="0">
                <a:latin typeface="Consolas"/>
                <a:ea typeface="Consolas"/>
                <a:cs typeface="Consolas"/>
                <a:sym typeface="Consolas"/>
              </a:rPr>
              <a:t>W = </a:t>
            </a:r>
            <a:r>
              <a:rPr lang="en-US" altLang="ko-KR" sz="1400" dirty="0" err="1">
                <a:latin typeface="Consolas"/>
                <a:ea typeface="Consolas"/>
                <a:cs typeface="Consolas"/>
                <a:sym typeface="Consolas"/>
              </a:rPr>
              <a:t>tf.get_variable</a:t>
            </a:r>
            <a:r>
              <a:rPr lang="en-US" altLang="ko-KR" sz="1400" dirty="0">
                <a:latin typeface="Consolas"/>
                <a:ea typeface="Consolas"/>
                <a:cs typeface="Consolas"/>
                <a:sym typeface="Consolas"/>
              </a:rPr>
              <a:t>("</a:t>
            </a:r>
            <a:r>
              <a:rPr lang="en-US" altLang="ko-KR" sz="1400" dirty="0" err="1">
                <a:latin typeface="Consolas"/>
                <a:ea typeface="Consolas"/>
                <a:cs typeface="Consolas"/>
                <a:sym typeface="Consolas"/>
              </a:rPr>
              <a:t>big_matrix</a:t>
            </a:r>
            <a:r>
              <a:rPr lang="en-US" altLang="ko-KR" sz="1400" dirty="0">
                <a:latin typeface="Consolas"/>
                <a:ea typeface="Consolas"/>
                <a:cs typeface="Consolas"/>
                <a:sym typeface="Consolas"/>
              </a:rPr>
              <a:t>", shape=(784, 10), initializer=</a:t>
            </a:r>
            <a:r>
              <a:rPr lang="en-US" altLang="ko-KR" sz="1400" dirty="0" err="1">
                <a:latin typeface="Consolas"/>
                <a:ea typeface="Consolas"/>
                <a:cs typeface="Consolas"/>
                <a:sym typeface="Consolas"/>
              </a:rPr>
              <a:t>tf.zeros_initializer</a:t>
            </a:r>
            <a:r>
              <a:rPr lang="en-US" altLang="ko-KR" sz="1400" dirty="0">
                <a:latin typeface="Consolas"/>
                <a:ea typeface="Consolas"/>
                <a:cs typeface="Consolas"/>
                <a:sym typeface="Consolas"/>
              </a:rPr>
              <a:t>())</a:t>
            </a:r>
          </a:p>
        </p:txBody>
      </p:sp>
      <p:sp>
        <p:nvSpPr>
          <p:cNvPr id="5" name="TextBox 4"/>
          <p:cNvSpPr txBox="1"/>
          <p:nvPr/>
        </p:nvSpPr>
        <p:spPr>
          <a:xfrm>
            <a:off x="6858000" y="4402183"/>
            <a:ext cx="4794069" cy="1384995"/>
          </a:xfrm>
          <a:prstGeom prst="rect">
            <a:avLst/>
          </a:prstGeom>
          <a:noFill/>
        </p:spPr>
        <p:txBody>
          <a:bodyPr wrap="square" rtlCol="0">
            <a:spAutoFit/>
          </a:bodyPr>
          <a:lstStyle/>
          <a:p>
            <a:r>
              <a:rPr lang="en-US" altLang="ko-KR" sz="1400" dirty="0" smtClean="0"/>
              <a:t>* Variable vs </a:t>
            </a:r>
            <a:r>
              <a:rPr lang="en-US" altLang="ko-KR" sz="1400" dirty="0" err="1" smtClean="0"/>
              <a:t>get_variable</a:t>
            </a:r>
            <a:r>
              <a:rPr lang="en-US" altLang="ko-KR" sz="1400" dirty="0" smtClean="0"/>
              <a:t>()</a:t>
            </a:r>
          </a:p>
          <a:p>
            <a:r>
              <a:rPr lang="en-US" altLang="ko-KR" sz="1400" dirty="0" smtClean="0"/>
              <a:t>(1) </a:t>
            </a:r>
            <a:r>
              <a:rPr lang="en-US" altLang="ko-KR" sz="1400" dirty="0" err="1" smtClean="0"/>
              <a:t>tf.Variable</a:t>
            </a:r>
            <a:r>
              <a:rPr lang="en-US" altLang="ko-KR" sz="1400" dirty="0" smtClean="0"/>
              <a:t> always creates </a:t>
            </a:r>
            <a:r>
              <a:rPr lang="en-US" altLang="ko-KR" sz="1400" dirty="0"/>
              <a:t>a new variable, </a:t>
            </a:r>
            <a:r>
              <a:rPr lang="en-US" altLang="ko-KR" sz="1400" dirty="0" smtClean="0"/>
              <a:t>whereas </a:t>
            </a:r>
            <a:r>
              <a:rPr lang="en-US" altLang="ko-KR" sz="1400" dirty="0" err="1"/>
              <a:t>tf.get_variable</a:t>
            </a:r>
            <a:r>
              <a:rPr lang="en-US" altLang="ko-KR" sz="1400" dirty="0"/>
              <a:t> gets from the graph an existing variable with those parameters, and if it does not exists, it creates a new one</a:t>
            </a:r>
            <a:r>
              <a:rPr lang="en-US" altLang="ko-KR" sz="1400" dirty="0" smtClean="0"/>
              <a:t>. (reuse should be set to True)</a:t>
            </a:r>
            <a:endParaRPr lang="en-US" altLang="ko-KR" sz="1400" dirty="0"/>
          </a:p>
          <a:p>
            <a:r>
              <a:rPr lang="en-US" altLang="ko-KR" sz="1400" dirty="0" smtClean="0"/>
              <a:t>(2) </a:t>
            </a:r>
            <a:r>
              <a:rPr lang="en-US" altLang="ko-KR" sz="1400" dirty="0" err="1" smtClean="0"/>
              <a:t>tf.Variable</a:t>
            </a:r>
            <a:r>
              <a:rPr lang="en-US" altLang="ko-KR" sz="1400" dirty="0" smtClean="0"/>
              <a:t> </a:t>
            </a:r>
            <a:r>
              <a:rPr lang="en-US" altLang="ko-KR" sz="1400" dirty="0"/>
              <a:t>requires that an initial value be specified.</a:t>
            </a:r>
            <a:endParaRPr lang="ko-KR" altLang="en-US" sz="1400" dirty="0"/>
          </a:p>
        </p:txBody>
      </p:sp>
    </p:spTree>
    <p:extLst>
      <p:ext uri="{BB962C8B-B14F-4D97-AF65-F5344CB8AC3E}">
        <p14:creationId xmlns:p14="http://schemas.microsoft.com/office/powerpoint/2010/main" val="34549409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smtClean="0"/>
              <a:t>Variables : Creating a variable</a:t>
            </a:r>
            <a:endParaRPr lang="ko-KR" altLang="en-US" sz="2800" dirty="0"/>
          </a:p>
        </p:txBody>
      </p:sp>
      <p:sp>
        <p:nvSpPr>
          <p:cNvPr id="3" name="내용 개체 틀 2"/>
          <p:cNvSpPr>
            <a:spLocks noGrp="1"/>
          </p:cNvSpPr>
          <p:nvPr>
            <p:ph idx="1"/>
          </p:nvPr>
        </p:nvSpPr>
        <p:spPr>
          <a:xfrm>
            <a:off x="838200" y="1825625"/>
            <a:ext cx="10515600" cy="1164933"/>
          </a:xfrm>
        </p:spPr>
        <p:txBody>
          <a:bodyPr>
            <a:normAutofit/>
          </a:bodyPr>
          <a:lstStyle/>
          <a:p>
            <a:r>
              <a:rPr lang="en-US" altLang="ko-KR" sz="1800" dirty="0"/>
              <a:t>The best way to create a variable is to call the </a:t>
            </a:r>
            <a:r>
              <a:rPr lang="en-US" altLang="ko-KR" sz="1800" dirty="0" err="1"/>
              <a:t>tf.get_variable</a:t>
            </a:r>
            <a:r>
              <a:rPr lang="en-US" altLang="ko-KR" sz="1800" dirty="0"/>
              <a:t> function. </a:t>
            </a:r>
            <a:endParaRPr lang="en-US" altLang="ko-KR" sz="1800" dirty="0" smtClean="0"/>
          </a:p>
          <a:p>
            <a:pPr lvl="1"/>
            <a:r>
              <a:rPr lang="en-US" altLang="ko-KR" sz="1800" dirty="0" err="1" smtClean="0"/>
              <a:t>tf.get_variable</a:t>
            </a:r>
            <a:r>
              <a:rPr lang="en-US" altLang="ko-KR" sz="1800" dirty="0" smtClean="0"/>
              <a:t>() </a:t>
            </a:r>
            <a:r>
              <a:rPr lang="en-US" altLang="ko-KR" sz="1800" dirty="0"/>
              <a:t>also allows you to reuse a previously created variable of the same </a:t>
            </a:r>
            <a:r>
              <a:rPr lang="en-US" altLang="ko-KR" sz="1800" dirty="0" smtClean="0"/>
              <a:t>name</a:t>
            </a:r>
          </a:p>
          <a:p>
            <a:pPr lvl="1"/>
            <a:r>
              <a:rPr lang="en-US" altLang="ko-KR" sz="1800" dirty="0" smtClean="0"/>
              <a:t>It </a:t>
            </a:r>
            <a:r>
              <a:rPr lang="en-US" altLang="ko-KR" sz="1800" dirty="0"/>
              <a:t>returns </a:t>
            </a:r>
            <a:r>
              <a:rPr lang="en-US" altLang="ko-KR" sz="1800" dirty="0" smtClean="0"/>
              <a:t>the </a:t>
            </a:r>
            <a:r>
              <a:rPr lang="en-US" altLang="ko-KR" sz="1800" dirty="0"/>
              <a:t>created or existing </a:t>
            </a:r>
            <a:r>
              <a:rPr lang="en-US" altLang="ko-KR" sz="1800" dirty="0" smtClean="0"/>
              <a:t>Variable</a:t>
            </a:r>
            <a:endParaRPr lang="en-US" altLang="ko-KR" sz="1800" dirty="0"/>
          </a:p>
        </p:txBody>
      </p:sp>
      <p:sp>
        <p:nvSpPr>
          <p:cNvPr id="5" name="TextBox 4">
            <a:extLst>
              <a:ext uri="{FF2B5EF4-FFF2-40B4-BE49-F238E27FC236}">
                <a16:creationId xmlns:a16="http://schemas.microsoft.com/office/drawing/2014/main" id="{A33BCD84-10D4-4F32-A89D-5B338AC70061}"/>
              </a:ext>
            </a:extLst>
          </p:cNvPr>
          <p:cNvSpPr txBox="1"/>
          <p:nvPr/>
        </p:nvSpPr>
        <p:spPr>
          <a:xfrm>
            <a:off x="1505199" y="2992607"/>
            <a:ext cx="7792709" cy="307777"/>
          </a:xfrm>
          <a:prstGeom prst="rect">
            <a:avLst/>
          </a:prstGeom>
          <a:noFill/>
          <a:ln>
            <a:solidFill>
              <a:schemeClr val="bg1">
                <a:lumMod val="75000"/>
              </a:schemeClr>
            </a:solidFill>
          </a:ln>
        </p:spPr>
        <p:txBody>
          <a:bodyPr wrap="square" rtlCol="0">
            <a:spAutoFit/>
          </a:bodyPr>
          <a:lstStyle/>
          <a:p>
            <a:r>
              <a:rPr lang="en-US" altLang="ko-KR" sz="1400" b="1" dirty="0" err="1">
                <a:latin typeface="Courier New" panose="02070309020205020404" pitchFamily="49" charset="0"/>
                <a:cs typeface="Courier New" panose="02070309020205020404" pitchFamily="49" charset="0"/>
              </a:rPr>
              <a:t>my_variable</a:t>
            </a:r>
            <a:r>
              <a:rPr lang="en-US" altLang="ko-KR" sz="1400" b="1" dirty="0">
                <a:latin typeface="Courier New" panose="02070309020205020404" pitchFamily="49" charset="0"/>
                <a:cs typeface="Courier New" panose="02070309020205020404" pitchFamily="49" charset="0"/>
              </a:rPr>
              <a:t> = </a:t>
            </a:r>
            <a:r>
              <a:rPr lang="en-US" altLang="ko-KR" sz="1400" b="1" dirty="0" err="1">
                <a:latin typeface="Courier New" panose="02070309020205020404" pitchFamily="49" charset="0"/>
                <a:cs typeface="Courier New" panose="02070309020205020404" pitchFamily="49" charset="0"/>
              </a:rPr>
              <a:t>tf.get_variable</a:t>
            </a:r>
            <a:r>
              <a:rPr lang="en-US" altLang="ko-KR" sz="1400" b="1" dirty="0">
                <a:latin typeface="Courier New" panose="02070309020205020404" pitchFamily="49" charset="0"/>
                <a:cs typeface="Courier New" panose="02070309020205020404" pitchFamily="49" charset="0"/>
              </a:rPr>
              <a:t>("</a:t>
            </a:r>
            <a:r>
              <a:rPr lang="en-US" altLang="ko-KR" sz="1400" b="1" dirty="0" err="1">
                <a:latin typeface="Courier New" panose="02070309020205020404" pitchFamily="49" charset="0"/>
                <a:cs typeface="Courier New" panose="02070309020205020404" pitchFamily="49" charset="0"/>
              </a:rPr>
              <a:t>my_variable</a:t>
            </a:r>
            <a:r>
              <a:rPr lang="en-US" altLang="ko-KR" sz="1400" b="1" dirty="0">
                <a:latin typeface="Courier New" panose="02070309020205020404" pitchFamily="49" charset="0"/>
                <a:cs typeface="Courier New" panose="02070309020205020404" pitchFamily="49" charset="0"/>
              </a:rPr>
              <a:t>", [1, 2, 3])</a:t>
            </a:r>
          </a:p>
        </p:txBody>
      </p:sp>
      <p:sp>
        <p:nvSpPr>
          <p:cNvPr id="7" name="내용 개체 틀 2"/>
          <p:cNvSpPr txBox="1">
            <a:spLocks/>
          </p:cNvSpPr>
          <p:nvPr/>
        </p:nvSpPr>
        <p:spPr>
          <a:xfrm>
            <a:off x="1316524" y="3580489"/>
            <a:ext cx="9601955" cy="801390"/>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smtClean="0"/>
              <a:t>Create </a:t>
            </a:r>
            <a:r>
              <a:rPr lang="en-US" altLang="ko-KR" sz="1800" dirty="0"/>
              <a:t>a variable named "</a:t>
            </a:r>
            <a:r>
              <a:rPr lang="en-US" altLang="ko-KR" sz="1800" dirty="0" err="1" smtClean="0"/>
              <a:t>my_variable</a:t>
            </a:r>
            <a:r>
              <a:rPr lang="en-US" altLang="ko-KR" sz="1800" dirty="0" smtClean="0"/>
              <a:t>“, </a:t>
            </a:r>
            <a:r>
              <a:rPr lang="en-US" altLang="ko-KR" sz="1800" dirty="0"/>
              <a:t>a three-dimensional tensor with shape [1, 2, 3]. </a:t>
            </a:r>
            <a:endParaRPr lang="en-US" altLang="ko-KR" sz="1800" dirty="0" smtClean="0"/>
          </a:p>
          <a:p>
            <a:r>
              <a:rPr lang="en-US" altLang="ko-KR" sz="1800" dirty="0" err="1" smtClean="0"/>
              <a:t>dtype</a:t>
            </a:r>
            <a:r>
              <a:rPr lang="en-US" altLang="ko-KR" sz="1800" dirty="0" smtClean="0"/>
              <a:t> = tf.float32, </a:t>
            </a:r>
            <a:r>
              <a:rPr lang="en-US" altLang="ko-KR" sz="1800" dirty="0"/>
              <a:t>its initial value will be randomized via </a:t>
            </a:r>
            <a:r>
              <a:rPr lang="en-US" altLang="ko-KR" sz="1800" dirty="0" err="1"/>
              <a:t>tf.glorot_uniform_initializer</a:t>
            </a:r>
            <a:r>
              <a:rPr lang="en-US" altLang="ko-KR" sz="1800" dirty="0"/>
              <a:t>.</a:t>
            </a:r>
            <a:endParaRPr lang="ko-KR" altLang="en-US" sz="2200" dirty="0"/>
          </a:p>
        </p:txBody>
      </p:sp>
      <p:sp>
        <p:nvSpPr>
          <p:cNvPr id="8" name="TextBox 7">
            <a:extLst>
              <a:ext uri="{FF2B5EF4-FFF2-40B4-BE49-F238E27FC236}">
                <a16:creationId xmlns:a16="http://schemas.microsoft.com/office/drawing/2014/main" id="{A33BCD84-10D4-4F32-A89D-5B338AC70061}"/>
              </a:ext>
            </a:extLst>
          </p:cNvPr>
          <p:cNvSpPr txBox="1"/>
          <p:nvPr/>
        </p:nvSpPr>
        <p:spPr>
          <a:xfrm>
            <a:off x="1505199" y="4475918"/>
            <a:ext cx="9197254" cy="1815882"/>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import </a:t>
            </a:r>
            <a:r>
              <a:rPr lang="en-US" altLang="ko-KR" sz="1400" b="1" dirty="0" err="1">
                <a:latin typeface="Courier New" panose="02070309020205020404" pitchFamily="49" charset="0"/>
                <a:cs typeface="Courier New" panose="02070309020205020404" pitchFamily="49" charset="0"/>
              </a:rPr>
              <a:t>tensorflow</a:t>
            </a:r>
            <a:r>
              <a:rPr lang="en-US" altLang="ko-KR" sz="1400" b="1" dirty="0">
                <a:latin typeface="Courier New" panose="02070309020205020404" pitchFamily="49" charset="0"/>
                <a:cs typeface="Courier New" panose="02070309020205020404" pitchFamily="49" charset="0"/>
              </a:rPr>
              <a:t> as </a:t>
            </a:r>
            <a:r>
              <a:rPr lang="en-US" altLang="ko-KR" sz="1400" b="1" dirty="0" err="1">
                <a:latin typeface="Courier New" panose="02070309020205020404" pitchFamily="49" charset="0"/>
                <a:cs typeface="Courier New" panose="02070309020205020404" pitchFamily="49" charset="0"/>
              </a:rPr>
              <a:t>tf</a:t>
            </a:r>
            <a:endParaRPr lang="en-US" altLang="ko-KR" sz="1400" b="1" dirty="0">
              <a:latin typeface="Courier New" panose="02070309020205020404" pitchFamily="49" charset="0"/>
              <a:cs typeface="Courier New" panose="02070309020205020404" pitchFamily="49" charset="0"/>
            </a:endParaRPr>
          </a:p>
          <a:p>
            <a:r>
              <a:rPr lang="en-US" altLang="ko-KR" sz="1400" b="1" dirty="0" err="1" smtClean="0">
                <a:latin typeface="Courier New" panose="02070309020205020404" pitchFamily="49" charset="0"/>
                <a:cs typeface="Courier New" panose="02070309020205020404" pitchFamily="49" charset="0"/>
              </a:rPr>
              <a:t>tf.reset_default_graph</a:t>
            </a:r>
            <a:r>
              <a:rPr lang="en-US" altLang="ko-KR" sz="1400" b="1" dirty="0">
                <a:latin typeface="Courier New" panose="02070309020205020404" pitchFamily="49" charset="0"/>
                <a:cs typeface="Courier New" panose="02070309020205020404" pitchFamily="49" charset="0"/>
              </a:rPr>
              <a:t>() </a:t>
            </a:r>
          </a:p>
          <a:p>
            <a:r>
              <a:rPr lang="en-US" altLang="ko-KR" sz="1400" b="1" dirty="0" err="1" smtClean="0">
                <a:latin typeface="Courier New" panose="02070309020205020404" pitchFamily="49" charset="0"/>
                <a:cs typeface="Courier New" panose="02070309020205020404" pitchFamily="49" charset="0"/>
              </a:rPr>
              <a:t>other_variable</a:t>
            </a:r>
            <a:r>
              <a:rPr lang="en-US" altLang="ko-KR" sz="1400" b="1" dirty="0" smtClean="0">
                <a:latin typeface="Courier New" panose="02070309020205020404" pitchFamily="49" charset="0"/>
                <a:cs typeface="Courier New" panose="02070309020205020404" pitchFamily="49" charset="0"/>
              </a:rPr>
              <a:t> </a:t>
            </a:r>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tf.get_variable</a:t>
            </a:r>
            <a:r>
              <a:rPr lang="en-US" altLang="ko-KR" sz="1400" b="1" dirty="0">
                <a:latin typeface="Courier New" panose="02070309020205020404" pitchFamily="49" charset="0"/>
                <a:cs typeface="Courier New" panose="02070309020205020404" pitchFamily="49" charset="0"/>
              </a:rPr>
              <a:t>("</a:t>
            </a:r>
            <a:r>
              <a:rPr lang="en-US" altLang="ko-KR" sz="1400" b="1" dirty="0" err="1">
                <a:latin typeface="Courier New" panose="02070309020205020404" pitchFamily="49" charset="0"/>
                <a:cs typeface="Courier New" panose="02070309020205020404" pitchFamily="49" charset="0"/>
              </a:rPr>
              <a:t>other_variable</a:t>
            </a:r>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dtype</a:t>
            </a:r>
            <a:r>
              <a:rPr lang="en-US" altLang="ko-KR" sz="1400" b="1" dirty="0">
                <a:latin typeface="Courier New" panose="02070309020205020404" pitchFamily="49" charset="0"/>
                <a:cs typeface="Courier New" panose="02070309020205020404" pitchFamily="49" charset="0"/>
              </a:rPr>
              <a:t>=tf.int32, \</a:t>
            </a:r>
          </a:p>
          <a:p>
            <a:r>
              <a:rPr lang="en-US" altLang="ko-KR" sz="1400" b="1" dirty="0">
                <a:latin typeface="Courier New" panose="02070309020205020404" pitchFamily="49" charset="0"/>
                <a:cs typeface="Courier New" panose="02070309020205020404" pitchFamily="49" charset="0"/>
              </a:rPr>
              <a:t>                                 initializer=</a:t>
            </a:r>
            <a:r>
              <a:rPr lang="en-US" altLang="ko-KR" sz="1400" b="1" dirty="0" err="1">
                <a:latin typeface="Courier New" panose="02070309020205020404" pitchFamily="49" charset="0"/>
                <a:cs typeface="Courier New" panose="02070309020205020404" pitchFamily="49" charset="0"/>
              </a:rPr>
              <a:t>tf.constant</a:t>
            </a:r>
            <a:r>
              <a:rPr lang="en-US" altLang="ko-KR" sz="1400" b="1" dirty="0">
                <a:latin typeface="Courier New" panose="02070309020205020404" pitchFamily="49" charset="0"/>
                <a:cs typeface="Courier New" panose="02070309020205020404" pitchFamily="49" charset="0"/>
              </a:rPr>
              <a:t>([23, 42]))</a:t>
            </a:r>
          </a:p>
          <a:p>
            <a:r>
              <a:rPr lang="en-US" altLang="ko-KR" sz="1400" b="1" dirty="0" err="1">
                <a:latin typeface="Courier New" panose="02070309020205020404" pitchFamily="49" charset="0"/>
                <a:cs typeface="Courier New" panose="02070309020205020404" pitchFamily="49" charset="0"/>
              </a:rPr>
              <a:t>my_int_variable</a:t>
            </a:r>
            <a:r>
              <a:rPr lang="en-US" altLang="ko-KR" sz="1400" b="1" dirty="0">
                <a:latin typeface="Courier New" panose="02070309020205020404" pitchFamily="49" charset="0"/>
                <a:cs typeface="Courier New" panose="02070309020205020404" pitchFamily="49" charset="0"/>
              </a:rPr>
              <a:t> = </a:t>
            </a:r>
            <a:r>
              <a:rPr lang="en-US" altLang="ko-KR" sz="1400" b="1" dirty="0" err="1">
                <a:latin typeface="Courier New" panose="02070309020205020404" pitchFamily="49" charset="0"/>
                <a:cs typeface="Courier New" panose="02070309020205020404" pitchFamily="49" charset="0"/>
              </a:rPr>
              <a:t>tf.get_variable</a:t>
            </a:r>
            <a:r>
              <a:rPr lang="en-US" altLang="ko-KR" sz="1400" b="1" dirty="0">
                <a:latin typeface="Courier New" panose="02070309020205020404" pitchFamily="49" charset="0"/>
                <a:cs typeface="Courier New" panose="02070309020205020404" pitchFamily="49" charset="0"/>
              </a:rPr>
              <a:t>("</a:t>
            </a:r>
            <a:r>
              <a:rPr lang="en-US" altLang="ko-KR" sz="1400" b="1" dirty="0" err="1">
                <a:latin typeface="Courier New" panose="02070309020205020404" pitchFamily="49" charset="0"/>
                <a:cs typeface="Courier New" panose="02070309020205020404" pitchFamily="49" charset="0"/>
              </a:rPr>
              <a:t>my_int_variable</a:t>
            </a:r>
            <a:r>
              <a:rPr lang="en-US" altLang="ko-KR" sz="1400" b="1" dirty="0">
                <a:latin typeface="Courier New" panose="02070309020205020404" pitchFamily="49" charset="0"/>
                <a:cs typeface="Courier New" panose="02070309020205020404" pitchFamily="49" charset="0"/>
              </a:rPr>
              <a:t>", [1, 2, 3], </a:t>
            </a:r>
            <a:r>
              <a:rPr lang="en-US" altLang="ko-KR" sz="1400" b="1" dirty="0" err="1">
                <a:latin typeface="Courier New" panose="02070309020205020404" pitchFamily="49" charset="0"/>
                <a:cs typeface="Courier New" panose="02070309020205020404" pitchFamily="49" charset="0"/>
              </a:rPr>
              <a:t>dtype</a:t>
            </a:r>
            <a:r>
              <a:rPr lang="en-US" altLang="ko-KR" sz="1400" b="1" dirty="0">
                <a:latin typeface="Courier New" panose="02070309020205020404" pitchFamily="49" charset="0"/>
                <a:cs typeface="Courier New" panose="02070309020205020404" pitchFamily="49" charset="0"/>
              </a:rPr>
              <a:t>=tf.int32, \</a:t>
            </a:r>
          </a:p>
          <a:p>
            <a:r>
              <a:rPr lang="en-US" altLang="ko-KR" sz="1400" b="1" dirty="0">
                <a:latin typeface="Courier New" panose="02070309020205020404" pitchFamily="49" charset="0"/>
                <a:cs typeface="Courier New" panose="02070309020205020404" pitchFamily="49" charset="0"/>
              </a:rPr>
              <a:t>                                  initializer=</a:t>
            </a:r>
            <a:r>
              <a:rPr lang="en-US" altLang="ko-KR" sz="1400" b="1" dirty="0" err="1">
                <a:latin typeface="Courier New" panose="02070309020205020404" pitchFamily="49" charset="0"/>
                <a:cs typeface="Courier New" panose="02070309020205020404" pitchFamily="49" charset="0"/>
              </a:rPr>
              <a:t>tf.zeros_initializer</a:t>
            </a:r>
            <a:r>
              <a:rPr lang="en-US" altLang="ko-KR" sz="1400" b="1" dirty="0" smtClean="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other_variable</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my_int_variable</a:t>
            </a:r>
            <a:r>
              <a:rPr lang="en-US" altLang="ko-KR" sz="1400" b="1" dirty="0">
                <a:latin typeface="Courier New" panose="02070309020205020404" pitchFamily="49" charset="0"/>
                <a:cs typeface="Courier New" panose="02070309020205020404" pitchFamily="49" charset="0"/>
              </a:rPr>
              <a:t>)</a:t>
            </a:r>
          </a:p>
        </p:txBody>
      </p:sp>
      <p:sp>
        <p:nvSpPr>
          <p:cNvPr id="9" name="내용 개체 틀 2"/>
          <p:cNvSpPr txBox="1">
            <a:spLocks/>
          </p:cNvSpPr>
          <p:nvPr/>
        </p:nvSpPr>
        <p:spPr>
          <a:xfrm>
            <a:off x="859701" y="6385839"/>
            <a:ext cx="10515600" cy="373322"/>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400" dirty="0" smtClean="0"/>
              <a:t>https://stackoverflow.com/questions/37098546/difference-between-variable-and-get-variable-in-tensorflow</a:t>
            </a:r>
            <a:endParaRPr lang="ko-KR" altLang="en-US" sz="1400" dirty="0"/>
          </a:p>
        </p:txBody>
      </p:sp>
    </p:spTree>
    <p:extLst>
      <p:ext uri="{BB962C8B-B14F-4D97-AF65-F5344CB8AC3E}">
        <p14:creationId xmlns:p14="http://schemas.microsoft.com/office/powerpoint/2010/main" val="12428361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smtClean="0"/>
              <a:t>Variables : Creating a variable</a:t>
            </a:r>
            <a:endParaRPr lang="ko-KR" altLang="en-US" sz="2800" dirty="0"/>
          </a:p>
        </p:txBody>
      </p:sp>
      <p:sp>
        <p:nvSpPr>
          <p:cNvPr id="3" name="내용 개체 틀 2"/>
          <p:cNvSpPr>
            <a:spLocks noGrp="1"/>
          </p:cNvSpPr>
          <p:nvPr>
            <p:ph idx="1"/>
          </p:nvPr>
        </p:nvSpPr>
        <p:spPr>
          <a:xfrm>
            <a:off x="838200" y="1825625"/>
            <a:ext cx="10515600" cy="437741"/>
          </a:xfrm>
        </p:spPr>
        <p:txBody>
          <a:bodyPr>
            <a:normAutofit/>
          </a:bodyPr>
          <a:lstStyle/>
          <a:p>
            <a:r>
              <a:rPr lang="en-US" altLang="ko-KR" sz="1800" dirty="0" smtClean="0"/>
              <a:t>Use </a:t>
            </a:r>
            <a:r>
              <a:rPr lang="en-US" altLang="ko-KR" sz="1800" b="1" dirty="0" smtClean="0"/>
              <a:t>Variable class</a:t>
            </a:r>
          </a:p>
          <a:p>
            <a:endParaRPr lang="en-US" altLang="ko-KR" sz="1800" b="1" dirty="0"/>
          </a:p>
        </p:txBody>
      </p:sp>
      <p:sp>
        <p:nvSpPr>
          <p:cNvPr id="5" name="TextBox 4">
            <a:extLst>
              <a:ext uri="{FF2B5EF4-FFF2-40B4-BE49-F238E27FC236}">
                <a16:creationId xmlns:a16="http://schemas.microsoft.com/office/drawing/2014/main" id="{A33BCD84-10D4-4F32-A89D-5B338AC70061}"/>
              </a:ext>
            </a:extLst>
          </p:cNvPr>
          <p:cNvSpPr txBox="1"/>
          <p:nvPr/>
        </p:nvSpPr>
        <p:spPr>
          <a:xfrm>
            <a:off x="1224541" y="2263366"/>
            <a:ext cx="7792709" cy="1384995"/>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a = </a:t>
            </a:r>
            <a:r>
              <a:rPr lang="en-US" altLang="ko-KR" sz="1400" b="1" dirty="0" err="1">
                <a:latin typeface="Courier New" panose="02070309020205020404" pitchFamily="49" charset="0"/>
                <a:cs typeface="Courier New" panose="02070309020205020404" pitchFamily="49" charset="0"/>
              </a:rPr>
              <a:t>tf.Variable</a:t>
            </a:r>
            <a:r>
              <a:rPr lang="en-US" altLang="ko-KR" sz="1400" b="1" dirty="0">
                <a:latin typeface="Courier New" panose="02070309020205020404" pitchFamily="49" charset="0"/>
                <a:cs typeface="Courier New" panose="02070309020205020404" pitchFamily="49" charset="0"/>
              </a:rPr>
              <a:t>(5, name="scalar")</a:t>
            </a:r>
          </a:p>
          <a:p>
            <a:r>
              <a:rPr lang="en-US" altLang="ko-KR" sz="1400" b="1" dirty="0">
                <a:latin typeface="Courier New" panose="02070309020205020404" pitchFamily="49" charset="0"/>
                <a:cs typeface="Courier New" panose="02070309020205020404" pitchFamily="49" charset="0"/>
              </a:rPr>
              <a:t>b = </a:t>
            </a:r>
            <a:r>
              <a:rPr lang="en-US" altLang="ko-KR" sz="1400" b="1" dirty="0" err="1">
                <a:latin typeface="Courier New" panose="02070309020205020404" pitchFamily="49" charset="0"/>
                <a:cs typeface="Courier New" panose="02070309020205020404" pitchFamily="49" charset="0"/>
              </a:rPr>
              <a:t>tf.Variable</a:t>
            </a:r>
            <a:r>
              <a:rPr lang="en-US" altLang="ko-KR" sz="1400" b="1" dirty="0">
                <a:latin typeface="Courier New" panose="02070309020205020404" pitchFamily="49" charset="0"/>
                <a:cs typeface="Courier New" panose="02070309020205020404" pitchFamily="49" charset="0"/>
              </a:rPr>
              <a:t>(4, name="scalar")</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with </a:t>
            </a:r>
            <a:r>
              <a:rPr lang="en-US" altLang="ko-KR" sz="1400" b="1" dirty="0" err="1">
                <a:latin typeface="Courier New" panose="02070309020205020404" pitchFamily="49" charset="0"/>
                <a:cs typeface="Courier New" panose="02070309020205020404" pitchFamily="49" charset="0"/>
              </a:rPr>
              <a:t>tf.Session</a:t>
            </a:r>
            <a:r>
              <a:rPr lang="en-US" altLang="ko-KR" sz="1400" b="1" dirty="0">
                <a:latin typeface="Courier New" panose="02070309020205020404" pitchFamily="49" charset="0"/>
                <a:cs typeface="Courier New" panose="02070309020205020404" pitchFamily="49" charset="0"/>
              </a:rPr>
              <a:t>() as </a:t>
            </a:r>
            <a:r>
              <a:rPr lang="en-US" altLang="ko-KR" sz="1400" b="1" dirty="0" err="1">
                <a:latin typeface="Courier New" panose="02070309020205020404" pitchFamily="49" charset="0"/>
                <a:cs typeface="Courier New" panose="02070309020205020404" pitchFamily="49" charset="0"/>
              </a:rPr>
              <a:t>sess</a:t>
            </a:r>
            <a:r>
              <a:rPr lang="en-US" altLang="ko-KR" sz="1400" b="1" dirty="0">
                <a:latin typeface="Courier New" panose="02070309020205020404" pitchFamily="49" charset="0"/>
                <a:cs typeface="Courier New" panose="02070309020205020404" pitchFamily="49" charset="0"/>
              </a:rPr>
              <a:t>:</a:t>
            </a:r>
          </a:p>
          <a:p>
            <a:r>
              <a:rPr lang="en-US" altLang="ko-KR" sz="1400" b="1" dirty="0" smtClean="0">
                <a:latin typeface="Courier New" panose="02070309020205020404" pitchFamily="49" charset="0"/>
                <a:cs typeface="Courier New" panose="02070309020205020404" pitchFamily="49" charset="0"/>
              </a:rPr>
              <a:t>    </a:t>
            </a:r>
            <a:r>
              <a:rPr lang="en-US" altLang="ko-KR" sz="1400" b="1" dirty="0" err="1" smtClean="0">
                <a:latin typeface="Courier New" panose="02070309020205020404" pitchFamily="49" charset="0"/>
                <a:cs typeface="Courier New" panose="02070309020205020404" pitchFamily="49" charset="0"/>
              </a:rPr>
              <a:t>sess.run</a:t>
            </a:r>
            <a:r>
              <a:rPr lang="en-US" altLang="ko-KR" sz="1400" b="1" dirty="0" smtClean="0">
                <a:latin typeface="Courier New" panose="02070309020205020404" pitchFamily="49" charset="0"/>
                <a:cs typeface="Courier New" panose="02070309020205020404" pitchFamily="49" charset="0"/>
              </a:rPr>
              <a:t>(</a:t>
            </a:r>
            <a:r>
              <a:rPr lang="en-US" altLang="ko-KR" sz="1400" b="1" dirty="0" err="1" smtClean="0">
                <a:latin typeface="Courier New" panose="02070309020205020404" pitchFamily="49" charset="0"/>
                <a:cs typeface="Courier New" panose="02070309020205020404" pitchFamily="49" charset="0"/>
              </a:rPr>
              <a:t>tf.global_variables_initializer</a:t>
            </a:r>
            <a:r>
              <a:rPr lang="en-US" altLang="ko-KR" sz="1400" b="1" dirty="0" smtClean="0">
                <a:latin typeface="Courier New" panose="02070309020205020404" pitchFamily="49" charset="0"/>
                <a:cs typeface="Courier New" panose="02070309020205020404" pitchFamily="49" charset="0"/>
              </a:rPr>
              <a:t>())</a:t>
            </a:r>
          </a:p>
          <a:p>
            <a:r>
              <a:rPr lang="en-US" altLang="ko-KR" sz="1400" b="1" dirty="0" smtClean="0">
                <a:latin typeface="Courier New" panose="02070309020205020404" pitchFamily="49" charset="0"/>
                <a:cs typeface="Courier New" panose="02070309020205020404" pitchFamily="49" charset="0"/>
              </a:rPr>
              <a:t>    print(</a:t>
            </a:r>
            <a:r>
              <a:rPr lang="en-US" altLang="ko-KR" sz="1400" b="1" dirty="0" err="1" smtClean="0">
                <a:latin typeface="Courier New" panose="02070309020205020404" pitchFamily="49" charset="0"/>
                <a:cs typeface="Courier New" panose="02070309020205020404" pitchFamily="49" charset="0"/>
              </a:rPr>
              <a:t>sess.run</a:t>
            </a:r>
            <a:r>
              <a:rPr lang="en-US" altLang="ko-KR" sz="1400" b="1" dirty="0" smtClean="0">
                <a:latin typeface="Courier New" panose="02070309020205020404" pitchFamily="49" charset="0"/>
                <a:cs typeface="Courier New" panose="02070309020205020404" pitchFamily="49" charset="0"/>
              </a:rPr>
              <a:t>([a, b]))  # [5, 4]</a:t>
            </a:r>
          </a:p>
        </p:txBody>
      </p:sp>
      <p:sp>
        <p:nvSpPr>
          <p:cNvPr id="9" name="TextBox 8">
            <a:extLst>
              <a:ext uri="{FF2B5EF4-FFF2-40B4-BE49-F238E27FC236}">
                <a16:creationId xmlns:a16="http://schemas.microsoft.com/office/drawing/2014/main" id="{A33BCD84-10D4-4F32-A89D-5B338AC70061}"/>
              </a:ext>
            </a:extLst>
          </p:cNvPr>
          <p:cNvSpPr txBox="1"/>
          <p:nvPr/>
        </p:nvSpPr>
        <p:spPr>
          <a:xfrm>
            <a:off x="1224540" y="4479956"/>
            <a:ext cx="7792709" cy="1384995"/>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a = </a:t>
            </a:r>
            <a:r>
              <a:rPr lang="en-US" altLang="ko-KR" sz="1400" b="1" dirty="0" err="1">
                <a:latin typeface="Courier New" panose="02070309020205020404" pitchFamily="49" charset="0"/>
                <a:cs typeface="Courier New" panose="02070309020205020404" pitchFamily="49" charset="0"/>
              </a:rPr>
              <a:t>tf.get_variable</a:t>
            </a:r>
            <a:r>
              <a:rPr lang="en-US" altLang="ko-KR" sz="1400" b="1" dirty="0">
                <a:latin typeface="Courier New" panose="02070309020205020404" pitchFamily="49" charset="0"/>
                <a:cs typeface="Courier New" panose="02070309020205020404" pitchFamily="49" charset="0"/>
              </a:rPr>
              <a:t>("scalar1", initializer=5)</a:t>
            </a:r>
          </a:p>
          <a:p>
            <a:r>
              <a:rPr lang="en-US" altLang="ko-KR" sz="1400" b="1" dirty="0">
                <a:latin typeface="Courier New" panose="02070309020205020404" pitchFamily="49" charset="0"/>
                <a:cs typeface="Courier New" panose="02070309020205020404" pitchFamily="49" charset="0"/>
              </a:rPr>
              <a:t>b = </a:t>
            </a:r>
            <a:r>
              <a:rPr lang="en-US" altLang="ko-KR" sz="1400" b="1" dirty="0" err="1">
                <a:latin typeface="Courier New" panose="02070309020205020404" pitchFamily="49" charset="0"/>
                <a:cs typeface="Courier New" panose="02070309020205020404" pitchFamily="49" charset="0"/>
              </a:rPr>
              <a:t>tf.get_variable</a:t>
            </a:r>
            <a:r>
              <a:rPr lang="en-US" altLang="ko-KR" sz="1400" b="1" dirty="0">
                <a:latin typeface="Courier New" panose="02070309020205020404" pitchFamily="49" charset="0"/>
                <a:cs typeface="Courier New" panose="02070309020205020404" pitchFamily="49" charset="0"/>
              </a:rPr>
              <a:t>("scalar2", initializer=4)</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with </a:t>
            </a:r>
            <a:r>
              <a:rPr lang="en-US" altLang="ko-KR" sz="1400" b="1" dirty="0" err="1">
                <a:latin typeface="Courier New" panose="02070309020205020404" pitchFamily="49" charset="0"/>
                <a:cs typeface="Courier New" panose="02070309020205020404" pitchFamily="49" charset="0"/>
              </a:rPr>
              <a:t>tf.Session</a:t>
            </a:r>
            <a:r>
              <a:rPr lang="en-US" altLang="ko-KR" sz="1400" b="1" dirty="0">
                <a:latin typeface="Courier New" panose="02070309020205020404" pitchFamily="49" charset="0"/>
                <a:cs typeface="Courier New" panose="02070309020205020404" pitchFamily="49" charset="0"/>
              </a:rPr>
              <a:t>() as </a:t>
            </a:r>
            <a:r>
              <a:rPr lang="en-US" altLang="ko-KR" sz="1400" b="1" dirty="0" err="1">
                <a:latin typeface="Courier New" panose="02070309020205020404" pitchFamily="49" charset="0"/>
                <a:cs typeface="Courier New" panose="02070309020205020404" pitchFamily="49" charset="0"/>
              </a:rPr>
              <a:t>sess</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sess.run</a:t>
            </a:r>
            <a:r>
              <a:rPr lang="en-US" altLang="ko-KR" sz="1400" b="1" dirty="0">
                <a:latin typeface="Courier New" panose="02070309020205020404" pitchFamily="49" charset="0"/>
                <a:cs typeface="Courier New" panose="02070309020205020404" pitchFamily="49" charset="0"/>
              </a:rPr>
              <a:t>(</a:t>
            </a:r>
            <a:r>
              <a:rPr lang="en-US" altLang="ko-KR" sz="1400" b="1" dirty="0" err="1">
                <a:latin typeface="Courier New" panose="02070309020205020404" pitchFamily="49" charset="0"/>
                <a:cs typeface="Courier New" panose="02070309020205020404" pitchFamily="49" charset="0"/>
              </a:rPr>
              <a:t>tf.global_variables_initializer</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    print(</a:t>
            </a:r>
            <a:r>
              <a:rPr lang="en-US" altLang="ko-KR" sz="1400" b="1" dirty="0" err="1">
                <a:latin typeface="Courier New" panose="02070309020205020404" pitchFamily="49" charset="0"/>
                <a:cs typeface="Courier New" panose="02070309020205020404" pitchFamily="49" charset="0"/>
              </a:rPr>
              <a:t>sess.run</a:t>
            </a:r>
            <a:r>
              <a:rPr lang="en-US" altLang="ko-KR" sz="1400" b="1" dirty="0">
                <a:latin typeface="Courier New" panose="02070309020205020404" pitchFamily="49" charset="0"/>
                <a:cs typeface="Courier New" panose="02070309020205020404" pitchFamily="49" charset="0"/>
              </a:rPr>
              <a:t>([a, b]))  # [5, 4]</a:t>
            </a:r>
            <a:endParaRPr lang="en-US" altLang="ko-KR" sz="1400" b="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413513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Variables : Initialize variables</a:t>
            </a:r>
            <a:endParaRPr lang="ko-KR" altLang="en-US" sz="2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838200" y="1825625"/>
            <a:ext cx="9585960" cy="2677656"/>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import </a:t>
            </a:r>
            <a:r>
              <a:rPr lang="en-US" altLang="ko-KR" sz="1400" b="1" dirty="0" err="1">
                <a:latin typeface="Courier New" panose="02070309020205020404" pitchFamily="49" charset="0"/>
                <a:cs typeface="Courier New" panose="02070309020205020404" pitchFamily="49" charset="0"/>
              </a:rPr>
              <a:t>tensorflow</a:t>
            </a:r>
            <a:r>
              <a:rPr lang="en-US" altLang="ko-KR" sz="1400" b="1" dirty="0">
                <a:latin typeface="Courier New" panose="02070309020205020404" pitchFamily="49" charset="0"/>
                <a:cs typeface="Courier New" panose="02070309020205020404" pitchFamily="49" charset="0"/>
              </a:rPr>
              <a:t> as </a:t>
            </a:r>
            <a:r>
              <a:rPr lang="en-US" altLang="ko-KR" sz="1400" b="1" dirty="0" err="1">
                <a:latin typeface="Courier New" panose="02070309020205020404" pitchFamily="49" charset="0"/>
                <a:cs typeface="Courier New" panose="02070309020205020404" pitchFamily="49" charset="0"/>
              </a:rPr>
              <a:t>tf</a:t>
            </a:r>
            <a:endParaRPr lang="en-US" altLang="ko-KR" sz="1400" b="1" dirty="0">
              <a:latin typeface="Courier New" panose="02070309020205020404" pitchFamily="49" charset="0"/>
              <a:cs typeface="Courier New" panose="02070309020205020404" pitchFamily="49" charset="0"/>
            </a:endParaRPr>
          </a:p>
          <a:p>
            <a:r>
              <a:rPr lang="en-US" altLang="ko-KR" sz="1400" b="1" dirty="0" err="1">
                <a:latin typeface="Courier New" panose="02070309020205020404" pitchFamily="49" charset="0"/>
                <a:cs typeface="Courier New" panose="02070309020205020404" pitchFamily="49" charset="0"/>
              </a:rPr>
              <a:t>tf.reset_default_graph</a:t>
            </a:r>
            <a:r>
              <a:rPr lang="en-US" altLang="ko-KR" sz="1400" b="1" dirty="0">
                <a:latin typeface="Courier New" panose="02070309020205020404" pitchFamily="49" charset="0"/>
                <a:cs typeface="Courier New" panose="02070309020205020404" pitchFamily="49" charset="0"/>
              </a:rPr>
              <a:t>()</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create variables with </a:t>
            </a:r>
            <a:r>
              <a:rPr lang="en-US" altLang="ko-KR" sz="1400" b="1" dirty="0" err="1">
                <a:latin typeface="Courier New" panose="02070309020205020404" pitchFamily="49" charset="0"/>
                <a:cs typeface="Courier New" panose="02070309020205020404" pitchFamily="49" charset="0"/>
              </a:rPr>
              <a:t>tf.get_variable</a:t>
            </a:r>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s = </a:t>
            </a:r>
            <a:r>
              <a:rPr lang="en-US" altLang="ko-KR" sz="1400" b="1" dirty="0" err="1">
                <a:latin typeface="Courier New" panose="02070309020205020404" pitchFamily="49" charset="0"/>
                <a:cs typeface="Courier New" panose="02070309020205020404" pitchFamily="49" charset="0"/>
              </a:rPr>
              <a:t>tf.get_variable</a:t>
            </a:r>
            <a:r>
              <a:rPr lang="en-US" altLang="ko-KR" sz="1400" b="1" dirty="0">
                <a:latin typeface="Courier New" panose="02070309020205020404" pitchFamily="49" charset="0"/>
                <a:cs typeface="Courier New" panose="02070309020205020404" pitchFamily="49" charset="0"/>
              </a:rPr>
              <a:t>("scalar", initializer=</a:t>
            </a:r>
            <a:r>
              <a:rPr lang="en-US" altLang="ko-KR" sz="1400" b="1" dirty="0" err="1">
                <a:latin typeface="Courier New" panose="02070309020205020404" pitchFamily="49" charset="0"/>
                <a:cs typeface="Courier New" panose="02070309020205020404" pitchFamily="49" charset="0"/>
              </a:rPr>
              <a:t>tf.constant</a:t>
            </a:r>
            <a:r>
              <a:rPr lang="en-US" altLang="ko-KR" sz="1400" b="1" dirty="0">
                <a:latin typeface="Courier New" panose="02070309020205020404" pitchFamily="49" charset="0"/>
                <a:cs typeface="Courier New" panose="02070309020205020404" pitchFamily="49" charset="0"/>
              </a:rPr>
              <a:t>(2)) </a:t>
            </a:r>
          </a:p>
          <a:p>
            <a:r>
              <a:rPr lang="en-US" altLang="ko-KR" sz="1400" b="1" dirty="0">
                <a:latin typeface="Courier New" panose="02070309020205020404" pitchFamily="49" charset="0"/>
                <a:cs typeface="Courier New" panose="02070309020205020404" pitchFamily="49" charset="0"/>
              </a:rPr>
              <a:t>m = </a:t>
            </a:r>
            <a:r>
              <a:rPr lang="en-US" altLang="ko-KR" sz="1400" b="1" dirty="0" err="1">
                <a:latin typeface="Courier New" panose="02070309020205020404" pitchFamily="49" charset="0"/>
                <a:cs typeface="Courier New" panose="02070309020205020404" pitchFamily="49" charset="0"/>
              </a:rPr>
              <a:t>tf.get_variable</a:t>
            </a:r>
            <a:r>
              <a:rPr lang="en-US" altLang="ko-KR" sz="1400" b="1" dirty="0">
                <a:latin typeface="Courier New" panose="02070309020205020404" pitchFamily="49" charset="0"/>
                <a:cs typeface="Courier New" panose="02070309020205020404" pitchFamily="49" charset="0"/>
              </a:rPr>
              <a:t>("matrix", initializer=</a:t>
            </a:r>
            <a:r>
              <a:rPr lang="en-US" altLang="ko-KR" sz="1400" b="1" dirty="0" err="1">
                <a:latin typeface="Courier New" panose="02070309020205020404" pitchFamily="49" charset="0"/>
                <a:cs typeface="Courier New" panose="02070309020205020404" pitchFamily="49" charset="0"/>
              </a:rPr>
              <a:t>tf.constant</a:t>
            </a:r>
            <a:r>
              <a:rPr lang="en-US" altLang="ko-KR" sz="1400" b="1" dirty="0">
                <a:latin typeface="Courier New" panose="02070309020205020404" pitchFamily="49" charset="0"/>
                <a:cs typeface="Courier New" panose="02070309020205020404" pitchFamily="49" charset="0"/>
              </a:rPr>
              <a:t>([[0, 1], [2, 3]]))</a:t>
            </a:r>
          </a:p>
          <a:p>
            <a:r>
              <a:rPr lang="en-US" altLang="ko-KR" sz="1400" b="1" dirty="0">
                <a:latin typeface="Courier New" panose="02070309020205020404" pitchFamily="49" charset="0"/>
                <a:cs typeface="Courier New" panose="02070309020205020404" pitchFamily="49" charset="0"/>
              </a:rPr>
              <a:t>W = </a:t>
            </a:r>
            <a:r>
              <a:rPr lang="en-US" altLang="ko-KR" sz="1400" b="1" dirty="0" err="1">
                <a:latin typeface="Courier New" panose="02070309020205020404" pitchFamily="49" charset="0"/>
                <a:cs typeface="Courier New" panose="02070309020205020404" pitchFamily="49" charset="0"/>
              </a:rPr>
              <a:t>tf.get_variable</a:t>
            </a:r>
            <a:r>
              <a:rPr lang="en-US" altLang="ko-KR" sz="1400" b="1" dirty="0">
                <a:latin typeface="Courier New" panose="02070309020205020404" pitchFamily="49" charset="0"/>
                <a:cs typeface="Courier New" panose="02070309020205020404" pitchFamily="49" charset="0"/>
              </a:rPr>
              <a:t>("</a:t>
            </a:r>
            <a:r>
              <a:rPr lang="en-US" altLang="ko-KR" sz="1400" b="1" dirty="0" err="1">
                <a:latin typeface="Courier New" panose="02070309020205020404" pitchFamily="49" charset="0"/>
                <a:cs typeface="Courier New" panose="02070309020205020404" pitchFamily="49" charset="0"/>
              </a:rPr>
              <a:t>big_matrix</a:t>
            </a:r>
            <a:r>
              <a:rPr lang="en-US" altLang="ko-KR" sz="1400" b="1" dirty="0">
                <a:latin typeface="Courier New" panose="02070309020205020404" pitchFamily="49" charset="0"/>
                <a:cs typeface="Courier New" panose="02070309020205020404" pitchFamily="49" charset="0"/>
              </a:rPr>
              <a:t>", shape=(784, 10), initializer=</a:t>
            </a:r>
            <a:r>
              <a:rPr lang="en-US" altLang="ko-KR" sz="1400" b="1" dirty="0" err="1">
                <a:latin typeface="Courier New" panose="02070309020205020404" pitchFamily="49" charset="0"/>
                <a:cs typeface="Courier New" panose="02070309020205020404" pitchFamily="49" charset="0"/>
              </a:rPr>
              <a:t>tf.zeros_initializer</a:t>
            </a:r>
            <a:r>
              <a:rPr lang="en-US" altLang="ko-KR" sz="1400" b="1" dirty="0">
                <a:latin typeface="Courier New" panose="02070309020205020404" pitchFamily="49" charset="0"/>
                <a:cs typeface="Courier New" panose="02070309020205020404" pitchFamily="49" charset="0"/>
              </a:rPr>
              <a:t>())</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initialize all variables at once:</a:t>
            </a:r>
          </a:p>
          <a:p>
            <a:r>
              <a:rPr lang="en-US" altLang="ko-KR" sz="1400" b="1" dirty="0">
                <a:latin typeface="Courier New" panose="02070309020205020404" pitchFamily="49" charset="0"/>
                <a:cs typeface="Courier New" panose="02070309020205020404" pitchFamily="49" charset="0"/>
              </a:rPr>
              <a:t>with </a:t>
            </a:r>
            <a:r>
              <a:rPr lang="en-US" altLang="ko-KR" sz="1400" b="1" dirty="0" err="1">
                <a:latin typeface="Courier New" panose="02070309020205020404" pitchFamily="49" charset="0"/>
                <a:cs typeface="Courier New" panose="02070309020205020404" pitchFamily="49" charset="0"/>
              </a:rPr>
              <a:t>tf.Session</a:t>
            </a:r>
            <a:r>
              <a:rPr lang="en-US" altLang="ko-KR" sz="1400" b="1" dirty="0">
                <a:latin typeface="Courier New" panose="02070309020205020404" pitchFamily="49" charset="0"/>
                <a:cs typeface="Courier New" panose="02070309020205020404" pitchFamily="49" charset="0"/>
              </a:rPr>
              <a:t>() as </a:t>
            </a:r>
            <a:r>
              <a:rPr lang="en-US" altLang="ko-KR" sz="1400" b="1" dirty="0" err="1">
                <a:latin typeface="Courier New" panose="02070309020205020404" pitchFamily="49" charset="0"/>
                <a:cs typeface="Courier New" panose="02070309020205020404" pitchFamily="49" charset="0"/>
              </a:rPr>
              <a:t>sess</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sess.run</a:t>
            </a:r>
            <a:r>
              <a:rPr lang="en-US" altLang="ko-KR" sz="1400" b="1" dirty="0">
                <a:latin typeface="Courier New" panose="02070309020205020404" pitchFamily="49" charset="0"/>
                <a:cs typeface="Courier New" panose="02070309020205020404" pitchFamily="49" charset="0"/>
              </a:rPr>
              <a:t>(</a:t>
            </a:r>
            <a:r>
              <a:rPr lang="en-US" altLang="ko-KR" sz="1400" b="1" dirty="0" err="1">
                <a:latin typeface="Courier New" panose="02070309020205020404" pitchFamily="49" charset="0"/>
                <a:cs typeface="Courier New" panose="02070309020205020404" pitchFamily="49" charset="0"/>
              </a:rPr>
              <a:t>tf.global_variables_initializer</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sess.run</a:t>
            </a:r>
            <a:r>
              <a:rPr lang="en-US" altLang="ko-KR" sz="1400" b="1" dirty="0">
                <a:latin typeface="Courier New" panose="02070309020205020404" pitchFamily="49" charset="0"/>
                <a:cs typeface="Courier New" panose="02070309020205020404" pitchFamily="49" charset="0"/>
              </a:rPr>
              <a:t>(W</a:t>
            </a:r>
            <a:r>
              <a:rPr lang="en-US" altLang="ko-KR" sz="1400" b="1" dirty="0" smtClean="0">
                <a:latin typeface="Courier New" panose="02070309020205020404" pitchFamily="49" charset="0"/>
                <a:cs typeface="Courier New" panose="02070309020205020404" pitchFamily="49" charset="0"/>
              </a:rPr>
              <a:t>)</a:t>
            </a:r>
            <a:endParaRPr lang="en-US" altLang="ko-KR" sz="1400" b="1" dirty="0">
              <a:latin typeface="Courier New" panose="02070309020205020404" pitchFamily="49" charset="0"/>
              <a:cs typeface="Courier New" panose="02070309020205020404" pitchFamily="49" charset="0"/>
            </a:endParaRPr>
          </a:p>
        </p:txBody>
      </p:sp>
      <p:sp>
        <p:nvSpPr>
          <p:cNvPr id="6" name="내용 개체 틀 2"/>
          <p:cNvSpPr>
            <a:spLocks noGrp="1"/>
          </p:cNvSpPr>
          <p:nvPr>
            <p:ph idx="1"/>
          </p:nvPr>
        </p:nvSpPr>
        <p:spPr>
          <a:xfrm>
            <a:off x="735638" y="4503281"/>
            <a:ext cx="10515600" cy="1945599"/>
          </a:xfrm>
        </p:spPr>
        <p:txBody>
          <a:bodyPr>
            <a:normAutofit/>
          </a:bodyPr>
          <a:lstStyle/>
          <a:p>
            <a:r>
              <a:rPr lang="en-US" altLang="ko-KR" sz="1600" dirty="0"/>
              <a:t>Before you can use a variable, it must be </a:t>
            </a:r>
            <a:r>
              <a:rPr lang="en-US" altLang="ko-KR" sz="1600" dirty="0" smtClean="0"/>
              <a:t>initialized. To </a:t>
            </a:r>
            <a:r>
              <a:rPr lang="en-US" altLang="ko-KR" sz="1600" dirty="0"/>
              <a:t>initialize all trainable </a:t>
            </a:r>
            <a:r>
              <a:rPr lang="en-US" altLang="ko-KR" sz="1600" dirty="0" smtClean="0"/>
              <a:t>variables, </a:t>
            </a:r>
            <a:r>
              <a:rPr lang="en-US" altLang="ko-KR" sz="1600" dirty="0"/>
              <a:t>before training starts, call </a:t>
            </a:r>
            <a:r>
              <a:rPr lang="en-US" altLang="ko-KR" sz="1600" b="1" dirty="0" err="1"/>
              <a:t>tf.global_variables_initializer</a:t>
            </a:r>
            <a:r>
              <a:rPr lang="en-US" altLang="ko-KR" sz="1600" b="1" dirty="0"/>
              <a:t>(). </a:t>
            </a:r>
            <a:r>
              <a:rPr lang="en-US" altLang="ko-KR" sz="1600" dirty="0"/>
              <a:t>This function returns a single operation responsible for initializing all variables in the </a:t>
            </a:r>
            <a:r>
              <a:rPr lang="en-US" altLang="ko-KR" sz="1600" dirty="0" err="1"/>
              <a:t>tf.GraphKeys.GLOBAL_VARIABLES</a:t>
            </a:r>
            <a:r>
              <a:rPr lang="en-US" altLang="ko-KR" sz="1600" dirty="0"/>
              <a:t> collection</a:t>
            </a:r>
            <a:r>
              <a:rPr lang="en-US" altLang="ko-KR" sz="1600" dirty="0" smtClean="0"/>
              <a:t>.</a:t>
            </a:r>
          </a:p>
          <a:p>
            <a:pPr lvl="1"/>
            <a:r>
              <a:rPr lang="en-US" altLang="ko-KR" sz="1600" dirty="0">
                <a:sym typeface="Wingdings" panose="05000000000000000000" pitchFamily="2" charset="2"/>
              </a:rPr>
              <a:t> </a:t>
            </a:r>
            <a:r>
              <a:rPr lang="en-US" altLang="ko-KR" sz="1600" dirty="0" err="1">
                <a:sym typeface="Wingdings" panose="05000000000000000000" pitchFamily="2" charset="2"/>
              </a:rPr>
              <a:t>tf.get_collection</a:t>
            </a:r>
            <a:r>
              <a:rPr lang="en-US" altLang="ko-KR" sz="1600" dirty="0">
                <a:sym typeface="Wingdings" panose="05000000000000000000" pitchFamily="2" charset="2"/>
              </a:rPr>
              <a:t>(</a:t>
            </a:r>
            <a:r>
              <a:rPr lang="en-US" altLang="ko-KR" sz="1600" dirty="0" err="1">
                <a:sym typeface="Wingdings" panose="05000000000000000000" pitchFamily="2" charset="2"/>
              </a:rPr>
              <a:t>tf.GraphKeys.GLOBAL_VARIABLES</a:t>
            </a:r>
            <a:r>
              <a:rPr lang="en-US" altLang="ko-KR" sz="1600" dirty="0">
                <a:sym typeface="Wingdings" panose="05000000000000000000" pitchFamily="2" charset="2"/>
              </a:rPr>
              <a:t>)</a:t>
            </a:r>
            <a:endParaRPr lang="en-US" altLang="ko-KR" sz="1600" dirty="0" smtClean="0"/>
          </a:p>
          <a:p>
            <a:r>
              <a:rPr lang="en-US" altLang="ko-KR" sz="1600" dirty="0"/>
              <a:t>By default every </a:t>
            </a:r>
            <a:r>
              <a:rPr lang="en-US" altLang="ko-KR" sz="1600" dirty="0" err="1"/>
              <a:t>tf.Variable</a:t>
            </a:r>
            <a:r>
              <a:rPr lang="en-US" altLang="ko-KR" sz="1600" dirty="0"/>
              <a:t> gets placed in the following two collections: * </a:t>
            </a:r>
            <a:r>
              <a:rPr lang="en-US" altLang="ko-KR" sz="1600" dirty="0" err="1"/>
              <a:t>tf.GraphKeys.GLOBAL_VARIABLES</a:t>
            </a:r>
            <a:r>
              <a:rPr lang="en-US" altLang="ko-KR" sz="1600" dirty="0"/>
              <a:t> --- variables that can be shared across multiple devices, * </a:t>
            </a:r>
            <a:r>
              <a:rPr lang="en-US" altLang="ko-KR" sz="1600" dirty="0" err="1"/>
              <a:t>tf.GraphKeys.TRAINABLE_VARIABLES</a:t>
            </a:r>
            <a:r>
              <a:rPr lang="en-US" altLang="ko-KR" sz="1600" dirty="0"/>
              <a:t>--- variables for which </a:t>
            </a:r>
            <a:r>
              <a:rPr lang="en-US" altLang="ko-KR" sz="1600" dirty="0" err="1"/>
              <a:t>TensorFlow</a:t>
            </a:r>
            <a:r>
              <a:rPr lang="en-US" altLang="ko-KR" sz="1600" dirty="0"/>
              <a:t> will calculate gradients.</a:t>
            </a:r>
          </a:p>
        </p:txBody>
      </p:sp>
    </p:spTree>
    <p:extLst>
      <p:ext uri="{BB962C8B-B14F-4D97-AF65-F5344CB8AC3E}">
        <p14:creationId xmlns:p14="http://schemas.microsoft.com/office/powerpoint/2010/main" val="22791312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Variables : Initialize variables</a:t>
            </a:r>
            <a:endParaRPr lang="ko-KR" altLang="en-US" sz="2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838200" y="1825625"/>
            <a:ext cx="9247360" cy="3108543"/>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import </a:t>
            </a:r>
            <a:r>
              <a:rPr lang="en-US" altLang="ko-KR" sz="1400" b="1" dirty="0" err="1">
                <a:latin typeface="Courier New" panose="02070309020205020404" pitchFamily="49" charset="0"/>
                <a:cs typeface="Courier New" panose="02070309020205020404" pitchFamily="49" charset="0"/>
              </a:rPr>
              <a:t>tensorflow</a:t>
            </a:r>
            <a:r>
              <a:rPr lang="en-US" altLang="ko-KR" sz="1400" b="1" dirty="0">
                <a:latin typeface="Courier New" panose="02070309020205020404" pitchFamily="49" charset="0"/>
                <a:cs typeface="Courier New" panose="02070309020205020404" pitchFamily="49" charset="0"/>
              </a:rPr>
              <a:t> as </a:t>
            </a:r>
            <a:r>
              <a:rPr lang="en-US" altLang="ko-KR" sz="1400" b="1" dirty="0" err="1">
                <a:latin typeface="Courier New" panose="02070309020205020404" pitchFamily="49" charset="0"/>
                <a:cs typeface="Courier New" panose="02070309020205020404" pitchFamily="49" charset="0"/>
              </a:rPr>
              <a:t>tf</a:t>
            </a:r>
            <a:endParaRPr lang="en-US" altLang="ko-KR" sz="1400" b="1" dirty="0">
              <a:latin typeface="Courier New" panose="02070309020205020404" pitchFamily="49" charset="0"/>
              <a:cs typeface="Courier New" panose="02070309020205020404" pitchFamily="49" charset="0"/>
            </a:endParaRPr>
          </a:p>
          <a:p>
            <a:r>
              <a:rPr lang="en-US" altLang="ko-KR" sz="1400" b="1" dirty="0" err="1">
                <a:latin typeface="Courier New" panose="02070309020205020404" pitchFamily="49" charset="0"/>
                <a:cs typeface="Courier New" panose="02070309020205020404" pitchFamily="49" charset="0"/>
              </a:rPr>
              <a:t>tf.reset_default_graph</a:t>
            </a:r>
            <a:r>
              <a:rPr lang="en-US" altLang="ko-KR" sz="1400" b="1" dirty="0">
                <a:latin typeface="Courier New" panose="02070309020205020404" pitchFamily="49" charset="0"/>
                <a:cs typeface="Courier New" panose="02070309020205020404" pitchFamily="49" charset="0"/>
              </a:rPr>
              <a:t>()</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create variables with </a:t>
            </a:r>
            <a:r>
              <a:rPr lang="en-US" altLang="ko-KR" sz="1400" b="1" dirty="0" err="1">
                <a:latin typeface="Courier New" panose="02070309020205020404" pitchFamily="49" charset="0"/>
                <a:cs typeface="Courier New" panose="02070309020205020404" pitchFamily="49" charset="0"/>
              </a:rPr>
              <a:t>tf.get_variable</a:t>
            </a:r>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s = </a:t>
            </a:r>
            <a:r>
              <a:rPr lang="en-US" altLang="ko-KR" sz="1400" b="1" dirty="0" err="1">
                <a:latin typeface="Courier New" panose="02070309020205020404" pitchFamily="49" charset="0"/>
                <a:cs typeface="Courier New" panose="02070309020205020404" pitchFamily="49" charset="0"/>
              </a:rPr>
              <a:t>tf.get_variable</a:t>
            </a:r>
            <a:r>
              <a:rPr lang="en-US" altLang="ko-KR" sz="1400" b="1" dirty="0">
                <a:latin typeface="Courier New" panose="02070309020205020404" pitchFamily="49" charset="0"/>
                <a:cs typeface="Courier New" panose="02070309020205020404" pitchFamily="49" charset="0"/>
              </a:rPr>
              <a:t>("scalar", initializer=</a:t>
            </a:r>
            <a:r>
              <a:rPr lang="en-US" altLang="ko-KR" sz="1400" b="1" dirty="0" err="1">
                <a:latin typeface="Courier New" panose="02070309020205020404" pitchFamily="49" charset="0"/>
                <a:cs typeface="Courier New" panose="02070309020205020404" pitchFamily="49" charset="0"/>
              </a:rPr>
              <a:t>tf.constant</a:t>
            </a:r>
            <a:r>
              <a:rPr lang="en-US" altLang="ko-KR" sz="1400" b="1" dirty="0">
                <a:latin typeface="Courier New" panose="02070309020205020404" pitchFamily="49" charset="0"/>
                <a:cs typeface="Courier New" panose="02070309020205020404" pitchFamily="49" charset="0"/>
              </a:rPr>
              <a:t>(2)) </a:t>
            </a:r>
          </a:p>
          <a:p>
            <a:r>
              <a:rPr lang="en-US" altLang="ko-KR" sz="1400" b="1" dirty="0">
                <a:latin typeface="Courier New" panose="02070309020205020404" pitchFamily="49" charset="0"/>
                <a:cs typeface="Courier New" panose="02070309020205020404" pitchFamily="49" charset="0"/>
              </a:rPr>
              <a:t>m = </a:t>
            </a:r>
            <a:r>
              <a:rPr lang="en-US" altLang="ko-KR" sz="1400" b="1" dirty="0" err="1">
                <a:latin typeface="Courier New" panose="02070309020205020404" pitchFamily="49" charset="0"/>
                <a:cs typeface="Courier New" panose="02070309020205020404" pitchFamily="49" charset="0"/>
              </a:rPr>
              <a:t>tf.get_variable</a:t>
            </a:r>
            <a:r>
              <a:rPr lang="en-US" altLang="ko-KR" sz="1400" b="1" dirty="0">
                <a:latin typeface="Courier New" panose="02070309020205020404" pitchFamily="49" charset="0"/>
                <a:cs typeface="Courier New" panose="02070309020205020404" pitchFamily="49" charset="0"/>
              </a:rPr>
              <a:t>("matrix", initializer=</a:t>
            </a:r>
            <a:r>
              <a:rPr lang="en-US" altLang="ko-KR" sz="1400" b="1" dirty="0" err="1">
                <a:latin typeface="Courier New" panose="02070309020205020404" pitchFamily="49" charset="0"/>
                <a:cs typeface="Courier New" panose="02070309020205020404" pitchFamily="49" charset="0"/>
              </a:rPr>
              <a:t>tf.constant</a:t>
            </a:r>
            <a:r>
              <a:rPr lang="en-US" altLang="ko-KR" sz="1400" b="1" dirty="0">
                <a:latin typeface="Courier New" panose="02070309020205020404" pitchFamily="49" charset="0"/>
                <a:cs typeface="Courier New" panose="02070309020205020404" pitchFamily="49" charset="0"/>
              </a:rPr>
              <a:t>([[0, 1], [2, 3]]))</a:t>
            </a:r>
          </a:p>
          <a:p>
            <a:r>
              <a:rPr lang="en-US" altLang="ko-KR" sz="1400" b="1" dirty="0">
                <a:latin typeface="Courier New" panose="02070309020205020404" pitchFamily="49" charset="0"/>
                <a:cs typeface="Courier New" panose="02070309020205020404" pitchFamily="49" charset="0"/>
              </a:rPr>
              <a:t>W = </a:t>
            </a:r>
            <a:r>
              <a:rPr lang="en-US" altLang="ko-KR" sz="1400" b="1" dirty="0" err="1">
                <a:latin typeface="Courier New" panose="02070309020205020404" pitchFamily="49" charset="0"/>
                <a:cs typeface="Courier New" panose="02070309020205020404" pitchFamily="49" charset="0"/>
              </a:rPr>
              <a:t>tf.get_variable</a:t>
            </a:r>
            <a:r>
              <a:rPr lang="en-US" altLang="ko-KR" sz="1400" b="1" dirty="0">
                <a:latin typeface="Courier New" panose="02070309020205020404" pitchFamily="49" charset="0"/>
                <a:cs typeface="Courier New" panose="02070309020205020404" pitchFamily="49" charset="0"/>
              </a:rPr>
              <a:t>("</a:t>
            </a:r>
            <a:r>
              <a:rPr lang="en-US" altLang="ko-KR" sz="1400" b="1" dirty="0" err="1">
                <a:latin typeface="Courier New" panose="02070309020205020404" pitchFamily="49" charset="0"/>
                <a:cs typeface="Courier New" panose="02070309020205020404" pitchFamily="49" charset="0"/>
              </a:rPr>
              <a:t>big_matrix</a:t>
            </a:r>
            <a:r>
              <a:rPr lang="en-US" altLang="ko-KR" sz="1400" b="1" dirty="0">
                <a:latin typeface="Courier New" panose="02070309020205020404" pitchFamily="49" charset="0"/>
                <a:cs typeface="Courier New" panose="02070309020205020404" pitchFamily="49" charset="0"/>
              </a:rPr>
              <a:t>", shape=(784, 10), initializer=</a:t>
            </a:r>
            <a:r>
              <a:rPr lang="en-US" altLang="ko-KR" sz="1400" b="1" dirty="0" err="1">
                <a:latin typeface="Courier New" panose="02070309020205020404" pitchFamily="49" charset="0"/>
                <a:cs typeface="Courier New" panose="02070309020205020404" pitchFamily="49" charset="0"/>
              </a:rPr>
              <a:t>tf.zeros_initializer</a:t>
            </a:r>
            <a:r>
              <a:rPr lang="en-US" altLang="ko-KR" sz="1400" b="1" dirty="0">
                <a:latin typeface="Courier New" panose="02070309020205020404" pitchFamily="49" charset="0"/>
                <a:cs typeface="Courier New" panose="02070309020205020404" pitchFamily="49" charset="0"/>
              </a:rPr>
              <a:t>())</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initialize all variables at once:</a:t>
            </a:r>
          </a:p>
          <a:p>
            <a:r>
              <a:rPr lang="en-US" altLang="ko-KR" sz="1400" b="1" dirty="0">
                <a:latin typeface="Courier New" panose="02070309020205020404" pitchFamily="49" charset="0"/>
                <a:cs typeface="Courier New" panose="02070309020205020404" pitchFamily="49" charset="0"/>
              </a:rPr>
              <a:t>with </a:t>
            </a:r>
            <a:r>
              <a:rPr lang="en-US" altLang="ko-KR" sz="1400" b="1" dirty="0" err="1">
                <a:latin typeface="Courier New" panose="02070309020205020404" pitchFamily="49" charset="0"/>
                <a:cs typeface="Courier New" panose="02070309020205020404" pitchFamily="49" charset="0"/>
              </a:rPr>
              <a:t>tf.Session</a:t>
            </a:r>
            <a:r>
              <a:rPr lang="en-US" altLang="ko-KR" sz="1400" b="1" dirty="0">
                <a:latin typeface="Courier New" panose="02070309020205020404" pitchFamily="49" charset="0"/>
                <a:cs typeface="Courier New" panose="02070309020205020404" pitchFamily="49" charset="0"/>
              </a:rPr>
              <a:t>() as </a:t>
            </a:r>
            <a:r>
              <a:rPr lang="en-US" altLang="ko-KR" sz="1400" b="1" dirty="0" err="1">
                <a:latin typeface="Courier New" panose="02070309020205020404" pitchFamily="49" charset="0"/>
                <a:cs typeface="Courier New" panose="02070309020205020404" pitchFamily="49" charset="0"/>
              </a:rPr>
              <a:t>sess</a:t>
            </a:r>
            <a:r>
              <a:rPr lang="en-US" altLang="ko-KR" sz="1400" b="1" dirty="0">
                <a:latin typeface="Courier New" panose="02070309020205020404" pitchFamily="49" charset="0"/>
                <a:cs typeface="Courier New" panose="02070309020205020404" pitchFamily="49" charset="0"/>
              </a:rPr>
              <a:t>:</a:t>
            </a:r>
          </a:p>
          <a:p>
            <a:r>
              <a:rPr lang="en-US" altLang="ko-KR" sz="1400" b="1" dirty="0" smtClean="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sess.run</a:t>
            </a:r>
            <a:r>
              <a:rPr lang="en-US" altLang="ko-KR" sz="1400" b="1" dirty="0">
                <a:latin typeface="Courier New" panose="02070309020205020404" pitchFamily="49" charset="0"/>
                <a:cs typeface="Courier New" panose="02070309020205020404" pitchFamily="49" charset="0"/>
              </a:rPr>
              <a:t>([</a:t>
            </a:r>
            <a:r>
              <a:rPr lang="en-US" altLang="ko-KR" sz="1400" b="1" dirty="0" err="1">
                <a:latin typeface="Courier New" panose="02070309020205020404" pitchFamily="49" charset="0"/>
                <a:cs typeface="Courier New" panose="02070309020205020404" pitchFamily="49" charset="0"/>
              </a:rPr>
              <a:t>W.initializer,m.initializer</a:t>
            </a:r>
            <a:r>
              <a:rPr lang="en-US" altLang="ko-KR" sz="1400" b="1" dirty="0">
                <a:latin typeface="Courier New" panose="02070309020205020404" pitchFamily="49" charset="0"/>
                <a:cs typeface="Courier New" panose="02070309020205020404" pitchFamily="49" charset="0"/>
              </a:rPr>
              <a:t>])</a:t>
            </a:r>
          </a:p>
          <a:p>
            <a:r>
              <a:rPr lang="en-US" altLang="ko-KR" sz="1400" b="1" dirty="0" smtClean="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sess.run</a:t>
            </a:r>
            <a:r>
              <a:rPr lang="en-US" altLang="ko-KR" sz="1400" b="1" dirty="0">
                <a:latin typeface="Courier New" panose="02070309020205020404" pitchFamily="49" charset="0"/>
                <a:cs typeface="Courier New" panose="02070309020205020404" pitchFamily="49" charset="0"/>
              </a:rPr>
              <a:t>(</a:t>
            </a:r>
            <a:r>
              <a:rPr lang="en-US" altLang="ko-KR" sz="1400" b="1" dirty="0" err="1">
                <a:latin typeface="Courier New" panose="02070309020205020404" pitchFamily="49" charset="0"/>
                <a:cs typeface="Courier New" panose="02070309020205020404" pitchFamily="49" charset="0"/>
              </a:rPr>
              <a:t>tf.variables_initializer</a:t>
            </a:r>
            <a:r>
              <a:rPr lang="en-US" altLang="ko-KR" sz="1400" b="1" dirty="0">
                <a:latin typeface="Courier New" panose="02070309020205020404" pitchFamily="49" charset="0"/>
                <a:cs typeface="Courier New" panose="02070309020205020404" pitchFamily="49" charset="0"/>
              </a:rPr>
              <a:t>([</a:t>
            </a:r>
            <a:r>
              <a:rPr lang="en-US" altLang="ko-KR" sz="1400" b="1" dirty="0" err="1">
                <a:latin typeface="Courier New" panose="02070309020205020404" pitchFamily="49" charset="0"/>
                <a:cs typeface="Courier New" panose="02070309020205020404" pitchFamily="49" charset="0"/>
              </a:rPr>
              <a:t>W,m</a:t>
            </a:r>
            <a:r>
              <a:rPr lang="en-US" altLang="ko-KR" sz="1400" b="1" dirty="0" smtClean="0">
                <a:latin typeface="Courier New" panose="02070309020205020404" pitchFamily="49" charset="0"/>
                <a:cs typeface="Courier New" panose="02070309020205020404" pitchFamily="49" charset="0"/>
              </a:rPr>
              <a:t>])) # it also works</a:t>
            </a:r>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sess.run</a:t>
            </a:r>
            <a:r>
              <a:rPr lang="en-US" altLang="ko-KR" sz="1400" b="1" dirty="0">
                <a:latin typeface="Courier New" panose="02070309020205020404" pitchFamily="49" charset="0"/>
                <a:cs typeface="Courier New" panose="02070309020205020404" pitchFamily="49" charset="0"/>
              </a:rPr>
              <a:t>(W)</a:t>
            </a:r>
          </a:p>
          <a:p>
            <a:endParaRPr lang="en-US" altLang="ko-KR" sz="1400" b="1" dirty="0">
              <a:latin typeface="Courier New" panose="02070309020205020404" pitchFamily="49" charset="0"/>
              <a:cs typeface="Courier New" panose="02070309020205020404" pitchFamily="49" charset="0"/>
            </a:endParaRPr>
          </a:p>
        </p:txBody>
      </p:sp>
      <p:sp>
        <p:nvSpPr>
          <p:cNvPr id="6" name="내용 개체 틀 2"/>
          <p:cNvSpPr>
            <a:spLocks noGrp="1"/>
          </p:cNvSpPr>
          <p:nvPr>
            <p:ph idx="1"/>
          </p:nvPr>
        </p:nvSpPr>
        <p:spPr>
          <a:xfrm>
            <a:off x="774826" y="5414002"/>
            <a:ext cx="5716509" cy="606553"/>
          </a:xfrm>
        </p:spPr>
        <p:txBody>
          <a:bodyPr>
            <a:normAutofit/>
          </a:bodyPr>
          <a:lstStyle/>
          <a:p>
            <a:r>
              <a:rPr lang="en-US" altLang="ko-KR" sz="1800" dirty="0"/>
              <a:t>Or, you can run the variable's initializer operation</a:t>
            </a:r>
          </a:p>
        </p:txBody>
      </p:sp>
      <p:pic>
        <p:nvPicPr>
          <p:cNvPr id="5" name="그림 4"/>
          <p:cNvPicPr>
            <a:picLocks noChangeAspect="1"/>
          </p:cNvPicPr>
          <p:nvPr/>
        </p:nvPicPr>
        <p:blipFill>
          <a:blip r:embed="rId2"/>
          <a:stretch>
            <a:fillRect/>
          </a:stretch>
        </p:blipFill>
        <p:spPr>
          <a:xfrm>
            <a:off x="6934954" y="5173666"/>
            <a:ext cx="3256796" cy="1087224"/>
          </a:xfrm>
          <a:prstGeom prst="rect">
            <a:avLst/>
          </a:prstGeom>
        </p:spPr>
      </p:pic>
    </p:spTree>
    <p:extLst>
      <p:ext uri="{BB962C8B-B14F-4D97-AF65-F5344CB8AC3E}">
        <p14:creationId xmlns:p14="http://schemas.microsoft.com/office/powerpoint/2010/main" val="2129375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smtClean="0"/>
              <a:t>Variables : Initialize variables</a:t>
            </a:r>
            <a:endParaRPr lang="ko-KR" altLang="en-US" sz="2800" dirty="0"/>
          </a:p>
        </p:txBody>
      </p:sp>
      <p:sp>
        <p:nvSpPr>
          <p:cNvPr id="11" name="내용 개체 틀 2"/>
          <p:cNvSpPr txBox="1">
            <a:spLocks/>
          </p:cNvSpPr>
          <p:nvPr/>
        </p:nvSpPr>
        <p:spPr>
          <a:xfrm>
            <a:off x="756718" y="1690688"/>
            <a:ext cx="10515600" cy="1559506"/>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smtClean="0"/>
              <a:t>By </a:t>
            </a:r>
            <a:r>
              <a:rPr lang="en-US" altLang="ko-KR" sz="1800" dirty="0"/>
              <a:t>default </a:t>
            </a:r>
            <a:r>
              <a:rPr lang="en-US" altLang="ko-KR" sz="1800" dirty="0" err="1"/>
              <a:t>tf.global_variables_initializer</a:t>
            </a:r>
            <a:r>
              <a:rPr lang="en-US" altLang="ko-KR" sz="1800" dirty="0"/>
              <a:t> does not specify the order in which variables are initialized. Therefore, if the initial value of a variable depends on another variable's value, it's likely that you'll get an error. </a:t>
            </a:r>
          </a:p>
        </p:txBody>
      </p:sp>
      <p:sp>
        <p:nvSpPr>
          <p:cNvPr id="12" name="TextBox 11">
            <a:extLst>
              <a:ext uri="{FF2B5EF4-FFF2-40B4-BE49-F238E27FC236}">
                <a16:creationId xmlns:a16="http://schemas.microsoft.com/office/drawing/2014/main" id="{A33BCD84-10D4-4F32-A89D-5B338AC70061}"/>
              </a:ext>
            </a:extLst>
          </p:cNvPr>
          <p:cNvSpPr txBox="1"/>
          <p:nvPr/>
        </p:nvSpPr>
        <p:spPr>
          <a:xfrm>
            <a:off x="1088740" y="2754641"/>
            <a:ext cx="9197254" cy="523220"/>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v = </a:t>
            </a:r>
            <a:r>
              <a:rPr lang="en-US" altLang="ko-KR" sz="1400" b="1" dirty="0" err="1">
                <a:latin typeface="Courier New" panose="02070309020205020404" pitchFamily="49" charset="0"/>
                <a:cs typeface="Courier New" panose="02070309020205020404" pitchFamily="49" charset="0"/>
              </a:rPr>
              <a:t>tf.get_variable</a:t>
            </a:r>
            <a:r>
              <a:rPr lang="en-US" altLang="ko-KR" sz="1400" b="1" dirty="0">
                <a:latin typeface="Courier New" panose="02070309020205020404" pitchFamily="49" charset="0"/>
                <a:cs typeface="Courier New" panose="02070309020205020404" pitchFamily="49" charset="0"/>
              </a:rPr>
              <a:t>("v", shape=(), initializer=</a:t>
            </a:r>
            <a:r>
              <a:rPr lang="en-US" altLang="ko-KR" sz="1400" b="1" dirty="0" err="1">
                <a:latin typeface="Courier New" panose="02070309020205020404" pitchFamily="49" charset="0"/>
                <a:cs typeface="Courier New" panose="02070309020205020404" pitchFamily="49" charset="0"/>
              </a:rPr>
              <a:t>tf.zeros_initializer</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w = </a:t>
            </a:r>
            <a:r>
              <a:rPr lang="en-US" altLang="ko-KR" sz="1400" b="1" dirty="0" err="1">
                <a:latin typeface="Courier New" panose="02070309020205020404" pitchFamily="49" charset="0"/>
                <a:cs typeface="Courier New" panose="02070309020205020404" pitchFamily="49" charset="0"/>
              </a:rPr>
              <a:t>tf.get_variable</a:t>
            </a:r>
            <a:r>
              <a:rPr lang="en-US" altLang="ko-KR" sz="1400" b="1" dirty="0">
                <a:latin typeface="Courier New" panose="02070309020205020404" pitchFamily="49" charset="0"/>
                <a:cs typeface="Courier New" panose="02070309020205020404" pitchFamily="49" charset="0"/>
              </a:rPr>
              <a:t>("w", initializer=</a:t>
            </a:r>
            <a:r>
              <a:rPr lang="en-US" altLang="ko-KR" sz="1400" b="1" dirty="0" err="1">
                <a:latin typeface="Courier New" panose="02070309020205020404" pitchFamily="49" charset="0"/>
                <a:cs typeface="Courier New" panose="02070309020205020404" pitchFamily="49" charset="0"/>
              </a:rPr>
              <a:t>v.initialized_value</a:t>
            </a:r>
            <a:r>
              <a:rPr lang="en-US" altLang="ko-KR" sz="1400" b="1" dirty="0">
                <a:latin typeface="Courier New" panose="02070309020205020404" pitchFamily="49" charset="0"/>
                <a:cs typeface="Courier New" panose="02070309020205020404" pitchFamily="49" charset="0"/>
              </a:rPr>
              <a:t>() + 1)</a:t>
            </a:r>
          </a:p>
        </p:txBody>
      </p:sp>
    </p:spTree>
    <p:extLst>
      <p:ext uri="{BB962C8B-B14F-4D97-AF65-F5344CB8AC3E}">
        <p14:creationId xmlns:p14="http://schemas.microsoft.com/office/powerpoint/2010/main" val="4438834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Variables </a:t>
            </a:r>
            <a:r>
              <a:rPr lang="en-US" altLang="ko-KR" sz="2800" b="1" dirty="0" smtClean="0"/>
              <a:t>: </a:t>
            </a:r>
            <a:r>
              <a:rPr lang="en-US" altLang="ko-KR" sz="2800" b="1" dirty="0" err="1" smtClean="0"/>
              <a:t>tf.Variable</a:t>
            </a:r>
            <a:r>
              <a:rPr lang="en-US" altLang="ko-KR" sz="2800" b="1" dirty="0" smtClean="0"/>
              <a:t> vs </a:t>
            </a:r>
            <a:r>
              <a:rPr lang="en-US" altLang="ko-KR" sz="2800" b="1" dirty="0" err="1" smtClean="0"/>
              <a:t>tf.get_variable</a:t>
            </a:r>
            <a:r>
              <a:rPr lang="en-US" altLang="ko-KR" sz="2800" b="1" dirty="0" smtClean="0"/>
              <a:t>()</a:t>
            </a:r>
            <a:endParaRPr lang="ko-KR" altLang="en-US" sz="2800" dirty="0"/>
          </a:p>
        </p:txBody>
      </p:sp>
      <p:sp>
        <p:nvSpPr>
          <p:cNvPr id="3" name="내용 개체 틀 2"/>
          <p:cNvSpPr>
            <a:spLocks noGrp="1"/>
          </p:cNvSpPr>
          <p:nvPr>
            <p:ph idx="1"/>
          </p:nvPr>
        </p:nvSpPr>
        <p:spPr>
          <a:xfrm>
            <a:off x="838200" y="1825625"/>
            <a:ext cx="3652319" cy="3869005"/>
          </a:xfrm>
        </p:spPr>
        <p:txBody>
          <a:bodyPr>
            <a:normAutofit/>
          </a:bodyPr>
          <a:lstStyle/>
          <a:p>
            <a:pPr marL="342900" indent="-342900">
              <a:buAutoNum type="arabicPeriod"/>
            </a:pPr>
            <a:r>
              <a:rPr lang="en-US" altLang="ko-KR" sz="1800" dirty="0" smtClean="0"/>
              <a:t>First </a:t>
            </a:r>
            <a:r>
              <a:rPr lang="en-US" altLang="ko-KR" sz="1800" dirty="0"/>
              <a:t>is that </a:t>
            </a:r>
            <a:r>
              <a:rPr lang="en-US" altLang="ko-KR" sz="1800" dirty="0" err="1"/>
              <a:t>tf.Variable</a:t>
            </a:r>
            <a:r>
              <a:rPr lang="en-US" altLang="ko-KR" sz="1800" dirty="0"/>
              <a:t> will always create a new variable, whether </a:t>
            </a:r>
            <a:r>
              <a:rPr lang="en-US" altLang="ko-KR" sz="1800" dirty="0" err="1"/>
              <a:t>tf.get_variable</a:t>
            </a:r>
            <a:r>
              <a:rPr lang="en-US" altLang="ko-KR" sz="1800" dirty="0"/>
              <a:t> gets from the graph an existing variable with those parameters, and if it does not exists, it creates a new </a:t>
            </a:r>
            <a:r>
              <a:rPr lang="en-US" altLang="ko-KR" sz="1800" dirty="0" smtClean="0"/>
              <a:t>one.</a:t>
            </a:r>
          </a:p>
          <a:p>
            <a:pPr marL="342900" indent="-342900">
              <a:buAutoNum type="arabicPeriod"/>
            </a:pPr>
            <a:r>
              <a:rPr lang="en-US" altLang="ko-KR" sz="1800" dirty="0" err="1" smtClean="0"/>
              <a:t>tf.Variable</a:t>
            </a:r>
            <a:r>
              <a:rPr lang="en-US" altLang="ko-KR" sz="1800" dirty="0" smtClean="0"/>
              <a:t> </a:t>
            </a:r>
            <a:r>
              <a:rPr lang="en-US" altLang="ko-KR" sz="1800" dirty="0"/>
              <a:t>requires that an initial value be specified</a:t>
            </a:r>
            <a:r>
              <a:rPr lang="en-US" altLang="ko-KR" sz="1800" dirty="0" smtClean="0"/>
              <a:t>.</a:t>
            </a:r>
          </a:p>
          <a:p>
            <a:r>
              <a:rPr lang="en-US" altLang="ko-KR" sz="1800" dirty="0" smtClean="0"/>
              <a:t>Ref: https</a:t>
            </a:r>
            <a:r>
              <a:rPr lang="en-US" altLang="ko-KR" sz="1800" dirty="0"/>
              <a:t>://stackoverflow.com/questions/37098546/difference-between-variable-and-get-variable-in-tensorflow</a:t>
            </a:r>
            <a:endParaRPr lang="ko-KR" altLang="en-US" sz="1800" dirty="0"/>
          </a:p>
        </p:txBody>
      </p:sp>
      <p:sp>
        <p:nvSpPr>
          <p:cNvPr id="5" name="TextBox 4">
            <a:extLst>
              <a:ext uri="{FF2B5EF4-FFF2-40B4-BE49-F238E27FC236}">
                <a16:creationId xmlns:a16="http://schemas.microsoft.com/office/drawing/2014/main" id="{A33BCD84-10D4-4F32-A89D-5B338AC70061}"/>
              </a:ext>
            </a:extLst>
          </p:cNvPr>
          <p:cNvSpPr txBox="1"/>
          <p:nvPr/>
        </p:nvSpPr>
        <p:spPr>
          <a:xfrm>
            <a:off x="4789283" y="1690688"/>
            <a:ext cx="7179398" cy="4401205"/>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import </a:t>
            </a:r>
            <a:r>
              <a:rPr lang="en-US" altLang="ko-KR" sz="1400" b="1" dirty="0" err="1">
                <a:latin typeface="Courier New" panose="02070309020205020404" pitchFamily="49" charset="0"/>
                <a:cs typeface="Courier New" panose="02070309020205020404" pitchFamily="49" charset="0"/>
              </a:rPr>
              <a:t>tensorflow</a:t>
            </a:r>
            <a:r>
              <a:rPr lang="en-US" altLang="ko-KR" sz="1400" b="1" dirty="0">
                <a:latin typeface="Courier New" panose="02070309020205020404" pitchFamily="49" charset="0"/>
                <a:cs typeface="Courier New" panose="02070309020205020404" pitchFamily="49" charset="0"/>
              </a:rPr>
              <a:t> as </a:t>
            </a:r>
            <a:r>
              <a:rPr lang="en-US" altLang="ko-KR" sz="1400" b="1" dirty="0" err="1">
                <a:latin typeface="Courier New" panose="02070309020205020404" pitchFamily="49" charset="0"/>
                <a:cs typeface="Courier New" panose="02070309020205020404" pitchFamily="49" charset="0"/>
              </a:rPr>
              <a:t>tf</a:t>
            </a:r>
            <a:endParaRPr lang="en-US" altLang="ko-KR" sz="1400" b="1" dirty="0">
              <a:latin typeface="Courier New" panose="02070309020205020404" pitchFamily="49" charset="0"/>
              <a:cs typeface="Courier New" panose="02070309020205020404" pitchFamily="49" charset="0"/>
            </a:endParaRPr>
          </a:p>
          <a:p>
            <a:endParaRPr lang="en-US" altLang="ko-KR" sz="1400" b="1" dirty="0">
              <a:latin typeface="Courier New" panose="02070309020205020404" pitchFamily="49" charset="0"/>
              <a:cs typeface="Courier New" panose="02070309020205020404" pitchFamily="49" charset="0"/>
            </a:endParaRPr>
          </a:p>
          <a:p>
            <a:r>
              <a:rPr lang="en-US" altLang="ko-KR" sz="1400" b="1" dirty="0" err="1">
                <a:latin typeface="Courier New" panose="02070309020205020404" pitchFamily="49" charset="0"/>
                <a:cs typeface="Courier New" panose="02070309020205020404" pitchFamily="49" charset="0"/>
              </a:rPr>
              <a:t>tf.reset_default_graph</a:t>
            </a:r>
            <a:r>
              <a:rPr lang="en-US" altLang="ko-KR" sz="1400" b="1" dirty="0">
                <a:latin typeface="Courier New" panose="02070309020205020404" pitchFamily="49" charset="0"/>
                <a:cs typeface="Courier New" panose="02070309020205020404" pitchFamily="49" charset="0"/>
              </a:rPr>
              <a:t>()</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with </a:t>
            </a:r>
            <a:r>
              <a:rPr lang="en-US" altLang="ko-KR" sz="1400" b="1" dirty="0" err="1">
                <a:latin typeface="Courier New" panose="02070309020205020404" pitchFamily="49" charset="0"/>
                <a:cs typeface="Courier New" panose="02070309020205020404" pitchFamily="49" charset="0"/>
              </a:rPr>
              <a:t>tf.variable_scope</a:t>
            </a:r>
            <a:r>
              <a:rPr lang="en-US" altLang="ko-KR" sz="1400" b="1" dirty="0">
                <a:latin typeface="Courier New" panose="02070309020205020404" pitchFamily="49" charset="0"/>
                <a:cs typeface="Courier New" panose="02070309020205020404" pitchFamily="49" charset="0"/>
              </a:rPr>
              <a:t>("one"):</a:t>
            </a:r>
          </a:p>
          <a:p>
            <a:r>
              <a:rPr lang="en-US" altLang="ko-KR" sz="1400" b="1" dirty="0">
                <a:latin typeface="Courier New" panose="02070309020205020404" pitchFamily="49" charset="0"/>
                <a:cs typeface="Courier New" panose="02070309020205020404" pitchFamily="49" charset="0"/>
              </a:rPr>
              <a:t>    a = </a:t>
            </a:r>
            <a:r>
              <a:rPr lang="en-US" altLang="ko-KR" sz="1400" b="1" dirty="0" err="1">
                <a:latin typeface="Courier New" panose="02070309020205020404" pitchFamily="49" charset="0"/>
                <a:cs typeface="Courier New" panose="02070309020205020404" pitchFamily="49" charset="0"/>
              </a:rPr>
              <a:t>tf.get_variable</a:t>
            </a:r>
            <a:r>
              <a:rPr lang="en-US" altLang="ko-KR" sz="1400" b="1" dirty="0">
                <a:latin typeface="Courier New" panose="02070309020205020404" pitchFamily="49" charset="0"/>
                <a:cs typeface="Courier New" panose="02070309020205020404" pitchFamily="49" charset="0"/>
              </a:rPr>
              <a:t>("v", [1]) #a.name == "one/v:0"</a:t>
            </a:r>
          </a:p>
          <a:p>
            <a:r>
              <a:rPr lang="en-US" altLang="ko-KR" sz="1400" b="1" dirty="0">
                <a:latin typeface="Courier New" panose="02070309020205020404" pitchFamily="49" charset="0"/>
                <a:cs typeface="Courier New" panose="02070309020205020404" pitchFamily="49" charset="0"/>
              </a:rPr>
              <a:t>#with </a:t>
            </a:r>
            <a:r>
              <a:rPr lang="en-US" altLang="ko-KR" sz="1400" b="1" dirty="0" err="1">
                <a:latin typeface="Courier New" panose="02070309020205020404" pitchFamily="49" charset="0"/>
                <a:cs typeface="Courier New" panose="02070309020205020404" pitchFamily="49" charset="0"/>
              </a:rPr>
              <a:t>tf.variable_scope</a:t>
            </a:r>
            <a:r>
              <a:rPr lang="en-US" altLang="ko-KR" sz="1400" b="1" dirty="0">
                <a:latin typeface="Courier New" panose="02070309020205020404" pitchFamily="49" charset="0"/>
                <a:cs typeface="Courier New" panose="02070309020205020404" pitchFamily="49" charset="0"/>
              </a:rPr>
              <a:t>("one"):</a:t>
            </a:r>
          </a:p>
          <a:p>
            <a:r>
              <a:rPr lang="en-US" altLang="ko-KR" sz="1400" b="1" dirty="0">
                <a:latin typeface="Courier New" panose="02070309020205020404" pitchFamily="49" charset="0"/>
                <a:cs typeface="Courier New" panose="02070309020205020404" pitchFamily="49" charset="0"/>
              </a:rPr>
              <a:t>#    b = </a:t>
            </a:r>
            <a:r>
              <a:rPr lang="en-US" altLang="ko-KR" sz="1400" b="1" dirty="0" err="1">
                <a:latin typeface="Courier New" panose="02070309020205020404" pitchFamily="49" charset="0"/>
                <a:cs typeface="Courier New" panose="02070309020205020404" pitchFamily="49" charset="0"/>
              </a:rPr>
              <a:t>tf.get_variable</a:t>
            </a:r>
            <a:r>
              <a:rPr lang="en-US" altLang="ko-KR" sz="1400" b="1" dirty="0">
                <a:latin typeface="Courier New" panose="02070309020205020404" pitchFamily="49" charset="0"/>
                <a:cs typeface="Courier New" panose="02070309020205020404" pitchFamily="49" charset="0"/>
              </a:rPr>
              <a:t>("v", [1]) </a:t>
            </a:r>
            <a:endParaRPr lang="en-US" altLang="ko-KR" sz="1400" b="1" dirty="0" smtClean="0">
              <a:latin typeface="Courier New" panose="02070309020205020404" pitchFamily="49" charset="0"/>
              <a:cs typeface="Courier New" panose="02070309020205020404" pitchFamily="49" charset="0"/>
            </a:endParaRPr>
          </a:p>
          <a:p>
            <a:r>
              <a:rPr lang="en-US" altLang="ko-KR" sz="1400" b="1" dirty="0" smtClean="0">
                <a:latin typeface="Courier New" panose="02070309020205020404" pitchFamily="49" charset="0"/>
                <a:cs typeface="Courier New" panose="02070309020205020404" pitchFamily="49" charset="0"/>
              </a:rPr>
              <a:t>#</a:t>
            </a:r>
            <a:r>
              <a:rPr lang="en-US" altLang="ko-KR" sz="1400" b="1" dirty="0" err="1">
                <a:latin typeface="Courier New" panose="02070309020205020404" pitchFamily="49" charset="0"/>
                <a:cs typeface="Courier New" panose="02070309020205020404" pitchFamily="49" charset="0"/>
              </a:rPr>
              <a:t>ValueError</a:t>
            </a:r>
            <a:r>
              <a:rPr lang="en-US" altLang="ko-KR" sz="1400" b="1" dirty="0">
                <a:latin typeface="Courier New" panose="02070309020205020404" pitchFamily="49" charset="0"/>
                <a:cs typeface="Courier New" panose="02070309020205020404" pitchFamily="49" charset="0"/>
              </a:rPr>
              <a:t>: Variable one/v already exists</a:t>
            </a:r>
          </a:p>
          <a:p>
            <a:r>
              <a:rPr lang="en-US" altLang="ko-KR" sz="1400" b="1" dirty="0">
                <a:latin typeface="Courier New" panose="02070309020205020404" pitchFamily="49" charset="0"/>
                <a:cs typeface="Courier New" panose="02070309020205020404" pitchFamily="49" charset="0"/>
              </a:rPr>
              <a:t>with </a:t>
            </a:r>
            <a:r>
              <a:rPr lang="en-US" altLang="ko-KR" sz="1400" b="1" dirty="0" err="1">
                <a:latin typeface="Courier New" panose="02070309020205020404" pitchFamily="49" charset="0"/>
                <a:cs typeface="Courier New" panose="02070309020205020404" pitchFamily="49" charset="0"/>
              </a:rPr>
              <a:t>tf.variable_scope</a:t>
            </a:r>
            <a:r>
              <a:rPr lang="en-US" altLang="ko-KR" sz="1400" b="1" dirty="0">
                <a:latin typeface="Courier New" panose="02070309020205020404" pitchFamily="49" charset="0"/>
                <a:cs typeface="Courier New" panose="02070309020205020404" pitchFamily="49" charset="0"/>
              </a:rPr>
              <a:t>("one", reuse = True):</a:t>
            </a:r>
          </a:p>
          <a:p>
            <a:r>
              <a:rPr lang="en-US" altLang="ko-KR" sz="1400" b="1" dirty="0">
                <a:latin typeface="Courier New" panose="02070309020205020404" pitchFamily="49" charset="0"/>
                <a:cs typeface="Courier New" panose="02070309020205020404" pitchFamily="49" charset="0"/>
              </a:rPr>
              <a:t>    c = </a:t>
            </a:r>
            <a:r>
              <a:rPr lang="en-US" altLang="ko-KR" sz="1400" b="1" dirty="0" err="1">
                <a:latin typeface="Courier New" panose="02070309020205020404" pitchFamily="49" charset="0"/>
                <a:cs typeface="Courier New" panose="02070309020205020404" pitchFamily="49" charset="0"/>
              </a:rPr>
              <a:t>tf.get_variable</a:t>
            </a:r>
            <a:r>
              <a:rPr lang="en-US" altLang="ko-KR" sz="1400" b="1" dirty="0">
                <a:latin typeface="Courier New" panose="02070309020205020404" pitchFamily="49" charset="0"/>
                <a:cs typeface="Courier New" panose="02070309020205020404" pitchFamily="49" charset="0"/>
              </a:rPr>
              <a:t>("v", [1]) #c.name == "one/v:0"</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with </a:t>
            </a:r>
            <a:r>
              <a:rPr lang="en-US" altLang="ko-KR" sz="1400" b="1" dirty="0" err="1">
                <a:latin typeface="Courier New" panose="02070309020205020404" pitchFamily="49" charset="0"/>
                <a:cs typeface="Courier New" panose="02070309020205020404" pitchFamily="49" charset="0"/>
              </a:rPr>
              <a:t>tf.variable_scope</a:t>
            </a:r>
            <a:r>
              <a:rPr lang="en-US" altLang="ko-KR" sz="1400" b="1" dirty="0">
                <a:latin typeface="Courier New" panose="02070309020205020404" pitchFamily="49" charset="0"/>
                <a:cs typeface="Courier New" panose="02070309020205020404" pitchFamily="49" charset="0"/>
              </a:rPr>
              <a:t>("two"):</a:t>
            </a:r>
          </a:p>
          <a:p>
            <a:r>
              <a:rPr lang="en-US" altLang="ko-KR" sz="1400" b="1" dirty="0">
                <a:latin typeface="Courier New" panose="02070309020205020404" pitchFamily="49" charset="0"/>
                <a:cs typeface="Courier New" panose="02070309020205020404" pitchFamily="49" charset="0"/>
              </a:rPr>
              <a:t>    d = </a:t>
            </a:r>
            <a:r>
              <a:rPr lang="en-US" altLang="ko-KR" sz="1400" b="1" dirty="0" err="1">
                <a:latin typeface="Courier New" panose="02070309020205020404" pitchFamily="49" charset="0"/>
                <a:cs typeface="Courier New" panose="02070309020205020404" pitchFamily="49" charset="0"/>
              </a:rPr>
              <a:t>tf.get_variable</a:t>
            </a:r>
            <a:r>
              <a:rPr lang="en-US" altLang="ko-KR" sz="1400" b="1" dirty="0">
                <a:latin typeface="Courier New" panose="02070309020205020404" pitchFamily="49" charset="0"/>
                <a:cs typeface="Courier New" panose="02070309020205020404" pitchFamily="49" charset="0"/>
              </a:rPr>
              <a:t>("v", [1]) #d.name == "two/v:0"</a:t>
            </a:r>
          </a:p>
          <a:p>
            <a:r>
              <a:rPr lang="en-US" altLang="ko-KR" sz="1400" b="1" dirty="0">
                <a:latin typeface="Courier New" panose="02070309020205020404" pitchFamily="49" charset="0"/>
                <a:cs typeface="Courier New" panose="02070309020205020404" pitchFamily="49" charset="0"/>
              </a:rPr>
              <a:t>    e = </a:t>
            </a:r>
            <a:r>
              <a:rPr lang="en-US" altLang="ko-KR" sz="1400" b="1" dirty="0" err="1">
                <a:latin typeface="Courier New" panose="02070309020205020404" pitchFamily="49" charset="0"/>
                <a:cs typeface="Courier New" panose="02070309020205020404" pitchFamily="49" charset="0"/>
              </a:rPr>
              <a:t>tf.Variable</a:t>
            </a:r>
            <a:r>
              <a:rPr lang="en-US" altLang="ko-KR" sz="1400" b="1" dirty="0">
                <a:latin typeface="Courier New" panose="02070309020205020404" pitchFamily="49" charset="0"/>
                <a:cs typeface="Courier New" panose="02070309020205020404" pitchFamily="49" charset="0"/>
              </a:rPr>
              <a:t>(1, name = "v", </a:t>
            </a:r>
            <a:r>
              <a:rPr lang="en-US" altLang="ko-KR" sz="1400" b="1" dirty="0" err="1">
                <a:latin typeface="Courier New" panose="02070309020205020404" pitchFamily="49" charset="0"/>
                <a:cs typeface="Courier New" panose="02070309020205020404" pitchFamily="49" charset="0"/>
              </a:rPr>
              <a:t>expected_shape</a:t>
            </a:r>
            <a:r>
              <a:rPr lang="en-US" altLang="ko-KR" sz="1400" b="1" dirty="0">
                <a:latin typeface="Courier New" panose="02070309020205020404" pitchFamily="49" charset="0"/>
                <a:cs typeface="Courier New" panose="02070309020205020404" pitchFamily="49" charset="0"/>
              </a:rPr>
              <a:t> = [1]) </a:t>
            </a:r>
            <a:endParaRPr lang="en-US" altLang="ko-KR" sz="1400" b="1" dirty="0" smtClean="0">
              <a:latin typeface="Courier New" panose="02070309020205020404" pitchFamily="49" charset="0"/>
              <a:cs typeface="Courier New" panose="02070309020205020404" pitchFamily="49" charset="0"/>
            </a:endParaRPr>
          </a:p>
          <a:p>
            <a:r>
              <a:rPr lang="en-US" altLang="ko-KR" sz="1400" b="1" dirty="0" smtClean="0">
                <a:latin typeface="Courier New" panose="02070309020205020404" pitchFamily="49" charset="0"/>
                <a:cs typeface="Courier New" panose="02070309020205020404" pitchFamily="49" charset="0"/>
              </a:rPr>
              <a:t>#</a:t>
            </a:r>
            <a:r>
              <a:rPr lang="en-US" altLang="ko-KR" sz="1400" b="1" dirty="0">
                <a:latin typeface="Courier New" panose="02070309020205020404" pitchFamily="49" charset="0"/>
                <a:cs typeface="Courier New" panose="02070309020205020404" pitchFamily="49" charset="0"/>
              </a:rPr>
              <a:t>e.name == "two/v_1:0"</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assert(a is c)  #Assertion is true, they refer to the same object.</a:t>
            </a:r>
          </a:p>
          <a:p>
            <a:r>
              <a:rPr lang="en-US" altLang="ko-KR" sz="1400" b="1" dirty="0">
                <a:latin typeface="Courier New" panose="02070309020205020404" pitchFamily="49" charset="0"/>
                <a:cs typeface="Courier New" panose="02070309020205020404" pitchFamily="49" charset="0"/>
              </a:rPr>
              <a:t>assert(a is d)  #</a:t>
            </a:r>
            <a:r>
              <a:rPr lang="en-US" altLang="ko-KR" sz="1400" b="1" dirty="0" err="1">
                <a:latin typeface="Courier New" panose="02070309020205020404" pitchFamily="49" charset="0"/>
                <a:cs typeface="Courier New" panose="02070309020205020404" pitchFamily="49" charset="0"/>
              </a:rPr>
              <a:t>AssertionError</a:t>
            </a:r>
            <a:r>
              <a:rPr lang="en-US" altLang="ko-KR" sz="1400" b="1" dirty="0">
                <a:latin typeface="Courier New" panose="02070309020205020404" pitchFamily="49" charset="0"/>
                <a:cs typeface="Courier New" panose="02070309020205020404" pitchFamily="49" charset="0"/>
              </a:rPr>
              <a:t>: they are different objects</a:t>
            </a:r>
          </a:p>
          <a:p>
            <a:r>
              <a:rPr lang="en-US" altLang="ko-KR" sz="1400" b="1" dirty="0">
                <a:latin typeface="Courier New" panose="02070309020205020404" pitchFamily="49" charset="0"/>
                <a:cs typeface="Courier New" panose="02070309020205020404" pitchFamily="49" charset="0"/>
              </a:rPr>
              <a:t>assert(d is e)  #</a:t>
            </a:r>
            <a:r>
              <a:rPr lang="en-US" altLang="ko-KR" sz="1400" b="1" dirty="0" err="1">
                <a:latin typeface="Courier New" panose="02070309020205020404" pitchFamily="49" charset="0"/>
                <a:cs typeface="Courier New" panose="02070309020205020404" pitchFamily="49" charset="0"/>
              </a:rPr>
              <a:t>AssertionError</a:t>
            </a:r>
            <a:r>
              <a:rPr lang="en-US" altLang="ko-KR" sz="1400" b="1" dirty="0">
                <a:latin typeface="Courier New" panose="02070309020205020404" pitchFamily="49" charset="0"/>
                <a:cs typeface="Courier New" panose="02070309020205020404" pitchFamily="49" charset="0"/>
              </a:rPr>
              <a:t>: they are different objects</a:t>
            </a:r>
          </a:p>
        </p:txBody>
      </p:sp>
    </p:spTree>
    <p:extLst>
      <p:ext uri="{BB962C8B-B14F-4D97-AF65-F5344CB8AC3E}">
        <p14:creationId xmlns:p14="http://schemas.microsoft.com/office/powerpoint/2010/main" val="31443224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 altLang="ko-KR" sz="2800" b="1" dirty="0">
                <a:ea typeface="Georgia"/>
                <a:cs typeface="Georgia"/>
                <a:sym typeface="Georgia"/>
              </a:rPr>
              <a:t>Eval() a variable</a:t>
            </a:r>
            <a:endParaRPr lang="ko-KR" altLang="en-US" sz="2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838200" y="1825625"/>
            <a:ext cx="9197254" cy="1384995"/>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 W is a random 700 x 100 variable object</a:t>
            </a:r>
          </a:p>
          <a:p>
            <a:r>
              <a:rPr lang="en-US" altLang="ko-KR" sz="1400" b="1" dirty="0">
                <a:latin typeface="Courier New" panose="02070309020205020404" pitchFamily="49" charset="0"/>
                <a:cs typeface="Courier New" panose="02070309020205020404" pitchFamily="49" charset="0"/>
              </a:rPr>
              <a:t>W = </a:t>
            </a:r>
            <a:r>
              <a:rPr lang="en-US" altLang="ko-KR" sz="1400" b="1" dirty="0" err="1">
                <a:latin typeface="Courier New" panose="02070309020205020404" pitchFamily="49" charset="0"/>
                <a:cs typeface="Courier New" panose="02070309020205020404" pitchFamily="49" charset="0"/>
              </a:rPr>
              <a:t>tf.Variable</a:t>
            </a:r>
            <a:r>
              <a:rPr lang="en-US" altLang="ko-KR" sz="1400" b="1" dirty="0">
                <a:latin typeface="Courier New" panose="02070309020205020404" pitchFamily="49" charset="0"/>
                <a:cs typeface="Courier New" panose="02070309020205020404" pitchFamily="49" charset="0"/>
              </a:rPr>
              <a:t>(</a:t>
            </a:r>
            <a:r>
              <a:rPr lang="en-US" altLang="ko-KR" sz="1400" b="1" dirty="0" err="1">
                <a:latin typeface="Courier New" panose="02070309020205020404" pitchFamily="49" charset="0"/>
                <a:cs typeface="Courier New" panose="02070309020205020404" pitchFamily="49" charset="0"/>
              </a:rPr>
              <a:t>tf.truncated_normal</a:t>
            </a:r>
            <a:r>
              <a:rPr lang="en-US" altLang="ko-KR" sz="1400" b="1" dirty="0">
                <a:latin typeface="Courier New" panose="02070309020205020404" pitchFamily="49" charset="0"/>
                <a:cs typeface="Courier New" panose="02070309020205020404" pitchFamily="49" charset="0"/>
              </a:rPr>
              <a:t>([700, 10]))</a:t>
            </a:r>
          </a:p>
          <a:p>
            <a:r>
              <a:rPr lang="en-US" altLang="ko-KR" sz="1400" b="1" dirty="0">
                <a:latin typeface="Courier New" panose="02070309020205020404" pitchFamily="49" charset="0"/>
                <a:cs typeface="Courier New" panose="02070309020205020404" pitchFamily="49" charset="0"/>
              </a:rPr>
              <a:t>with </a:t>
            </a:r>
            <a:r>
              <a:rPr lang="en-US" altLang="ko-KR" sz="1400" b="1" dirty="0" err="1">
                <a:latin typeface="Courier New" panose="02070309020205020404" pitchFamily="49" charset="0"/>
                <a:cs typeface="Courier New" panose="02070309020205020404" pitchFamily="49" charset="0"/>
              </a:rPr>
              <a:t>tf.Session</a:t>
            </a:r>
            <a:r>
              <a:rPr lang="en-US" altLang="ko-KR" sz="1400" b="1" dirty="0">
                <a:latin typeface="Courier New" panose="02070309020205020404" pitchFamily="49" charset="0"/>
                <a:cs typeface="Courier New" panose="02070309020205020404" pitchFamily="49" charset="0"/>
              </a:rPr>
              <a:t>() as </a:t>
            </a:r>
            <a:r>
              <a:rPr lang="en-US" altLang="ko-KR" sz="1400" b="1" dirty="0" err="1">
                <a:latin typeface="Courier New" panose="02070309020205020404" pitchFamily="49" charset="0"/>
                <a:cs typeface="Courier New" panose="02070309020205020404" pitchFamily="49" charset="0"/>
              </a:rPr>
              <a:t>sess</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sess.run</a:t>
            </a:r>
            <a:r>
              <a:rPr lang="en-US" altLang="ko-KR" sz="1400" b="1" dirty="0">
                <a:latin typeface="Courier New" panose="02070309020205020404" pitchFamily="49" charset="0"/>
                <a:cs typeface="Courier New" panose="02070309020205020404" pitchFamily="49" charset="0"/>
              </a:rPr>
              <a:t>(</a:t>
            </a:r>
            <a:r>
              <a:rPr lang="en-US" altLang="ko-KR" sz="1400" b="1" dirty="0" err="1">
                <a:latin typeface="Courier New" panose="02070309020205020404" pitchFamily="49" charset="0"/>
                <a:cs typeface="Courier New" panose="02070309020205020404" pitchFamily="49" charset="0"/>
              </a:rPr>
              <a:t>W.initializer</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    print(W)</a:t>
            </a:r>
          </a:p>
          <a:p>
            <a:r>
              <a:rPr lang="en-US" altLang="ko-KR" sz="1400" b="1" dirty="0">
                <a:latin typeface="Courier New" panose="02070309020205020404" pitchFamily="49" charset="0"/>
                <a:cs typeface="Courier New" panose="02070309020205020404" pitchFamily="49" charset="0"/>
              </a:rPr>
              <a:t>    print(</a:t>
            </a:r>
            <a:r>
              <a:rPr lang="en-US" altLang="ko-KR" sz="1400" b="1" dirty="0" err="1">
                <a:latin typeface="Courier New" panose="02070309020205020404" pitchFamily="49" charset="0"/>
                <a:cs typeface="Courier New" panose="02070309020205020404" pitchFamily="49" charset="0"/>
              </a:rPr>
              <a:t>W.eval</a:t>
            </a:r>
            <a:r>
              <a:rPr lang="en-US" altLang="ko-KR" sz="1400" b="1" dirty="0">
                <a:latin typeface="Courier New" panose="02070309020205020404" pitchFamily="49" charset="0"/>
                <a:cs typeface="Courier New" panose="02070309020205020404" pitchFamily="49" charset="0"/>
              </a:rPr>
              <a:t>()) # == </a:t>
            </a:r>
            <a:r>
              <a:rPr lang="en-US" altLang="ko-KR" sz="1400" b="1" dirty="0" smtClean="0">
                <a:latin typeface="Courier New" panose="02070309020205020404" pitchFamily="49" charset="0"/>
                <a:cs typeface="Courier New" panose="02070309020205020404" pitchFamily="49" charset="0"/>
              </a:rPr>
              <a:t>print(</a:t>
            </a:r>
            <a:r>
              <a:rPr lang="en-US" altLang="ko-KR" sz="1400" b="1" dirty="0" err="1" smtClean="0">
                <a:latin typeface="Courier New" panose="02070309020205020404" pitchFamily="49" charset="0"/>
                <a:cs typeface="Courier New" panose="02070309020205020404" pitchFamily="49" charset="0"/>
              </a:rPr>
              <a:t>sess.run</a:t>
            </a:r>
            <a:r>
              <a:rPr lang="en-US" altLang="ko-KR" sz="1400" b="1" dirty="0" smtClean="0">
                <a:latin typeface="Courier New" panose="02070309020205020404" pitchFamily="49" charset="0"/>
                <a:cs typeface="Courier New" panose="02070309020205020404" pitchFamily="49" charset="0"/>
              </a:rPr>
              <a:t>(W))</a:t>
            </a:r>
            <a:endParaRPr lang="en-US" altLang="ko-KR" sz="1400" b="1" dirty="0">
              <a:latin typeface="Courier New" panose="02070309020205020404" pitchFamily="49" charset="0"/>
              <a:cs typeface="Courier New" panose="02070309020205020404" pitchFamily="49" charset="0"/>
            </a:endParaRPr>
          </a:p>
        </p:txBody>
      </p:sp>
      <p:pic>
        <p:nvPicPr>
          <p:cNvPr id="5" name="그림 4"/>
          <p:cNvPicPr>
            <a:picLocks noChangeAspect="1"/>
          </p:cNvPicPr>
          <p:nvPr/>
        </p:nvPicPr>
        <p:blipFill>
          <a:blip r:embed="rId2"/>
          <a:stretch>
            <a:fillRect/>
          </a:stretch>
        </p:blipFill>
        <p:spPr>
          <a:xfrm>
            <a:off x="838200" y="3390428"/>
            <a:ext cx="4876800" cy="2381250"/>
          </a:xfrm>
          <a:prstGeom prst="rect">
            <a:avLst/>
          </a:prstGeom>
        </p:spPr>
      </p:pic>
      <p:sp>
        <p:nvSpPr>
          <p:cNvPr id="6" name="TextBox 5"/>
          <p:cNvSpPr txBox="1"/>
          <p:nvPr/>
        </p:nvSpPr>
        <p:spPr>
          <a:xfrm>
            <a:off x="838200" y="6008914"/>
            <a:ext cx="10330543" cy="584775"/>
          </a:xfrm>
          <a:prstGeom prst="rect">
            <a:avLst/>
          </a:prstGeom>
          <a:noFill/>
        </p:spPr>
        <p:txBody>
          <a:bodyPr wrap="square" rtlCol="0">
            <a:spAutoFit/>
          </a:bodyPr>
          <a:lstStyle/>
          <a:p>
            <a:r>
              <a:rPr lang="en-US" altLang="ko-KR" sz="1600" dirty="0"/>
              <a:t>* Both </a:t>
            </a:r>
            <a:r>
              <a:rPr lang="en-US" altLang="ko-KR" sz="1600" dirty="0" err="1"/>
              <a:t>tf.Session.run</a:t>
            </a:r>
            <a:r>
              <a:rPr lang="en-US" altLang="ko-KR" sz="1600" dirty="0"/>
              <a:t>() and </a:t>
            </a:r>
            <a:r>
              <a:rPr lang="en-US" altLang="ko-KR" sz="1600" dirty="0" err="1"/>
              <a:t>tf.Tensor.eval</a:t>
            </a:r>
            <a:r>
              <a:rPr lang="en-US" altLang="ko-KR" sz="1600" dirty="0"/>
              <a:t>() get results from the session where </a:t>
            </a:r>
            <a:r>
              <a:rPr lang="en-US" altLang="ko-KR" sz="1600" dirty="0" err="1"/>
              <a:t>tf.Tensor.eval</a:t>
            </a:r>
            <a:r>
              <a:rPr lang="en-US" altLang="ko-KR" sz="1600" dirty="0"/>
              <a:t>() is a shortcut for calling </a:t>
            </a:r>
            <a:r>
              <a:rPr lang="en-US" altLang="ko-KR" sz="1600" dirty="0" err="1"/>
              <a:t>tf.get_default_session</a:t>
            </a:r>
            <a:r>
              <a:rPr lang="en-US" altLang="ko-KR" sz="1600" dirty="0"/>
              <a:t>().run(t</a:t>
            </a:r>
            <a:r>
              <a:rPr lang="en-US" altLang="ko-KR" sz="1600" dirty="0" smtClean="0"/>
              <a:t>) (from </a:t>
            </a:r>
            <a:r>
              <a:rPr lang="en-US" altLang="ko-KR" sz="1600" dirty="0" err="1" smtClean="0"/>
              <a:t>stackoverflow</a:t>
            </a:r>
            <a:r>
              <a:rPr lang="en-US" altLang="ko-KR" sz="1600" dirty="0" smtClean="0"/>
              <a:t>)</a:t>
            </a:r>
            <a:endParaRPr lang="ko-KR" altLang="en-US" sz="1600" dirty="0"/>
          </a:p>
        </p:txBody>
      </p:sp>
    </p:spTree>
    <p:extLst>
      <p:ext uri="{BB962C8B-B14F-4D97-AF65-F5344CB8AC3E}">
        <p14:creationId xmlns:p14="http://schemas.microsoft.com/office/powerpoint/2010/main" val="34585866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 altLang="ko-KR" sz="2800" b="1" dirty="0">
                <a:ea typeface="Georgia"/>
                <a:cs typeface="Georgia"/>
                <a:sym typeface="Georgia"/>
              </a:rPr>
              <a:t>tf.Variable.assign()</a:t>
            </a:r>
            <a:endParaRPr lang="ko-KR" altLang="en-US" sz="2800" dirty="0"/>
          </a:p>
        </p:txBody>
      </p:sp>
      <p:sp>
        <p:nvSpPr>
          <p:cNvPr id="3" name="내용 개체 틀 2"/>
          <p:cNvSpPr>
            <a:spLocks noGrp="1"/>
          </p:cNvSpPr>
          <p:nvPr>
            <p:ph idx="1"/>
          </p:nvPr>
        </p:nvSpPr>
        <p:spPr>
          <a:xfrm>
            <a:off x="838200" y="4553893"/>
            <a:ext cx="10515600" cy="1623070"/>
          </a:xfrm>
        </p:spPr>
        <p:txBody>
          <a:bodyPr>
            <a:normAutofit/>
          </a:bodyPr>
          <a:lstStyle/>
          <a:p>
            <a:r>
              <a:rPr lang="en-US" altLang="ko-KR" sz="1800" dirty="0" smtClean="0">
                <a:latin typeface="+mj-lt"/>
              </a:rPr>
              <a:t>The output is 10</a:t>
            </a:r>
          </a:p>
          <a:p>
            <a:pPr>
              <a:spcBef>
                <a:spcPts val="0"/>
              </a:spcBef>
            </a:pPr>
            <a:r>
              <a:rPr lang="en-US" altLang="ko-KR" sz="1800" dirty="0" err="1">
                <a:latin typeface="+mj-lt"/>
                <a:ea typeface="Times New Roman"/>
                <a:cs typeface="Times New Roman"/>
                <a:sym typeface="Times New Roman"/>
              </a:rPr>
              <a:t>W.assign</a:t>
            </a:r>
            <a:r>
              <a:rPr lang="en-US" altLang="ko-KR" sz="1800" dirty="0">
                <a:latin typeface="+mj-lt"/>
                <a:ea typeface="Times New Roman"/>
                <a:cs typeface="Times New Roman"/>
                <a:sym typeface="Times New Roman"/>
              </a:rPr>
              <a:t>(100) creates an assign op</a:t>
            </a:r>
            <a:r>
              <a:rPr lang="en-US" altLang="ko-KR" sz="1800" dirty="0" smtClean="0">
                <a:latin typeface="+mj-lt"/>
                <a:ea typeface="Times New Roman"/>
                <a:cs typeface="Times New Roman"/>
                <a:sym typeface="Times New Roman"/>
              </a:rPr>
              <a:t>. That </a:t>
            </a:r>
            <a:r>
              <a:rPr lang="en-US" altLang="ko-KR" sz="1800" dirty="0">
                <a:latin typeface="+mj-lt"/>
                <a:ea typeface="Times New Roman"/>
                <a:cs typeface="Times New Roman"/>
                <a:sym typeface="Times New Roman"/>
              </a:rPr>
              <a:t>op needs to be executed in a session to take effect.</a:t>
            </a:r>
          </a:p>
          <a:p>
            <a:endParaRPr lang="ko-KR" altLang="en-US" sz="1800" dirty="0">
              <a:latin typeface="+mj-lt"/>
            </a:endParaRPr>
          </a:p>
        </p:txBody>
      </p:sp>
      <p:sp>
        <p:nvSpPr>
          <p:cNvPr id="4" name="TextBox 3">
            <a:extLst>
              <a:ext uri="{FF2B5EF4-FFF2-40B4-BE49-F238E27FC236}">
                <a16:creationId xmlns:a16="http://schemas.microsoft.com/office/drawing/2014/main" id="{A33BCD84-10D4-4F32-A89D-5B338AC70061}"/>
              </a:ext>
            </a:extLst>
          </p:cNvPr>
          <p:cNvSpPr txBox="1"/>
          <p:nvPr/>
        </p:nvSpPr>
        <p:spPr>
          <a:xfrm>
            <a:off x="838200" y="1825625"/>
            <a:ext cx="7309919" cy="2462213"/>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import </a:t>
            </a:r>
            <a:r>
              <a:rPr lang="en-US" altLang="ko-KR" sz="1400" b="1" dirty="0" err="1">
                <a:latin typeface="Courier New" panose="02070309020205020404" pitchFamily="49" charset="0"/>
                <a:cs typeface="Courier New" panose="02070309020205020404" pitchFamily="49" charset="0"/>
              </a:rPr>
              <a:t>tensorflow</a:t>
            </a:r>
            <a:r>
              <a:rPr lang="en-US" altLang="ko-KR" sz="1400" b="1" dirty="0">
                <a:latin typeface="Courier New" panose="02070309020205020404" pitchFamily="49" charset="0"/>
                <a:cs typeface="Courier New" panose="02070309020205020404" pitchFamily="49" charset="0"/>
              </a:rPr>
              <a:t> as </a:t>
            </a:r>
            <a:r>
              <a:rPr lang="en-US" altLang="ko-KR" sz="1400" b="1" dirty="0" err="1">
                <a:latin typeface="Courier New" panose="02070309020205020404" pitchFamily="49" charset="0"/>
                <a:cs typeface="Courier New" panose="02070309020205020404" pitchFamily="49" charset="0"/>
              </a:rPr>
              <a:t>tf</a:t>
            </a:r>
            <a:endParaRPr lang="en-US" altLang="ko-KR" sz="1400" b="1" dirty="0">
              <a:latin typeface="Courier New" panose="02070309020205020404" pitchFamily="49" charset="0"/>
              <a:cs typeface="Courier New" panose="02070309020205020404" pitchFamily="49" charset="0"/>
            </a:endParaRPr>
          </a:p>
          <a:p>
            <a:r>
              <a:rPr lang="en-US" altLang="ko-KR" sz="1400" b="1" dirty="0" err="1">
                <a:latin typeface="Courier New" panose="02070309020205020404" pitchFamily="49" charset="0"/>
                <a:cs typeface="Courier New" panose="02070309020205020404" pitchFamily="49" charset="0"/>
              </a:rPr>
              <a:t>tf.reset_default_graph</a:t>
            </a:r>
            <a:r>
              <a:rPr lang="en-US" altLang="ko-KR" sz="1400" b="1" dirty="0">
                <a:latin typeface="Courier New" panose="02070309020205020404" pitchFamily="49" charset="0"/>
                <a:cs typeface="Courier New" panose="02070309020205020404" pitchFamily="49" charset="0"/>
              </a:rPr>
              <a:t>()</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W = </a:t>
            </a:r>
            <a:r>
              <a:rPr lang="en-US" altLang="ko-KR" sz="1400" b="1" dirty="0" err="1">
                <a:latin typeface="Courier New" panose="02070309020205020404" pitchFamily="49" charset="0"/>
                <a:cs typeface="Courier New" panose="02070309020205020404" pitchFamily="49" charset="0"/>
              </a:rPr>
              <a:t>tf.Variable</a:t>
            </a:r>
            <a:r>
              <a:rPr lang="en-US" altLang="ko-KR" sz="1400" b="1" dirty="0">
                <a:latin typeface="Courier New" panose="02070309020205020404" pitchFamily="49" charset="0"/>
                <a:cs typeface="Courier New" panose="02070309020205020404" pitchFamily="49" charset="0"/>
              </a:rPr>
              <a:t>(10)</a:t>
            </a:r>
          </a:p>
          <a:p>
            <a:r>
              <a:rPr lang="en-US" altLang="ko-KR" sz="1400" b="1" dirty="0" err="1">
                <a:latin typeface="Courier New" panose="02070309020205020404" pitchFamily="49" charset="0"/>
                <a:cs typeface="Courier New" panose="02070309020205020404" pitchFamily="49" charset="0"/>
              </a:rPr>
              <a:t>W.assign</a:t>
            </a:r>
            <a:r>
              <a:rPr lang="en-US" altLang="ko-KR" sz="1400" b="1" dirty="0">
                <a:latin typeface="Courier New" panose="02070309020205020404" pitchFamily="49" charset="0"/>
                <a:cs typeface="Courier New" panose="02070309020205020404" pitchFamily="49" charset="0"/>
              </a:rPr>
              <a:t>(100)</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writer = </a:t>
            </a:r>
            <a:r>
              <a:rPr lang="en-US" altLang="ko-KR" sz="1400" b="1" dirty="0" err="1">
                <a:latin typeface="Courier New" panose="02070309020205020404" pitchFamily="49" charset="0"/>
                <a:cs typeface="Courier New" panose="02070309020205020404" pitchFamily="49" charset="0"/>
              </a:rPr>
              <a:t>tf.summary.FileWriter</a:t>
            </a:r>
            <a:r>
              <a:rPr lang="en-US" altLang="ko-KR" sz="1400" b="1" dirty="0">
                <a:latin typeface="Courier New" panose="02070309020205020404" pitchFamily="49" charset="0"/>
                <a:cs typeface="Courier New" panose="02070309020205020404" pitchFamily="49" charset="0"/>
              </a:rPr>
              <a:t>('./graphs', </a:t>
            </a:r>
            <a:r>
              <a:rPr lang="en-US" altLang="ko-KR" sz="1400" b="1" dirty="0" err="1">
                <a:latin typeface="Courier New" panose="02070309020205020404" pitchFamily="49" charset="0"/>
                <a:cs typeface="Courier New" panose="02070309020205020404" pitchFamily="49" charset="0"/>
              </a:rPr>
              <a:t>tf.get_default_graph</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with </a:t>
            </a:r>
            <a:r>
              <a:rPr lang="en-US" altLang="ko-KR" sz="1400" b="1" dirty="0" err="1">
                <a:latin typeface="Courier New" panose="02070309020205020404" pitchFamily="49" charset="0"/>
                <a:cs typeface="Courier New" panose="02070309020205020404" pitchFamily="49" charset="0"/>
              </a:rPr>
              <a:t>tf.Session</a:t>
            </a:r>
            <a:r>
              <a:rPr lang="en-US" altLang="ko-KR" sz="1400" b="1" dirty="0">
                <a:latin typeface="Courier New" panose="02070309020205020404" pitchFamily="49" charset="0"/>
                <a:cs typeface="Courier New" panose="02070309020205020404" pitchFamily="49" charset="0"/>
              </a:rPr>
              <a:t>() as </a:t>
            </a:r>
            <a:r>
              <a:rPr lang="en-US" altLang="ko-KR" sz="1400" b="1" dirty="0" err="1">
                <a:latin typeface="Courier New" panose="02070309020205020404" pitchFamily="49" charset="0"/>
                <a:cs typeface="Courier New" panose="02070309020205020404" pitchFamily="49" charset="0"/>
              </a:rPr>
              <a:t>sess</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sess.run</a:t>
            </a:r>
            <a:r>
              <a:rPr lang="en-US" altLang="ko-KR" sz="1400" b="1" dirty="0">
                <a:latin typeface="Courier New" panose="02070309020205020404" pitchFamily="49" charset="0"/>
                <a:cs typeface="Courier New" panose="02070309020205020404" pitchFamily="49" charset="0"/>
              </a:rPr>
              <a:t>(</a:t>
            </a:r>
            <a:r>
              <a:rPr lang="en-US" altLang="ko-KR" sz="1400" b="1" dirty="0" err="1">
                <a:latin typeface="Courier New" panose="02070309020205020404" pitchFamily="49" charset="0"/>
                <a:cs typeface="Courier New" panose="02070309020205020404" pitchFamily="49" charset="0"/>
              </a:rPr>
              <a:t>W.initializer</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    print(</a:t>
            </a:r>
            <a:r>
              <a:rPr lang="en-US" altLang="ko-KR" sz="1400" b="1" dirty="0" err="1">
                <a:latin typeface="Courier New" panose="02070309020205020404" pitchFamily="49" charset="0"/>
                <a:cs typeface="Courier New" panose="02070309020205020404" pitchFamily="49" charset="0"/>
              </a:rPr>
              <a:t>W.eval</a:t>
            </a:r>
            <a:r>
              <a:rPr lang="en-US" altLang="ko-KR" sz="1400" b="1" dirty="0">
                <a:latin typeface="Courier New" panose="02070309020205020404" pitchFamily="49" charset="0"/>
                <a:cs typeface="Courier New" panose="02070309020205020404" pitchFamily="49" charset="0"/>
              </a:rPr>
              <a:t>())</a:t>
            </a:r>
          </a:p>
          <a:p>
            <a:r>
              <a:rPr lang="en-US" altLang="ko-KR" sz="1400" b="1" dirty="0" err="1">
                <a:latin typeface="Courier New" panose="02070309020205020404" pitchFamily="49" charset="0"/>
                <a:cs typeface="Courier New" panose="02070309020205020404" pitchFamily="49" charset="0"/>
              </a:rPr>
              <a:t>writer.close</a:t>
            </a:r>
            <a:r>
              <a:rPr lang="en-US" altLang="ko-KR" sz="1400" b="1" dirty="0">
                <a:latin typeface="Courier New" panose="02070309020205020404" pitchFamily="49" charset="0"/>
                <a:cs typeface="Courier New" panose="02070309020205020404" pitchFamily="49" charset="0"/>
              </a:rPr>
              <a:t>() </a:t>
            </a:r>
          </a:p>
        </p:txBody>
      </p:sp>
      <p:pic>
        <p:nvPicPr>
          <p:cNvPr id="5" name="그림 4"/>
          <p:cNvPicPr>
            <a:picLocks noChangeAspect="1"/>
          </p:cNvPicPr>
          <p:nvPr/>
        </p:nvPicPr>
        <p:blipFill>
          <a:blip r:embed="rId2"/>
          <a:stretch>
            <a:fillRect/>
          </a:stretch>
        </p:blipFill>
        <p:spPr>
          <a:xfrm>
            <a:off x="8229599" y="1956743"/>
            <a:ext cx="3681601" cy="2225783"/>
          </a:xfrm>
          <a:prstGeom prst="rect">
            <a:avLst/>
          </a:prstGeom>
        </p:spPr>
      </p:pic>
    </p:spTree>
    <p:extLst>
      <p:ext uri="{BB962C8B-B14F-4D97-AF65-F5344CB8AC3E}">
        <p14:creationId xmlns:p14="http://schemas.microsoft.com/office/powerpoint/2010/main" val="468697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smtClean="0"/>
              <a:t>Deep learning libraries</a:t>
            </a:r>
            <a:endParaRPr lang="ko-KR" altLang="en-US" sz="2800" b="1" dirty="0"/>
          </a:p>
        </p:txBody>
      </p:sp>
      <p:sp>
        <p:nvSpPr>
          <p:cNvPr id="3" name="내용 개체 틀 2"/>
          <p:cNvSpPr>
            <a:spLocks noGrp="1"/>
          </p:cNvSpPr>
          <p:nvPr>
            <p:ph idx="1"/>
          </p:nvPr>
        </p:nvSpPr>
        <p:spPr>
          <a:xfrm>
            <a:off x="838200" y="1825625"/>
            <a:ext cx="5164248" cy="4351338"/>
          </a:xfrm>
        </p:spPr>
        <p:txBody>
          <a:bodyPr>
            <a:normAutofit/>
          </a:bodyPr>
          <a:lstStyle/>
          <a:p>
            <a:r>
              <a:rPr lang="en-US" altLang="ko-KR" sz="1800" dirty="0"/>
              <a:t>https://blog.thedataincubator.com/2017/10/ranking-popular-deep-learning-libraries-for-data-science/</a:t>
            </a:r>
          </a:p>
          <a:p>
            <a:r>
              <a:rPr lang="en-US" altLang="ko-KR" sz="1800" dirty="0" smtClean="0"/>
              <a:t>Table is </a:t>
            </a:r>
            <a:r>
              <a:rPr lang="en-US" altLang="ko-KR" sz="1800" dirty="0"/>
              <a:t>a ranking of 23 open-source deep learning libraries that are useful for Data Science, based on </a:t>
            </a:r>
            <a:r>
              <a:rPr lang="en-US" altLang="ko-KR" sz="1800" dirty="0" err="1"/>
              <a:t>Github</a:t>
            </a:r>
            <a:r>
              <a:rPr lang="en-US" altLang="ko-KR" sz="1800" dirty="0"/>
              <a:t> and Stack Overflow activity, as well as Google search </a:t>
            </a:r>
            <a:r>
              <a:rPr lang="en-US" altLang="ko-KR" sz="1800" dirty="0" smtClean="0"/>
              <a:t>results</a:t>
            </a:r>
          </a:p>
          <a:p>
            <a:endParaRPr lang="ko-KR" altLang="en-US" sz="1800" dirty="0"/>
          </a:p>
        </p:txBody>
      </p:sp>
      <p:pic>
        <p:nvPicPr>
          <p:cNvPr id="4" name="그림 3"/>
          <p:cNvPicPr>
            <a:picLocks noChangeAspect="1"/>
          </p:cNvPicPr>
          <p:nvPr/>
        </p:nvPicPr>
        <p:blipFill>
          <a:blip r:embed="rId2"/>
          <a:stretch>
            <a:fillRect/>
          </a:stretch>
        </p:blipFill>
        <p:spPr>
          <a:xfrm>
            <a:off x="6190937" y="135802"/>
            <a:ext cx="5368954" cy="6858000"/>
          </a:xfrm>
          <a:prstGeom prst="rect">
            <a:avLst/>
          </a:prstGeom>
        </p:spPr>
      </p:pic>
    </p:spTree>
    <p:extLst>
      <p:ext uri="{BB962C8B-B14F-4D97-AF65-F5344CB8AC3E}">
        <p14:creationId xmlns:p14="http://schemas.microsoft.com/office/powerpoint/2010/main" val="26579815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 altLang="ko-KR" sz="2800" b="1" dirty="0">
                <a:ea typeface="Georgia"/>
                <a:cs typeface="Georgia"/>
                <a:sym typeface="Georgia"/>
              </a:rPr>
              <a:t>tf.Variable.assign()</a:t>
            </a:r>
            <a:endParaRPr lang="ko-KR" altLang="en-US" sz="2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838200" y="1825625"/>
            <a:ext cx="7309919" cy="2677656"/>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import </a:t>
            </a:r>
            <a:r>
              <a:rPr lang="en-US" altLang="ko-KR" sz="1400" b="1" dirty="0" err="1">
                <a:latin typeface="Courier New" panose="02070309020205020404" pitchFamily="49" charset="0"/>
                <a:cs typeface="Courier New" panose="02070309020205020404" pitchFamily="49" charset="0"/>
              </a:rPr>
              <a:t>tensorflow</a:t>
            </a:r>
            <a:r>
              <a:rPr lang="en-US" altLang="ko-KR" sz="1400" b="1" dirty="0">
                <a:latin typeface="Courier New" panose="02070309020205020404" pitchFamily="49" charset="0"/>
                <a:cs typeface="Courier New" panose="02070309020205020404" pitchFamily="49" charset="0"/>
              </a:rPr>
              <a:t> as </a:t>
            </a:r>
            <a:r>
              <a:rPr lang="en-US" altLang="ko-KR" sz="1400" b="1" dirty="0" err="1">
                <a:latin typeface="Courier New" panose="02070309020205020404" pitchFamily="49" charset="0"/>
                <a:cs typeface="Courier New" panose="02070309020205020404" pitchFamily="49" charset="0"/>
              </a:rPr>
              <a:t>tf</a:t>
            </a:r>
            <a:endParaRPr lang="en-US" altLang="ko-KR" sz="1400" b="1" dirty="0">
              <a:latin typeface="Courier New" panose="02070309020205020404" pitchFamily="49" charset="0"/>
              <a:cs typeface="Courier New" panose="02070309020205020404" pitchFamily="49" charset="0"/>
            </a:endParaRPr>
          </a:p>
          <a:p>
            <a:r>
              <a:rPr lang="en-US" altLang="ko-KR" sz="1400" b="1" dirty="0" err="1">
                <a:latin typeface="Courier New" panose="02070309020205020404" pitchFamily="49" charset="0"/>
                <a:cs typeface="Courier New" panose="02070309020205020404" pitchFamily="49" charset="0"/>
              </a:rPr>
              <a:t>tf.reset_default_graph</a:t>
            </a:r>
            <a:r>
              <a:rPr lang="en-US" altLang="ko-KR" sz="1400" b="1" dirty="0">
                <a:latin typeface="Courier New" panose="02070309020205020404" pitchFamily="49" charset="0"/>
                <a:cs typeface="Courier New" panose="02070309020205020404" pitchFamily="49" charset="0"/>
              </a:rPr>
              <a:t>()</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W = </a:t>
            </a:r>
            <a:r>
              <a:rPr lang="en-US" altLang="ko-KR" sz="1400" b="1" dirty="0" err="1">
                <a:latin typeface="Courier New" panose="02070309020205020404" pitchFamily="49" charset="0"/>
                <a:cs typeface="Courier New" panose="02070309020205020404" pitchFamily="49" charset="0"/>
              </a:rPr>
              <a:t>tf.Variable</a:t>
            </a:r>
            <a:r>
              <a:rPr lang="en-US" altLang="ko-KR" sz="1400" b="1" dirty="0">
                <a:latin typeface="Courier New" panose="02070309020205020404" pitchFamily="49" charset="0"/>
                <a:cs typeface="Courier New" panose="02070309020205020404" pitchFamily="49" charset="0"/>
              </a:rPr>
              <a:t>(10)</a:t>
            </a:r>
          </a:p>
          <a:p>
            <a:r>
              <a:rPr lang="en-US" altLang="ko-KR" sz="1400" b="1" dirty="0" err="1" smtClean="0">
                <a:latin typeface="Courier New" panose="02070309020205020404" pitchFamily="49" charset="0"/>
                <a:cs typeface="Courier New" panose="02070309020205020404" pitchFamily="49" charset="0"/>
              </a:rPr>
              <a:t>assign_op</a:t>
            </a:r>
            <a:r>
              <a:rPr lang="en-US" altLang="ko-KR" sz="1400" b="1" dirty="0" smtClean="0">
                <a:latin typeface="Courier New" panose="02070309020205020404" pitchFamily="49" charset="0"/>
                <a:cs typeface="Courier New" panose="02070309020205020404" pitchFamily="49" charset="0"/>
              </a:rPr>
              <a:t> = </a:t>
            </a:r>
            <a:r>
              <a:rPr lang="en-US" altLang="ko-KR" sz="1400" b="1" dirty="0" err="1" smtClean="0">
                <a:latin typeface="Courier New" panose="02070309020205020404" pitchFamily="49" charset="0"/>
                <a:cs typeface="Courier New" panose="02070309020205020404" pitchFamily="49" charset="0"/>
              </a:rPr>
              <a:t>W.assign</a:t>
            </a:r>
            <a:r>
              <a:rPr lang="en-US" altLang="ko-KR" sz="1400" b="1" dirty="0" smtClean="0">
                <a:latin typeface="Courier New" panose="02070309020205020404" pitchFamily="49" charset="0"/>
                <a:cs typeface="Courier New" panose="02070309020205020404" pitchFamily="49" charset="0"/>
              </a:rPr>
              <a:t>(100</a:t>
            </a:r>
            <a:r>
              <a:rPr lang="en-US" altLang="ko-KR" sz="1400" b="1" dirty="0">
                <a:latin typeface="Courier New" panose="02070309020205020404" pitchFamily="49" charset="0"/>
                <a:cs typeface="Courier New" panose="02070309020205020404" pitchFamily="49" charset="0"/>
              </a:rPr>
              <a:t>)</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writer = </a:t>
            </a:r>
            <a:r>
              <a:rPr lang="en-US" altLang="ko-KR" sz="1400" b="1" dirty="0" err="1">
                <a:latin typeface="Courier New" panose="02070309020205020404" pitchFamily="49" charset="0"/>
                <a:cs typeface="Courier New" panose="02070309020205020404" pitchFamily="49" charset="0"/>
              </a:rPr>
              <a:t>tf.summary.FileWriter</a:t>
            </a:r>
            <a:r>
              <a:rPr lang="en-US" altLang="ko-KR" sz="1400" b="1" dirty="0">
                <a:latin typeface="Courier New" panose="02070309020205020404" pitchFamily="49" charset="0"/>
                <a:cs typeface="Courier New" panose="02070309020205020404" pitchFamily="49" charset="0"/>
              </a:rPr>
              <a:t>('./graphs', </a:t>
            </a:r>
            <a:r>
              <a:rPr lang="en-US" altLang="ko-KR" sz="1400" b="1" dirty="0" err="1">
                <a:latin typeface="Courier New" panose="02070309020205020404" pitchFamily="49" charset="0"/>
                <a:cs typeface="Courier New" panose="02070309020205020404" pitchFamily="49" charset="0"/>
              </a:rPr>
              <a:t>tf.get_default_graph</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with </a:t>
            </a:r>
            <a:r>
              <a:rPr lang="en-US" altLang="ko-KR" sz="1400" b="1" dirty="0" err="1">
                <a:latin typeface="Courier New" panose="02070309020205020404" pitchFamily="49" charset="0"/>
                <a:cs typeface="Courier New" panose="02070309020205020404" pitchFamily="49" charset="0"/>
              </a:rPr>
              <a:t>tf.Session</a:t>
            </a:r>
            <a:r>
              <a:rPr lang="en-US" altLang="ko-KR" sz="1400" b="1" dirty="0">
                <a:latin typeface="Courier New" panose="02070309020205020404" pitchFamily="49" charset="0"/>
                <a:cs typeface="Courier New" panose="02070309020205020404" pitchFamily="49" charset="0"/>
              </a:rPr>
              <a:t>() as </a:t>
            </a:r>
            <a:r>
              <a:rPr lang="en-US" altLang="ko-KR" sz="1400" b="1" dirty="0" err="1">
                <a:latin typeface="Courier New" panose="02070309020205020404" pitchFamily="49" charset="0"/>
                <a:cs typeface="Courier New" panose="02070309020205020404" pitchFamily="49" charset="0"/>
              </a:rPr>
              <a:t>sess</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sess.run</a:t>
            </a:r>
            <a:r>
              <a:rPr lang="en-US" altLang="ko-KR" sz="1400" b="1" dirty="0">
                <a:latin typeface="Courier New" panose="02070309020205020404" pitchFamily="49" charset="0"/>
                <a:cs typeface="Courier New" panose="02070309020205020404" pitchFamily="49" charset="0"/>
              </a:rPr>
              <a:t>(</a:t>
            </a:r>
            <a:r>
              <a:rPr lang="en-US" altLang="ko-KR" sz="1400" b="1" dirty="0" err="1">
                <a:latin typeface="Courier New" panose="02070309020205020404" pitchFamily="49" charset="0"/>
                <a:cs typeface="Courier New" panose="02070309020205020404" pitchFamily="49" charset="0"/>
              </a:rPr>
              <a:t>W.initializer</a:t>
            </a:r>
            <a:r>
              <a:rPr lang="en-US" altLang="ko-KR" sz="1400" b="1" dirty="0" smtClean="0">
                <a:latin typeface="Courier New" panose="02070309020205020404" pitchFamily="49" charset="0"/>
                <a:cs typeface="Courier New" panose="02070309020205020404" pitchFamily="49" charset="0"/>
              </a:rPr>
              <a:t>)</a:t>
            </a:r>
          </a:p>
          <a:p>
            <a:r>
              <a:rPr lang="en-US" altLang="ko-KR" sz="1400" b="1" dirty="0" smtClean="0">
                <a:latin typeface="Courier New" panose="02070309020205020404" pitchFamily="49" charset="0"/>
                <a:cs typeface="Courier New" panose="02070309020205020404" pitchFamily="49" charset="0"/>
              </a:rPr>
              <a:t>    </a:t>
            </a:r>
            <a:r>
              <a:rPr lang="en-US" altLang="ko-KR" sz="1400" b="1" dirty="0" err="1" smtClean="0">
                <a:latin typeface="Courier New" panose="02070309020205020404" pitchFamily="49" charset="0"/>
                <a:cs typeface="Courier New" panose="02070309020205020404" pitchFamily="49" charset="0"/>
              </a:rPr>
              <a:t>sess.run</a:t>
            </a:r>
            <a:r>
              <a:rPr lang="en-US" altLang="ko-KR" sz="1400" b="1" dirty="0" smtClean="0">
                <a:latin typeface="Courier New" panose="02070309020205020404" pitchFamily="49" charset="0"/>
                <a:cs typeface="Courier New" panose="02070309020205020404" pitchFamily="49" charset="0"/>
              </a:rPr>
              <a:t>(</a:t>
            </a:r>
            <a:r>
              <a:rPr lang="en-US" altLang="ko-KR" sz="1400" b="1" dirty="0" err="1" smtClean="0">
                <a:latin typeface="Courier New" panose="02070309020205020404" pitchFamily="49" charset="0"/>
                <a:cs typeface="Courier New" panose="02070309020205020404" pitchFamily="49" charset="0"/>
              </a:rPr>
              <a:t>assign_op</a:t>
            </a:r>
            <a:r>
              <a:rPr lang="en-US" altLang="ko-KR" sz="1400" b="1" dirty="0" smtClean="0">
                <a:latin typeface="Courier New" panose="02070309020205020404" pitchFamily="49" charset="0"/>
                <a:cs typeface="Courier New" panose="02070309020205020404" pitchFamily="49" charset="0"/>
              </a:rPr>
              <a:t>)</a:t>
            </a:r>
          </a:p>
          <a:p>
            <a:r>
              <a:rPr lang="en-US" altLang="ko-KR" sz="1400" b="1" dirty="0" smtClean="0">
                <a:latin typeface="Courier New" panose="02070309020205020404" pitchFamily="49" charset="0"/>
                <a:cs typeface="Courier New" panose="02070309020205020404" pitchFamily="49" charset="0"/>
              </a:rPr>
              <a:t>    </a:t>
            </a:r>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W.eval</a:t>
            </a:r>
            <a:r>
              <a:rPr lang="en-US" altLang="ko-KR" sz="1400" b="1" dirty="0">
                <a:latin typeface="Courier New" panose="02070309020205020404" pitchFamily="49" charset="0"/>
                <a:cs typeface="Courier New" panose="02070309020205020404" pitchFamily="49" charset="0"/>
              </a:rPr>
              <a:t>())</a:t>
            </a:r>
          </a:p>
          <a:p>
            <a:r>
              <a:rPr lang="en-US" altLang="ko-KR" sz="1400" b="1" dirty="0" err="1">
                <a:latin typeface="Courier New" panose="02070309020205020404" pitchFamily="49" charset="0"/>
                <a:cs typeface="Courier New" panose="02070309020205020404" pitchFamily="49" charset="0"/>
              </a:rPr>
              <a:t>writer.close</a:t>
            </a:r>
            <a:r>
              <a:rPr lang="en-US" altLang="ko-KR" sz="1400" b="1" dirty="0">
                <a:latin typeface="Courier New" panose="02070309020205020404" pitchFamily="49" charset="0"/>
                <a:cs typeface="Courier New" panose="02070309020205020404" pitchFamily="49" charset="0"/>
              </a:rPr>
              <a:t>() </a:t>
            </a:r>
          </a:p>
        </p:txBody>
      </p:sp>
      <p:sp>
        <p:nvSpPr>
          <p:cNvPr id="7" name="내용 개체 틀 2"/>
          <p:cNvSpPr>
            <a:spLocks noGrp="1"/>
          </p:cNvSpPr>
          <p:nvPr>
            <p:ph idx="1"/>
          </p:nvPr>
        </p:nvSpPr>
        <p:spPr>
          <a:xfrm>
            <a:off x="838200" y="4553893"/>
            <a:ext cx="10515600" cy="1623070"/>
          </a:xfrm>
        </p:spPr>
        <p:txBody>
          <a:bodyPr>
            <a:normAutofit/>
          </a:bodyPr>
          <a:lstStyle/>
          <a:p>
            <a:r>
              <a:rPr lang="en-US" altLang="ko-KR" sz="1800" dirty="0" smtClean="0">
                <a:latin typeface="+mj-lt"/>
              </a:rPr>
              <a:t>The output is 100</a:t>
            </a:r>
            <a:endParaRPr lang="ko-KR" altLang="en-US" sz="1800" dirty="0">
              <a:latin typeface="+mj-lt"/>
            </a:endParaRPr>
          </a:p>
        </p:txBody>
      </p:sp>
    </p:spTree>
    <p:extLst>
      <p:ext uri="{BB962C8B-B14F-4D97-AF65-F5344CB8AC3E}">
        <p14:creationId xmlns:p14="http://schemas.microsoft.com/office/powerpoint/2010/main" val="26733755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 altLang="ko-KR" sz="2800" b="1" dirty="0">
                <a:ea typeface="Georgia"/>
                <a:cs typeface="Georgia"/>
                <a:sym typeface="Georgia"/>
              </a:rPr>
              <a:t>tf.Variable.assign()</a:t>
            </a:r>
            <a:endParaRPr lang="ko-KR" altLang="en-US" sz="2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838200" y="1825625"/>
            <a:ext cx="8649832" cy="3754874"/>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import </a:t>
            </a:r>
            <a:r>
              <a:rPr lang="en-US" altLang="ko-KR" sz="1400" b="1" dirty="0" err="1">
                <a:latin typeface="Courier New" panose="02070309020205020404" pitchFamily="49" charset="0"/>
                <a:cs typeface="Courier New" panose="02070309020205020404" pitchFamily="49" charset="0"/>
              </a:rPr>
              <a:t>tensorflow</a:t>
            </a:r>
            <a:r>
              <a:rPr lang="en-US" altLang="ko-KR" sz="1400" b="1" dirty="0">
                <a:latin typeface="Courier New" panose="02070309020205020404" pitchFamily="49" charset="0"/>
                <a:cs typeface="Courier New" panose="02070309020205020404" pitchFamily="49" charset="0"/>
              </a:rPr>
              <a:t> as </a:t>
            </a:r>
            <a:r>
              <a:rPr lang="en-US" altLang="ko-KR" sz="1400" b="1" dirty="0" err="1">
                <a:latin typeface="Courier New" panose="02070309020205020404" pitchFamily="49" charset="0"/>
                <a:cs typeface="Courier New" panose="02070309020205020404" pitchFamily="49" charset="0"/>
              </a:rPr>
              <a:t>tf</a:t>
            </a:r>
            <a:endParaRPr lang="en-US" altLang="ko-KR" sz="1400" b="1" dirty="0">
              <a:latin typeface="Courier New" panose="02070309020205020404" pitchFamily="49" charset="0"/>
              <a:cs typeface="Courier New" panose="02070309020205020404" pitchFamily="49" charset="0"/>
            </a:endParaRPr>
          </a:p>
          <a:p>
            <a:r>
              <a:rPr lang="en-US" altLang="ko-KR" sz="1400" b="1" dirty="0" err="1">
                <a:latin typeface="Courier New" panose="02070309020205020404" pitchFamily="49" charset="0"/>
                <a:cs typeface="Courier New" panose="02070309020205020404" pitchFamily="49" charset="0"/>
              </a:rPr>
              <a:t>tf.reset_default_graph</a:t>
            </a:r>
            <a:r>
              <a:rPr lang="en-US" altLang="ko-KR" sz="1400" b="1" dirty="0">
                <a:latin typeface="Courier New" panose="02070309020205020404" pitchFamily="49" charset="0"/>
                <a:cs typeface="Courier New" panose="02070309020205020404" pitchFamily="49" charset="0"/>
              </a:rPr>
              <a:t>()</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create a variable whose original value is 2</a:t>
            </a:r>
          </a:p>
          <a:p>
            <a:r>
              <a:rPr lang="en-US" altLang="ko-KR" sz="1400" b="1" dirty="0" err="1">
                <a:latin typeface="Courier New" panose="02070309020205020404" pitchFamily="49" charset="0"/>
                <a:cs typeface="Courier New" panose="02070309020205020404" pitchFamily="49" charset="0"/>
              </a:rPr>
              <a:t>my_var</a:t>
            </a:r>
            <a:r>
              <a:rPr lang="en-US" altLang="ko-KR" sz="1400" b="1" dirty="0">
                <a:latin typeface="Courier New" panose="02070309020205020404" pitchFamily="49" charset="0"/>
                <a:cs typeface="Courier New" panose="02070309020205020404" pitchFamily="49" charset="0"/>
              </a:rPr>
              <a:t> = </a:t>
            </a:r>
            <a:r>
              <a:rPr lang="en-US" altLang="ko-KR" sz="1400" b="1" dirty="0" err="1">
                <a:latin typeface="Courier New" panose="02070309020205020404" pitchFamily="49" charset="0"/>
                <a:cs typeface="Courier New" panose="02070309020205020404" pitchFamily="49" charset="0"/>
              </a:rPr>
              <a:t>tf.Variable</a:t>
            </a:r>
            <a:r>
              <a:rPr lang="en-US" altLang="ko-KR" sz="1400" b="1" dirty="0">
                <a:latin typeface="Courier New" panose="02070309020205020404" pitchFamily="49" charset="0"/>
                <a:cs typeface="Courier New" panose="02070309020205020404" pitchFamily="49" charset="0"/>
              </a:rPr>
              <a:t>(2, name="</a:t>
            </a:r>
            <a:r>
              <a:rPr lang="en-US" altLang="ko-KR" sz="1400" b="1" dirty="0" err="1">
                <a:latin typeface="Courier New" panose="02070309020205020404" pitchFamily="49" charset="0"/>
                <a:cs typeface="Courier New" panose="02070309020205020404" pitchFamily="49" charset="0"/>
              </a:rPr>
              <a:t>my_var</a:t>
            </a:r>
            <a:r>
              <a:rPr lang="en-US" altLang="ko-KR" sz="1400" b="1" dirty="0">
                <a:latin typeface="Courier New" panose="02070309020205020404" pitchFamily="49" charset="0"/>
                <a:cs typeface="Courier New" panose="02070309020205020404" pitchFamily="49" charset="0"/>
              </a:rPr>
              <a:t>") </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 assign a * 2 to a and call that op </a:t>
            </a:r>
            <a:r>
              <a:rPr lang="en-US" altLang="ko-KR" sz="1400" b="1" dirty="0" err="1">
                <a:latin typeface="Courier New" panose="02070309020205020404" pitchFamily="49" charset="0"/>
                <a:cs typeface="Courier New" panose="02070309020205020404" pitchFamily="49" charset="0"/>
              </a:rPr>
              <a:t>a_times_two</a:t>
            </a:r>
            <a:endParaRPr lang="en-US" altLang="ko-KR" sz="1400" b="1" dirty="0">
              <a:latin typeface="Courier New" panose="02070309020205020404" pitchFamily="49" charset="0"/>
              <a:cs typeface="Courier New" panose="02070309020205020404" pitchFamily="49" charset="0"/>
            </a:endParaRPr>
          </a:p>
          <a:p>
            <a:r>
              <a:rPr lang="en-US" altLang="ko-KR" sz="1400" b="1" dirty="0" err="1">
                <a:latin typeface="Courier New" panose="02070309020205020404" pitchFamily="49" charset="0"/>
                <a:cs typeface="Courier New" panose="02070309020205020404" pitchFamily="49" charset="0"/>
              </a:rPr>
              <a:t>my_var_times_two</a:t>
            </a:r>
            <a:r>
              <a:rPr lang="en-US" altLang="ko-KR" sz="1400" b="1" dirty="0">
                <a:latin typeface="Courier New" panose="02070309020205020404" pitchFamily="49" charset="0"/>
                <a:cs typeface="Courier New" panose="02070309020205020404" pitchFamily="49" charset="0"/>
              </a:rPr>
              <a:t> = </a:t>
            </a:r>
            <a:r>
              <a:rPr lang="en-US" altLang="ko-KR" sz="1400" b="1" dirty="0" err="1">
                <a:latin typeface="Courier New" panose="02070309020205020404" pitchFamily="49" charset="0"/>
                <a:cs typeface="Courier New" panose="02070309020205020404" pitchFamily="49" charset="0"/>
              </a:rPr>
              <a:t>my_var.assign</a:t>
            </a:r>
            <a:r>
              <a:rPr lang="en-US" altLang="ko-KR" sz="1400" b="1" dirty="0">
                <a:latin typeface="Courier New" panose="02070309020205020404" pitchFamily="49" charset="0"/>
                <a:cs typeface="Courier New" panose="02070309020205020404" pitchFamily="49" charset="0"/>
              </a:rPr>
              <a:t>(2 * </a:t>
            </a:r>
            <a:r>
              <a:rPr lang="en-US" altLang="ko-KR" sz="1400" b="1" dirty="0" err="1">
                <a:latin typeface="Courier New" panose="02070309020205020404" pitchFamily="49" charset="0"/>
                <a:cs typeface="Courier New" panose="02070309020205020404" pitchFamily="49" charset="0"/>
              </a:rPr>
              <a:t>my_var</a:t>
            </a:r>
            <a:r>
              <a:rPr lang="en-US" altLang="ko-KR" sz="1400" b="1" dirty="0">
                <a:latin typeface="Courier New" panose="02070309020205020404" pitchFamily="49" charset="0"/>
                <a:cs typeface="Courier New" panose="02070309020205020404" pitchFamily="49" charset="0"/>
              </a:rPr>
              <a:t> )</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writer = </a:t>
            </a:r>
            <a:r>
              <a:rPr lang="en-US" altLang="ko-KR" sz="1400" b="1" dirty="0" err="1">
                <a:latin typeface="Courier New" panose="02070309020205020404" pitchFamily="49" charset="0"/>
                <a:cs typeface="Courier New" panose="02070309020205020404" pitchFamily="49" charset="0"/>
              </a:rPr>
              <a:t>tf.summary.FileWriter</a:t>
            </a:r>
            <a:r>
              <a:rPr lang="en-US" altLang="ko-KR" sz="1400" b="1" dirty="0">
                <a:latin typeface="Courier New" panose="02070309020205020404" pitchFamily="49" charset="0"/>
                <a:cs typeface="Courier New" panose="02070309020205020404" pitchFamily="49" charset="0"/>
              </a:rPr>
              <a:t>('./graphs', </a:t>
            </a:r>
            <a:r>
              <a:rPr lang="en-US" altLang="ko-KR" sz="1400" b="1" dirty="0" err="1">
                <a:latin typeface="Courier New" panose="02070309020205020404" pitchFamily="49" charset="0"/>
                <a:cs typeface="Courier New" panose="02070309020205020404" pitchFamily="49" charset="0"/>
              </a:rPr>
              <a:t>tf.get_default_graph</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with </a:t>
            </a:r>
            <a:r>
              <a:rPr lang="en-US" altLang="ko-KR" sz="1400" b="1" dirty="0" err="1">
                <a:latin typeface="Courier New" panose="02070309020205020404" pitchFamily="49" charset="0"/>
                <a:cs typeface="Courier New" panose="02070309020205020404" pitchFamily="49" charset="0"/>
              </a:rPr>
              <a:t>tf.Session</a:t>
            </a:r>
            <a:r>
              <a:rPr lang="en-US" altLang="ko-KR" sz="1400" b="1" dirty="0">
                <a:latin typeface="Courier New" panose="02070309020205020404" pitchFamily="49" charset="0"/>
                <a:cs typeface="Courier New" panose="02070309020205020404" pitchFamily="49" charset="0"/>
              </a:rPr>
              <a:t>() as </a:t>
            </a:r>
            <a:r>
              <a:rPr lang="en-US" altLang="ko-KR" sz="1400" b="1" dirty="0" err="1">
                <a:latin typeface="Courier New" panose="02070309020205020404" pitchFamily="49" charset="0"/>
                <a:cs typeface="Courier New" panose="02070309020205020404" pitchFamily="49" charset="0"/>
              </a:rPr>
              <a:t>sess</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sess.run</a:t>
            </a:r>
            <a:r>
              <a:rPr lang="en-US" altLang="ko-KR" sz="1400" b="1" dirty="0">
                <a:latin typeface="Courier New" panose="02070309020205020404" pitchFamily="49" charset="0"/>
                <a:cs typeface="Courier New" panose="02070309020205020404" pitchFamily="49" charset="0"/>
              </a:rPr>
              <a:t>(</a:t>
            </a:r>
            <a:r>
              <a:rPr lang="en-US" altLang="ko-KR" sz="1400" b="1" dirty="0" err="1">
                <a:latin typeface="Courier New" panose="02070309020205020404" pitchFamily="49" charset="0"/>
                <a:cs typeface="Courier New" panose="02070309020205020404" pitchFamily="49" charset="0"/>
              </a:rPr>
              <a:t>my_var.initializer</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sess.run</a:t>
            </a:r>
            <a:r>
              <a:rPr lang="en-US" altLang="ko-KR" sz="1400" b="1" dirty="0">
                <a:latin typeface="Courier New" panose="02070309020205020404" pitchFamily="49" charset="0"/>
                <a:cs typeface="Courier New" panose="02070309020205020404" pitchFamily="49" charset="0"/>
              </a:rPr>
              <a:t>(</a:t>
            </a:r>
            <a:r>
              <a:rPr lang="en-US" altLang="ko-KR" sz="1400" b="1" dirty="0" err="1">
                <a:latin typeface="Courier New" panose="02070309020205020404" pitchFamily="49" charset="0"/>
                <a:cs typeface="Courier New" panose="02070309020205020404" pitchFamily="49" charset="0"/>
              </a:rPr>
              <a:t>my_var_times_two</a:t>
            </a:r>
            <a:r>
              <a:rPr lang="en-US" altLang="ko-KR" sz="1400" b="1" dirty="0">
                <a:latin typeface="Courier New" panose="02070309020205020404" pitchFamily="49" charset="0"/>
                <a:cs typeface="Courier New" panose="02070309020205020404" pitchFamily="49" charset="0"/>
              </a:rPr>
              <a:t>) </a:t>
            </a:r>
          </a:p>
          <a:p>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sess.run</a:t>
            </a:r>
            <a:r>
              <a:rPr lang="en-US" altLang="ko-KR" sz="1400" b="1" dirty="0">
                <a:latin typeface="Courier New" panose="02070309020205020404" pitchFamily="49" charset="0"/>
                <a:cs typeface="Courier New" panose="02070309020205020404" pitchFamily="49" charset="0"/>
              </a:rPr>
              <a:t>(</a:t>
            </a:r>
            <a:r>
              <a:rPr lang="en-US" altLang="ko-KR" sz="1400" b="1" dirty="0" err="1">
                <a:latin typeface="Courier New" panose="02070309020205020404" pitchFamily="49" charset="0"/>
                <a:cs typeface="Courier New" panose="02070309020205020404" pitchFamily="49" charset="0"/>
              </a:rPr>
              <a:t>my_var_times_two</a:t>
            </a:r>
            <a:r>
              <a:rPr lang="en-US" altLang="ko-KR" sz="1400" b="1" dirty="0">
                <a:latin typeface="Courier New" panose="02070309020205020404" pitchFamily="49" charset="0"/>
                <a:cs typeface="Courier New" panose="02070309020205020404" pitchFamily="49" charset="0"/>
              </a:rPr>
              <a:t>)  # &gt;&gt; what’s the value of </a:t>
            </a:r>
            <a:r>
              <a:rPr lang="en-US" altLang="ko-KR" sz="1400" b="1" dirty="0" err="1">
                <a:latin typeface="Courier New" panose="02070309020205020404" pitchFamily="49" charset="0"/>
                <a:cs typeface="Courier New" panose="02070309020205020404" pitchFamily="49" charset="0"/>
              </a:rPr>
              <a:t>my_var</a:t>
            </a:r>
            <a:r>
              <a:rPr lang="en-US" altLang="ko-KR" sz="1400" b="1" dirty="0">
                <a:latin typeface="Courier New" panose="02070309020205020404" pitchFamily="49" charset="0"/>
                <a:cs typeface="Courier New" panose="02070309020205020404" pitchFamily="49" charset="0"/>
              </a:rPr>
              <a:t> now?</a:t>
            </a:r>
          </a:p>
          <a:p>
            <a:r>
              <a:rPr lang="en-US" altLang="ko-KR" sz="1400" b="1" dirty="0">
                <a:latin typeface="Courier New" panose="02070309020205020404" pitchFamily="49" charset="0"/>
                <a:cs typeface="Courier New" panose="02070309020205020404" pitchFamily="49" charset="0"/>
              </a:rPr>
              <a:t>    print(</a:t>
            </a:r>
            <a:r>
              <a:rPr lang="en-US" altLang="ko-KR" sz="1400" b="1" dirty="0" err="1">
                <a:latin typeface="Courier New" panose="02070309020205020404" pitchFamily="49" charset="0"/>
                <a:cs typeface="Courier New" panose="02070309020205020404" pitchFamily="49" charset="0"/>
              </a:rPr>
              <a:t>my_var.eval</a:t>
            </a:r>
            <a:r>
              <a:rPr lang="en-US" altLang="ko-KR" sz="1400" b="1" dirty="0">
                <a:latin typeface="Courier New" panose="02070309020205020404" pitchFamily="49" charset="0"/>
                <a:cs typeface="Courier New" panose="02070309020205020404" pitchFamily="49" charset="0"/>
              </a:rPr>
              <a:t>())</a:t>
            </a:r>
          </a:p>
          <a:p>
            <a:endParaRPr lang="en-US" altLang="ko-KR" sz="1400" b="1" dirty="0">
              <a:latin typeface="Courier New" panose="02070309020205020404" pitchFamily="49" charset="0"/>
              <a:cs typeface="Courier New" panose="02070309020205020404" pitchFamily="49" charset="0"/>
            </a:endParaRPr>
          </a:p>
          <a:p>
            <a:r>
              <a:rPr lang="en-US" altLang="ko-KR" sz="1400" b="1" dirty="0" err="1">
                <a:latin typeface="Courier New" panose="02070309020205020404" pitchFamily="49" charset="0"/>
                <a:cs typeface="Courier New" panose="02070309020205020404" pitchFamily="49" charset="0"/>
              </a:rPr>
              <a:t>writer.close</a:t>
            </a:r>
            <a:r>
              <a:rPr lang="en-US" altLang="ko-KR" sz="1400" b="1" dirty="0">
                <a:latin typeface="Courier New" panose="02070309020205020404" pitchFamily="49" charset="0"/>
                <a:cs typeface="Courier New" panose="02070309020205020404" pitchFamily="49" charset="0"/>
              </a:rPr>
              <a:t>()</a:t>
            </a:r>
          </a:p>
        </p:txBody>
      </p:sp>
      <p:sp>
        <p:nvSpPr>
          <p:cNvPr id="7" name="내용 개체 틀 2"/>
          <p:cNvSpPr>
            <a:spLocks noGrp="1"/>
          </p:cNvSpPr>
          <p:nvPr>
            <p:ph idx="1"/>
          </p:nvPr>
        </p:nvSpPr>
        <p:spPr>
          <a:xfrm>
            <a:off x="838200" y="5580499"/>
            <a:ext cx="10515600" cy="596464"/>
          </a:xfrm>
        </p:spPr>
        <p:txBody>
          <a:bodyPr>
            <a:normAutofit/>
          </a:bodyPr>
          <a:lstStyle/>
          <a:p>
            <a:r>
              <a:rPr lang="en-US" altLang="ko-KR" sz="1800" dirty="0" smtClean="0">
                <a:latin typeface="+mj-lt"/>
              </a:rPr>
              <a:t>The output is 8</a:t>
            </a:r>
            <a:endParaRPr lang="ko-KR" altLang="en-US" sz="1800" dirty="0">
              <a:latin typeface="+mj-lt"/>
            </a:endParaRPr>
          </a:p>
        </p:txBody>
      </p:sp>
      <p:pic>
        <p:nvPicPr>
          <p:cNvPr id="3" name="그림 2"/>
          <p:cNvPicPr>
            <a:picLocks noChangeAspect="1"/>
          </p:cNvPicPr>
          <p:nvPr/>
        </p:nvPicPr>
        <p:blipFill>
          <a:blip r:embed="rId2"/>
          <a:stretch>
            <a:fillRect/>
          </a:stretch>
        </p:blipFill>
        <p:spPr>
          <a:xfrm>
            <a:off x="9841117" y="2768055"/>
            <a:ext cx="1760144" cy="1857211"/>
          </a:xfrm>
          <a:prstGeom prst="rect">
            <a:avLst/>
          </a:prstGeom>
        </p:spPr>
      </p:pic>
    </p:spTree>
    <p:extLst>
      <p:ext uri="{BB962C8B-B14F-4D97-AF65-F5344CB8AC3E}">
        <p14:creationId xmlns:p14="http://schemas.microsoft.com/office/powerpoint/2010/main" val="15736430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 altLang="ko-KR" sz="2800" b="1" dirty="0" smtClean="0">
                <a:ea typeface="Georgia"/>
                <a:cs typeface="Georgia"/>
                <a:sym typeface="Georgia"/>
              </a:rPr>
              <a:t>tf.Variable.assign_add() and assign_sub()</a:t>
            </a:r>
            <a:endParaRPr lang="ko-KR" altLang="en-US" sz="2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838200" y="1825625"/>
            <a:ext cx="8649832" cy="1815882"/>
          </a:xfrm>
          <a:prstGeom prst="rect">
            <a:avLst/>
          </a:prstGeom>
          <a:noFill/>
          <a:ln>
            <a:solidFill>
              <a:schemeClr val="bg1">
                <a:lumMod val="75000"/>
              </a:schemeClr>
            </a:solidFill>
          </a:ln>
        </p:spPr>
        <p:txBody>
          <a:bodyPr wrap="square" rtlCol="0">
            <a:spAutoFit/>
          </a:bodyPr>
          <a:lstStyle/>
          <a:p>
            <a:r>
              <a:rPr lang="en-US" altLang="ko-KR" sz="1400" b="1" dirty="0" err="1">
                <a:latin typeface="Courier New" panose="02070309020205020404" pitchFamily="49" charset="0"/>
                <a:cs typeface="Courier New" panose="02070309020205020404" pitchFamily="49" charset="0"/>
              </a:rPr>
              <a:t>my_var</a:t>
            </a:r>
            <a:r>
              <a:rPr lang="en-US" altLang="ko-KR" sz="1400" b="1" dirty="0">
                <a:latin typeface="Courier New" panose="02070309020205020404" pitchFamily="49" charset="0"/>
                <a:cs typeface="Courier New" panose="02070309020205020404" pitchFamily="49" charset="0"/>
              </a:rPr>
              <a:t> = </a:t>
            </a:r>
            <a:r>
              <a:rPr lang="en-US" altLang="ko-KR" sz="1400" b="1" dirty="0" err="1">
                <a:latin typeface="Courier New" panose="02070309020205020404" pitchFamily="49" charset="0"/>
                <a:cs typeface="Courier New" panose="02070309020205020404" pitchFamily="49" charset="0"/>
              </a:rPr>
              <a:t>tf.Variable</a:t>
            </a:r>
            <a:r>
              <a:rPr lang="en-US" altLang="ko-KR" sz="1400" b="1" dirty="0">
                <a:latin typeface="Courier New" panose="02070309020205020404" pitchFamily="49" charset="0"/>
                <a:cs typeface="Courier New" panose="02070309020205020404" pitchFamily="49" charset="0"/>
              </a:rPr>
              <a:t>(10)</a:t>
            </a:r>
          </a:p>
          <a:p>
            <a:r>
              <a:rPr lang="en-US" altLang="ko-KR" sz="1400" b="1" dirty="0" smtClean="0">
                <a:latin typeface="Courier New" panose="02070309020205020404" pitchFamily="49" charset="0"/>
                <a:cs typeface="Courier New" panose="02070309020205020404" pitchFamily="49" charset="0"/>
              </a:rPr>
              <a:t>with </a:t>
            </a:r>
            <a:r>
              <a:rPr lang="en-US" altLang="ko-KR" sz="1400" b="1" dirty="0" err="1">
                <a:latin typeface="Courier New" panose="02070309020205020404" pitchFamily="49" charset="0"/>
                <a:cs typeface="Courier New" panose="02070309020205020404" pitchFamily="49" charset="0"/>
              </a:rPr>
              <a:t>tf.Session</a:t>
            </a:r>
            <a:r>
              <a:rPr lang="en-US" altLang="ko-KR" sz="1400" b="1" dirty="0">
                <a:latin typeface="Courier New" panose="02070309020205020404" pitchFamily="49" charset="0"/>
                <a:cs typeface="Courier New" panose="02070309020205020404" pitchFamily="49" charset="0"/>
              </a:rPr>
              <a:t>() as </a:t>
            </a:r>
            <a:r>
              <a:rPr lang="en-US" altLang="ko-KR" sz="1400" b="1" dirty="0" err="1">
                <a:latin typeface="Courier New" panose="02070309020205020404" pitchFamily="49" charset="0"/>
                <a:cs typeface="Courier New" panose="02070309020205020404" pitchFamily="49" charset="0"/>
              </a:rPr>
              <a:t>sess</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sess.run</a:t>
            </a:r>
            <a:r>
              <a:rPr lang="en-US" altLang="ko-KR" sz="1400" b="1" dirty="0">
                <a:latin typeface="Courier New" panose="02070309020205020404" pitchFamily="49" charset="0"/>
                <a:cs typeface="Courier New" panose="02070309020205020404" pitchFamily="49" charset="0"/>
              </a:rPr>
              <a:t>(</a:t>
            </a:r>
            <a:r>
              <a:rPr lang="en-US" altLang="ko-KR" sz="1400" b="1" dirty="0" err="1">
                <a:latin typeface="Courier New" panose="02070309020205020404" pitchFamily="49" charset="0"/>
                <a:cs typeface="Courier New" panose="02070309020205020404" pitchFamily="49" charset="0"/>
              </a:rPr>
              <a:t>my_var.initializer</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    # increment by 10 </a:t>
            </a:r>
          </a:p>
          <a:p>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sess.run</a:t>
            </a:r>
            <a:r>
              <a:rPr lang="en-US" altLang="ko-KR" sz="1400" b="1" dirty="0">
                <a:latin typeface="Courier New" panose="02070309020205020404" pitchFamily="49" charset="0"/>
                <a:cs typeface="Courier New" panose="02070309020205020404" pitchFamily="49" charset="0"/>
              </a:rPr>
              <a:t>(</a:t>
            </a:r>
            <a:r>
              <a:rPr lang="en-US" altLang="ko-KR" sz="1400" b="1" dirty="0" err="1">
                <a:latin typeface="Courier New" panose="02070309020205020404" pitchFamily="49" charset="0"/>
                <a:cs typeface="Courier New" panose="02070309020205020404" pitchFamily="49" charset="0"/>
              </a:rPr>
              <a:t>my_var.assign_add</a:t>
            </a:r>
            <a:r>
              <a:rPr lang="en-US" altLang="ko-KR" sz="1400" b="1" dirty="0">
                <a:latin typeface="Courier New" panose="02070309020205020404" pitchFamily="49" charset="0"/>
                <a:cs typeface="Courier New" panose="02070309020205020404" pitchFamily="49" charset="0"/>
              </a:rPr>
              <a:t>(10)) # &gt;&gt; 20</a:t>
            </a:r>
          </a:p>
          <a:p>
            <a:r>
              <a:rPr lang="en-US" altLang="ko-KR" sz="1400" b="1" dirty="0">
                <a:latin typeface="Courier New" panose="02070309020205020404" pitchFamily="49" charset="0"/>
                <a:cs typeface="Courier New" panose="02070309020205020404" pitchFamily="49" charset="0"/>
              </a:rPr>
              <a:t>    # decrement by 2 </a:t>
            </a:r>
          </a:p>
          <a:p>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sess.run</a:t>
            </a:r>
            <a:r>
              <a:rPr lang="en-US" altLang="ko-KR" sz="1400" b="1" dirty="0">
                <a:latin typeface="Courier New" panose="02070309020205020404" pitchFamily="49" charset="0"/>
                <a:cs typeface="Courier New" panose="02070309020205020404" pitchFamily="49" charset="0"/>
              </a:rPr>
              <a:t>(</a:t>
            </a:r>
            <a:r>
              <a:rPr lang="en-US" altLang="ko-KR" sz="1400" b="1" dirty="0" err="1">
                <a:latin typeface="Courier New" panose="02070309020205020404" pitchFamily="49" charset="0"/>
                <a:cs typeface="Courier New" panose="02070309020205020404" pitchFamily="49" charset="0"/>
              </a:rPr>
              <a:t>my_var.assign_sub</a:t>
            </a:r>
            <a:r>
              <a:rPr lang="en-US" altLang="ko-KR" sz="1400" b="1" dirty="0">
                <a:latin typeface="Courier New" panose="02070309020205020404" pitchFamily="49" charset="0"/>
                <a:cs typeface="Courier New" panose="02070309020205020404" pitchFamily="49" charset="0"/>
              </a:rPr>
              <a:t>(2)) # &gt;&gt; 18</a:t>
            </a:r>
          </a:p>
          <a:p>
            <a:r>
              <a:rPr lang="en-US" altLang="ko-KR" sz="14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6898149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 altLang="ko-KR" sz="2800" b="1" dirty="0" smtClean="0">
                <a:ea typeface="Georgia"/>
                <a:cs typeface="Georgia"/>
                <a:sym typeface="Georgia"/>
              </a:rPr>
              <a:t>Each session maintains its own copy of variables</a:t>
            </a:r>
            <a:endParaRPr lang="ko-KR" altLang="en-US" sz="2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838200" y="1825625"/>
            <a:ext cx="5951899" cy="2893100"/>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W = </a:t>
            </a:r>
            <a:r>
              <a:rPr lang="en-US" altLang="ko-KR" sz="1400" b="1" dirty="0" err="1">
                <a:latin typeface="Courier New" panose="02070309020205020404" pitchFamily="49" charset="0"/>
                <a:cs typeface="Courier New" panose="02070309020205020404" pitchFamily="49" charset="0"/>
              </a:rPr>
              <a:t>tf.Variable</a:t>
            </a:r>
            <a:r>
              <a:rPr lang="en-US" altLang="ko-KR" sz="1400" b="1" dirty="0">
                <a:latin typeface="Courier New" panose="02070309020205020404" pitchFamily="49" charset="0"/>
                <a:cs typeface="Courier New" panose="02070309020205020404" pitchFamily="49" charset="0"/>
              </a:rPr>
              <a:t>(10)</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sess1 = </a:t>
            </a:r>
            <a:r>
              <a:rPr lang="en-US" altLang="ko-KR" sz="1400" b="1" dirty="0" err="1">
                <a:latin typeface="Courier New" panose="02070309020205020404" pitchFamily="49" charset="0"/>
                <a:cs typeface="Courier New" panose="02070309020205020404" pitchFamily="49" charset="0"/>
              </a:rPr>
              <a:t>tf.Session</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sess2 = </a:t>
            </a:r>
            <a:r>
              <a:rPr lang="en-US" altLang="ko-KR" sz="1400" b="1" dirty="0" err="1">
                <a:latin typeface="Courier New" panose="02070309020205020404" pitchFamily="49" charset="0"/>
                <a:cs typeface="Courier New" panose="02070309020205020404" pitchFamily="49" charset="0"/>
              </a:rPr>
              <a:t>tf.Session</a:t>
            </a:r>
            <a:r>
              <a:rPr lang="en-US" altLang="ko-KR" sz="1400" b="1" dirty="0">
                <a:latin typeface="Courier New" panose="02070309020205020404" pitchFamily="49" charset="0"/>
                <a:cs typeface="Courier New" panose="02070309020205020404" pitchFamily="49" charset="0"/>
              </a:rPr>
              <a:t>()</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sess1.run(</a:t>
            </a:r>
            <a:r>
              <a:rPr lang="en-US" altLang="ko-KR" sz="1400" b="1" dirty="0" err="1">
                <a:latin typeface="Courier New" panose="02070309020205020404" pitchFamily="49" charset="0"/>
                <a:cs typeface="Courier New" panose="02070309020205020404" pitchFamily="49" charset="0"/>
              </a:rPr>
              <a:t>W.initializer</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sess2.run(</a:t>
            </a:r>
            <a:r>
              <a:rPr lang="en-US" altLang="ko-KR" sz="1400" b="1" dirty="0" err="1">
                <a:latin typeface="Courier New" panose="02070309020205020404" pitchFamily="49" charset="0"/>
                <a:cs typeface="Courier New" panose="02070309020205020404" pitchFamily="49" charset="0"/>
              </a:rPr>
              <a:t>W.initializer</a:t>
            </a:r>
            <a:r>
              <a:rPr lang="en-US" altLang="ko-KR" sz="1400" b="1" dirty="0">
                <a:latin typeface="Courier New" panose="02070309020205020404" pitchFamily="49" charset="0"/>
                <a:cs typeface="Courier New" panose="02070309020205020404" pitchFamily="49" charset="0"/>
              </a:rPr>
              <a:t>)</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print(sess1.run(</a:t>
            </a:r>
            <a:r>
              <a:rPr lang="en-US" altLang="ko-KR" sz="1400" b="1" dirty="0" err="1">
                <a:latin typeface="Courier New" panose="02070309020205020404" pitchFamily="49" charset="0"/>
                <a:cs typeface="Courier New" panose="02070309020205020404" pitchFamily="49" charset="0"/>
              </a:rPr>
              <a:t>W.assign_add</a:t>
            </a:r>
            <a:r>
              <a:rPr lang="en-US" altLang="ko-KR" sz="1400" b="1" dirty="0">
                <a:latin typeface="Courier New" panose="02070309020205020404" pitchFamily="49" charset="0"/>
                <a:cs typeface="Courier New" panose="02070309020205020404" pitchFamily="49" charset="0"/>
              </a:rPr>
              <a:t>(10))) 	</a:t>
            </a:r>
            <a:r>
              <a:rPr lang="en-US" altLang="ko-KR" sz="1400" b="1" dirty="0" smtClean="0">
                <a:latin typeface="Courier New" panose="02070309020205020404" pitchFamily="49" charset="0"/>
                <a:cs typeface="Courier New" panose="02070309020205020404" pitchFamily="49" charset="0"/>
              </a:rPr>
              <a:t># </a:t>
            </a:r>
            <a:r>
              <a:rPr lang="en-US" altLang="ko-KR" sz="1400" b="1" dirty="0">
                <a:latin typeface="Courier New" panose="02070309020205020404" pitchFamily="49" charset="0"/>
                <a:cs typeface="Courier New" panose="02070309020205020404" pitchFamily="49" charset="0"/>
              </a:rPr>
              <a:t>&gt;&gt; 20</a:t>
            </a:r>
          </a:p>
          <a:p>
            <a:r>
              <a:rPr lang="en-US" altLang="ko-KR" sz="1400" b="1" dirty="0">
                <a:latin typeface="Courier New" panose="02070309020205020404" pitchFamily="49" charset="0"/>
                <a:cs typeface="Courier New" panose="02070309020205020404" pitchFamily="49" charset="0"/>
              </a:rPr>
              <a:t>print(sess2.run(</a:t>
            </a:r>
            <a:r>
              <a:rPr lang="en-US" altLang="ko-KR" sz="1400" b="1" dirty="0" err="1">
                <a:latin typeface="Courier New" panose="02070309020205020404" pitchFamily="49" charset="0"/>
                <a:cs typeface="Courier New" panose="02070309020205020404" pitchFamily="49" charset="0"/>
              </a:rPr>
              <a:t>W.assign_sub</a:t>
            </a:r>
            <a:r>
              <a:rPr lang="en-US" altLang="ko-KR" sz="1400" b="1" dirty="0">
                <a:latin typeface="Courier New" panose="02070309020205020404" pitchFamily="49" charset="0"/>
                <a:cs typeface="Courier New" panose="02070309020205020404" pitchFamily="49" charset="0"/>
              </a:rPr>
              <a:t>(2))) 		# &gt;&gt; </a:t>
            </a:r>
            <a:r>
              <a:rPr lang="en-US" altLang="ko-KR" sz="1400" b="1" dirty="0" smtClean="0">
                <a:latin typeface="Courier New" panose="02070309020205020404" pitchFamily="49" charset="0"/>
                <a:cs typeface="Courier New" panose="02070309020205020404" pitchFamily="49" charset="0"/>
              </a:rPr>
              <a:t>?</a:t>
            </a:r>
          </a:p>
          <a:p>
            <a:endParaRPr lang="en-US" altLang="ko-KR" sz="1400" b="1" dirty="0">
              <a:latin typeface="Courier New" panose="02070309020205020404" pitchFamily="49" charset="0"/>
              <a:cs typeface="Courier New" panose="02070309020205020404" pitchFamily="49" charset="0"/>
            </a:endParaRPr>
          </a:p>
          <a:p>
            <a:r>
              <a:rPr lang="en-US" altLang="ko-KR" sz="1400" b="1" dirty="0" smtClean="0">
                <a:latin typeface="Courier New" panose="02070309020205020404" pitchFamily="49" charset="0"/>
                <a:cs typeface="Courier New" panose="02070309020205020404" pitchFamily="49" charset="0"/>
              </a:rPr>
              <a:t>sess1.close()</a:t>
            </a:r>
          </a:p>
          <a:p>
            <a:r>
              <a:rPr lang="en-US" altLang="ko-KR" sz="1400" b="1" dirty="0" smtClean="0">
                <a:latin typeface="Courier New" panose="02070309020205020404" pitchFamily="49" charset="0"/>
                <a:cs typeface="Courier New" panose="02070309020205020404" pitchFamily="49" charset="0"/>
              </a:rPr>
              <a:t>sess2.close()</a:t>
            </a:r>
            <a:endParaRPr lang="en-US" altLang="ko-KR"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97425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 altLang="ko-KR" sz="2800" b="1" dirty="0" smtClean="0">
                <a:ea typeface="Georgia"/>
                <a:cs typeface="Georgia"/>
                <a:sym typeface="Georgia"/>
              </a:rPr>
              <a:t>Each session maintains its own copy of variables</a:t>
            </a:r>
            <a:endParaRPr lang="ko-KR" altLang="en-US" sz="2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838200" y="1825625"/>
            <a:ext cx="7771646" cy="3539430"/>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W = </a:t>
            </a:r>
            <a:r>
              <a:rPr lang="en-US" altLang="ko-KR" sz="1400" b="1" dirty="0" err="1">
                <a:latin typeface="Courier New" panose="02070309020205020404" pitchFamily="49" charset="0"/>
                <a:cs typeface="Courier New" panose="02070309020205020404" pitchFamily="49" charset="0"/>
              </a:rPr>
              <a:t>tf.Variable</a:t>
            </a:r>
            <a:r>
              <a:rPr lang="en-US" altLang="ko-KR" sz="1400" b="1" dirty="0">
                <a:latin typeface="Courier New" panose="02070309020205020404" pitchFamily="49" charset="0"/>
                <a:cs typeface="Courier New" panose="02070309020205020404" pitchFamily="49" charset="0"/>
              </a:rPr>
              <a:t>(10)</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sess1 = </a:t>
            </a:r>
            <a:r>
              <a:rPr lang="en-US" altLang="ko-KR" sz="1400" b="1" dirty="0" err="1">
                <a:latin typeface="Courier New" panose="02070309020205020404" pitchFamily="49" charset="0"/>
                <a:cs typeface="Courier New" panose="02070309020205020404" pitchFamily="49" charset="0"/>
              </a:rPr>
              <a:t>tf.Session</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sess2 = </a:t>
            </a:r>
            <a:r>
              <a:rPr lang="en-US" altLang="ko-KR" sz="1400" b="1" dirty="0" err="1">
                <a:latin typeface="Courier New" panose="02070309020205020404" pitchFamily="49" charset="0"/>
                <a:cs typeface="Courier New" panose="02070309020205020404" pitchFamily="49" charset="0"/>
              </a:rPr>
              <a:t>tf.Session</a:t>
            </a:r>
            <a:r>
              <a:rPr lang="en-US" altLang="ko-KR" sz="1400" b="1" dirty="0">
                <a:latin typeface="Courier New" panose="02070309020205020404" pitchFamily="49" charset="0"/>
                <a:cs typeface="Courier New" panose="02070309020205020404" pitchFamily="49" charset="0"/>
              </a:rPr>
              <a:t>()</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sess1.run(</a:t>
            </a:r>
            <a:r>
              <a:rPr lang="en-US" altLang="ko-KR" sz="1400" b="1" dirty="0" err="1">
                <a:latin typeface="Courier New" panose="02070309020205020404" pitchFamily="49" charset="0"/>
                <a:cs typeface="Courier New" panose="02070309020205020404" pitchFamily="49" charset="0"/>
              </a:rPr>
              <a:t>W.initializer</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sess2.run(</a:t>
            </a:r>
            <a:r>
              <a:rPr lang="en-US" altLang="ko-KR" sz="1400" b="1" dirty="0" err="1">
                <a:latin typeface="Courier New" panose="02070309020205020404" pitchFamily="49" charset="0"/>
                <a:cs typeface="Courier New" panose="02070309020205020404" pitchFamily="49" charset="0"/>
              </a:rPr>
              <a:t>W.initializer</a:t>
            </a:r>
            <a:r>
              <a:rPr lang="en-US" altLang="ko-KR" sz="1400" b="1" dirty="0">
                <a:latin typeface="Courier New" panose="02070309020205020404" pitchFamily="49" charset="0"/>
                <a:cs typeface="Courier New" panose="02070309020205020404" pitchFamily="49" charset="0"/>
              </a:rPr>
              <a:t>)</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print(sess1.run(</a:t>
            </a:r>
            <a:r>
              <a:rPr lang="en-US" altLang="ko-KR" sz="1400" b="1" dirty="0" err="1">
                <a:latin typeface="Courier New" panose="02070309020205020404" pitchFamily="49" charset="0"/>
                <a:cs typeface="Courier New" panose="02070309020205020404" pitchFamily="49" charset="0"/>
              </a:rPr>
              <a:t>W.assign_add</a:t>
            </a:r>
            <a:r>
              <a:rPr lang="en-US" altLang="ko-KR" sz="1400" b="1" dirty="0">
                <a:latin typeface="Courier New" panose="02070309020205020404" pitchFamily="49" charset="0"/>
                <a:cs typeface="Courier New" panose="02070309020205020404" pitchFamily="49" charset="0"/>
              </a:rPr>
              <a:t>(10))) 		# &gt;&gt; 20</a:t>
            </a:r>
          </a:p>
          <a:p>
            <a:r>
              <a:rPr lang="en-US" altLang="ko-KR" sz="1400" b="1" dirty="0">
                <a:latin typeface="Courier New" panose="02070309020205020404" pitchFamily="49" charset="0"/>
                <a:cs typeface="Courier New" panose="02070309020205020404" pitchFamily="49" charset="0"/>
              </a:rPr>
              <a:t>print(sess2.run(</a:t>
            </a:r>
            <a:r>
              <a:rPr lang="en-US" altLang="ko-KR" sz="1400" b="1" dirty="0" err="1">
                <a:latin typeface="Courier New" panose="02070309020205020404" pitchFamily="49" charset="0"/>
                <a:cs typeface="Courier New" panose="02070309020205020404" pitchFamily="49" charset="0"/>
              </a:rPr>
              <a:t>W.assign_sub</a:t>
            </a:r>
            <a:r>
              <a:rPr lang="en-US" altLang="ko-KR" sz="1400" b="1" dirty="0">
                <a:latin typeface="Courier New" panose="02070309020205020404" pitchFamily="49" charset="0"/>
                <a:cs typeface="Courier New" panose="02070309020205020404" pitchFamily="49" charset="0"/>
              </a:rPr>
              <a:t>(2))) 		# &gt;&gt; 8</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print(sess1.run(</a:t>
            </a:r>
            <a:r>
              <a:rPr lang="en-US" altLang="ko-KR" sz="1400" b="1" dirty="0" err="1">
                <a:latin typeface="Courier New" panose="02070309020205020404" pitchFamily="49" charset="0"/>
                <a:cs typeface="Courier New" panose="02070309020205020404" pitchFamily="49" charset="0"/>
              </a:rPr>
              <a:t>W.assign_add</a:t>
            </a:r>
            <a:r>
              <a:rPr lang="en-US" altLang="ko-KR" sz="1400" b="1" dirty="0">
                <a:latin typeface="Courier New" panose="02070309020205020404" pitchFamily="49" charset="0"/>
                <a:cs typeface="Courier New" panose="02070309020205020404" pitchFamily="49" charset="0"/>
              </a:rPr>
              <a:t>(100))) 		# &gt;&gt; 120</a:t>
            </a:r>
          </a:p>
          <a:p>
            <a:r>
              <a:rPr lang="en-US" altLang="ko-KR" sz="1400" b="1" dirty="0">
                <a:latin typeface="Courier New" panose="02070309020205020404" pitchFamily="49" charset="0"/>
                <a:cs typeface="Courier New" panose="02070309020205020404" pitchFamily="49" charset="0"/>
              </a:rPr>
              <a:t>print(sess2.run(</a:t>
            </a:r>
            <a:r>
              <a:rPr lang="en-US" altLang="ko-KR" sz="1400" b="1" dirty="0" err="1">
                <a:latin typeface="Courier New" panose="02070309020205020404" pitchFamily="49" charset="0"/>
                <a:cs typeface="Courier New" panose="02070309020205020404" pitchFamily="49" charset="0"/>
              </a:rPr>
              <a:t>W.assign_sub</a:t>
            </a:r>
            <a:r>
              <a:rPr lang="en-US" altLang="ko-KR" sz="1400" b="1" dirty="0">
                <a:latin typeface="Courier New" panose="02070309020205020404" pitchFamily="49" charset="0"/>
                <a:cs typeface="Courier New" panose="02070309020205020404" pitchFamily="49" charset="0"/>
              </a:rPr>
              <a:t>(50))) 		# &gt;&gt; -42</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sess1.close()</a:t>
            </a:r>
          </a:p>
          <a:p>
            <a:r>
              <a:rPr lang="en-US" altLang="ko-KR" sz="1400" b="1" dirty="0">
                <a:latin typeface="Courier New" panose="02070309020205020404" pitchFamily="49" charset="0"/>
                <a:cs typeface="Courier New" panose="02070309020205020404" pitchFamily="49" charset="0"/>
              </a:rPr>
              <a:t>sess2.close()</a:t>
            </a:r>
          </a:p>
        </p:txBody>
      </p:sp>
    </p:spTree>
    <p:extLst>
      <p:ext uri="{BB962C8B-B14F-4D97-AF65-F5344CB8AC3E}">
        <p14:creationId xmlns:p14="http://schemas.microsoft.com/office/powerpoint/2010/main" val="5215135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smtClean="0"/>
              <a:t>Variables : Scope</a:t>
            </a:r>
            <a:endParaRPr lang="ko-KR" altLang="en-US" sz="2800" dirty="0"/>
          </a:p>
        </p:txBody>
      </p:sp>
      <p:sp>
        <p:nvSpPr>
          <p:cNvPr id="3" name="내용 개체 틀 2"/>
          <p:cNvSpPr>
            <a:spLocks noGrp="1"/>
          </p:cNvSpPr>
          <p:nvPr>
            <p:ph idx="1"/>
          </p:nvPr>
        </p:nvSpPr>
        <p:spPr>
          <a:xfrm>
            <a:off x="838200" y="2395995"/>
            <a:ext cx="10515600" cy="383419"/>
          </a:xfrm>
        </p:spPr>
        <p:txBody>
          <a:bodyPr>
            <a:normAutofit/>
          </a:bodyPr>
          <a:lstStyle/>
          <a:p>
            <a:r>
              <a:rPr lang="en-US" altLang="ko-KR" sz="1800" dirty="0" err="1"/>
              <a:t>ValueError</a:t>
            </a:r>
            <a:r>
              <a:rPr lang="en-US" altLang="ko-KR" sz="1800" dirty="0"/>
              <a:t>: Variable scalar already exists, disallowed.</a:t>
            </a:r>
          </a:p>
        </p:txBody>
      </p:sp>
      <p:sp>
        <p:nvSpPr>
          <p:cNvPr id="8" name="TextBox 7">
            <a:extLst>
              <a:ext uri="{FF2B5EF4-FFF2-40B4-BE49-F238E27FC236}">
                <a16:creationId xmlns:a16="http://schemas.microsoft.com/office/drawing/2014/main" id="{A33BCD84-10D4-4F32-A89D-5B338AC70061}"/>
              </a:ext>
            </a:extLst>
          </p:cNvPr>
          <p:cNvSpPr txBox="1"/>
          <p:nvPr/>
        </p:nvSpPr>
        <p:spPr>
          <a:xfrm>
            <a:off x="1066956" y="1707376"/>
            <a:ext cx="9197254" cy="523220"/>
          </a:xfrm>
          <a:prstGeom prst="rect">
            <a:avLst/>
          </a:prstGeom>
          <a:noFill/>
          <a:ln>
            <a:solidFill>
              <a:schemeClr val="bg1">
                <a:lumMod val="75000"/>
              </a:schemeClr>
            </a:solidFill>
          </a:ln>
        </p:spPr>
        <p:txBody>
          <a:bodyPr wrap="square" rtlCol="0">
            <a:spAutoFit/>
          </a:bodyPr>
          <a:lstStyle/>
          <a:p>
            <a:r>
              <a:rPr lang="en-US" altLang="ko-KR" sz="1400" b="1" dirty="0" smtClean="0">
                <a:latin typeface="Courier New" panose="02070309020205020404" pitchFamily="49" charset="0"/>
                <a:cs typeface="Courier New" panose="02070309020205020404" pitchFamily="49" charset="0"/>
              </a:rPr>
              <a:t>a </a:t>
            </a:r>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tf.get_variable</a:t>
            </a:r>
            <a:r>
              <a:rPr lang="en-US" altLang="ko-KR" sz="1400" b="1" dirty="0">
                <a:latin typeface="Courier New" panose="02070309020205020404" pitchFamily="49" charset="0"/>
                <a:cs typeface="Courier New" panose="02070309020205020404" pitchFamily="49" charset="0"/>
              </a:rPr>
              <a:t>("scalar", initializer=5)</a:t>
            </a:r>
          </a:p>
          <a:p>
            <a:r>
              <a:rPr lang="en-US" altLang="ko-KR" sz="1400" b="1" dirty="0">
                <a:latin typeface="Courier New" panose="02070309020205020404" pitchFamily="49" charset="0"/>
                <a:cs typeface="Courier New" panose="02070309020205020404" pitchFamily="49" charset="0"/>
              </a:rPr>
              <a:t>b = </a:t>
            </a:r>
            <a:r>
              <a:rPr lang="en-US" altLang="ko-KR" sz="1400" b="1" dirty="0" err="1">
                <a:latin typeface="Courier New" panose="02070309020205020404" pitchFamily="49" charset="0"/>
                <a:cs typeface="Courier New" panose="02070309020205020404" pitchFamily="49" charset="0"/>
              </a:rPr>
              <a:t>tf.get_variable</a:t>
            </a:r>
            <a:r>
              <a:rPr lang="en-US" altLang="ko-KR" sz="1400" b="1" dirty="0">
                <a:latin typeface="Courier New" panose="02070309020205020404" pitchFamily="49" charset="0"/>
                <a:cs typeface="Courier New" panose="02070309020205020404" pitchFamily="49" charset="0"/>
              </a:rPr>
              <a:t>("scalar", initializer=4)</a:t>
            </a:r>
          </a:p>
        </p:txBody>
      </p:sp>
      <p:sp>
        <p:nvSpPr>
          <p:cNvPr id="13" name="TextBox 12">
            <a:extLst>
              <a:ext uri="{FF2B5EF4-FFF2-40B4-BE49-F238E27FC236}">
                <a16:creationId xmlns:a16="http://schemas.microsoft.com/office/drawing/2014/main" id="{A33BCD84-10D4-4F32-A89D-5B338AC70061}"/>
              </a:ext>
            </a:extLst>
          </p:cNvPr>
          <p:cNvSpPr txBox="1"/>
          <p:nvPr/>
        </p:nvSpPr>
        <p:spPr>
          <a:xfrm>
            <a:off x="1066956" y="2935903"/>
            <a:ext cx="9197254" cy="1384995"/>
          </a:xfrm>
          <a:prstGeom prst="rect">
            <a:avLst/>
          </a:prstGeom>
          <a:noFill/>
          <a:ln>
            <a:solidFill>
              <a:schemeClr val="bg1">
                <a:lumMod val="75000"/>
              </a:schemeClr>
            </a:solidFill>
          </a:ln>
        </p:spPr>
        <p:txBody>
          <a:bodyPr wrap="square" rtlCol="0">
            <a:spAutoFit/>
          </a:bodyPr>
          <a:lstStyle/>
          <a:p>
            <a:r>
              <a:rPr lang="en-US" altLang="ko-KR" sz="1400" b="1" dirty="0" smtClean="0">
                <a:latin typeface="Courier New" panose="02070309020205020404" pitchFamily="49" charset="0"/>
                <a:cs typeface="Courier New" panose="02070309020205020404" pitchFamily="49" charset="0"/>
              </a:rPr>
              <a:t>with </a:t>
            </a:r>
            <a:r>
              <a:rPr lang="en-US" altLang="ko-KR" sz="1400" b="1" dirty="0" err="1">
                <a:latin typeface="Courier New" panose="02070309020205020404" pitchFamily="49" charset="0"/>
                <a:cs typeface="Courier New" panose="02070309020205020404" pitchFamily="49" charset="0"/>
              </a:rPr>
              <a:t>tf.variable_scope</a:t>
            </a:r>
            <a:r>
              <a:rPr lang="en-US" altLang="ko-KR" sz="1400" b="1" dirty="0">
                <a:latin typeface="Courier New" panose="02070309020205020404" pitchFamily="49" charset="0"/>
                <a:cs typeface="Courier New" panose="02070309020205020404" pitchFamily="49" charset="0"/>
              </a:rPr>
              <a:t>("model1"):</a:t>
            </a:r>
          </a:p>
          <a:p>
            <a:r>
              <a:rPr lang="en-US" altLang="ko-KR" sz="1400" b="1" dirty="0">
                <a:latin typeface="Courier New" panose="02070309020205020404" pitchFamily="49" charset="0"/>
                <a:cs typeface="Courier New" panose="02070309020205020404" pitchFamily="49" charset="0"/>
              </a:rPr>
              <a:t>    a = </a:t>
            </a:r>
            <a:r>
              <a:rPr lang="en-US" altLang="ko-KR" sz="1400" b="1" dirty="0" err="1">
                <a:latin typeface="Courier New" panose="02070309020205020404" pitchFamily="49" charset="0"/>
                <a:cs typeface="Courier New" panose="02070309020205020404" pitchFamily="49" charset="0"/>
              </a:rPr>
              <a:t>tf.get_variable</a:t>
            </a:r>
            <a:r>
              <a:rPr lang="en-US" altLang="ko-KR" sz="1400" b="1" dirty="0">
                <a:latin typeface="Courier New" panose="02070309020205020404" pitchFamily="49" charset="0"/>
                <a:cs typeface="Courier New" panose="02070309020205020404" pitchFamily="49" charset="0"/>
              </a:rPr>
              <a:t>("scalar", initializer=5)</a:t>
            </a:r>
          </a:p>
          <a:p>
            <a:r>
              <a:rPr lang="en-US" altLang="ko-KR" sz="1400" b="1" dirty="0">
                <a:latin typeface="Courier New" panose="02070309020205020404" pitchFamily="49" charset="0"/>
                <a:cs typeface="Courier New" panose="02070309020205020404" pitchFamily="49" charset="0"/>
              </a:rPr>
              <a:t>with </a:t>
            </a:r>
            <a:r>
              <a:rPr lang="en-US" altLang="ko-KR" sz="1400" b="1" dirty="0" err="1">
                <a:latin typeface="Courier New" panose="02070309020205020404" pitchFamily="49" charset="0"/>
                <a:cs typeface="Courier New" panose="02070309020205020404" pitchFamily="49" charset="0"/>
              </a:rPr>
              <a:t>tf.variable_scope</a:t>
            </a:r>
            <a:r>
              <a:rPr lang="en-US" altLang="ko-KR" sz="1400" b="1" dirty="0">
                <a:latin typeface="Courier New" panose="02070309020205020404" pitchFamily="49" charset="0"/>
                <a:cs typeface="Courier New" panose="02070309020205020404" pitchFamily="49" charset="0"/>
              </a:rPr>
              <a:t>("model2"):    </a:t>
            </a:r>
          </a:p>
          <a:p>
            <a:r>
              <a:rPr lang="en-US" altLang="ko-KR" sz="1400" b="1" dirty="0">
                <a:latin typeface="Courier New" panose="02070309020205020404" pitchFamily="49" charset="0"/>
                <a:cs typeface="Courier New" panose="02070309020205020404" pitchFamily="49" charset="0"/>
              </a:rPr>
              <a:t>    b = </a:t>
            </a:r>
            <a:r>
              <a:rPr lang="en-US" altLang="ko-KR" sz="1400" b="1" dirty="0" err="1">
                <a:latin typeface="Courier New" panose="02070309020205020404" pitchFamily="49" charset="0"/>
                <a:cs typeface="Courier New" panose="02070309020205020404" pitchFamily="49" charset="0"/>
              </a:rPr>
              <a:t>tf.get_variable</a:t>
            </a:r>
            <a:r>
              <a:rPr lang="en-US" altLang="ko-KR" sz="1400" b="1" dirty="0">
                <a:latin typeface="Courier New" panose="02070309020205020404" pitchFamily="49" charset="0"/>
                <a:cs typeface="Courier New" panose="02070309020205020404" pitchFamily="49" charset="0"/>
              </a:rPr>
              <a:t>("scalar", initializer=4)</a:t>
            </a:r>
          </a:p>
          <a:p>
            <a:r>
              <a:rPr lang="en-US" altLang="ko-KR" sz="1400" b="1" dirty="0" smtClean="0">
                <a:latin typeface="Courier New" panose="02070309020205020404" pitchFamily="49" charset="0"/>
                <a:cs typeface="Courier New" panose="02070309020205020404" pitchFamily="49" charset="0"/>
              </a:rPr>
              <a:t>print(a</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print(b)</a:t>
            </a:r>
          </a:p>
        </p:txBody>
      </p:sp>
      <p:pic>
        <p:nvPicPr>
          <p:cNvPr id="4" name="그림 3"/>
          <p:cNvPicPr>
            <a:picLocks noChangeAspect="1"/>
          </p:cNvPicPr>
          <p:nvPr/>
        </p:nvPicPr>
        <p:blipFill>
          <a:blip r:embed="rId2"/>
          <a:stretch>
            <a:fillRect/>
          </a:stretch>
        </p:blipFill>
        <p:spPr>
          <a:xfrm>
            <a:off x="1097134" y="4482772"/>
            <a:ext cx="4000500" cy="409575"/>
          </a:xfrm>
          <a:prstGeom prst="rect">
            <a:avLst/>
          </a:prstGeom>
        </p:spPr>
      </p:pic>
      <p:sp>
        <p:nvSpPr>
          <p:cNvPr id="7" name="TextBox 6">
            <a:extLst>
              <a:ext uri="{FF2B5EF4-FFF2-40B4-BE49-F238E27FC236}">
                <a16:creationId xmlns:a16="http://schemas.microsoft.com/office/drawing/2014/main" id="{A33BCD84-10D4-4F32-A89D-5B338AC70061}"/>
              </a:ext>
            </a:extLst>
          </p:cNvPr>
          <p:cNvSpPr txBox="1"/>
          <p:nvPr/>
        </p:nvSpPr>
        <p:spPr>
          <a:xfrm>
            <a:off x="5665583" y="4011404"/>
            <a:ext cx="6287433" cy="2677656"/>
          </a:xfrm>
          <a:prstGeom prst="rect">
            <a:avLst/>
          </a:prstGeom>
          <a:solidFill>
            <a:schemeClr val="bg1"/>
          </a:solidFill>
          <a:ln>
            <a:solidFill>
              <a:schemeClr val="bg1">
                <a:lumMod val="75000"/>
              </a:schemeClr>
            </a:solidFill>
          </a:ln>
        </p:spPr>
        <p:txBody>
          <a:bodyPr wrap="square" rtlCol="0">
            <a:spAutoFit/>
          </a:bodyPr>
          <a:lstStyle/>
          <a:p>
            <a:r>
              <a:rPr lang="en-US" altLang="ko-KR" sz="1400" b="1" dirty="0" err="1">
                <a:latin typeface="Courier New" panose="02070309020205020404" pitchFamily="49" charset="0"/>
                <a:cs typeface="Courier New" panose="02070309020205020404" pitchFamily="49" charset="0"/>
              </a:rPr>
              <a:t>tf.reset_default_graph</a:t>
            </a:r>
            <a:r>
              <a:rPr lang="en-US" altLang="ko-KR" sz="1400" b="1" dirty="0">
                <a:latin typeface="Courier New" panose="02070309020205020404" pitchFamily="49" charset="0"/>
                <a:cs typeface="Courier New" panose="02070309020205020404" pitchFamily="49" charset="0"/>
              </a:rPr>
              <a:t>()</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with </a:t>
            </a:r>
            <a:r>
              <a:rPr lang="en-US" altLang="ko-KR" sz="1400" b="1" dirty="0" err="1">
                <a:latin typeface="Courier New" panose="02070309020205020404" pitchFamily="49" charset="0"/>
                <a:cs typeface="Courier New" panose="02070309020205020404" pitchFamily="49" charset="0"/>
              </a:rPr>
              <a:t>tf.variable_scope</a:t>
            </a:r>
            <a:r>
              <a:rPr lang="en-US" altLang="ko-KR" sz="1400" b="1" dirty="0">
                <a:latin typeface="Courier New" panose="02070309020205020404" pitchFamily="49" charset="0"/>
                <a:cs typeface="Courier New" panose="02070309020205020404" pitchFamily="49" charset="0"/>
              </a:rPr>
              <a:t>("model1"):</a:t>
            </a:r>
          </a:p>
          <a:p>
            <a:r>
              <a:rPr lang="en-US" altLang="ko-KR" sz="1400" b="1" dirty="0">
                <a:latin typeface="Courier New" panose="02070309020205020404" pitchFamily="49" charset="0"/>
                <a:cs typeface="Courier New" panose="02070309020205020404" pitchFamily="49" charset="0"/>
              </a:rPr>
              <a:t>    a = </a:t>
            </a:r>
            <a:r>
              <a:rPr lang="en-US" altLang="ko-KR" sz="1400" b="1" dirty="0" err="1">
                <a:latin typeface="Courier New" panose="02070309020205020404" pitchFamily="49" charset="0"/>
                <a:cs typeface="Courier New" panose="02070309020205020404" pitchFamily="49" charset="0"/>
              </a:rPr>
              <a:t>tf.get_variable</a:t>
            </a:r>
            <a:r>
              <a:rPr lang="en-US" altLang="ko-KR" sz="1400" b="1" dirty="0">
                <a:latin typeface="Courier New" panose="02070309020205020404" pitchFamily="49" charset="0"/>
                <a:cs typeface="Courier New" panose="02070309020205020404" pitchFamily="49" charset="0"/>
              </a:rPr>
              <a:t>(name="scalar", initializer=5)</a:t>
            </a:r>
          </a:p>
          <a:p>
            <a:r>
              <a:rPr lang="en-US" altLang="ko-KR" sz="1400" b="1" dirty="0">
                <a:latin typeface="Courier New" panose="02070309020205020404" pitchFamily="49" charset="0"/>
                <a:cs typeface="Courier New" panose="02070309020205020404" pitchFamily="49" charset="0"/>
              </a:rPr>
              <a:t>with </a:t>
            </a:r>
            <a:r>
              <a:rPr lang="en-US" altLang="ko-KR" sz="1400" b="1" dirty="0" err="1">
                <a:latin typeface="Courier New" panose="02070309020205020404" pitchFamily="49" charset="0"/>
                <a:cs typeface="Courier New" panose="02070309020205020404" pitchFamily="49" charset="0"/>
              </a:rPr>
              <a:t>tf.variable_scope</a:t>
            </a:r>
            <a:r>
              <a:rPr lang="en-US" altLang="ko-KR" sz="1400" b="1" dirty="0">
                <a:latin typeface="Courier New" panose="02070309020205020404" pitchFamily="49" charset="0"/>
                <a:cs typeface="Courier New" panose="02070309020205020404" pitchFamily="49" charset="0"/>
              </a:rPr>
              <a:t>("model2"):</a:t>
            </a:r>
          </a:p>
          <a:p>
            <a:r>
              <a:rPr lang="en-US" altLang="ko-KR" sz="1400" b="1" dirty="0">
                <a:latin typeface="Courier New" panose="02070309020205020404" pitchFamily="49" charset="0"/>
                <a:cs typeface="Courier New" panose="02070309020205020404" pitchFamily="49" charset="0"/>
              </a:rPr>
              <a:t>    b = </a:t>
            </a:r>
            <a:r>
              <a:rPr lang="en-US" altLang="ko-KR" sz="1400" b="1" dirty="0" err="1">
                <a:latin typeface="Courier New" panose="02070309020205020404" pitchFamily="49" charset="0"/>
                <a:cs typeface="Courier New" panose="02070309020205020404" pitchFamily="49" charset="0"/>
              </a:rPr>
              <a:t>tf.get_variable</a:t>
            </a:r>
            <a:r>
              <a:rPr lang="en-US" altLang="ko-KR" sz="1400" b="1" dirty="0">
                <a:latin typeface="Courier New" panose="02070309020205020404" pitchFamily="49" charset="0"/>
                <a:cs typeface="Courier New" panose="02070309020205020404" pitchFamily="49" charset="0"/>
              </a:rPr>
              <a:t>(name="scalar", initializer=4)</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with </a:t>
            </a:r>
            <a:r>
              <a:rPr lang="en-US" altLang="ko-KR" sz="1400" b="1" dirty="0" err="1">
                <a:latin typeface="Courier New" panose="02070309020205020404" pitchFamily="49" charset="0"/>
                <a:cs typeface="Courier New" panose="02070309020205020404" pitchFamily="49" charset="0"/>
              </a:rPr>
              <a:t>tf.Session</a:t>
            </a:r>
            <a:r>
              <a:rPr lang="en-US" altLang="ko-KR" sz="1400" b="1" dirty="0">
                <a:latin typeface="Courier New" panose="02070309020205020404" pitchFamily="49" charset="0"/>
                <a:cs typeface="Courier New" panose="02070309020205020404" pitchFamily="49" charset="0"/>
              </a:rPr>
              <a:t>() as </a:t>
            </a:r>
            <a:r>
              <a:rPr lang="en-US" altLang="ko-KR" sz="1400" b="1" dirty="0" err="1">
                <a:latin typeface="Courier New" panose="02070309020205020404" pitchFamily="49" charset="0"/>
                <a:cs typeface="Courier New" panose="02070309020205020404" pitchFamily="49" charset="0"/>
              </a:rPr>
              <a:t>sess</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    ops = </a:t>
            </a:r>
            <a:r>
              <a:rPr lang="en-US" altLang="ko-KR" sz="1400" b="1" dirty="0" err="1">
                <a:latin typeface="Courier New" panose="02070309020205020404" pitchFamily="49" charset="0"/>
                <a:cs typeface="Courier New" panose="02070309020205020404" pitchFamily="49" charset="0"/>
              </a:rPr>
              <a:t>sess.graph.get_operations</a:t>
            </a:r>
            <a:r>
              <a:rPr lang="en-US" altLang="ko-KR" sz="1400" b="1" dirty="0">
                <a:latin typeface="Courier New" panose="02070309020205020404" pitchFamily="49" charset="0"/>
                <a:cs typeface="Courier New" panose="02070309020205020404" pitchFamily="49" charset="0"/>
              </a:rPr>
              <a:t>()</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for op in ops:</a:t>
            </a:r>
          </a:p>
          <a:p>
            <a:r>
              <a:rPr lang="en-US" altLang="ko-KR" sz="1400" b="1" dirty="0">
                <a:latin typeface="Courier New" panose="02070309020205020404" pitchFamily="49" charset="0"/>
                <a:cs typeface="Courier New" panose="02070309020205020404" pitchFamily="49" charset="0"/>
              </a:rPr>
              <a:t>    print(op.name, </a:t>
            </a:r>
            <a:r>
              <a:rPr lang="en-US" altLang="ko-KR" sz="1400" b="1" dirty="0" err="1">
                <a:latin typeface="Courier New" panose="02070309020205020404" pitchFamily="49" charset="0"/>
                <a:cs typeface="Courier New" panose="02070309020205020404" pitchFamily="49" charset="0"/>
              </a:rPr>
              <a:t>op.values</a:t>
            </a:r>
            <a:r>
              <a:rPr lang="en-US" altLang="ko-KR"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288581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smtClean="0"/>
              <a:t>Control Dependencies</a:t>
            </a:r>
            <a:endParaRPr lang="ko-KR" altLang="en-US" sz="2800" b="1" dirty="0"/>
          </a:p>
        </p:txBody>
      </p:sp>
      <p:sp>
        <p:nvSpPr>
          <p:cNvPr id="3" name="내용 개체 틀 2"/>
          <p:cNvSpPr>
            <a:spLocks noGrp="1"/>
          </p:cNvSpPr>
          <p:nvPr>
            <p:ph idx="1"/>
          </p:nvPr>
        </p:nvSpPr>
        <p:spPr>
          <a:xfrm>
            <a:off x="838200" y="1825625"/>
            <a:ext cx="10515600" cy="410581"/>
          </a:xfrm>
        </p:spPr>
        <p:txBody>
          <a:bodyPr>
            <a:normAutofit/>
          </a:bodyPr>
          <a:lstStyle/>
          <a:p>
            <a:pPr>
              <a:spcBef>
                <a:spcPts val="0"/>
              </a:spcBef>
            </a:pPr>
            <a:r>
              <a:rPr lang="en-US" altLang="ko-KR" sz="1800" dirty="0" err="1">
                <a:latin typeface="+mj-lt"/>
                <a:ea typeface="Consolas"/>
                <a:cs typeface="Consolas"/>
                <a:sym typeface="Consolas"/>
              </a:rPr>
              <a:t>tf.Graph.control_dependencies</a:t>
            </a:r>
            <a:r>
              <a:rPr lang="en-US" altLang="ko-KR" sz="1800" dirty="0">
                <a:latin typeface="+mj-lt"/>
                <a:ea typeface="Consolas"/>
                <a:cs typeface="Consolas"/>
                <a:sym typeface="Consolas"/>
              </a:rPr>
              <a:t>(</a:t>
            </a:r>
            <a:r>
              <a:rPr lang="en-US" altLang="ko-KR" sz="1800" dirty="0" err="1">
                <a:latin typeface="+mj-lt"/>
                <a:ea typeface="Consolas"/>
                <a:cs typeface="Consolas"/>
                <a:sym typeface="Consolas"/>
              </a:rPr>
              <a:t>control_inputs</a:t>
            </a:r>
            <a:r>
              <a:rPr lang="en-US" altLang="ko-KR" sz="1800" dirty="0" smtClean="0">
                <a:latin typeface="+mj-lt"/>
                <a:ea typeface="Consolas"/>
                <a:cs typeface="Consolas"/>
                <a:sym typeface="Consolas"/>
              </a:rPr>
              <a:t>) </a:t>
            </a:r>
            <a:r>
              <a:rPr lang="en-US" altLang="ko-KR" sz="1800" dirty="0" smtClean="0">
                <a:latin typeface="+mj-lt"/>
                <a:ea typeface="Georgia"/>
                <a:cs typeface="Georgia"/>
                <a:sym typeface="Georgia"/>
              </a:rPr>
              <a:t> </a:t>
            </a:r>
            <a:r>
              <a:rPr lang="en-US" altLang="ko-KR" sz="1800" dirty="0">
                <a:latin typeface="+mj-lt"/>
                <a:ea typeface="Georgia"/>
                <a:cs typeface="Georgia"/>
                <a:sym typeface="Georgia"/>
              </a:rPr>
              <a:t>defines which ops should be run first</a:t>
            </a:r>
          </a:p>
          <a:p>
            <a:endParaRPr lang="ko-KR" altLang="en-US" sz="1800" dirty="0">
              <a:latin typeface="+mj-lt"/>
            </a:endParaRPr>
          </a:p>
        </p:txBody>
      </p:sp>
      <p:sp>
        <p:nvSpPr>
          <p:cNvPr id="4" name="TextBox 3">
            <a:extLst>
              <a:ext uri="{FF2B5EF4-FFF2-40B4-BE49-F238E27FC236}">
                <a16:creationId xmlns:a16="http://schemas.microsoft.com/office/drawing/2014/main" id="{A33BCD84-10D4-4F32-A89D-5B338AC70061}"/>
              </a:ext>
            </a:extLst>
          </p:cNvPr>
          <p:cNvSpPr txBox="1"/>
          <p:nvPr/>
        </p:nvSpPr>
        <p:spPr>
          <a:xfrm>
            <a:off x="974002" y="2242084"/>
            <a:ext cx="7771646" cy="1384995"/>
          </a:xfrm>
          <a:prstGeom prst="rect">
            <a:avLst/>
          </a:prstGeom>
          <a:noFill/>
          <a:ln>
            <a:solidFill>
              <a:schemeClr val="bg1">
                <a:lumMod val="75000"/>
              </a:schemeClr>
            </a:solidFill>
          </a:ln>
        </p:spPr>
        <p:txBody>
          <a:bodyPr wrap="square" rtlCol="0">
            <a:spAutoFit/>
          </a:bodyPr>
          <a:lstStyle/>
          <a:p>
            <a:pPr lvl="0">
              <a:spcBef>
                <a:spcPts val="1600"/>
              </a:spcBef>
            </a:pPr>
            <a:r>
              <a:rPr lang="en-US" altLang="ko-KR" sz="1400" dirty="0">
                <a:latin typeface="Consolas"/>
                <a:ea typeface="Consolas"/>
                <a:cs typeface="Consolas"/>
                <a:sym typeface="Consolas"/>
              </a:rPr>
              <a:t># your graph g have 5 ops: a, b, c, d, e</a:t>
            </a:r>
          </a:p>
          <a:p>
            <a:pPr lvl="0"/>
            <a:r>
              <a:rPr lang="en-US" altLang="ko-KR" sz="1400" dirty="0">
                <a:latin typeface="Consolas"/>
                <a:ea typeface="Consolas"/>
                <a:cs typeface="Consolas"/>
                <a:sym typeface="Consolas"/>
              </a:rPr>
              <a:t>g = </a:t>
            </a:r>
            <a:r>
              <a:rPr lang="en-US" altLang="ko-KR" sz="1400" dirty="0" err="1">
                <a:latin typeface="Consolas"/>
                <a:ea typeface="Consolas"/>
                <a:cs typeface="Consolas"/>
                <a:sym typeface="Consolas"/>
              </a:rPr>
              <a:t>tf.get_default_graph</a:t>
            </a:r>
            <a:r>
              <a:rPr lang="en-US" altLang="ko-KR" sz="1400" dirty="0">
                <a:latin typeface="Consolas"/>
                <a:ea typeface="Consolas"/>
                <a:cs typeface="Consolas"/>
                <a:sym typeface="Consolas"/>
              </a:rPr>
              <a:t>()</a:t>
            </a:r>
          </a:p>
          <a:p>
            <a:pPr lvl="0"/>
            <a:r>
              <a:rPr lang="en-US" altLang="ko-KR" sz="1400" dirty="0">
                <a:latin typeface="Consolas"/>
                <a:ea typeface="Consolas"/>
                <a:cs typeface="Consolas"/>
                <a:sym typeface="Consolas"/>
              </a:rPr>
              <a:t>with </a:t>
            </a:r>
            <a:r>
              <a:rPr lang="en-US" altLang="ko-KR" sz="1400" dirty="0" err="1">
                <a:latin typeface="Consolas"/>
                <a:ea typeface="Consolas"/>
                <a:cs typeface="Consolas"/>
                <a:sym typeface="Consolas"/>
              </a:rPr>
              <a:t>g.control_dependencies</a:t>
            </a:r>
            <a:r>
              <a:rPr lang="en-US" altLang="ko-KR" sz="1400" dirty="0">
                <a:latin typeface="Consolas"/>
                <a:ea typeface="Consolas"/>
                <a:cs typeface="Consolas"/>
                <a:sym typeface="Consolas"/>
              </a:rPr>
              <a:t>([a, b, c]):</a:t>
            </a:r>
          </a:p>
          <a:p>
            <a:pPr lvl="0"/>
            <a:r>
              <a:rPr lang="en-US" altLang="ko-KR" sz="1400" dirty="0">
                <a:latin typeface="Consolas"/>
                <a:ea typeface="Consolas"/>
                <a:cs typeface="Consolas"/>
                <a:sym typeface="Consolas"/>
              </a:rPr>
              <a:t>	# 'd' and 'e' will only run after 'a', 'b', and 'c' have executed.</a:t>
            </a:r>
          </a:p>
          <a:p>
            <a:pPr lvl="0"/>
            <a:r>
              <a:rPr lang="en-US" altLang="ko-KR" sz="1400" dirty="0">
                <a:latin typeface="Consolas"/>
                <a:ea typeface="Consolas"/>
                <a:cs typeface="Consolas"/>
                <a:sym typeface="Consolas"/>
              </a:rPr>
              <a:t>	d = ...</a:t>
            </a:r>
          </a:p>
          <a:p>
            <a:pPr lvl="0"/>
            <a:r>
              <a:rPr lang="en-US" altLang="ko-KR" sz="1400" dirty="0">
                <a:latin typeface="Consolas"/>
                <a:ea typeface="Consolas"/>
                <a:cs typeface="Consolas"/>
                <a:sym typeface="Consolas"/>
              </a:rPr>
              <a:t>	e = …</a:t>
            </a:r>
          </a:p>
        </p:txBody>
      </p:sp>
    </p:spTree>
    <p:extLst>
      <p:ext uri="{BB962C8B-B14F-4D97-AF65-F5344CB8AC3E}">
        <p14:creationId xmlns:p14="http://schemas.microsoft.com/office/powerpoint/2010/main" val="1611842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smtClean="0"/>
              <a:t>Session configurations</a:t>
            </a:r>
            <a:endParaRPr lang="ko-KR" altLang="en-US" sz="2800" b="1" dirty="0"/>
          </a:p>
        </p:txBody>
      </p:sp>
      <p:sp>
        <p:nvSpPr>
          <p:cNvPr id="3" name="내용 개체 틀 2"/>
          <p:cNvSpPr>
            <a:spLocks noGrp="1"/>
          </p:cNvSpPr>
          <p:nvPr>
            <p:ph idx="1"/>
          </p:nvPr>
        </p:nvSpPr>
        <p:spPr>
          <a:xfrm>
            <a:off x="838200" y="1825625"/>
            <a:ext cx="10515600" cy="935682"/>
          </a:xfrm>
        </p:spPr>
        <p:txBody>
          <a:bodyPr>
            <a:normAutofit/>
          </a:bodyPr>
          <a:lstStyle/>
          <a:p>
            <a:r>
              <a:rPr lang="en-US" altLang="ko-KR" sz="1800" dirty="0" smtClean="0"/>
              <a:t>A </a:t>
            </a:r>
            <a:r>
              <a:rPr lang="en-US" altLang="ko-KR" sz="1800" dirty="0"/>
              <a:t>session not only runs a graph operation, but can also </a:t>
            </a:r>
            <a:r>
              <a:rPr lang="en-US" altLang="ko-KR" sz="1800" dirty="0" smtClean="0"/>
              <a:t>take placeholders</a:t>
            </a:r>
            <a:r>
              <a:rPr lang="en-US" altLang="ko-KR" sz="1800" dirty="0"/>
              <a:t>, variables, and constants as input. We’ve used constants so far, but in </a:t>
            </a:r>
            <a:r>
              <a:rPr lang="en-US" altLang="ko-KR" sz="1800" dirty="0" smtClean="0"/>
              <a:t>later sections </a:t>
            </a:r>
            <a:r>
              <a:rPr lang="en-US" altLang="ko-KR" sz="1800" dirty="0"/>
              <a:t>we’ll start using variables and placeholders. Here’s a quick overview of these </a:t>
            </a:r>
            <a:r>
              <a:rPr lang="en-US" altLang="ko-KR" sz="1800" dirty="0" smtClean="0"/>
              <a:t>three types </a:t>
            </a:r>
            <a:r>
              <a:rPr lang="en-US" altLang="ko-KR" sz="1800" dirty="0"/>
              <a:t>of values.</a:t>
            </a:r>
            <a:endParaRPr lang="ko-KR" altLang="en-US" sz="1800" dirty="0"/>
          </a:p>
        </p:txBody>
      </p:sp>
      <p:pic>
        <p:nvPicPr>
          <p:cNvPr id="4" name="그림 3"/>
          <p:cNvPicPr>
            <a:picLocks noChangeAspect="1"/>
          </p:cNvPicPr>
          <p:nvPr/>
        </p:nvPicPr>
        <p:blipFill>
          <a:blip r:embed="rId2"/>
          <a:stretch>
            <a:fillRect/>
          </a:stretch>
        </p:blipFill>
        <p:spPr>
          <a:xfrm>
            <a:off x="7541537" y="3016194"/>
            <a:ext cx="3495486" cy="2378161"/>
          </a:xfrm>
          <a:prstGeom prst="rect">
            <a:avLst/>
          </a:prstGeom>
        </p:spPr>
      </p:pic>
      <p:sp>
        <p:nvSpPr>
          <p:cNvPr id="5" name="내용 개체 틀 2"/>
          <p:cNvSpPr txBox="1">
            <a:spLocks/>
          </p:cNvSpPr>
          <p:nvPr/>
        </p:nvSpPr>
        <p:spPr>
          <a:xfrm>
            <a:off x="909119" y="3016193"/>
            <a:ext cx="6324600" cy="261506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b="1" dirty="0"/>
              <a:t>Constant</a:t>
            </a:r>
            <a:r>
              <a:rPr lang="en-US" altLang="ko-KR" sz="1800" dirty="0"/>
              <a:t> : A value that does not change, such as hyper-parameters or settings.</a:t>
            </a:r>
            <a:endParaRPr lang="ko-KR" altLang="en-US" sz="1800" dirty="0"/>
          </a:p>
          <a:p>
            <a:r>
              <a:rPr lang="en-US" altLang="ko-KR" sz="1800" b="1" dirty="0" smtClean="0"/>
              <a:t>Variable</a:t>
            </a:r>
            <a:r>
              <a:rPr lang="en-US" altLang="ko-KR" sz="1800" dirty="0" smtClean="0"/>
              <a:t> : A </a:t>
            </a:r>
            <a:r>
              <a:rPr lang="en-US" altLang="ko-KR" sz="1800" dirty="0"/>
              <a:t>value that can change, such as parameters of a machine learning model. </a:t>
            </a:r>
            <a:r>
              <a:rPr lang="en-US" altLang="ko-KR" sz="1800" dirty="0" smtClean="0"/>
              <a:t>Variables must </a:t>
            </a:r>
            <a:r>
              <a:rPr lang="en-US" altLang="ko-KR" sz="1800" dirty="0"/>
              <a:t>me initialized by the session before they are used</a:t>
            </a:r>
            <a:r>
              <a:rPr lang="en-US" altLang="ko-KR" sz="1800" dirty="0" smtClean="0"/>
              <a:t>.</a:t>
            </a:r>
          </a:p>
          <a:p>
            <a:r>
              <a:rPr lang="en-US" altLang="ko-KR" sz="1800" b="1" dirty="0"/>
              <a:t>Placeholder</a:t>
            </a:r>
            <a:r>
              <a:rPr lang="en-US" altLang="ko-KR" sz="1800" dirty="0"/>
              <a:t> : A value that is unassigned, but will be initialized by the session wherever it is run. Typically, placeholders are the input and output of your model.</a:t>
            </a:r>
          </a:p>
          <a:p>
            <a:endParaRPr lang="en-US" altLang="ko-KR" sz="1800" dirty="0"/>
          </a:p>
        </p:txBody>
      </p:sp>
    </p:spTree>
    <p:extLst>
      <p:ext uri="{BB962C8B-B14F-4D97-AF65-F5344CB8AC3E}">
        <p14:creationId xmlns:p14="http://schemas.microsoft.com/office/powerpoint/2010/main" val="38971669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smtClean="0"/>
              <a:t>Placeholders</a:t>
            </a:r>
            <a:endParaRPr lang="ko-KR" altLang="en-US" sz="2800" b="1" dirty="0"/>
          </a:p>
        </p:txBody>
      </p:sp>
      <p:sp>
        <p:nvSpPr>
          <p:cNvPr id="3" name="내용 개체 틀 2"/>
          <p:cNvSpPr>
            <a:spLocks noGrp="1"/>
          </p:cNvSpPr>
          <p:nvPr>
            <p:ph idx="1"/>
          </p:nvPr>
        </p:nvSpPr>
        <p:spPr/>
        <p:txBody>
          <a:bodyPr>
            <a:normAutofit/>
          </a:bodyPr>
          <a:lstStyle/>
          <a:p>
            <a:pPr>
              <a:lnSpc>
                <a:spcPct val="100000"/>
              </a:lnSpc>
              <a:spcBef>
                <a:spcPts val="0"/>
              </a:spcBef>
            </a:pPr>
            <a:r>
              <a:rPr lang="en-US" altLang="ko-KR" sz="1800" dirty="0">
                <a:latin typeface="+mj-lt"/>
                <a:ea typeface="Georgia"/>
                <a:cs typeface="Georgia"/>
                <a:sym typeface="Georgia"/>
              </a:rPr>
              <a:t>A TF program often has 2 phases: </a:t>
            </a:r>
          </a:p>
          <a:p>
            <a:pPr marL="457200" indent="-342900">
              <a:lnSpc>
                <a:spcPct val="100000"/>
              </a:lnSpc>
              <a:spcBef>
                <a:spcPts val="0"/>
              </a:spcBef>
              <a:buClr>
                <a:schemeClr val="lt2"/>
              </a:buClr>
              <a:buSzPts val="1800"/>
            </a:pPr>
            <a:r>
              <a:rPr lang="en-US" altLang="ko-KR" sz="1800" dirty="0">
                <a:latin typeface="+mj-lt"/>
                <a:ea typeface="Georgia"/>
                <a:cs typeface="Georgia"/>
                <a:sym typeface="Georgia"/>
              </a:rPr>
              <a:t>Assemble a graph </a:t>
            </a:r>
          </a:p>
          <a:p>
            <a:pPr marL="457200" indent="-342900">
              <a:lnSpc>
                <a:spcPct val="100000"/>
              </a:lnSpc>
              <a:spcBef>
                <a:spcPts val="0"/>
              </a:spcBef>
              <a:buClr>
                <a:schemeClr val="lt2"/>
              </a:buClr>
              <a:buSzPts val="1800"/>
            </a:pPr>
            <a:r>
              <a:rPr lang="en-US" altLang="ko-KR" sz="1800" dirty="0">
                <a:latin typeface="+mj-lt"/>
                <a:ea typeface="Georgia"/>
                <a:cs typeface="Georgia"/>
                <a:sym typeface="Georgia"/>
              </a:rPr>
              <a:t>Use a session to execute operations in the graph.</a:t>
            </a:r>
          </a:p>
          <a:p>
            <a:pPr>
              <a:lnSpc>
                <a:spcPct val="100000"/>
              </a:lnSpc>
              <a:spcBef>
                <a:spcPts val="0"/>
              </a:spcBef>
            </a:pPr>
            <a:endParaRPr lang="en-US" altLang="ko-KR" sz="1800" dirty="0">
              <a:latin typeface="+mj-lt"/>
              <a:ea typeface="Georgia"/>
              <a:cs typeface="Georgia"/>
              <a:sym typeface="Georgia"/>
            </a:endParaRPr>
          </a:p>
          <a:p>
            <a:pPr>
              <a:lnSpc>
                <a:spcPct val="100000"/>
              </a:lnSpc>
              <a:spcBef>
                <a:spcPts val="0"/>
              </a:spcBef>
            </a:pPr>
            <a:r>
              <a:rPr lang="en-US" altLang="ko-KR" sz="1800" dirty="0">
                <a:latin typeface="+mj-lt"/>
                <a:ea typeface="Georgia"/>
                <a:cs typeface="Georgia"/>
                <a:sym typeface="Georgia"/>
              </a:rPr>
              <a:t>⇒ Assemble the graph first without knowing the values needed for computation</a:t>
            </a:r>
          </a:p>
          <a:p>
            <a:pPr>
              <a:lnSpc>
                <a:spcPct val="100000"/>
              </a:lnSpc>
              <a:spcBef>
                <a:spcPts val="0"/>
              </a:spcBef>
            </a:pPr>
            <a:endParaRPr lang="en-US" altLang="ko-KR" sz="1800" dirty="0">
              <a:latin typeface="+mj-lt"/>
              <a:ea typeface="Georgia"/>
              <a:cs typeface="Georgia"/>
              <a:sym typeface="Georgia"/>
            </a:endParaRPr>
          </a:p>
          <a:p>
            <a:pPr>
              <a:lnSpc>
                <a:spcPct val="100000"/>
              </a:lnSpc>
              <a:spcBef>
                <a:spcPts val="0"/>
              </a:spcBef>
            </a:pPr>
            <a:r>
              <a:rPr lang="en-US" altLang="ko-KR" sz="1800" u="sng" dirty="0">
                <a:latin typeface="+mj-lt"/>
                <a:ea typeface="Georgia"/>
                <a:cs typeface="Georgia"/>
                <a:sym typeface="Georgia"/>
              </a:rPr>
              <a:t>Analogy</a:t>
            </a:r>
            <a:r>
              <a:rPr lang="en-US" altLang="ko-KR" sz="1800" dirty="0" smtClean="0">
                <a:latin typeface="+mj-lt"/>
                <a:ea typeface="Georgia"/>
                <a:cs typeface="Georgia"/>
                <a:sym typeface="Georgia"/>
              </a:rPr>
              <a:t>: Define </a:t>
            </a:r>
            <a:r>
              <a:rPr lang="en-US" altLang="ko-KR" sz="1800" dirty="0">
                <a:latin typeface="+mj-lt"/>
                <a:ea typeface="Georgia"/>
                <a:cs typeface="Georgia"/>
                <a:sym typeface="Georgia"/>
              </a:rPr>
              <a:t>the function f(x, y) = 2 * x + y without knowing value of x or y. </a:t>
            </a:r>
            <a:r>
              <a:rPr lang="en-US" altLang="ko-KR" sz="1800" dirty="0" smtClean="0">
                <a:latin typeface="+mj-lt"/>
                <a:ea typeface="Georgia"/>
                <a:cs typeface="Georgia"/>
                <a:sym typeface="Georgia"/>
              </a:rPr>
              <a:t> x</a:t>
            </a:r>
            <a:r>
              <a:rPr lang="en-US" altLang="ko-KR" sz="1800" dirty="0">
                <a:latin typeface="+mj-lt"/>
                <a:ea typeface="Georgia"/>
                <a:cs typeface="Georgia"/>
                <a:sym typeface="Georgia"/>
              </a:rPr>
              <a:t>, y are placeholders for the actual values</a:t>
            </a:r>
            <a:r>
              <a:rPr lang="en-US" altLang="ko-KR" sz="1800" dirty="0" smtClean="0">
                <a:latin typeface="+mj-lt"/>
                <a:ea typeface="Georgia"/>
                <a:cs typeface="Georgia"/>
                <a:sym typeface="Georgia"/>
              </a:rPr>
              <a:t>.</a:t>
            </a:r>
          </a:p>
          <a:p>
            <a:pPr>
              <a:lnSpc>
                <a:spcPct val="100000"/>
              </a:lnSpc>
              <a:spcBef>
                <a:spcPts val="0"/>
              </a:spcBef>
            </a:pPr>
            <a:endParaRPr lang="en-US" altLang="ko-KR" sz="1800" dirty="0">
              <a:latin typeface="+mj-lt"/>
              <a:sym typeface="Georgia"/>
            </a:endParaRPr>
          </a:p>
          <a:p>
            <a:pPr>
              <a:lnSpc>
                <a:spcPct val="100000"/>
              </a:lnSpc>
              <a:spcBef>
                <a:spcPts val="1600"/>
              </a:spcBef>
              <a:spcAft>
                <a:spcPts val="1600"/>
              </a:spcAft>
            </a:pPr>
            <a:r>
              <a:rPr lang="en-US" altLang="ko-KR" sz="1800" dirty="0" smtClean="0">
                <a:latin typeface="+mj-lt"/>
                <a:ea typeface="Georgia"/>
                <a:cs typeface="Georgia"/>
                <a:sym typeface="Georgia"/>
              </a:rPr>
              <a:t>We</a:t>
            </a:r>
            <a:r>
              <a:rPr lang="en-US" altLang="ko-KR" sz="1800" dirty="0">
                <a:latin typeface="+mj-lt"/>
                <a:ea typeface="Georgia"/>
                <a:cs typeface="Georgia"/>
                <a:sym typeface="Georgia"/>
              </a:rPr>
              <a:t>, or our clients, can later supply their own data when they need to execute the computation. </a:t>
            </a:r>
          </a:p>
          <a:p>
            <a:pPr>
              <a:lnSpc>
                <a:spcPct val="100000"/>
              </a:lnSpc>
              <a:spcBef>
                <a:spcPts val="0"/>
              </a:spcBef>
            </a:pPr>
            <a:endParaRPr lang="ko-KR" altLang="en-US" sz="1800" dirty="0">
              <a:latin typeface="+mj-lt"/>
            </a:endParaRPr>
          </a:p>
        </p:txBody>
      </p:sp>
    </p:spTree>
    <p:extLst>
      <p:ext uri="{BB962C8B-B14F-4D97-AF65-F5344CB8AC3E}">
        <p14:creationId xmlns:p14="http://schemas.microsoft.com/office/powerpoint/2010/main" val="30408939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smtClean="0"/>
              <a:t>Placeholders</a:t>
            </a:r>
            <a:endParaRPr lang="ko-KR" altLang="en-US" sz="2800" b="1" dirty="0"/>
          </a:p>
        </p:txBody>
      </p:sp>
      <p:sp>
        <p:nvSpPr>
          <p:cNvPr id="3" name="내용 개체 틀 2"/>
          <p:cNvSpPr>
            <a:spLocks noGrp="1"/>
          </p:cNvSpPr>
          <p:nvPr>
            <p:ph idx="1"/>
          </p:nvPr>
        </p:nvSpPr>
        <p:spPr>
          <a:xfrm>
            <a:off x="838200" y="1825625"/>
            <a:ext cx="10515600" cy="392474"/>
          </a:xfrm>
        </p:spPr>
        <p:txBody>
          <a:bodyPr>
            <a:normAutofit/>
          </a:bodyPr>
          <a:lstStyle/>
          <a:p>
            <a:pPr>
              <a:spcBef>
                <a:spcPts val="0"/>
              </a:spcBef>
            </a:pPr>
            <a:r>
              <a:rPr lang="en-US" altLang="ko-KR" sz="1800" b="1" dirty="0" err="1">
                <a:latin typeface="Consolas"/>
                <a:ea typeface="Consolas"/>
                <a:cs typeface="Consolas"/>
                <a:sym typeface="Consolas"/>
              </a:rPr>
              <a:t>tf.placeholder</a:t>
            </a:r>
            <a:r>
              <a:rPr lang="en-US" altLang="ko-KR" sz="1800" b="1" dirty="0">
                <a:latin typeface="Consolas"/>
                <a:ea typeface="Consolas"/>
                <a:cs typeface="Consolas"/>
                <a:sym typeface="Consolas"/>
              </a:rPr>
              <a:t>(</a:t>
            </a:r>
            <a:r>
              <a:rPr lang="en-US" altLang="ko-KR" sz="1800" b="1" dirty="0" err="1">
                <a:latin typeface="Consolas"/>
                <a:ea typeface="Consolas"/>
                <a:cs typeface="Consolas"/>
                <a:sym typeface="Consolas"/>
              </a:rPr>
              <a:t>dtype</a:t>
            </a:r>
            <a:r>
              <a:rPr lang="en-US" altLang="ko-KR" sz="1800" b="1" dirty="0">
                <a:latin typeface="Consolas"/>
                <a:ea typeface="Consolas"/>
                <a:cs typeface="Consolas"/>
                <a:sym typeface="Consolas"/>
              </a:rPr>
              <a:t>, shape=None, name=None)</a:t>
            </a:r>
          </a:p>
        </p:txBody>
      </p:sp>
      <p:sp>
        <p:nvSpPr>
          <p:cNvPr id="4" name="TextBox 3">
            <a:extLst>
              <a:ext uri="{FF2B5EF4-FFF2-40B4-BE49-F238E27FC236}">
                <a16:creationId xmlns:a16="http://schemas.microsoft.com/office/drawing/2014/main" id="{A33BCD84-10D4-4F32-A89D-5B338AC70061}"/>
              </a:ext>
            </a:extLst>
          </p:cNvPr>
          <p:cNvSpPr txBox="1"/>
          <p:nvPr/>
        </p:nvSpPr>
        <p:spPr>
          <a:xfrm>
            <a:off x="974002" y="2242084"/>
            <a:ext cx="7771646" cy="2031325"/>
          </a:xfrm>
          <a:prstGeom prst="rect">
            <a:avLst/>
          </a:prstGeom>
          <a:noFill/>
          <a:ln>
            <a:solidFill>
              <a:schemeClr val="bg1">
                <a:lumMod val="75000"/>
              </a:schemeClr>
            </a:solidFill>
          </a:ln>
        </p:spPr>
        <p:txBody>
          <a:bodyPr wrap="square" rtlCol="0">
            <a:spAutoFit/>
          </a:bodyPr>
          <a:lstStyle/>
          <a:p>
            <a:pPr lvl="0"/>
            <a:r>
              <a:rPr lang="en-US" altLang="ko-KR" sz="1400" dirty="0">
                <a:latin typeface="Consolas"/>
                <a:ea typeface="Consolas"/>
                <a:cs typeface="Consolas"/>
                <a:sym typeface="Consolas"/>
              </a:rPr>
              <a:t># create a placeholder for a vector of 3 elements, type tf.float32</a:t>
            </a:r>
          </a:p>
          <a:p>
            <a:pPr lvl="0"/>
            <a:r>
              <a:rPr lang="en-US" altLang="ko-KR" sz="1400" dirty="0">
                <a:latin typeface="Consolas"/>
                <a:ea typeface="Consolas"/>
                <a:cs typeface="Consolas"/>
                <a:sym typeface="Consolas"/>
              </a:rPr>
              <a:t>a = </a:t>
            </a:r>
            <a:r>
              <a:rPr lang="en-US" altLang="ko-KR" sz="1400" dirty="0" err="1">
                <a:latin typeface="Consolas"/>
                <a:ea typeface="Consolas"/>
                <a:cs typeface="Consolas"/>
                <a:sym typeface="Consolas"/>
              </a:rPr>
              <a:t>tf.placeholder</a:t>
            </a:r>
            <a:r>
              <a:rPr lang="en-US" altLang="ko-KR" sz="1400" dirty="0">
                <a:latin typeface="Consolas"/>
                <a:ea typeface="Consolas"/>
                <a:cs typeface="Consolas"/>
                <a:sym typeface="Consolas"/>
              </a:rPr>
              <a:t>(tf.float32, shape=[3])</a:t>
            </a:r>
          </a:p>
          <a:p>
            <a:pPr lvl="0"/>
            <a:r>
              <a:rPr lang="en-US" altLang="ko-KR" sz="1400" dirty="0">
                <a:latin typeface="Consolas"/>
                <a:ea typeface="Consolas"/>
                <a:cs typeface="Consolas"/>
                <a:sym typeface="Consolas"/>
              </a:rPr>
              <a:t>b = </a:t>
            </a:r>
            <a:r>
              <a:rPr lang="en-US" altLang="ko-KR" sz="1400" dirty="0" err="1">
                <a:latin typeface="Consolas"/>
                <a:ea typeface="Consolas"/>
                <a:cs typeface="Consolas"/>
                <a:sym typeface="Consolas"/>
              </a:rPr>
              <a:t>tf.constant</a:t>
            </a:r>
            <a:r>
              <a:rPr lang="en-US" altLang="ko-KR" sz="1400" dirty="0">
                <a:latin typeface="Consolas"/>
                <a:ea typeface="Consolas"/>
                <a:cs typeface="Consolas"/>
                <a:sym typeface="Consolas"/>
              </a:rPr>
              <a:t>([5, 5, 5], tf.float32)</a:t>
            </a:r>
          </a:p>
          <a:p>
            <a:pPr lvl="0"/>
            <a:endParaRPr lang="en-US" altLang="ko-KR" sz="1400" dirty="0">
              <a:latin typeface="Consolas"/>
              <a:ea typeface="Consolas"/>
              <a:cs typeface="Consolas"/>
              <a:sym typeface="Consolas"/>
            </a:endParaRPr>
          </a:p>
          <a:p>
            <a:pPr lvl="0"/>
            <a:r>
              <a:rPr lang="en-US" altLang="ko-KR" sz="1400" dirty="0">
                <a:latin typeface="Consolas"/>
                <a:ea typeface="Consolas"/>
                <a:cs typeface="Consolas"/>
                <a:sym typeface="Consolas"/>
              </a:rPr>
              <a:t># use the placeholder as you would a constant or a variable</a:t>
            </a:r>
          </a:p>
          <a:p>
            <a:pPr lvl="0"/>
            <a:r>
              <a:rPr lang="en-US" altLang="ko-KR" sz="1400" dirty="0">
                <a:latin typeface="Consolas"/>
                <a:ea typeface="Consolas"/>
                <a:cs typeface="Consolas"/>
                <a:sym typeface="Consolas"/>
              </a:rPr>
              <a:t>c = a + b  # short for </a:t>
            </a:r>
            <a:r>
              <a:rPr lang="en-US" altLang="ko-KR" sz="1400" dirty="0" err="1">
                <a:latin typeface="Consolas"/>
                <a:ea typeface="Consolas"/>
                <a:cs typeface="Consolas"/>
                <a:sym typeface="Consolas"/>
              </a:rPr>
              <a:t>tf.add</a:t>
            </a:r>
            <a:r>
              <a:rPr lang="en-US" altLang="ko-KR" sz="1400" dirty="0">
                <a:latin typeface="Consolas"/>
                <a:ea typeface="Consolas"/>
                <a:cs typeface="Consolas"/>
                <a:sym typeface="Consolas"/>
              </a:rPr>
              <a:t>(a, b)</a:t>
            </a:r>
          </a:p>
          <a:p>
            <a:pPr lvl="0"/>
            <a:endParaRPr lang="en-US" altLang="ko-KR" sz="1400" dirty="0">
              <a:latin typeface="Consolas"/>
              <a:ea typeface="Consolas"/>
              <a:cs typeface="Consolas"/>
              <a:sym typeface="Consolas"/>
            </a:endParaRPr>
          </a:p>
          <a:p>
            <a:pPr lvl="0"/>
            <a:r>
              <a:rPr lang="en-US" altLang="ko-KR" sz="1400" dirty="0">
                <a:latin typeface="Consolas"/>
                <a:ea typeface="Consolas"/>
                <a:cs typeface="Consolas"/>
                <a:sym typeface="Consolas"/>
              </a:rPr>
              <a:t>with </a:t>
            </a:r>
            <a:r>
              <a:rPr lang="en-US" altLang="ko-KR" sz="1400" dirty="0" err="1">
                <a:latin typeface="Consolas"/>
                <a:ea typeface="Consolas"/>
                <a:cs typeface="Consolas"/>
                <a:sym typeface="Consolas"/>
              </a:rPr>
              <a:t>tf.Session</a:t>
            </a:r>
            <a:r>
              <a:rPr lang="en-US" altLang="ko-KR" sz="1400" dirty="0">
                <a:latin typeface="Consolas"/>
                <a:ea typeface="Consolas"/>
                <a:cs typeface="Consolas"/>
                <a:sym typeface="Consolas"/>
              </a:rPr>
              <a:t>() as </a:t>
            </a:r>
            <a:r>
              <a:rPr lang="en-US" altLang="ko-KR" sz="1400" dirty="0" err="1">
                <a:latin typeface="Consolas"/>
                <a:ea typeface="Consolas"/>
                <a:cs typeface="Consolas"/>
                <a:sym typeface="Consolas"/>
              </a:rPr>
              <a:t>sess</a:t>
            </a:r>
            <a:r>
              <a:rPr lang="en-US" altLang="ko-KR" sz="1400" dirty="0">
                <a:latin typeface="Consolas"/>
                <a:ea typeface="Consolas"/>
                <a:cs typeface="Consolas"/>
                <a:sym typeface="Consolas"/>
              </a:rPr>
              <a:t>:</a:t>
            </a:r>
          </a:p>
          <a:p>
            <a:pPr lvl="0"/>
            <a:r>
              <a:rPr lang="en-US" altLang="ko-KR" sz="1400" dirty="0">
                <a:latin typeface="Consolas"/>
                <a:ea typeface="Consolas"/>
                <a:cs typeface="Consolas"/>
                <a:sym typeface="Consolas"/>
              </a:rPr>
              <a:t>    print(</a:t>
            </a:r>
            <a:r>
              <a:rPr lang="en-US" altLang="ko-KR" sz="1400" dirty="0" err="1">
                <a:latin typeface="Consolas"/>
                <a:ea typeface="Consolas"/>
                <a:cs typeface="Consolas"/>
                <a:sym typeface="Consolas"/>
              </a:rPr>
              <a:t>sess.run</a:t>
            </a:r>
            <a:r>
              <a:rPr lang="en-US" altLang="ko-KR" sz="1400" dirty="0">
                <a:latin typeface="Consolas"/>
                <a:ea typeface="Consolas"/>
                <a:cs typeface="Consolas"/>
                <a:sym typeface="Consolas"/>
              </a:rPr>
              <a:t>(c)) # &gt;&gt; ???</a:t>
            </a:r>
          </a:p>
        </p:txBody>
      </p:sp>
      <p:sp>
        <p:nvSpPr>
          <p:cNvPr id="5" name="TextBox 4"/>
          <p:cNvSpPr txBox="1"/>
          <p:nvPr/>
        </p:nvSpPr>
        <p:spPr>
          <a:xfrm>
            <a:off x="1064536" y="4481466"/>
            <a:ext cx="4883590" cy="369332"/>
          </a:xfrm>
          <a:prstGeom prst="rect">
            <a:avLst/>
          </a:prstGeom>
          <a:noFill/>
        </p:spPr>
        <p:txBody>
          <a:bodyPr wrap="square" rtlCol="0">
            <a:spAutoFit/>
          </a:bodyPr>
          <a:lstStyle/>
          <a:p>
            <a:r>
              <a:rPr lang="en-US" altLang="ko-KR" dirty="0" smtClean="0"/>
              <a:t>&gt;&gt; </a:t>
            </a:r>
            <a:r>
              <a:rPr lang="en-US" altLang="ko-KR" dirty="0" err="1" smtClean="0"/>
              <a:t>InvalidArgumentError</a:t>
            </a:r>
            <a:r>
              <a:rPr lang="en-US" altLang="ko-KR" dirty="0" smtClean="0"/>
              <a:t> </a:t>
            </a:r>
            <a:endParaRPr lang="ko-KR" altLang="en-US" dirty="0"/>
          </a:p>
        </p:txBody>
      </p:sp>
    </p:spTree>
    <p:extLst>
      <p:ext uri="{BB962C8B-B14F-4D97-AF65-F5344CB8AC3E}">
        <p14:creationId xmlns:p14="http://schemas.microsoft.com/office/powerpoint/2010/main" val="1397229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Deep learning libraries</a:t>
            </a:r>
            <a:endParaRPr lang="ko-KR" altLang="en-US" sz="2800" dirty="0"/>
          </a:p>
        </p:txBody>
      </p:sp>
      <p:sp>
        <p:nvSpPr>
          <p:cNvPr id="3" name="내용 개체 틀 2"/>
          <p:cNvSpPr>
            <a:spLocks noGrp="1"/>
          </p:cNvSpPr>
          <p:nvPr>
            <p:ph idx="1"/>
          </p:nvPr>
        </p:nvSpPr>
        <p:spPr>
          <a:xfrm>
            <a:off x="838200" y="1825625"/>
            <a:ext cx="4153678" cy="4351338"/>
          </a:xfrm>
        </p:spPr>
        <p:txBody>
          <a:bodyPr>
            <a:normAutofit/>
          </a:bodyPr>
          <a:lstStyle/>
          <a:p>
            <a:r>
              <a:rPr lang="en-US" altLang="ko-KR" sz="1800" dirty="0" smtClean="0"/>
              <a:t>By all measures, </a:t>
            </a:r>
            <a:r>
              <a:rPr lang="en-US" altLang="ko-KR" sz="1800" dirty="0" err="1" smtClean="0"/>
              <a:t>TensorFlow</a:t>
            </a:r>
            <a:r>
              <a:rPr lang="en-US" altLang="ko-KR" sz="1800" dirty="0" smtClean="0"/>
              <a:t> is the undisputed leader. </a:t>
            </a:r>
            <a:r>
              <a:rPr lang="en-US" altLang="ko-KR" sz="1800" dirty="0" err="1" smtClean="0"/>
              <a:t>Keras</a:t>
            </a:r>
            <a:r>
              <a:rPr lang="en-US" altLang="ko-KR" sz="1800" dirty="0" smtClean="0"/>
              <a:t>, </a:t>
            </a:r>
            <a:r>
              <a:rPr lang="en-US" altLang="ko-KR" sz="1800" dirty="0" err="1" smtClean="0"/>
              <a:t>Caffe</a:t>
            </a:r>
            <a:r>
              <a:rPr lang="en-US" altLang="ko-KR" sz="1800" dirty="0" smtClean="0"/>
              <a:t>, Microsoft Cognitive Toolkit, and </a:t>
            </a:r>
            <a:r>
              <a:rPr lang="en-US" altLang="ko-KR" sz="1800" dirty="0" err="1" smtClean="0"/>
              <a:t>PyTorch</a:t>
            </a:r>
            <a:r>
              <a:rPr lang="en-US" altLang="ko-KR" sz="1800" dirty="0" smtClean="0"/>
              <a:t> completing the top five.</a:t>
            </a:r>
            <a:endParaRPr lang="ko-KR" altLang="en-US" sz="1800" dirty="0"/>
          </a:p>
        </p:txBody>
      </p:sp>
      <p:pic>
        <p:nvPicPr>
          <p:cNvPr id="4" name="그림 3"/>
          <p:cNvPicPr>
            <a:picLocks noChangeAspect="1"/>
          </p:cNvPicPr>
          <p:nvPr/>
        </p:nvPicPr>
        <p:blipFill>
          <a:blip r:embed="rId2"/>
          <a:stretch>
            <a:fillRect/>
          </a:stretch>
        </p:blipFill>
        <p:spPr>
          <a:xfrm>
            <a:off x="5198901" y="785400"/>
            <a:ext cx="6154899" cy="5391563"/>
          </a:xfrm>
          <a:prstGeom prst="rect">
            <a:avLst/>
          </a:prstGeom>
        </p:spPr>
      </p:pic>
    </p:spTree>
    <p:extLst>
      <p:ext uri="{BB962C8B-B14F-4D97-AF65-F5344CB8AC3E}">
        <p14:creationId xmlns:p14="http://schemas.microsoft.com/office/powerpoint/2010/main" val="736695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smtClean="0"/>
              <a:t>Placeholders</a:t>
            </a:r>
            <a:endParaRPr lang="ko-KR" altLang="en-US" sz="2800" b="1" dirty="0"/>
          </a:p>
        </p:txBody>
      </p:sp>
      <p:sp>
        <p:nvSpPr>
          <p:cNvPr id="3" name="내용 개체 틀 2"/>
          <p:cNvSpPr>
            <a:spLocks noGrp="1"/>
          </p:cNvSpPr>
          <p:nvPr>
            <p:ph idx="1"/>
          </p:nvPr>
        </p:nvSpPr>
        <p:spPr>
          <a:xfrm>
            <a:off x="838200" y="1825625"/>
            <a:ext cx="10515600" cy="392474"/>
          </a:xfrm>
        </p:spPr>
        <p:txBody>
          <a:bodyPr>
            <a:normAutofit/>
          </a:bodyPr>
          <a:lstStyle/>
          <a:p>
            <a:pPr>
              <a:spcBef>
                <a:spcPts val="0"/>
              </a:spcBef>
            </a:pPr>
            <a:r>
              <a:rPr lang="en-US" altLang="ko-KR" sz="1800" dirty="0" smtClean="0">
                <a:latin typeface="+mj-lt"/>
                <a:ea typeface="Consolas"/>
                <a:cs typeface="Consolas"/>
                <a:sym typeface="Consolas"/>
              </a:rPr>
              <a:t>Supplement the values to placeholders using a dictionary</a:t>
            </a:r>
            <a:endParaRPr lang="en-US" altLang="ko-KR" sz="1800" dirty="0">
              <a:latin typeface="+mj-lt"/>
              <a:ea typeface="Consolas"/>
              <a:cs typeface="Consolas"/>
              <a:sym typeface="Consolas"/>
            </a:endParaRPr>
          </a:p>
        </p:txBody>
      </p:sp>
      <p:sp>
        <p:nvSpPr>
          <p:cNvPr id="4" name="TextBox 3">
            <a:extLst>
              <a:ext uri="{FF2B5EF4-FFF2-40B4-BE49-F238E27FC236}">
                <a16:creationId xmlns:a16="http://schemas.microsoft.com/office/drawing/2014/main" id="{A33BCD84-10D4-4F32-A89D-5B338AC70061}"/>
              </a:ext>
            </a:extLst>
          </p:cNvPr>
          <p:cNvSpPr txBox="1"/>
          <p:nvPr/>
        </p:nvSpPr>
        <p:spPr>
          <a:xfrm>
            <a:off x="974002" y="2242084"/>
            <a:ext cx="10478632" cy="2031325"/>
          </a:xfrm>
          <a:prstGeom prst="rect">
            <a:avLst/>
          </a:prstGeom>
          <a:noFill/>
          <a:ln>
            <a:solidFill>
              <a:schemeClr val="bg1">
                <a:lumMod val="75000"/>
              </a:schemeClr>
            </a:solidFill>
          </a:ln>
        </p:spPr>
        <p:txBody>
          <a:bodyPr wrap="square" rtlCol="0">
            <a:spAutoFit/>
          </a:bodyPr>
          <a:lstStyle/>
          <a:p>
            <a:pPr lvl="0"/>
            <a:r>
              <a:rPr lang="en-US" altLang="ko-KR" sz="1400" dirty="0">
                <a:latin typeface="Consolas"/>
                <a:ea typeface="Consolas"/>
                <a:cs typeface="Consolas"/>
                <a:sym typeface="Consolas"/>
              </a:rPr>
              <a:t># create a placeholder for a vector of 3 elements, type tf.float32</a:t>
            </a:r>
          </a:p>
          <a:p>
            <a:pPr lvl="0"/>
            <a:r>
              <a:rPr lang="en-US" altLang="ko-KR" sz="1400" dirty="0">
                <a:latin typeface="Consolas"/>
                <a:ea typeface="Consolas"/>
                <a:cs typeface="Consolas"/>
                <a:sym typeface="Consolas"/>
              </a:rPr>
              <a:t>a = </a:t>
            </a:r>
            <a:r>
              <a:rPr lang="en-US" altLang="ko-KR" sz="1400" dirty="0" err="1">
                <a:latin typeface="Consolas"/>
                <a:ea typeface="Consolas"/>
                <a:cs typeface="Consolas"/>
                <a:sym typeface="Consolas"/>
              </a:rPr>
              <a:t>tf.placeholder</a:t>
            </a:r>
            <a:r>
              <a:rPr lang="en-US" altLang="ko-KR" sz="1400" dirty="0">
                <a:latin typeface="Consolas"/>
                <a:ea typeface="Consolas"/>
                <a:cs typeface="Consolas"/>
                <a:sym typeface="Consolas"/>
              </a:rPr>
              <a:t>(tf.float32, shape=[3])</a:t>
            </a:r>
          </a:p>
          <a:p>
            <a:pPr lvl="0"/>
            <a:r>
              <a:rPr lang="en-US" altLang="ko-KR" sz="1400" dirty="0">
                <a:latin typeface="Consolas"/>
                <a:ea typeface="Consolas"/>
                <a:cs typeface="Consolas"/>
                <a:sym typeface="Consolas"/>
              </a:rPr>
              <a:t>b = </a:t>
            </a:r>
            <a:r>
              <a:rPr lang="en-US" altLang="ko-KR" sz="1400" dirty="0" err="1">
                <a:latin typeface="Consolas"/>
                <a:ea typeface="Consolas"/>
                <a:cs typeface="Consolas"/>
                <a:sym typeface="Consolas"/>
              </a:rPr>
              <a:t>tf.constant</a:t>
            </a:r>
            <a:r>
              <a:rPr lang="en-US" altLang="ko-KR" sz="1400" dirty="0">
                <a:latin typeface="Consolas"/>
                <a:ea typeface="Consolas"/>
                <a:cs typeface="Consolas"/>
                <a:sym typeface="Consolas"/>
              </a:rPr>
              <a:t>([5, 5, 5], tf.float32)</a:t>
            </a:r>
          </a:p>
          <a:p>
            <a:pPr lvl="0"/>
            <a:endParaRPr lang="en-US" altLang="ko-KR" sz="1400" dirty="0">
              <a:latin typeface="Consolas"/>
              <a:ea typeface="Consolas"/>
              <a:cs typeface="Consolas"/>
              <a:sym typeface="Consolas"/>
            </a:endParaRPr>
          </a:p>
          <a:p>
            <a:pPr lvl="0"/>
            <a:r>
              <a:rPr lang="en-US" altLang="ko-KR" sz="1400" dirty="0">
                <a:latin typeface="Consolas"/>
                <a:ea typeface="Consolas"/>
                <a:cs typeface="Consolas"/>
                <a:sym typeface="Consolas"/>
              </a:rPr>
              <a:t># use the placeholder as you would a constant or a variable</a:t>
            </a:r>
          </a:p>
          <a:p>
            <a:pPr lvl="0"/>
            <a:r>
              <a:rPr lang="en-US" altLang="ko-KR" sz="1400" dirty="0">
                <a:latin typeface="Consolas"/>
                <a:ea typeface="Consolas"/>
                <a:cs typeface="Consolas"/>
                <a:sym typeface="Consolas"/>
              </a:rPr>
              <a:t>c = a + b  # short for </a:t>
            </a:r>
            <a:r>
              <a:rPr lang="en-US" altLang="ko-KR" sz="1400" dirty="0" err="1">
                <a:latin typeface="Consolas"/>
                <a:ea typeface="Consolas"/>
                <a:cs typeface="Consolas"/>
                <a:sym typeface="Consolas"/>
              </a:rPr>
              <a:t>tf.add</a:t>
            </a:r>
            <a:r>
              <a:rPr lang="en-US" altLang="ko-KR" sz="1400" dirty="0">
                <a:latin typeface="Consolas"/>
                <a:ea typeface="Consolas"/>
                <a:cs typeface="Consolas"/>
                <a:sym typeface="Consolas"/>
              </a:rPr>
              <a:t>(a, b)</a:t>
            </a:r>
          </a:p>
          <a:p>
            <a:pPr lvl="0"/>
            <a:endParaRPr lang="en-US" altLang="ko-KR" sz="1400" dirty="0">
              <a:latin typeface="Consolas"/>
              <a:ea typeface="Consolas"/>
              <a:cs typeface="Consolas"/>
              <a:sym typeface="Consolas"/>
            </a:endParaRPr>
          </a:p>
          <a:p>
            <a:pPr lvl="0"/>
            <a:r>
              <a:rPr lang="en-US" altLang="ko-KR" sz="1400" dirty="0">
                <a:latin typeface="Consolas"/>
                <a:ea typeface="Consolas"/>
                <a:cs typeface="Consolas"/>
                <a:sym typeface="Consolas"/>
              </a:rPr>
              <a:t>with </a:t>
            </a:r>
            <a:r>
              <a:rPr lang="en-US" altLang="ko-KR" sz="1400" dirty="0" err="1">
                <a:latin typeface="Consolas"/>
                <a:ea typeface="Consolas"/>
                <a:cs typeface="Consolas"/>
                <a:sym typeface="Consolas"/>
              </a:rPr>
              <a:t>tf.Session</a:t>
            </a:r>
            <a:r>
              <a:rPr lang="en-US" altLang="ko-KR" sz="1400" dirty="0">
                <a:latin typeface="Consolas"/>
                <a:ea typeface="Consolas"/>
                <a:cs typeface="Consolas"/>
                <a:sym typeface="Consolas"/>
              </a:rPr>
              <a:t>() as </a:t>
            </a:r>
            <a:r>
              <a:rPr lang="en-US" altLang="ko-KR" sz="1400" dirty="0" err="1">
                <a:latin typeface="Consolas"/>
                <a:ea typeface="Consolas"/>
                <a:cs typeface="Consolas"/>
                <a:sym typeface="Consolas"/>
              </a:rPr>
              <a:t>sess</a:t>
            </a:r>
            <a:r>
              <a:rPr lang="en-US" altLang="ko-KR" sz="1400" dirty="0">
                <a:latin typeface="Consolas"/>
                <a:ea typeface="Consolas"/>
                <a:cs typeface="Consolas"/>
                <a:sym typeface="Consolas"/>
              </a:rPr>
              <a:t>:</a:t>
            </a:r>
          </a:p>
          <a:p>
            <a:pPr lvl="0"/>
            <a:r>
              <a:rPr lang="en-US" altLang="ko-KR" sz="1400" dirty="0">
                <a:latin typeface="Consolas"/>
                <a:ea typeface="Consolas"/>
                <a:cs typeface="Consolas"/>
                <a:sym typeface="Consolas"/>
              </a:rPr>
              <a:t>    print(</a:t>
            </a:r>
            <a:r>
              <a:rPr lang="en-US" altLang="ko-KR" sz="1400" dirty="0" err="1">
                <a:latin typeface="Consolas"/>
                <a:ea typeface="Consolas"/>
                <a:cs typeface="Consolas"/>
                <a:sym typeface="Consolas"/>
              </a:rPr>
              <a:t>sess.run</a:t>
            </a:r>
            <a:r>
              <a:rPr lang="en-US" altLang="ko-KR" sz="1400" dirty="0">
                <a:latin typeface="Consolas"/>
                <a:ea typeface="Consolas"/>
                <a:cs typeface="Consolas"/>
                <a:sym typeface="Consolas"/>
              </a:rPr>
              <a:t>(c, </a:t>
            </a:r>
            <a:r>
              <a:rPr lang="en-US" altLang="ko-KR" sz="1400" dirty="0" err="1">
                <a:latin typeface="Consolas"/>
                <a:ea typeface="Consolas"/>
                <a:cs typeface="Consolas"/>
                <a:sym typeface="Consolas"/>
              </a:rPr>
              <a:t>feed_dict</a:t>
            </a:r>
            <a:r>
              <a:rPr lang="en-US" altLang="ko-KR" sz="1400" dirty="0">
                <a:latin typeface="Consolas"/>
                <a:ea typeface="Consolas"/>
                <a:cs typeface="Consolas"/>
                <a:sym typeface="Consolas"/>
              </a:rPr>
              <a:t>={a: [1, 2, 3]})) 	# the tensor a is the key, not the string ‘a’</a:t>
            </a:r>
          </a:p>
        </p:txBody>
      </p:sp>
      <p:sp>
        <p:nvSpPr>
          <p:cNvPr id="5" name="TextBox 4"/>
          <p:cNvSpPr txBox="1"/>
          <p:nvPr/>
        </p:nvSpPr>
        <p:spPr>
          <a:xfrm>
            <a:off x="1064536" y="4481466"/>
            <a:ext cx="4883590" cy="369332"/>
          </a:xfrm>
          <a:prstGeom prst="rect">
            <a:avLst/>
          </a:prstGeom>
          <a:noFill/>
        </p:spPr>
        <p:txBody>
          <a:bodyPr wrap="square" rtlCol="0">
            <a:spAutoFit/>
          </a:bodyPr>
          <a:lstStyle/>
          <a:p>
            <a:r>
              <a:rPr lang="en-US" altLang="ko-KR" dirty="0" smtClean="0"/>
              <a:t>&gt;&gt; [6. 7. 8.]</a:t>
            </a:r>
            <a:endParaRPr lang="ko-KR" altLang="en-US" dirty="0"/>
          </a:p>
        </p:txBody>
      </p:sp>
    </p:spTree>
    <p:extLst>
      <p:ext uri="{BB962C8B-B14F-4D97-AF65-F5344CB8AC3E}">
        <p14:creationId xmlns:p14="http://schemas.microsoft.com/office/powerpoint/2010/main" val="1221230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err="1" smtClean="0"/>
              <a:t>tf.placeholder_with_default</a:t>
            </a:r>
            <a:endParaRPr lang="ko-KR" altLang="en-US" sz="2800" b="1" dirty="0"/>
          </a:p>
        </p:txBody>
      </p:sp>
      <p:sp>
        <p:nvSpPr>
          <p:cNvPr id="3" name="내용 개체 틀 2"/>
          <p:cNvSpPr>
            <a:spLocks noGrp="1"/>
          </p:cNvSpPr>
          <p:nvPr>
            <p:ph idx="1"/>
          </p:nvPr>
        </p:nvSpPr>
        <p:spPr>
          <a:xfrm>
            <a:off x="974002" y="4178475"/>
            <a:ext cx="10515600" cy="1586856"/>
          </a:xfrm>
        </p:spPr>
        <p:txBody>
          <a:bodyPr>
            <a:normAutofit/>
          </a:bodyPr>
          <a:lstStyle/>
          <a:p>
            <a:r>
              <a:rPr lang="en-US" altLang="ko-KR" sz="1800" dirty="0" smtClean="0"/>
              <a:t>No </a:t>
            </a:r>
            <a:r>
              <a:rPr lang="en-US" altLang="ko-KR" sz="1800" dirty="0" err="1" smtClean="0"/>
              <a:t>feed_dict</a:t>
            </a:r>
            <a:endParaRPr lang="ko-KR" altLang="en-US" sz="1800" dirty="0"/>
          </a:p>
        </p:txBody>
      </p:sp>
      <p:sp>
        <p:nvSpPr>
          <p:cNvPr id="4" name="내용 개체 틀 2"/>
          <p:cNvSpPr txBox="1">
            <a:spLocks/>
          </p:cNvSpPr>
          <p:nvPr/>
        </p:nvSpPr>
        <p:spPr>
          <a:xfrm>
            <a:off x="838200" y="1825625"/>
            <a:ext cx="10515600" cy="392474"/>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altLang="ko-KR" sz="1800" dirty="0" err="1" smtClean="0">
                <a:latin typeface="+mj-lt"/>
                <a:ea typeface="Consolas"/>
                <a:cs typeface="Consolas"/>
                <a:sym typeface="Consolas"/>
              </a:rPr>
              <a:t>placeholder_with_default</a:t>
            </a:r>
            <a:r>
              <a:rPr lang="en-US" altLang="ko-KR" sz="1800" dirty="0" smtClean="0">
                <a:latin typeface="+mj-lt"/>
                <a:ea typeface="Consolas"/>
                <a:cs typeface="Consolas"/>
                <a:sym typeface="Consolas"/>
              </a:rPr>
              <a:t>( input, shape, name=None)</a:t>
            </a:r>
            <a:endParaRPr lang="en-US" altLang="ko-KR" sz="1800" dirty="0">
              <a:latin typeface="+mj-lt"/>
              <a:ea typeface="Consolas"/>
              <a:cs typeface="Consolas"/>
              <a:sym typeface="Consolas"/>
            </a:endParaRPr>
          </a:p>
        </p:txBody>
      </p:sp>
      <p:sp>
        <p:nvSpPr>
          <p:cNvPr id="5" name="TextBox 4">
            <a:extLst>
              <a:ext uri="{FF2B5EF4-FFF2-40B4-BE49-F238E27FC236}">
                <a16:creationId xmlns:a16="http://schemas.microsoft.com/office/drawing/2014/main" id="{A33BCD84-10D4-4F32-A89D-5B338AC70061}"/>
              </a:ext>
            </a:extLst>
          </p:cNvPr>
          <p:cNvSpPr txBox="1"/>
          <p:nvPr/>
        </p:nvSpPr>
        <p:spPr>
          <a:xfrm>
            <a:off x="974002" y="2242084"/>
            <a:ext cx="10478632" cy="1384995"/>
          </a:xfrm>
          <a:prstGeom prst="rect">
            <a:avLst/>
          </a:prstGeom>
          <a:noFill/>
          <a:ln>
            <a:solidFill>
              <a:schemeClr val="bg1">
                <a:lumMod val="75000"/>
              </a:schemeClr>
            </a:solidFill>
          </a:ln>
        </p:spPr>
        <p:txBody>
          <a:bodyPr wrap="square" rtlCol="0">
            <a:spAutoFit/>
          </a:bodyPr>
          <a:lstStyle/>
          <a:p>
            <a:pPr lvl="0"/>
            <a:r>
              <a:rPr lang="en-US" altLang="ko-KR" sz="1400" dirty="0">
                <a:latin typeface="Consolas"/>
                <a:ea typeface="Consolas"/>
                <a:cs typeface="Consolas"/>
                <a:sym typeface="Consolas"/>
              </a:rPr>
              <a:t>import </a:t>
            </a:r>
            <a:r>
              <a:rPr lang="en-US" altLang="ko-KR" sz="1400" dirty="0" err="1">
                <a:latin typeface="Consolas"/>
                <a:ea typeface="Consolas"/>
                <a:cs typeface="Consolas"/>
                <a:sym typeface="Consolas"/>
              </a:rPr>
              <a:t>numpy</a:t>
            </a:r>
            <a:r>
              <a:rPr lang="en-US" altLang="ko-KR" sz="1400" dirty="0">
                <a:latin typeface="Consolas"/>
                <a:ea typeface="Consolas"/>
                <a:cs typeface="Consolas"/>
                <a:sym typeface="Consolas"/>
              </a:rPr>
              <a:t> as np</a:t>
            </a:r>
          </a:p>
          <a:p>
            <a:pPr lvl="0"/>
            <a:r>
              <a:rPr lang="en-US" altLang="ko-KR" sz="1400" dirty="0" err="1">
                <a:latin typeface="Consolas"/>
                <a:ea typeface="Consolas"/>
                <a:cs typeface="Consolas"/>
                <a:sym typeface="Consolas"/>
              </a:rPr>
              <a:t>rand_array</a:t>
            </a:r>
            <a:r>
              <a:rPr lang="en-US" altLang="ko-KR" sz="1400" dirty="0">
                <a:latin typeface="Consolas"/>
                <a:ea typeface="Consolas"/>
                <a:cs typeface="Consolas"/>
                <a:sym typeface="Consolas"/>
              </a:rPr>
              <a:t> = </a:t>
            </a:r>
            <a:r>
              <a:rPr lang="en-US" altLang="ko-KR" sz="1400" dirty="0" err="1">
                <a:latin typeface="Consolas"/>
                <a:ea typeface="Consolas"/>
                <a:cs typeface="Consolas"/>
                <a:sym typeface="Consolas"/>
              </a:rPr>
              <a:t>np.random.rand</a:t>
            </a:r>
            <a:r>
              <a:rPr lang="en-US" altLang="ko-KR" sz="1400" dirty="0">
                <a:latin typeface="Consolas"/>
                <a:ea typeface="Consolas"/>
                <a:cs typeface="Consolas"/>
                <a:sym typeface="Consolas"/>
              </a:rPr>
              <a:t>(10,10)</a:t>
            </a:r>
          </a:p>
          <a:p>
            <a:pPr lvl="0"/>
            <a:r>
              <a:rPr lang="en-US" altLang="ko-KR" sz="1400" dirty="0">
                <a:latin typeface="Consolas"/>
                <a:ea typeface="Consolas"/>
                <a:cs typeface="Consolas"/>
                <a:sym typeface="Consolas"/>
              </a:rPr>
              <a:t>x = </a:t>
            </a:r>
            <a:r>
              <a:rPr lang="en-US" altLang="ko-KR" sz="1400" dirty="0" err="1">
                <a:latin typeface="Consolas"/>
                <a:ea typeface="Consolas"/>
                <a:cs typeface="Consolas"/>
                <a:sym typeface="Consolas"/>
              </a:rPr>
              <a:t>tf.placeholder_with_default</a:t>
            </a:r>
            <a:r>
              <a:rPr lang="en-US" altLang="ko-KR" sz="1400" dirty="0">
                <a:latin typeface="Consolas"/>
                <a:ea typeface="Consolas"/>
                <a:cs typeface="Consolas"/>
                <a:sym typeface="Consolas"/>
              </a:rPr>
              <a:t>( </a:t>
            </a:r>
            <a:r>
              <a:rPr lang="en-US" altLang="ko-KR" sz="1400" dirty="0" err="1">
                <a:latin typeface="Consolas"/>
                <a:ea typeface="Consolas"/>
                <a:cs typeface="Consolas"/>
                <a:sym typeface="Consolas"/>
              </a:rPr>
              <a:t>rand_array</a:t>
            </a:r>
            <a:r>
              <a:rPr lang="en-US" altLang="ko-KR" sz="1400" dirty="0">
                <a:latin typeface="Consolas"/>
                <a:ea typeface="Consolas"/>
                <a:cs typeface="Consolas"/>
                <a:sym typeface="Consolas"/>
              </a:rPr>
              <a:t>, shape=(10,10))</a:t>
            </a:r>
          </a:p>
          <a:p>
            <a:pPr lvl="0"/>
            <a:r>
              <a:rPr lang="en-US" altLang="ko-KR" sz="1400" dirty="0">
                <a:latin typeface="Consolas"/>
                <a:ea typeface="Consolas"/>
                <a:cs typeface="Consolas"/>
                <a:sym typeface="Consolas"/>
              </a:rPr>
              <a:t>y = </a:t>
            </a:r>
            <a:r>
              <a:rPr lang="en-US" altLang="ko-KR" sz="1400" dirty="0" err="1">
                <a:latin typeface="Consolas"/>
                <a:ea typeface="Consolas"/>
                <a:cs typeface="Consolas"/>
                <a:sym typeface="Consolas"/>
              </a:rPr>
              <a:t>tf.matmul</a:t>
            </a:r>
            <a:r>
              <a:rPr lang="en-US" altLang="ko-KR" sz="1400" dirty="0">
                <a:latin typeface="Consolas"/>
                <a:ea typeface="Consolas"/>
                <a:cs typeface="Consolas"/>
                <a:sym typeface="Consolas"/>
              </a:rPr>
              <a:t>(</a:t>
            </a:r>
            <a:r>
              <a:rPr lang="en-US" altLang="ko-KR" sz="1400" dirty="0" err="1">
                <a:latin typeface="Consolas"/>
                <a:ea typeface="Consolas"/>
                <a:cs typeface="Consolas"/>
                <a:sym typeface="Consolas"/>
              </a:rPr>
              <a:t>x,x</a:t>
            </a:r>
            <a:r>
              <a:rPr lang="en-US" altLang="ko-KR" sz="1400" dirty="0">
                <a:latin typeface="Consolas"/>
                <a:ea typeface="Consolas"/>
                <a:cs typeface="Consolas"/>
                <a:sym typeface="Consolas"/>
              </a:rPr>
              <a:t>)</a:t>
            </a:r>
          </a:p>
          <a:p>
            <a:pPr lvl="0"/>
            <a:r>
              <a:rPr lang="en-US" altLang="ko-KR" sz="1400" dirty="0">
                <a:latin typeface="Consolas"/>
                <a:ea typeface="Consolas"/>
                <a:cs typeface="Consolas"/>
                <a:sym typeface="Consolas"/>
              </a:rPr>
              <a:t>with </a:t>
            </a:r>
            <a:r>
              <a:rPr lang="en-US" altLang="ko-KR" sz="1400" dirty="0" err="1">
                <a:latin typeface="Consolas"/>
                <a:ea typeface="Consolas"/>
                <a:cs typeface="Consolas"/>
                <a:sym typeface="Consolas"/>
              </a:rPr>
              <a:t>tf.Session</a:t>
            </a:r>
            <a:r>
              <a:rPr lang="en-US" altLang="ko-KR" sz="1400" dirty="0">
                <a:latin typeface="Consolas"/>
                <a:ea typeface="Consolas"/>
                <a:cs typeface="Consolas"/>
                <a:sym typeface="Consolas"/>
              </a:rPr>
              <a:t>() as </a:t>
            </a:r>
            <a:r>
              <a:rPr lang="en-US" altLang="ko-KR" sz="1400" dirty="0" err="1">
                <a:latin typeface="Consolas"/>
                <a:ea typeface="Consolas"/>
                <a:cs typeface="Consolas"/>
                <a:sym typeface="Consolas"/>
              </a:rPr>
              <a:t>sess</a:t>
            </a:r>
            <a:r>
              <a:rPr lang="en-US" altLang="ko-KR" sz="1400" dirty="0">
                <a:latin typeface="Consolas"/>
                <a:ea typeface="Consolas"/>
                <a:cs typeface="Consolas"/>
                <a:sym typeface="Consolas"/>
              </a:rPr>
              <a:t>:</a:t>
            </a:r>
          </a:p>
          <a:p>
            <a:pPr lvl="0"/>
            <a:r>
              <a:rPr lang="en-US" altLang="ko-KR" sz="1400" dirty="0">
                <a:latin typeface="Consolas"/>
                <a:ea typeface="Consolas"/>
                <a:cs typeface="Consolas"/>
                <a:sym typeface="Consolas"/>
              </a:rPr>
              <a:t>    print(</a:t>
            </a:r>
            <a:r>
              <a:rPr lang="en-US" altLang="ko-KR" sz="1400" dirty="0" err="1">
                <a:latin typeface="Consolas"/>
                <a:ea typeface="Consolas"/>
                <a:cs typeface="Consolas"/>
                <a:sym typeface="Consolas"/>
              </a:rPr>
              <a:t>sess.run</a:t>
            </a:r>
            <a:r>
              <a:rPr lang="en-US" altLang="ko-KR" sz="1400" dirty="0">
                <a:latin typeface="Consolas"/>
                <a:ea typeface="Consolas"/>
                <a:cs typeface="Consolas"/>
                <a:sym typeface="Consolas"/>
              </a:rPr>
              <a:t>(y))</a:t>
            </a:r>
          </a:p>
        </p:txBody>
      </p:sp>
    </p:spTree>
    <p:extLst>
      <p:ext uri="{BB962C8B-B14F-4D97-AF65-F5344CB8AC3E}">
        <p14:creationId xmlns:p14="http://schemas.microsoft.com/office/powerpoint/2010/main" val="40360863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lvl="0">
              <a:spcBef>
                <a:spcPts val="0"/>
              </a:spcBef>
            </a:pPr>
            <a:r>
              <a:rPr lang="en-US" altLang="ko-KR" sz="2800" b="1" dirty="0">
                <a:ea typeface="Georgia"/>
                <a:cs typeface="Georgia"/>
                <a:sym typeface="Georgia"/>
              </a:rPr>
              <a:t>Defer creating/initializing an object </a:t>
            </a:r>
            <a:r>
              <a:rPr lang="en-US" altLang="ko-KR" sz="2800" b="1" dirty="0" smtClean="0">
                <a:ea typeface="Georgia"/>
                <a:cs typeface="Georgia"/>
                <a:sym typeface="Georgia"/>
              </a:rPr>
              <a:t>until </a:t>
            </a:r>
            <a:r>
              <a:rPr lang="en-US" altLang="ko-KR" sz="2800" b="1" dirty="0">
                <a:ea typeface="Georgia"/>
                <a:cs typeface="Georgia"/>
                <a:sym typeface="Georgia"/>
              </a:rPr>
              <a:t>it is needed</a:t>
            </a:r>
            <a:endParaRPr lang="ko-KR" altLang="en-US" sz="2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838200" y="1690688"/>
            <a:ext cx="9890156" cy="2246769"/>
          </a:xfrm>
          <a:prstGeom prst="rect">
            <a:avLst/>
          </a:prstGeom>
          <a:noFill/>
          <a:ln>
            <a:solidFill>
              <a:schemeClr val="bg1">
                <a:lumMod val="75000"/>
              </a:schemeClr>
            </a:solidFill>
          </a:ln>
        </p:spPr>
        <p:txBody>
          <a:bodyPr wrap="square" rtlCol="0">
            <a:spAutoFit/>
          </a:bodyPr>
          <a:lstStyle/>
          <a:p>
            <a:pPr lvl="0"/>
            <a:r>
              <a:rPr lang="en-US" altLang="ko-KR" sz="1400" dirty="0">
                <a:latin typeface="Consolas"/>
                <a:ea typeface="Consolas"/>
                <a:cs typeface="Consolas"/>
                <a:sym typeface="Consolas"/>
              </a:rPr>
              <a:t>x = </a:t>
            </a:r>
            <a:r>
              <a:rPr lang="en-US" altLang="ko-KR" sz="1400" dirty="0" err="1">
                <a:latin typeface="Consolas"/>
                <a:ea typeface="Consolas"/>
                <a:cs typeface="Consolas"/>
                <a:sym typeface="Consolas"/>
              </a:rPr>
              <a:t>tf.Variable</a:t>
            </a:r>
            <a:r>
              <a:rPr lang="en-US" altLang="ko-KR" sz="1400" dirty="0">
                <a:latin typeface="Consolas"/>
                <a:ea typeface="Consolas"/>
                <a:cs typeface="Consolas"/>
                <a:sym typeface="Consolas"/>
              </a:rPr>
              <a:t>(10, name='x')</a:t>
            </a:r>
          </a:p>
          <a:p>
            <a:pPr lvl="0"/>
            <a:r>
              <a:rPr lang="en-US" altLang="ko-KR" sz="1400" dirty="0">
                <a:latin typeface="Consolas"/>
                <a:ea typeface="Consolas"/>
                <a:cs typeface="Consolas"/>
                <a:sym typeface="Consolas"/>
              </a:rPr>
              <a:t>y = </a:t>
            </a:r>
            <a:r>
              <a:rPr lang="en-US" altLang="ko-KR" sz="1400" dirty="0" err="1">
                <a:latin typeface="Consolas"/>
                <a:ea typeface="Consolas"/>
                <a:cs typeface="Consolas"/>
                <a:sym typeface="Consolas"/>
              </a:rPr>
              <a:t>tf.Variable</a:t>
            </a:r>
            <a:r>
              <a:rPr lang="en-US" altLang="ko-KR" sz="1400" dirty="0">
                <a:latin typeface="Consolas"/>
                <a:ea typeface="Consolas"/>
                <a:cs typeface="Consolas"/>
                <a:sym typeface="Consolas"/>
              </a:rPr>
              <a:t>(20, name='y')</a:t>
            </a:r>
          </a:p>
          <a:p>
            <a:pPr lvl="0"/>
            <a:r>
              <a:rPr lang="en-US" altLang="ko-KR" sz="1400" dirty="0">
                <a:solidFill>
                  <a:srgbClr val="FF0000"/>
                </a:solidFill>
                <a:latin typeface="Consolas"/>
                <a:ea typeface="Consolas"/>
                <a:cs typeface="Consolas"/>
                <a:sym typeface="Consolas"/>
              </a:rPr>
              <a:t>z = </a:t>
            </a:r>
            <a:r>
              <a:rPr lang="en-US" altLang="ko-KR" sz="1400" dirty="0" err="1">
                <a:solidFill>
                  <a:srgbClr val="FF0000"/>
                </a:solidFill>
                <a:latin typeface="Consolas"/>
                <a:ea typeface="Consolas"/>
                <a:cs typeface="Consolas"/>
                <a:sym typeface="Consolas"/>
              </a:rPr>
              <a:t>tf.add</a:t>
            </a:r>
            <a:r>
              <a:rPr lang="en-US" altLang="ko-KR" sz="1400" dirty="0">
                <a:solidFill>
                  <a:srgbClr val="FF0000"/>
                </a:solidFill>
                <a:latin typeface="Consolas"/>
                <a:ea typeface="Consolas"/>
                <a:cs typeface="Consolas"/>
                <a:sym typeface="Consolas"/>
              </a:rPr>
              <a:t>(x, y)   # create the node before executing the graph</a:t>
            </a:r>
          </a:p>
          <a:p>
            <a:pPr lvl="0"/>
            <a:endParaRPr lang="en-US" altLang="ko-KR" sz="1400" dirty="0">
              <a:latin typeface="Consolas"/>
              <a:ea typeface="Consolas"/>
              <a:cs typeface="Consolas"/>
              <a:sym typeface="Consolas"/>
            </a:endParaRPr>
          </a:p>
          <a:p>
            <a:pPr lvl="0"/>
            <a:r>
              <a:rPr lang="en-US" altLang="ko-KR" sz="1400" dirty="0">
                <a:latin typeface="Consolas"/>
                <a:ea typeface="Consolas"/>
                <a:cs typeface="Consolas"/>
                <a:sym typeface="Consolas"/>
              </a:rPr>
              <a:t>writer = </a:t>
            </a:r>
            <a:r>
              <a:rPr lang="en-US" altLang="ko-KR" sz="1400" dirty="0" err="1">
                <a:latin typeface="Consolas"/>
                <a:ea typeface="Consolas"/>
                <a:cs typeface="Consolas"/>
                <a:sym typeface="Consolas"/>
              </a:rPr>
              <a:t>tf.summary.FileWriter</a:t>
            </a:r>
            <a:r>
              <a:rPr lang="en-US" altLang="ko-KR" sz="1400" dirty="0">
                <a:latin typeface="Consolas"/>
                <a:ea typeface="Consolas"/>
                <a:cs typeface="Consolas"/>
                <a:sym typeface="Consolas"/>
              </a:rPr>
              <a:t>('./graphs', </a:t>
            </a:r>
            <a:r>
              <a:rPr lang="en-US" altLang="ko-KR" sz="1400" dirty="0" err="1">
                <a:latin typeface="Consolas"/>
                <a:ea typeface="Consolas"/>
                <a:cs typeface="Consolas"/>
                <a:sym typeface="Consolas"/>
              </a:rPr>
              <a:t>tf.get_default_graph</a:t>
            </a:r>
            <a:r>
              <a:rPr lang="en-US" altLang="ko-KR" sz="1400" dirty="0">
                <a:latin typeface="Consolas"/>
                <a:ea typeface="Consolas"/>
                <a:cs typeface="Consolas"/>
                <a:sym typeface="Consolas"/>
              </a:rPr>
              <a:t>())</a:t>
            </a:r>
          </a:p>
          <a:p>
            <a:pPr lvl="0"/>
            <a:r>
              <a:rPr lang="en-US" altLang="ko-KR" sz="1400" dirty="0">
                <a:latin typeface="Consolas"/>
                <a:ea typeface="Consolas"/>
                <a:cs typeface="Consolas"/>
                <a:sym typeface="Consolas"/>
              </a:rPr>
              <a:t>with </a:t>
            </a:r>
            <a:r>
              <a:rPr lang="en-US" altLang="ko-KR" sz="1400" dirty="0" err="1">
                <a:latin typeface="Consolas"/>
                <a:ea typeface="Consolas"/>
                <a:cs typeface="Consolas"/>
                <a:sym typeface="Consolas"/>
              </a:rPr>
              <a:t>tf.Session</a:t>
            </a:r>
            <a:r>
              <a:rPr lang="en-US" altLang="ko-KR" sz="1400" dirty="0">
                <a:latin typeface="Consolas"/>
                <a:ea typeface="Consolas"/>
                <a:cs typeface="Consolas"/>
                <a:sym typeface="Consolas"/>
              </a:rPr>
              <a:t>() as </a:t>
            </a:r>
            <a:r>
              <a:rPr lang="en-US" altLang="ko-KR" sz="1400" dirty="0" err="1">
                <a:latin typeface="Consolas"/>
                <a:ea typeface="Consolas"/>
                <a:cs typeface="Consolas"/>
                <a:sym typeface="Consolas"/>
              </a:rPr>
              <a:t>sess</a:t>
            </a:r>
            <a:r>
              <a:rPr lang="en-US" altLang="ko-KR" sz="1400" dirty="0">
                <a:latin typeface="Consolas"/>
                <a:ea typeface="Consolas"/>
                <a:cs typeface="Consolas"/>
                <a:sym typeface="Consolas"/>
              </a:rPr>
              <a:t>:</a:t>
            </a:r>
          </a:p>
          <a:p>
            <a:pPr lvl="0"/>
            <a:r>
              <a:rPr lang="en-US" altLang="ko-KR" sz="1400" dirty="0">
                <a:latin typeface="Consolas"/>
                <a:ea typeface="Consolas"/>
                <a:cs typeface="Consolas"/>
                <a:sym typeface="Consolas"/>
              </a:rPr>
              <a:t>    </a:t>
            </a:r>
            <a:r>
              <a:rPr lang="en-US" altLang="ko-KR" sz="1400" dirty="0" err="1">
                <a:latin typeface="Consolas"/>
                <a:ea typeface="Consolas"/>
                <a:cs typeface="Consolas"/>
                <a:sym typeface="Consolas"/>
              </a:rPr>
              <a:t>sess.run</a:t>
            </a:r>
            <a:r>
              <a:rPr lang="en-US" altLang="ko-KR" sz="1400" dirty="0">
                <a:latin typeface="Consolas"/>
                <a:ea typeface="Consolas"/>
                <a:cs typeface="Consolas"/>
                <a:sym typeface="Consolas"/>
              </a:rPr>
              <a:t>(</a:t>
            </a:r>
            <a:r>
              <a:rPr lang="en-US" altLang="ko-KR" sz="1400" dirty="0" err="1">
                <a:latin typeface="Consolas"/>
                <a:ea typeface="Consolas"/>
                <a:cs typeface="Consolas"/>
                <a:sym typeface="Consolas"/>
              </a:rPr>
              <a:t>tf.global_variables_initializer</a:t>
            </a:r>
            <a:r>
              <a:rPr lang="en-US" altLang="ko-KR" sz="1400" dirty="0">
                <a:latin typeface="Consolas"/>
                <a:ea typeface="Consolas"/>
                <a:cs typeface="Consolas"/>
                <a:sym typeface="Consolas"/>
              </a:rPr>
              <a:t>())</a:t>
            </a:r>
          </a:p>
          <a:p>
            <a:pPr lvl="0"/>
            <a:r>
              <a:rPr lang="en-US" altLang="ko-KR" sz="1400" dirty="0">
                <a:latin typeface="Consolas"/>
                <a:ea typeface="Consolas"/>
                <a:cs typeface="Consolas"/>
                <a:sym typeface="Consolas"/>
              </a:rPr>
              <a:t>    for _ in range(10):</a:t>
            </a:r>
          </a:p>
          <a:p>
            <a:pPr lvl="0"/>
            <a:r>
              <a:rPr lang="en-US" altLang="ko-KR" sz="1400" dirty="0">
                <a:latin typeface="Consolas"/>
                <a:ea typeface="Consolas"/>
                <a:cs typeface="Consolas"/>
                <a:sym typeface="Consolas"/>
              </a:rPr>
              <a:t>        print(</a:t>
            </a:r>
            <a:r>
              <a:rPr lang="en-US" altLang="ko-KR" sz="1400" dirty="0" err="1">
                <a:latin typeface="Consolas"/>
                <a:ea typeface="Consolas"/>
                <a:cs typeface="Consolas"/>
                <a:sym typeface="Consolas"/>
              </a:rPr>
              <a:t>sess.run</a:t>
            </a:r>
            <a:r>
              <a:rPr lang="en-US" altLang="ko-KR" sz="1400" dirty="0">
                <a:latin typeface="Consolas"/>
                <a:ea typeface="Consolas"/>
                <a:cs typeface="Consolas"/>
                <a:sym typeface="Consolas"/>
              </a:rPr>
              <a:t>(z))</a:t>
            </a:r>
          </a:p>
          <a:p>
            <a:pPr lvl="0"/>
            <a:r>
              <a:rPr lang="en-US" altLang="ko-KR" sz="1400" dirty="0" err="1">
                <a:latin typeface="Consolas"/>
                <a:ea typeface="Consolas"/>
                <a:cs typeface="Consolas"/>
                <a:sym typeface="Consolas"/>
              </a:rPr>
              <a:t>writer.close</a:t>
            </a:r>
            <a:r>
              <a:rPr lang="en-US" altLang="ko-KR" sz="1400" dirty="0">
                <a:latin typeface="Consolas"/>
                <a:ea typeface="Consolas"/>
                <a:cs typeface="Consolas"/>
                <a:sym typeface="Consolas"/>
              </a:rPr>
              <a:t>()</a:t>
            </a:r>
          </a:p>
        </p:txBody>
      </p:sp>
      <p:sp>
        <p:nvSpPr>
          <p:cNvPr id="5" name="TextBox 4">
            <a:extLst>
              <a:ext uri="{FF2B5EF4-FFF2-40B4-BE49-F238E27FC236}">
                <a16:creationId xmlns:a16="http://schemas.microsoft.com/office/drawing/2014/main" id="{A33BCD84-10D4-4F32-A89D-5B338AC70061}"/>
              </a:ext>
            </a:extLst>
          </p:cNvPr>
          <p:cNvSpPr txBox="1"/>
          <p:nvPr/>
        </p:nvSpPr>
        <p:spPr>
          <a:xfrm>
            <a:off x="838200" y="4139635"/>
            <a:ext cx="9890156" cy="2246769"/>
          </a:xfrm>
          <a:prstGeom prst="rect">
            <a:avLst/>
          </a:prstGeom>
          <a:noFill/>
          <a:ln>
            <a:solidFill>
              <a:schemeClr val="bg1">
                <a:lumMod val="75000"/>
              </a:schemeClr>
            </a:solidFill>
          </a:ln>
        </p:spPr>
        <p:txBody>
          <a:bodyPr wrap="square" rtlCol="0">
            <a:spAutoFit/>
          </a:bodyPr>
          <a:lstStyle/>
          <a:p>
            <a:pPr lvl="0"/>
            <a:r>
              <a:rPr lang="en-US" altLang="ko-KR" sz="1400" dirty="0" err="1">
                <a:latin typeface="Consolas"/>
                <a:ea typeface="Consolas"/>
                <a:cs typeface="Consolas"/>
                <a:sym typeface="Consolas"/>
              </a:rPr>
              <a:t>tf.reset_default_graph</a:t>
            </a:r>
            <a:r>
              <a:rPr lang="en-US" altLang="ko-KR" sz="1400" dirty="0">
                <a:latin typeface="Consolas"/>
                <a:ea typeface="Consolas"/>
                <a:cs typeface="Consolas"/>
                <a:sym typeface="Consolas"/>
              </a:rPr>
              <a:t>()</a:t>
            </a:r>
          </a:p>
          <a:p>
            <a:pPr lvl="0"/>
            <a:r>
              <a:rPr lang="en-US" altLang="ko-KR" sz="1400" dirty="0">
                <a:latin typeface="Consolas"/>
                <a:ea typeface="Consolas"/>
                <a:cs typeface="Consolas"/>
                <a:sym typeface="Consolas"/>
              </a:rPr>
              <a:t>x = </a:t>
            </a:r>
            <a:r>
              <a:rPr lang="en-US" altLang="ko-KR" sz="1400" dirty="0" err="1">
                <a:latin typeface="Consolas"/>
                <a:ea typeface="Consolas"/>
                <a:cs typeface="Consolas"/>
                <a:sym typeface="Consolas"/>
              </a:rPr>
              <a:t>tf.Variable</a:t>
            </a:r>
            <a:r>
              <a:rPr lang="en-US" altLang="ko-KR" sz="1400" dirty="0">
                <a:latin typeface="Consolas"/>
                <a:ea typeface="Consolas"/>
                <a:cs typeface="Consolas"/>
                <a:sym typeface="Consolas"/>
              </a:rPr>
              <a:t>(10, name='x')</a:t>
            </a:r>
          </a:p>
          <a:p>
            <a:pPr lvl="0"/>
            <a:r>
              <a:rPr lang="en-US" altLang="ko-KR" sz="1400" dirty="0">
                <a:latin typeface="Consolas"/>
                <a:ea typeface="Consolas"/>
                <a:cs typeface="Consolas"/>
                <a:sym typeface="Consolas"/>
              </a:rPr>
              <a:t>y = </a:t>
            </a:r>
            <a:r>
              <a:rPr lang="en-US" altLang="ko-KR" sz="1400" dirty="0" err="1">
                <a:latin typeface="Consolas"/>
                <a:ea typeface="Consolas"/>
                <a:cs typeface="Consolas"/>
                <a:sym typeface="Consolas"/>
              </a:rPr>
              <a:t>tf.Variable</a:t>
            </a:r>
            <a:r>
              <a:rPr lang="en-US" altLang="ko-KR" sz="1400" dirty="0">
                <a:latin typeface="Consolas"/>
                <a:ea typeface="Consolas"/>
                <a:cs typeface="Consolas"/>
                <a:sym typeface="Consolas"/>
              </a:rPr>
              <a:t>(20, name='y')</a:t>
            </a:r>
          </a:p>
          <a:p>
            <a:pPr lvl="0"/>
            <a:endParaRPr lang="en-US" altLang="ko-KR" sz="1400" dirty="0">
              <a:latin typeface="Consolas"/>
              <a:ea typeface="Consolas"/>
              <a:cs typeface="Consolas"/>
              <a:sym typeface="Consolas"/>
            </a:endParaRPr>
          </a:p>
          <a:p>
            <a:pPr lvl="0"/>
            <a:r>
              <a:rPr lang="en-US" altLang="ko-KR" sz="1400" dirty="0" smtClean="0">
                <a:latin typeface="Consolas"/>
                <a:ea typeface="Consolas"/>
                <a:cs typeface="Consolas"/>
                <a:sym typeface="Consolas"/>
              </a:rPr>
              <a:t>with </a:t>
            </a:r>
            <a:r>
              <a:rPr lang="en-US" altLang="ko-KR" sz="1400" dirty="0" err="1">
                <a:latin typeface="Consolas"/>
                <a:ea typeface="Consolas"/>
                <a:cs typeface="Consolas"/>
                <a:sym typeface="Consolas"/>
              </a:rPr>
              <a:t>tf.Session</a:t>
            </a:r>
            <a:r>
              <a:rPr lang="en-US" altLang="ko-KR" sz="1400" dirty="0">
                <a:latin typeface="Consolas"/>
                <a:ea typeface="Consolas"/>
                <a:cs typeface="Consolas"/>
                <a:sym typeface="Consolas"/>
              </a:rPr>
              <a:t>() as </a:t>
            </a:r>
            <a:r>
              <a:rPr lang="en-US" altLang="ko-KR" sz="1400" dirty="0" err="1">
                <a:latin typeface="Consolas"/>
                <a:ea typeface="Consolas"/>
                <a:cs typeface="Consolas"/>
                <a:sym typeface="Consolas"/>
              </a:rPr>
              <a:t>sess</a:t>
            </a:r>
            <a:r>
              <a:rPr lang="en-US" altLang="ko-KR" sz="1400" dirty="0">
                <a:latin typeface="Consolas"/>
                <a:ea typeface="Consolas"/>
                <a:cs typeface="Consolas"/>
                <a:sym typeface="Consolas"/>
              </a:rPr>
              <a:t>:</a:t>
            </a:r>
          </a:p>
          <a:p>
            <a:pPr lvl="0"/>
            <a:r>
              <a:rPr lang="en-US" altLang="ko-KR" sz="1400" dirty="0">
                <a:latin typeface="Consolas"/>
                <a:ea typeface="Consolas"/>
                <a:cs typeface="Consolas"/>
                <a:sym typeface="Consolas"/>
              </a:rPr>
              <a:t>    </a:t>
            </a:r>
            <a:r>
              <a:rPr lang="en-US" altLang="ko-KR" sz="1400" dirty="0" err="1">
                <a:latin typeface="Consolas"/>
                <a:ea typeface="Consolas"/>
                <a:cs typeface="Consolas"/>
                <a:sym typeface="Consolas"/>
              </a:rPr>
              <a:t>sess.run</a:t>
            </a:r>
            <a:r>
              <a:rPr lang="en-US" altLang="ko-KR" sz="1400" dirty="0">
                <a:latin typeface="Consolas"/>
                <a:ea typeface="Consolas"/>
                <a:cs typeface="Consolas"/>
                <a:sym typeface="Consolas"/>
              </a:rPr>
              <a:t>(</a:t>
            </a:r>
            <a:r>
              <a:rPr lang="en-US" altLang="ko-KR" sz="1400" dirty="0" err="1">
                <a:latin typeface="Consolas"/>
                <a:ea typeface="Consolas"/>
                <a:cs typeface="Consolas"/>
                <a:sym typeface="Consolas"/>
              </a:rPr>
              <a:t>tf.global_variables_initializer</a:t>
            </a:r>
            <a:r>
              <a:rPr lang="en-US" altLang="ko-KR" sz="1400" dirty="0">
                <a:latin typeface="Consolas"/>
                <a:ea typeface="Consolas"/>
                <a:cs typeface="Consolas"/>
                <a:sym typeface="Consolas"/>
              </a:rPr>
              <a:t>())</a:t>
            </a:r>
          </a:p>
          <a:p>
            <a:pPr lvl="0"/>
            <a:r>
              <a:rPr lang="en-US" altLang="ko-KR" sz="1400" dirty="0">
                <a:latin typeface="Consolas"/>
                <a:ea typeface="Consolas"/>
                <a:cs typeface="Consolas"/>
                <a:sym typeface="Consolas"/>
              </a:rPr>
              <a:t>    for _ in range(10):</a:t>
            </a:r>
          </a:p>
          <a:p>
            <a:pPr lvl="0"/>
            <a:r>
              <a:rPr lang="en-US" altLang="ko-KR" sz="1400" dirty="0">
                <a:solidFill>
                  <a:srgbClr val="FF0000"/>
                </a:solidFill>
                <a:latin typeface="Consolas"/>
                <a:ea typeface="Consolas"/>
                <a:cs typeface="Consolas"/>
                <a:sym typeface="Consolas"/>
              </a:rPr>
              <a:t>        print(</a:t>
            </a:r>
            <a:r>
              <a:rPr lang="en-US" altLang="ko-KR" sz="1400" dirty="0" err="1">
                <a:solidFill>
                  <a:srgbClr val="FF0000"/>
                </a:solidFill>
                <a:latin typeface="Consolas"/>
                <a:ea typeface="Consolas"/>
                <a:cs typeface="Consolas"/>
                <a:sym typeface="Consolas"/>
              </a:rPr>
              <a:t>sess.run</a:t>
            </a:r>
            <a:r>
              <a:rPr lang="en-US" altLang="ko-KR" sz="1400" dirty="0">
                <a:solidFill>
                  <a:srgbClr val="FF0000"/>
                </a:solidFill>
                <a:latin typeface="Consolas"/>
                <a:ea typeface="Consolas"/>
                <a:cs typeface="Consolas"/>
                <a:sym typeface="Consolas"/>
              </a:rPr>
              <a:t>(</a:t>
            </a:r>
            <a:r>
              <a:rPr lang="en-US" altLang="ko-KR" sz="1400" dirty="0" err="1">
                <a:solidFill>
                  <a:srgbClr val="FF0000"/>
                </a:solidFill>
                <a:latin typeface="Consolas"/>
                <a:ea typeface="Consolas"/>
                <a:cs typeface="Consolas"/>
                <a:sym typeface="Consolas"/>
              </a:rPr>
              <a:t>tf.add</a:t>
            </a:r>
            <a:r>
              <a:rPr lang="en-US" altLang="ko-KR" sz="1400" dirty="0">
                <a:solidFill>
                  <a:srgbClr val="FF0000"/>
                </a:solidFill>
                <a:latin typeface="Consolas"/>
                <a:ea typeface="Consolas"/>
                <a:cs typeface="Consolas"/>
                <a:sym typeface="Consolas"/>
              </a:rPr>
              <a:t>(x, y))) # someone decides to be clever to save one line of code</a:t>
            </a:r>
          </a:p>
          <a:p>
            <a:r>
              <a:rPr lang="en-US" altLang="ko-KR" sz="1400" dirty="0">
                <a:latin typeface="Consolas"/>
                <a:ea typeface="Consolas"/>
                <a:cs typeface="Consolas"/>
                <a:sym typeface="Consolas"/>
              </a:rPr>
              <a:t>writer = </a:t>
            </a:r>
            <a:r>
              <a:rPr lang="en-US" altLang="ko-KR" sz="1400" dirty="0" err="1">
                <a:latin typeface="Consolas"/>
                <a:ea typeface="Consolas"/>
                <a:cs typeface="Consolas"/>
                <a:sym typeface="Consolas"/>
              </a:rPr>
              <a:t>tf.summary.FileWriter</a:t>
            </a:r>
            <a:r>
              <a:rPr lang="en-US" altLang="ko-KR" sz="1400" dirty="0">
                <a:latin typeface="Consolas"/>
                <a:ea typeface="Consolas"/>
                <a:cs typeface="Consolas"/>
                <a:sym typeface="Consolas"/>
              </a:rPr>
              <a:t>('./graphs', </a:t>
            </a:r>
            <a:r>
              <a:rPr lang="en-US" altLang="ko-KR" sz="1400" dirty="0" err="1">
                <a:latin typeface="Consolas"/>
                <a:ea typeface="Consolas"/>
                <a:cs typeface="Consolas"/>
                <a:sym typeface="Consolas"/>
              </a:rPr>
              <a:t>tf.get_default_graph</a:t>
            </a:r>
            <a:r>
              <a:rPr lang="en-US" altLang="ko-KR" sz="1400" dirty="0">
                <a:latin typeface="Consolas"/>
                <a:ea typeface="Consolas"/>
                <a:cs typeface="Consolas"/>
                <a:sym typeface="Consolas"/>
              </a:rPr>
              <a:t>())</a:t>
            </a:r>
          </a:p>
          <a:p>
            <a:pPr lvl="0"/>
            <a:r>
              <a:rPr lang="en-US" altLang="ko-KR" sz="1400" dirty="0" err="1" smtClean="0">
                <a:latin typeface="Consolas"/>
                <a:ea typeface="Consolas"/>
                <a:cs typeface="Consolas"/>
                <a:sym typeface="Consolas"/>
              </a:rPr>
              <a:t>writer.close</a:t>
            </a:r>
            <a:r>
              <a:rPr lang="en-US" altLang="ko-KR" sz="1400" dirty="0">
                <a:latin typeface="Consolas"/>
                <a:ea typeface="Consolas"/>
                <a:cs typeface="Consolas"/>
                <a:sym typeface="Consolas"/>
              </a:rPr>
              <a:t>()</a:t>
            </a:r>
          </a:p>
        </p:txBody>
      </p:sp>
    </p:spTree>
    <p:extLst>
      <p:ext uri="{BB962C8B-B14F-4D97-AF65-F5344CB8AC3E}">
        <p14:creationId xmlns:p14="http://schemas.microsoft.com/office/powerpoint/2010/main" val="35275183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lvl="0">
              <a:spcBef>
                <a:spcPts val="0"/>
              </a:spcBef>
            </a:pPr>
            <a:r>
              <a:rPr lang="en-US" altLang="ko-KR" sz="2800" b="1" dirty="0">
                <a:ea typeface="Georgia"/>
                <a:cs typeface="Georgia"/>
                <a:sym typeface="Georgia"/>
              </a:rPr>
              <a:t>Defer creating/initializing an object </a:t>
            </a:r>
            <a:r>
              <a:rPr lang="en-US" altLang="ko-KR" sz="2800" b="1" dirty="0" smtClean="0">
                <a:ea typeface="Georgia"/>
                <a:cs typeface="Georgia"/>
                <a:sym typeface="Georgia"/>
              </a:rPr>
              <a:t>until </a:t>
            </a:r>
            <a:r>
              <a:rPr lang="en-US" altLang="ko-KR" sz="2800" b="1" dirty="0">
                <a:ea typeface="Georgia"/>
                <a:cs typeface="Georgia"/>
                <a:sym typeface="Georgia"/>
              </a:rPr>
              <a:t>it is needed</a:t>
            </a:r>
            <a:endParaRPr lang="ko-KR" altLang="en-US" sz="2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838200" y="1690688"/>
            <a:ext cx="9890156" cy="2246769"/>
          </a:xfrm>
          <a:prstGeom prst="rect">
            <a:avLst/>
          </a:prstGeom>
          <a:noFill/>
          <a:ln>
            <a:solidFill>
              <a:schemeClr val="bg1">
                <a:lumMod val="75000"/>
              </a:schemeClr>
            </a:solidFill>
          </a:ln>
        </p:spPr>
        <p:txBody>
          <a:bodyPr wrap="square" rtlCol="0">
            <a:spAutoFit/>
          </a:bodyPr>
          <a:lstStyle/>
          <a:p>
            <a:pPr lvl="0"/>
            <a:r>
              <a:rPr lang="en-US" altLang="ko-KR" sz="1400" dirty="0">
                <a:latin typeface="Consolas"/>
                <a:ea typeface="Consolas"/>
                <a:cs typeface="Consolas"/>
                <a:sym typeface="Consolas"/>
              </a:rPr>
              <a:t>x = </a:t>
            </a:r>
            <a:r>
              <a:rPr lang="en-US" altLang="ko-KR" sz="1400" dirty="0" err="1">
                <a:latin typeface="Consolas"/>
                <a:ea typeface="Consolas"/>
                <a:cs typeface="Consolas"/>
                <a:sym typeface="Consolas"/>
              </a:rPr>
              <a:t>tf.Variable</a:t>
            </a:r>
            <a:r>
              <a:rPr lang="en-US" altLang="ko-KR" sz="1400" dirty="0">
                <a:latin typeface="Consolas"/>
                <a:ea typeface="Consolas"/>
                <a:cs typeface="Consolas"/>
                <a:sym typeface="Consolas"/>
              </a:rPr>
              <a:t>(10, name='x')</a:t>
            </a:r>
          </a:p>
          <a:p>
            <a:pPr lvl="0"/>
            <a:r>
              <a:rPr lang="en-US" altLang="ko-KR" sz="1400" dirty="0">
                <a:latin typeface="Consolas"/>
                <a:ea typeface="Consolas"/>
                <a:cs typeface="Consolas"/>
                <a:sym typeface="Consolas"/>
              </a:rPr>
              <a:t>y = </a:t>
            </a:r>
            <a:r>
              <a:rPr lang="en-US" altLang="ko-KR" sz="1400" dirty="0" err="1">
                <a:latin typeface="Consolas"/>
                <a:ea typeface="Consolas"/>
                <a:cs typeface="Consolas"/>
                <a:sym typeface="Consolas"/>
              </a:rPr>
              <a:t>tf.Variable</a:t>
            </a:r>
            <a:r>
              <a:rPr lang="en-US" altLang="ko-KR" sz="1400" dirty="0">
                <a:latin typeface="Consolas"/>
                <a:ea typeface="Consolas"/>
                <a:cs typeface="Consolas"/>
                <a:sym typeface="Consolas"/>
              </a:rPr>
              <a:t>(20, name='y')</a:t>
            </a:r>
          </a:p>
          <a:p>
            <a:pPr lvl="0"/>
            <a:r>
              <a:rPr lang="en-US" altLang="ko-KR" sz="1400" dirty="0">
                <a:solidFill>
                  <a:srgbClr val="FF0000"/>
                </a:solidFill>
                <a:latin typeface="Consolas"/>
                <a:ea typeface="Consolas"/>
                <a:cs typeface="Consolas"/>
                <a:sym typeface="Consolas"/>
              </a:rPr>
              <a:t>z = </a:t>
            </a:r>
            <a:r>
              <a:rPr lang="en-US" altLang="ko-KR" sz="1400" dirty="0" err="1">
                <a:solidFill>
                  <a:srgbClr val="FF0000"/>
                </a:solidFill>
                <a:latin typeface="Consolas"/>
                <a:ea typeface="Consolas"/>
                <a:cs typeface="Consolas"/>
                <a:sym typeface="Consolas"/>
              </a:rPr>
              <a:t>tf.add</a:t>
            </a:r>
            <a:r>
              <a:rPr lang="en-US" altLang="ko-KR" sz="1400" dirty="0">
                <a:solidFill>
                  <a:srgbClr val="FF0000"/>
                </a:solidFill>
                <a:latin typeface="Consolas"/>
                <a:ea typeface="Consolas"/>
                <a:cs typeface="Consolas"/>
                <a:sym typeface="Consolas"/>
              </a:rPr>
              <a:t>(x, y)   # create the node before executing the graph</a:t>
            </a:r>
          </a:p>
          <a:p>
            <a:pPr lvl="0"/>
            <a:endParaRPr lang="en-US" altLang="ko-KR" sz="1400" dirty="0">
              <a:latin typeface="Consolas"/>
              <a:ea typeface="Consolas"/>
              <a:cs typeface="Consolas"/>
              <a:sym typeface="Consolas"/>
            </a:endParaRPr>
          </a:p>
          <a:p>
            <a:pPr lvl="0"/>
            <a:r>
              <a:rPr lang="en-US" altLang="ko-KR" sz="1400" dirty="0">
                <a:latin typeface="Consolas"/>
                <a:ea typeface="Consolas"/>
                <a:cs typeface="Consolas"/>
                <a:sym typeface="Consolas"/>
              </a:rPr>
              <a:t>writer = </a:t>
            </a:r>
            <a:r>
              <a:rPr lang="en-US" altLang="ko-KR" sz="1400" dirty="0" err="1">
                <a:latin typeface="Consolas"/>
                <a:ea typeface="Consolas"/>
                <a:cs typeface="Consolas"/>
                <a:sym typeface="Consolas"/>
              </a:rPr>
              <a:t>tf.summary.FileWriter</a:t>
            </a:r>
            <a:r>
              <a:rPr lang="en-US" altLang="ko-KR" sz="1400" dirty="0">
                <a:latin typeface="Consolas"/>
                <a:ea typeface="Consolas"/>
                <a:cs typeface="Consolas"/>
                <a:sym typeface="Consolas"/>
              </a:rPr>
              <a:t>('./graphs', </a:t>
            </a:r>
            <a:r>
              <a:rPr lang="en-US" altLang="ko-KR" sz="1400" dirty="0" err="1">
                <a:latin typeface="Consolas"/>
                <a:ea typeface="Consolas"/>
                <a:cs typeface="Consolas"/>
                <a:sym typeface="Consolas"/>
              </a:rPr>
              <a:t>tf.get_default_graph</a:t>
            </a:r>
            <a:r>
              <a:rPr lang="en-US" altLang="ko-KR" sz="1400" dirty="0">
                <a:latin typeface="Consolas"/>
                <a:ea typeface="Consolas"/>
                <a:cs typeface="Consolas"/>
                <a:sym typeface="Consolas"/>
              </a:rPr>
              <a:t>())</a:t>
            </a:r>
          </a:p>
          <a:p>
            <a:pPr lvl="0"/>
            <a:r>
              <a:rPr lang="en-US" altLang="ko-KR" sz="1400" dirty="0">
                <a:latin typeface="Consolas"/>
                <a:ea typeface="Consolas"/>
                <a:cs typeface="Consolas"/>
                <a:sym typeface="Consolas"/>
              </a:rPr>
              <a:t>with </a:t>
            </a:r>
            <a:r>
              <a:rPr lang="en-US" altLang="ko-KR" sz="1400" dirty="0" err="1">
                <a:latin typeface="Consolas"/>
                <a:ea typeface="Consolas"/>
                <a:cs typeface="Consolas"/>
                <a:sym typeface="Consolas"/>
              </a:rPr>
              <a:t>tf.Session</a:t>
            </a:r>
            <a:r>
              <a:rPr lang="en-US" altLang="ko-KR" sz="1400" dirty="0">
                <a:latin typeface="Consolas"/>
                <a:ea typeface="Consolas"/>
                <a:cs typeface="Consolas"/>
                <a:sym typeface="Consolas"/>
              </a:rPr>
              <a:t>() as </a:t>
            </a:r>
            <a:r>
              <a:rPr lang="en-US" altLang="ko-KR" sz="1400" dirty="0" err="1">
                <a:latin typeface="Consolas"/>
                <a:ea typeface="Consolas"/>
                <a:cs typeface="Consolas"/>
                <a:sym typeface="Consolas"/>
              </a:rPr>
              <a:t>sess</a:t>
            </a:r>
            <a:r>
              <a:rPr lang="en-US" altLang="ko-KR" sz="1400" dirty="0">
                <a:latin typeface="Consolas"/>
                <a:ea typeface="Consolas"/>
                <a:cs typeface="Consolas"/>
                <a:sym typeface="Consolas"/>
              </a:rPr>
              <a:t>:</a:t>
            </a:r>
          </a:p>
          <a:p>
            <a:pPr lvl="0"/>
            <a:r>
              <a:rPr lang="en-US" altLang="ko-KR" sz="1400" dirty="0">
                <a:latin typeface="Consolas"/>
                <a:ea typeface="Consolas"/>
                <a:cs typeface="Consolas"/>
                <a:sym typeface="Consolas"/>
              </a:rPr>
              <a:t>    </a:t>
            </a:r>
            <a:r>
              <a:rPr lang="en-US" altLang="ko-KR" sz="1400" dirty="0" err="1">
                <a:latin typeface="Consolas"/>
                <a:ea typeface="Consolas"/>
                <a:cs typeface="Consolas"/>
                <a:sym typeface="Consolas"/>
              </a:rPr>
              <a:t>sess.run</a:t>
            </a:r>
            <a:r>
              <a:rPr lang="en-US" altLang="ko-KR" sz="1400" dirty="0">
                <a:latin typeface="Consolas"/>
                <a:ea typeface="Consolas"/>
                <a:cs typeface="Consolas"/>
                <a:sym typeface="Consolas"/>
              </a:rPr>
              <a:t>(</a:t>
            </a:r>
            <a:r>
              <a:rPr lang="en-US" altLang="ko-KR" sz="1400" dirty="0" err="1">
                <a:latin typeface="Consolas"/>
                <a:ea typeface="Consolas"/>
                <a:cs typeface="Consolas"/>
                <a:sym typeface="Consolas"/>
              </a:rPr>
              <a:t>tf.global_variables_initializer</a:t>
            </a:r>
            <a:r>
              <a:rPr lang="en-US" altLang="ko-KR" sz="1400" dirty="0">
                <a:latin typeface="Consolas"/>
                <a:ea typeface="Consolas"/>
                <a:cs typeface="Consolas"/>
                <a:sym typeface="Consolas"/>
              </a:rPr>
              <a:t>())</a:t>
            </a:r>
          </a:p>
          <a:p>
            <a:pPr lvl="0"/>
            <a:r>
              <a:rPr lang="en-US" altLang="ko-KR" sz="1400" dirty="0">
                <a:latin typeface="Consolas"/>
                <a:ea typeface="Consolas"/>
                <a:cs typeface="Consolas"/>
                <a:sym typeface="Consolas"/>
              </a:rPr>
              <a:t>    for _ in range(10):</a:t>
            </a:r>
          </a:p>
          <a:p>
            <a:pPr lvl="0"/>
            <a:r>
              <a:rPr lang="en-US" altLang="ko-KR" sz="1400" dirty="0">
                <a:latin typeface="Consolas"/>
                <a:ea typeface="Consolas"/>
                <a:cs typeface="Consolas"/>
                <a:sym typeface="Consolas"/>
              </a:rPr>
              <a:t>        print(</a:t>
            </a:r>
            <a:r>
              <a:rPr lang="en-US" altLang="ko-KR" sz="1400" dirty="0" err="1">
                <a:latin typeface="Consolas"/>
                <a:ea typeface="Consolas"/>
                <a:cs typeface="Consolas"/>
                <a:sym typeface="Consolas"/>
              </a:rPr>
              <a:t>sess.run</a:t>
            </a:r>
            <a:r>
              <a:rPr lang="en-US" altLang="ko-KR" sz="1400" dirty="0">
                <a:latin typeface="Consolas"/>
                <a:ea typeface="Consolas"/>
                <a:cs typeface="Consolas"/>
                <a:sym typeface="Consolas"/>
              </a:rPr>
              <a:t>(z))</a:t>
            </a:r>
          </a:p>
          <a:p>
            <a:pPr lvl="0"/>
            <a:r>
              <a:rPr lang="en-US" altLang="ko-KR" sz="1400" dirty="0" err="1">
                <a:latin typeface="Consolas"/>
                <a:ea typeface="Consolas"/>
                <a:cs typeface="Consolas"/>
                <a:sym typeface="Consolas"/>
              </a:rPr>
              <a:t>writer.close</a:t>
            </a:r>
            <a:r>
              <a:rPr lang="en-US" altLang="ko-KR" sz="1400" dirty="0">
                <a:latin typeface="Consolas"/>
                <a:ea typeface="Consolas"/>
                <a:cs typeface="Consolas"/>
                <a:sym typeface="Consolas"/>
              </a:rPr>
              <a:t>()</a:t>
            </a:r>
          </a:p>
        </p:txBody>
      </p:sp>
      <p:sp>
        <p:nvSpPr>
          <p:cNvPr id="5" name="TextBox 4">
            <a:extLst>
              <a:ext uri="{FF2B5EF4-FFF2-40B4-BE49-F238E27FC236}">
                <a16:creationId xmlns:a16="http://schemas.microsoft.com/office/drawing/2014/main" id="{A33BCD84-10D4-4F32-A89D-5B338AC70061}"/>
              </a:ext>
            </a:extLst>
          </p:cNvPr>
          <p:cNvSpPr txBox="1"/>
          <p:nvPr/>
        </p:nvSpPr>
        <p:spPr>
          <a:xfrm>
            <a:off x="838200" y="4139635"/>
            <a:ext cx="9890156" cy="2246769"/>
          </a:xfrm>
          <a:prstGeom prst="rect">
            <a:avLst/>
          </a:prstGeom>
          <a:noFill/>
          <a:ln>
            <a:solidFill>
              <a:schemeClr val="bg1">
                <a:lumMod val="75000"/>
              </a:schemeClr>
            </a:solidFill>
          </a:ln>
        </p:spPr>
        <p:txBody>
          <a:bodyPr wrap="square" rtlCol="0">
            <a:spAutoFit/>
          </a:bodyPr>
          <a:lstStyle/>
          <a:p>
            <a:pPr lvl="0"/>
            <a:r>
              <a:rPr lang="en-US" altLang="ko-KR" sz="1400" dirty="0" err="1">
                <a:latin typeface="Consolas"/>
                <a:ea typeface="Consolas"/>
                <a:cs typeface="Consolas"/>
                <a:sym typeface="Consolas"/>
              </a:rPr>
              <a:t>tf.reset_default_graph</a:t>
            </a:r>
            <a:r>
              <a:rPr lang="en-US" altLang="ko-KR" sz="1400" dirty="0">
                <a:latin typeface="Consolas"/>
                <a:ea typeface="Consolas"/>
                <a:cs typeface="Consolas"/>
                <a:sym typeface="Consolas"/>
              </a:rPr>
              <a:t>()</a:t>
            </a:r>
          </a:p>
          <a:p>
            <a:pPr lvl="0"/>
            <a:r>
              <a:rPr lang="en-US" altLang="ko-KR" sz="1400" dirty="0">
                <a:latin typeface="Consolas"/>
                <a:ea typeface="Consolas"/>
                <a:cs typeface="Consolas"/>
                <a:sym typeface="Consolas"/>
              </a:rPr>
              <a:t>x = </a:t>
            </a:r>
            <a:r>
              <a:rPr lang="en-US" altLang="ko-KR" sz="1400" dirty="0" err="1">
                <a:latin typeface="Consolas"/>
                <a:ea typeface="Consolas"/>
                <a:cs typeface="Consolas"/>
                <a:sym typeface="Consolas"/>
              </a:rPr>
              <a:t>tf.Variable</a:t>
            </a:r>
            <a:r>
              <a:rPr lang="en-US" altLang="ko-KR" sz="1400" dirty="0">
                <a:latin typeface="Consolas"/>
                <a:ea typeface="Consolas"/>
                <a:cs typeface="Consolas"/>
                <a:sym typeface="Consolas"/>
              </a:rPr>
              <a:t>(10, name='x')</a:t>
            </a:r>
          </a:p>
          <a:p>
            <a:pPr lvl="0"/>
            <a:r>
              <a:rPr lang="en-US" altLang="ko-KR" sz="1400" dirty="0">
                <a:latin typeface="Consolas"/>
                <a:ea typeface="Consolas"/>
                <a:cs typeface="Consolas"/>
                <a:sym typeface="Consolas"/>
              </a:rPr>
              <a:t>y = </a:t>
            </a:r>
            <a:r>
              <a:rPr lang="en-US" altLang="ko-KR" sz="1400" dirty="0" err="1">
                <a:latin typeface="Consolas"/>
                <a:ea typeface="Consolas"/>
                <a:cs typeface="Consolas"/>
                <a:sym typeface="Consolas"/>
              </a:rPr>
              <a:t>tf.Variable</a:t>
            </a:r>
            <a:r>
              <a:rPr lang="en-US" altLang="ko-KR" sz="1400" dirty="0">
                <a:latin typeface="Consolas"/>
                <a:ea typeface="Consolas"/>
                <a:cs typeface="Consolas"/>
                <a:sym typeface="Consolas"/>
              </a:rPr>
              <a:t>(20, name='y')</a:t>
            </a:r>
          </a:p>
          <a:p>
            <a:pPr lvl="0"/>
            <a:endParaRPr lang="en-US" altLang="ko-KR" sz="1400" dirty="0">
              <a:latin typeface="Consolas"/>
              <a:ea typeface="Consolas"/>
              <a:cs typeface="Consolas"/>
              <a:sym typeface="Consolas"/>
            </a:endParaRPr>
          </a:p>
          <a:p>
            <a:pPr lvl="0"/>
            <a:r>
              <a:rPr lang="en-US" altLang="ko-KR" sz="1400" dirty="0" smtClean="0">
                <a:latin typeface="Consolas"/>
                <a:ea typeface="Consolas"/>
                <a:cs typeface="Consolas"/>
                <a:sym typeface="Consolas"/>
              </a:rPr>
              <a:t>with </a:t>
            </a:r>
            <a:r>
              <a:rPr lang="en-US" altLang="ko-KR" sz="1400" dirty="0" err="1">
                <a:latin typeface="Consolas"/>
                <a:ea typeface="Consolas"/>
                <a:cs typeface="Consolas"/>
                <a:sym typeface="Consolas"/>
              </a:rPr>
              <a:t>tf.Session</a:t>
            </a:r>
            <a:r>
              <a:rPr lang="en-US" altLang="ko-KR" sz="1400" dirty="0">
                <a:latin typeface="Consolas"/>
                <a:ea typeface="Consolas"/>
                <a:cs typeface="Consolas"/>
                <a:sym typeface="Consolas"/>
              </a:rPr>
              <a:t>() as </a:t>
            </a:r>
            <a:r>
              <a:rPr lang="en-US" altLang="ko-KR" sz="1400" dirty="0" err="1">
                <a:latin typeface="Consolas"/>
                <a:ea typeface="Consolas"/>
                <a:cs typeface="Consolas"/>
                <a:sym typeface="Consolas"/>
              </a:rPr>
              <a:t>sess</a:t>
            </a:r>
            <a:r>
              <a:rPr lang="en-US" altLang="ko-KR" sz="1400" dirty="0">
                <a:latin typeface="Consolas"/>
                <a:ea typeface="Consolas"/>
                <a:cs typeface="Consolas"/>
                <a:sym typeface="Consolas"/>
              </a:rPr>
              <a:t>:</a:t>
            </a:r>
          </a:p>
          <a:p>
            <a:pPr lvl="0"/>
            <a:r>
              <a:rPr lang="en-US" altLang="ko-KR" sz="1400" dirty="0">
                <a:latin typeface="Consolas"/>
                <a:ea typeface="Consolas"/>
                <a:cs typeface="Consolas"/>
                <a:sym typeface="Consolas"/>
              </a:rPr>
              <a:t>    </a:t>
            </a:r>
            <a:r>
              <a:rPr lang="en-US" altLang="ko-KR" sz="1400" dirty="0" err="1">
                <a:latin typeface="Consolas"/>
                <a:ea typeface="Consolas"/>
                <a:cs typeface="Consolas"/>
                <a:sym typeface="Consolas"/>
              </a:rPr>
              <a:t>sess.run</a:t>
            </a:r>
            <a:r>
              <a:rPr lang="en-US" altLang="ko-KR" sz="1400" dirty="0">
                <a:latin typeface="Consolas"/>
                <a:ea typeface="Consolas"/>
                <a:cs typeface="Consolas"/>
                <a:sym typeface="Consolas"/>
              </a:rPr>
              <a:t>(</a:t>
            </a:r>
            <a:r>
              <a:rPr lang="en-US" altLang="ko-KR" sz="1400" dirty="0" err="1">
                <a:latin typeface="Consolas"/>
                <a:ea typeface="Consolas"/>
                <a:cs typeface="Consolas"/>
                <a:sym typeface="Consolas"/>
              </a:rPr>
              <a:t>tf.global_variables_initializer</a:t>
            </a:r>
            <a:r>
              <a:rPr lang="en-US" altLang="ko-KR" sz="1400" dirty="0">
                <a:latin typeface="Consolas"/>
                <a:ea typeface="Consolas"/>
                <a:cs typeface="Consolas"/>
                <a:sym typeface="Consolas"/>
              </a:rPr>
              <a:t>())</a:t>
            </a:r>
          </a:p>
          <a:p>
            <a:pPr lvl="0"/>
            <a:r>
              <a:rPr lang="en-US" altLang="ko-KR" sz="1400" dirty="0">
                <a:latin typeface="Consolas"/>
                <a:ea typeface="Consolas"/>
                <a:cs typeface="Consolas"/>
                <a:sym typeface="Consolas"/>
              </a:rPr>
              <a:t>    for _ in range(10):</a:t>
            </a:r>
          </a:p>
          <a:p>
            <a:pPr lvl="0"/>
            <a:r>
              <a:rPr lang="en-US" altLang="ko-KR" sz="1400" dirty="0">
                <a:solidFill>
                  <a:srgbClr val="FF0000"/>
                </a:solidFill>
                <a:latin typeface="Consolas"/>
                <a:ea typeface="Consolas"/>
                <a:cs typeface="Consolas"/>
                <a:sym typeface="Consolas"/>
              </a:rPr>
              <a:t>        print(</a:t>
            </a:r>
            <a:r>
              <a:rPr lang="en-US" altLang="ko-KR" sz="1400" dirty="0" err="1">
                <a:solidFill>
                  <a:srgbClr val="FF0000"/>
                </a:solidFill>
                <a:latin typeface="Consolas"/>
                <a:ea typeface="Consolas"/>
                <a:cs typeface="Consolas"/>
                <a:sym typeface="Consolas"/>
              </a:rPr>
              <a:t>sess.run</a:t>
            </a:r>
            <a:r>
              <a:rPr lang="en-US" altLang="ko-KR" sz="1400" dirty="0">
                <a:solidFill>
                  <a:srgbClr val="FF0000"/>
                </a:solidFill>
                <a:latin typeface="Consolas"/>
                <a:ea typeface="Consolas"/>
                <a:cs typeface="Consolas"/>
                <a:sym typeface="Consolas"/>
              </a:rPr>
              <a:t>(</a:t>
            </a:r>
            <a:r>
              <a:rPr lang="en-US" altLang="ko-KR" sz="1400" dirty="0" err="1">
                <a:solidFill>
                  <a:srgbClr val="FF0000"/>
                </a:solidFill>
                <a:latin typeface="Consolas"/>
                <a:ea typeface="Consolas"/>
                <a:cs typeface="Consolas"/>
                <a:sym typeface="Consolas"/>
              </a:rPr>
              <a:t>tf.add</a:t>
            </a:r>
            <a:r>
              <a:rPr lang="en-US" altLang="ko-KR" sz="1400" dirty="0">
                <a:solidFill>
                  <a:srgbClr val="FF0000"/>
                </a:solidFill>
                <a:latin typeface="Consolas"/>
                <a:ea typeface="Consolas"/>
                <a:cs typeface="Consolas"/>
                <a:sym typeface="Consolas"/>
              </a:rPr>
              <a:t>(x, y))) # someone decides to be clever to save one line of code</a:t>
            </a:r>
          </a:p>
          <a:p>
            <a:r>
              <a:rPr lang="en-US" altLang="ko-KR" sz="1400" dirty="0">
                <a:latin typeface="Consolas"/>
                <a:ea typeface="Consolas"/>
                <a:cs typeface="Consolas"/>
                <a:sym typeface="Consolas"/>
              </a:rPr>
              <a:t>writer = </a:t>
            </a:r>
            <a:r>
              <a:rPr lang="en-US" altLang="ko-KR" sz="1400" dirty="0" err="1">
                <a:latin typeface="Consolas"/>
                <a:ea typeface="Consolas"/>
                <a:cs typeface="Consolas"/>
                <a:sym typeface="Consolas"/>
              </a:rPr>
              <a:t>tf.summary.FileWriter</a:t>
            </a:r>
            <a:r>
              <a:rPr lang="en-US" altLang="ko-KR" sz="1400" dirty="0">
                <a:latin typeface="Consolas"/>
                <a:ea typeface="Consolas"/>
                <a:cs typeface="Consolas"/>
                <a:sym typeface="Consolas"/>
              </a:rPr>
              <a:t>('./graphs', </a:t>
            </a:r>
            <a:r>
              <a:rPr lang="en-US" altLang="ko-KR" sz="1400" dirty="0" err="1">
                <a:latin typeface="Consolas"/>
                <a:ea typeface="Consolas"/>
                <a:cs typeface="Consolas"/>
                <a:sym typeface="Consolas"/>
              </a:rPr>
              <a:t>tf.get_default_graph</a:t>
            </a:r>
            <a:r>
              <a:rPr lang="en-US" altLang="ko-KR" sz="1400" dirty="0">
                <a:latin typeface="Consolas"/>
                <a:ea typeface="Consolas"/>
                <a:cs typeface="Consolas"/>
                <a:sym typeface="Consolas"/>
              </a:rPr>
              <a:t>())</a:t>
            </a:r>
          </a:p>
          <a:p>
            <a:pPr lvl="0"/>
            <a:r>
              <a:rPr lang="en-US" altLang="ko-KR" sz="1400" dirty="0" err="1" smtClean="0">
                <a:latin typeface="Consolas"/>
                <a:ea typeface="Consolas"/>
                <a:cs typeface="Consolas"/>
                <a:sym typeface="Consolas"/>
              </a:rPr>
              <a:t>writer.close</a:t>
            </a:r>
            <a:r>
              <a:rPr lang="en-US" altLang="ko-KR" sz="1400" dirty="0">
                <a:latin typeface="Consolas"/>
                <a:ea typeface="Consolas"/>
                <a:cs typeface="Consolas"/>
                <a:sym typeface="Consolas"/>
              </a:rPr>
              <a:t>()</a:t>
            </a:r>
          </a:p>
        </p:txBody>
      </p:sp>
      <p:pic>
        <p:nvPicPr>
          <p:cNvPr id="3" name="그림 2"/>
          <p:cNvPicPr>
            <a:picLocks noChangeAspect="1"/>
          </p:cNvPicPr>
          <p:nvPr/>
        </p:nvPicPr>
        <p:blipFill>
          <a:blip r:embed="rId2"/>
          <a:stretch>
            <a:fillRect/>
          </a:stretch>
        </p:blipFill>
        <p:spPr>
          <a:xfrm>
            <a:off x="7894622" y="2269347"/>
            <a:ext cx="2491400" cy="1172424"/>
          </a:xfrm>
          <a:prstGeom prst="rect">
            <a:avLst/>
          </a:prstGeom>
        </p:spPr>
      </p:pic>
      <p:pic>
        <p:nvPicPr>
          <p:cNvPr id="6" name="그림 5"/>
          <p:cNvPicPr>
            <a:picLocks noChangeAspect="1"/>
          </p:cNvPicPr>
          <p:nvPr/>
        </p:nvPicPr>
        <p:blipFill>
          <a:blip r:embed="rId3"/>
          <a:stretch>
            <a:fillRect/>
          </a:stretch>
        </p:blipFill>
        <p:spPr>
          <a:xfrm>
            <a:off x="7983082" y="4516116"/>
            <a:ext cx="2314480" cy="718892"/>
          </a:xfrm>
          <a:prstGeom prst="rect">
            <a:avLst/>
          </a:prstGeom>
        </p:spPr>
      </p:pic>
    </p:spTree>
    <p:extLst>
      <p:ext uri="{BB962C8B-B14F-4D97-AF65-F5344CB8AC3E}">
        <p14:creationId xmlns:p14="http://schemas.microsoft.com/office/powerpoint/2010/main" val="5876093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lvl="0">
              <a:spcBef>
                <a:spcPts val="0"/>
              </a:spcBef>
            </a:pPr>
            <a:r>
              <a:rPr lang="en-US" altLang="ko-KR" sz="2800" b="1" dirty="0">
                <a:ea typeface="Georgia"/>
                <a:cs typeface="Georgia"/>
                <a:sym typeface="Georgia"/>
              </a:rPr>
              <a:t>Defer creating/initializing an object </a:t>
            </a:r>
            <a:r>
              <a:rPr lang="en-US" altLang="ko-KR" sz="2800" b="1" dirty="0" smtClean="0">
                <a:ea typeface="Georgia"/>
                <a:cs typeface="Georgia"/>
                <a:sym typeface="Georgia"/>
              </a:rPr>
              <a:t>until </a:t>
            </a:r>
            <a:r>
              <a:rPr lang="en-US" altLang="ko-KR" sz="2800" b="1" dirty="0">
                <a:ea typeface="Georgia"/>
                <a:cs typeface="Georgia"/>
                <a:sym typeface="Georgia"/>
              </a:rPr>
              <a:t>it is needed</a:t>
            </a:r>
            <a:endParaRPr lang="ko-KR" altLang="en-US" sz="2800" dirty="0"/>
          </a:p>
        </p:txBody>
      </p:sp>
      <p:sp>
        <p:nvSpPr>
          <p:cNvPr id="7" name="TextBox 6"/>
          <p:cNvSpPr txBox="1"/>
          <p:nvPr/>
        </p:nvSpPr>
        <p:spPr>
          <a:xfrm>
            <a:off x="1041149" y="1774479"/>
            <a:ext cx="10121774" cy="1477328"/>
          </a:xfrm>
          <a:prstGeom prst="rect">
            <a:avLst/>
          </a:prstGeom>
          <a:noFill/>
        </p:spPr>
        <p:txBody>
          <a:bodyPr wrap="square" rtlCol="0">
            <a:spAutoFit/>
          </a:bodyPr>
          <a:lstStyle/>
          <a:p>
            <a:pPr marL="285750" lvl="0" indent="-285750">
              <a:buFont typeface="Arial" panose="020B0604020202020204" pitchFamily="34" charset="0"/>
              <a:buChar char="•"/>
            </a:pPr>
            <a:r>
              <a:rPr lang="en-US" altLang="ko-KR" dirty="0">
                <a:latin typeface="+mj-lt"/>
                <a:ea typeface="Times New Roman"/>
                <a:cs typeface="Times New Roman"/>
                <a:sym typeface="Times New Roman"/>
              </a:rPr>
              <a:t>Node “Add” added 10 times to the graph </a:t>
            </a:r>
            <a:r>
              <a:rPr lang="en-US" altLang="ko-KR" dirty="0" smtClean="0">
                <a:latin typeface="+mj-lt"/>
                <a:ea typeface="Times New Roman"/>
                <a:cs typeface="Times New Roman"/>
                <a:sym typeface="Times New Roman"/>
              </a:rPr>
              <a:t>definition</a:t>
            </a:r>
          </a:p>
          <a:p>
            <a:pPr marL="285750" lvl="0" indent="-285750">
              <a:buFont typeface="Arial" panose="020B0604020202020204" pitchFamily="34" charset="0"/>
              <a:buChar char="•"/>
            </a:pPr>
            <a:r>
              <a:rPr lang="en-US" altLang="ko-KR" dirty="0" smtClean="0">
                <a:latin typeface="+mj-lt"/>
                <a:ea typeface="Georgia"/>
                <a:cs typeface="Georgia"/>
                <a:sym typeface="Georgia"/>
              </a:rPr>
              <a:t>Imagine </a:t>
            </a:r>
            <a:r>
              <a:rPr lang="en-US" altLang="ko-KR" dirty="0">
                <a:latin typeface="+mj-lt"/>
                <a:ea typeface="Georgia"/>
                <a:cs typeface="Georgia"/>
                <a:sym typeface="Georgia"/>
              </a:rPr>
              <a:t>you want to compute an </a:t>
            </a:r>
            <a:r>
              <a:rPr lang="en-US" altLang="ko-KR" dirty="0" smtClean="0">
                <a:latin typeface="+mj-lt"/>
                <a:ea typeface="Georgia"/>
                <a:cs typeface="Georgia"/>
                <a:sym typeface="Georgia"/>
              </a:rPr>
              <a:t>op thousands</a:t>
            </a:r>
            <a:r>
              <a:rPr lang="en-US" altLang="ko-KR" dirty="0">
                <a:latin typeface="+mj-lt"/>
                <a:ea typeface="Georgia"/>
                <a:cs typeface="Georgia"/>
                <a:sym typeface="Georgia"/>
              </a:rPr>
              <a:t>, or millions of </a:t>
            </a:r>
            <a:r>
              <a:rPr lang="en-US" altLang="ko-KR" dirty="0" smtClean="0">
                <a:latin typeface="+mj-lt"/>
                <a:ea typeface="Georgia"/>
                <a:cs typeface="Georgia"/>
                <a:sym typeface="Georgia"/>
              </a:rPr>
              <a:t>times. </a:t>
            </a:r>
            <a:r>
              <a:rPr lang="en-US" altLang="ko-KR" dirty="0">
                <a:latin typeface="+mj-lt"/>
                <a:ea typeface="Georgia"/>
                <a:cs typeface="Georgia"/>
                <a:sym typeface="Georgia"/>
              </a:rPr>
              <a:t>Y</a:t>
            </a:r>
            <a:r>
              <a:rPr lang="en-US" altLang="ko-KR" dirty="0" smtClean="0">
                <a:latin typeface="+mj-lt"/>
                <a:ea typeface="Georgia"/>
                <a:cs typeface="Georgia"/>
                <a:sym typeface="Georgia"/>
              </a:rPr>
              <a:t>our </a:t>
            </a:r>
            <a:r>
              <a:rPr lang="en-US" altLang="ko-KR" dirty="0">
                <a:latin typeface="+mj-lt"/>
                <a:ea typeface="Georgia"/>
                <a:cs typeface="Georgia"/>
                <a:sym typeface="Georgia"/>
              </a:rPr>
              <a:t>graph gets </a:t>
            </a:r>
            <a:r>
              <a:rPr lang="en-US" altLang="ko-KR" dirty="0" smtClean="0">
                <a:latin typeface="+mj-lt"/>
                <a:ea typeface="Georgia"/>
                <a:cs typeface="Georgia"/>
                <a:sym typeface="Georgia"/>
              </a:rPr>
              <a:t>bloated Slow </a:t>
            </a:r>
            <a:r>
              <a:rPr lang="en-US" altLang="ko-KR" dirty="0">
                <a:latin typeface="+mj-lt"/>
                <a:ea typeface="Georgia"/>
                <a:cs typeface="Georgia"/>
                <a:sym typeface="Georgia"/>
              </a:rPr>
              <a:t>to </a:t>
            </a:r>
            <a:r>
              <a:rPr lang="en-US" altLang="ko-KR" dirty="0" smtClean="0">
                <a:latin typeface="+mj-lt"/>
                <a:ea typeface="Georgia"/>
                <a:cs typeface="Georgia"/>
                <a:sym typeface="Georgia"/>
              </a:rPr>
              <a:t>load and Expensive </a:t>
            </a:r>
            <a:r>
              <a:rPr lang="en-US" altLang="ko-KR" dirty="0">
                <a:latin typeface="+mj-lt"/>
                <a:ea typeface="Georgia"/>
                <a:cs typeface="Georgia"/>
                <a:sym typeface="Georgia"/>
              </a:rPr>
              <a:t>to pass </a:t>
            </a:r>
            <a:r>
              <a:rPr lang="en-US" altLang="ko-KR" dirty="0" smtClean="0">
                <a:latin typeface="+mj-lt"/>
                <a:ea typeface="Georgia"/>
                <a:cs typeface="Georgia"/>
                <a:sym typeface="Georgia"/>
              </a:rPr>
              <a:t>around</a:t>
            </a:r>
          </a:p>
          <a:p>
            <a:pPr marL="285750" lvl="0" indent="-285750">
              <a:buFont typeface="Arial" panose="020B0604020202020204" pitchFamily="34" charset="0"/>
              <a:buChar char="•"/>
            </a:pPr>
            <a:r>
              <a:rPr lang="en-US" altLang="ko-KR" dirty="0" smtClean="0">
                <a:latin typeface="+mj-lt"/>
                <a:ea typeface="Georgia"/>
                <a:cs typeface="Georgia"/>
                <a:sym typeface="Georgia"/>
              </a:rPr>
              <a:t>Solutions : Separate </a:t>
            </a:r>
            <a:r>
              <a:rPr lang="en-US" altLang="ko-KR" dirty="0">
                <a:latin typeface="+mj-lt"/>
                <a:ea typeface="Georgia"/>
                <a:cs typeface="Georgia"/>
                <a:sym typeface="Georgia"/>
              </a:rPr>
              <a:t>definition of ops from computing/running ops </a:t>
            </a:r>
            <a:endParaRPr lang="en-US" altLang="ko-KR" dirty="0" smtClean="0">
              <a:latin typeface="+mj-lt"/>
              <a:ea typeface="Georgia"/>
              <a:cs typeface="Georgia"/>
              <a:sym typeface="Georgia"/>
            </a:endParaRPr>
          </a:p>
          <a:p>
            <a:pPr marL="285750" lvl="0" indent="-285750" algn="ctr">
              <a:buFont typeface="Arial" panose="020B0604020202020204" pitchFamily="34" charset="0"/>
              <a:buChar char="•"/>
            </a:pPr>
            <a:endParaRPr lang="ko-KR" altLang="en-US" dirty="0">
              <a:latin typeface="+mj-lt"/>
            </a:endParaRPr>
          </a:p>
        </p:txBody>
      </p:sp>
    </p:spTree>
    <p:extLst>
      <p:ext uri="{BB962C8B-B14F-4D97-AF65-F5344CB8AC3E}">
        <p14:creationId xmlns:p14="http://schemas.microsoft.com/office/powerpoint/2010/main" val="42831316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smtClean="0"/>
              <a:t>Some useful operations…</a:t>
            </a:r>
            <a:endParaRPr lang="ko-KR" altLang="en-US" sz="2800" b="1" dirty="0"/>
          </a:p>
        </p:txBody>
      </p:sp>
    </p:spTree>
    <p:extLst>
      <p:ext uri="{BB962C8B-B14F-4D97-AF65-F5344CB8AC3E}">
        <p14:creationId xmlns:p14="http://schemas.microsoft.com/office/powerpoint/2010/main" val="22464644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err="1" smtClean="0"/>
              <a:t>tf.reduce_sum</a:t>
            </a:r>
            <a:endParaRPr lang="ko-KR" altLang="en-US" sz="2800" b="1" dirty="0"/>
          </a:p>
        </p:txBody>
      </p:sp>
      <p:sp>
        <p:nvSpPr>
          <p:cNvPr id="3" name="내용 개체 틀 2"/>
          <p:cNvSpPr>
            <a:spLocks noGrp="1"/>
          </p:cNvSpPr>
          <p:nvPr>
            <p:ph idx="1"/>
          </p:nvPr>
        </p:nvSpPr>
        <p:spPr>
          <a:xfrm>
            <a:off x="838200" y="1825625"/>
            <a:ext cx="10515600" cy="716089"/>
          </a:xfrm>
        </p:spPr>
        <p:txBody>
          <a:bodyPr>
            <a:normAutofit/>
          </a:bodyPr>
          <a:lstStyle/>
          <a:p>
            <a:r>
              <a:rPr lang="en-US" altLang="ko-KR" sz="1800" dirty="0" err="1"/>
              <a:t>reduce_sum</a:t>
            </a:r>
            <a:r>
              <a:rPr lang="en-US" altLang="ko-KR" sz="1800" dirty="0" smtClean="0"/>
              <a:t>( </a:t>
            </a:r>
            <a:r>
              <a:rPr lang="en-US" altLang="ko-KR" sz="1800" dirty="0" err="1" smtClean="0"/>
              <a:t>input_tensor</a:t>
            </a:r>
            <a:r>
              <a:rPr lang="en-US" altLang="ko-KR" sz="1800" dirty="0" smtClean="0"/>
              <a:t>, axis=None, </a:t>
            </a:r>
            <a:r>
              <a:rPr lang="en-US" altLang="ko-KR" sz="1800" dirty="0" err="1" smtClean="0"/>
              <a:t>keep_dims</a:t>
            </a:r>
            <a:r>
              <a:rPr lang="en-US" altLang="ko-KR" sz="1800" dirty="0" smtClean="0"/>
              <a:t>=False, name=None, </a:t>
            </a:r>
            <a:r>
              <a:rPr lang="en-US" altLang="ko-KR" sz="1800" dirty="0" err="1" smtClean="0"/>
              <a:t>reduction_indices</a:t>
            </a:r>
            <a:r>
              <a:rPr lang="en-US" altLang="ko-KR" sz="1800" dirty="0" smtClean="0"/>
              <a:t>=None )</a:t>
            </a:r>
          </a:p>
          <a:p>
            <a:pPr lvl="1"/>
            <a:r>
              <a:rPr lang="en-US" altLang="ko-KR" sz="1800" dirty="0"/>
              <a:t>Computes the sum of elements across dimensions of a tensor</a:t>
            </a:r>
            <a:r>
              <a:rPr lang="en-US" altLang="ko-KR" sz="1800" dirty="0" smtClean="0"/>
              <a:t>.</a:t>
            </a:r>
          </a:p>
          <a:p>
            <a:endParaRPr lang="ko-KR" altLang="en-US" sz="1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901574" y="2541714"/>
            <a:ext cx="9890156" cy="1600438"/>
          </a:xfrm>
          <a:prstGeom prst="rect">
            <a:avLst/>
          </a:prstGeom>
          <a:noFill/>
          <a:ln>
            <a:solidFill>
              <a:schemeClr val="bg1">
                <a:lumMod val="75000"/>
              </a:schemeClr>
            </a:solidFill>
          </a:ln>
        </p:spPr>
        <p:txBody>
          <a:bodyPr wrap="square" rtlCol="0">
            <a:spAutoFit/>
          </a:bodyPr>
          <a:lstStyle/>
          <a:p>
            <a:pPr lvl="0"/>
            <a:r>
              <a:rPr lang="en-US" altLang="ko-KR" sz="1400" dirty="0" err="1">
                <a:latin typeface="Consolas"/>
                <a:ea typeface="Consolas"/>
                <a:cs typeface="Consolas"/>
                <a:sym typeface="Consolas"/>
              </a:rPr>
              <a:t>tf.reset_default_graph</a:t>
            </a:r>
            <a:r>
              <a:rPr lang="en-US" altLang="ko-KR" sz="1400" dirty="0">
                <a:latin typeface="Consolas"/>
                <a:ea typeface="Consolas"/>
                <a:cs typeface="Consolas"/>
                <a:sym typeface="Consolas"/>
              </a:rPr>
              <a:t>()</a:t>
            </a:r>
          </a:p>
          <a:p>
            <a:pPr lvl="0"/>
            <a:endParaRPr lang="en-US" altLang="ko-KR" sz="1400" dirty="0">
              <a:latin typeface="Consolas"/>
              <a:ea typeface="Consolas"/>
              <a:cs typeface="Consolas"/>
              <a:sym typeface="Consolas"/>
            </a:endParaRPr>
          </a:p>
          <a:p>
            <a:pPr lvl="0"/>
            <a:r>
              <a:rPr lang="en-US" altLang="ko-KR" sz="1400" dirty="0">
                <a:latin typeface="Consolas"/>
                <a:ea typeface="Consolas"/>
                <a:cs typeface="Consolas"/>
                <a:sym typeface="Consolas"/>
              </a:rPr>
              <a:t>a = </a:t>
            </a:r>
            <a:r>
              <a:rPr lang="en-US" altLang="ko-KR" sz="1400" dirty="0" err="1">
                <a:latin typeface="Consolas"/>
                <a:ea typeface="Consolas"/>
                <a:cs typeface="Consolas"/>
                <a:sym typeface="Consolas"/>
              </a:rPr>
              <a:t>tf.constant</a:t>
            </a:r>
            <a:r>
              <a:rPr lang="en-US" altLang="ko-KR" sz="1400" dirty="0">
                <a:latin typeface="Consolas"/>
                <a:ea typeface="Consolas"/>
                <a:cs typeface="Consolas"/>
                <a:sym typeface="Consolas"/>
              </a:rPr>
              <a:t>([[1,2],[3,4]])</a:t>
            </a:r>
          </a:p>
          <a:p>
            <a:pPr lvl="0"/>
            <a:r>
              <a:rPr lang="en-US" altLang="ko-KR" sz="1400" dirty="0">
                <a:latin typeface="Consolas"/>
                <a:ea typeface="Consolas"/>
                <a:cs typeface="Consolas"/>
                <a:sym typeface="Consolas"/>
              </a:rPr>
              <a:t>b = </a:t>
            </a:r>
            <a:r>
              <a:rPr lang="en-US" altLang="ko-KR" sz="1400" dirty="0" err="1">
                <a:latin typeface="Consolas"/>
                <a:ea typeface="Consolas"/>
                <a:cs typeface="Consolas"/>
                <a:sym typeface="Consolas"/>
              </a:rPr>
              <a:t>tf.reduce_sum</a:t>
            </a:r>
            <a:r>
              <a:rPr lang="en-US" altLang="ko-KR" sz="1400" dirty="0">
                <a:latin typeface="Consolas"/>
                <a:ea typeface="Consolas"/>
                <a:cs typeface="Consolas"/>
                <a:sym typeface="Consolas"/>
              </a:rPr>
              <a:t>(a, axis=0)</a:t>
            </a:r>
          </a:p>
          <a:p>
            <a:pPr lvl="0"/>
            <a:r>
              <a:rPr lang="en-US" altLang="ko-KR" sz="1400" dirty="0">
                <a:latin typeface="Consolas"/>
                <a:ea typeface="Consolas"/>
                <a:cs typeface="Consolas"/>
                <a:sym typeface="Consolas"/>
              </a:rPr>
              <a:t>c = </a:t>
            </a:r>
            <a:r>
              <a:rPr lang="en-US" altLang="ko-KR" sz="1400" dirty="0" err="1">
                <a:latin typeface="Consolas"/>
                <a:ea typeface="Consolas"/>
                <a:cs typeface="Consolas"/>
                <a:sym typeface="Consolas"/>
              </a:rPr>
              <a:t>tf.reduce_sum</a:t>
            </a:r>
            <a:r>
              <a:rPr lang="en-US" altLang="ko-KR" sz="1400" dirty="0">
                <a:latin typeface="Consolas"/>
                <a:ea typeface="Consolas"/>
                <a:cs typeface="Consolas"/>
                <a:sym typeface="Consolas"/>
              </a:rPr>
              <a:t>(a, axis=1)</a:t>
            </a:r>
          </a:p>
          <a:p>
            <a:pPr lvl="0"/>
            <a:r>
              <a:rPr lang="en-US" altLang="ko-KR" sz="1400" dirty="0">
                <a:latin typeface="Consolas"/>
                <a:ea typeface="Consolas"/>
                <a:cs typeface="Consolas"/>
                <a:sym typeface="Consolas"/>
              </a:rPr>
              <a:t>with </a:t>
            </a:r>
            <a:r>
              <a:rPr lang="en-US" altLang="ko-KR" sz="1400" dirty="0" err="1">
                <a:latin typeface="Consolas"/>
                <a:ea typeface="Consolas"/>
                <a:cs typeface="Consolas"/>
                <a:sym typeface="Consolas"/>
              </a:rPr>
              <a:t>tf.Session</a:t>
            </a:r>
            <a:r>
              <a:rPr lang="en-US" altLang="ko-KR" sz="1400" dirty="0">
                <a:latin typeface="Consolas"/>
                <a:ea typeface="Consolas"/>
                <a:cs typeface="Consolas"/>
                <a:sym typeface="Consolas"/>
              </a:rPr>
              <a:t>() as </a:t>
            </a:r>
            <a:r>
              <a:rPr lang="en-US" altLang="ko-KR" sz="1400" dirty="0" err="1">
                <a:latin typeface="Consolas"/>
                <a:ea typeface="Consolas"/>
                <a:cs typeface="Consolas"/>
                <a:sym typeface="Consolas"/>
              </a:rPr>
              <a:t>sess</a:t>
            </a:r>
            <a:r>
              <a:rPr lang="en-US" altLang="ko-KR" sz="1400" dirty="0">
                <a:latin typeface="Consolas"/>
                <a:ea typeface="Consolas"/>
                <a:cs typeface="Consolas"/>
                <a:sym typeface="Consolas"/>
              </a:rPr>
              <a:t>:</a:t>
            </a:r>
          </a:p>
          <a:p>
            <a:pPr lvl="0"/>
            <a:r>
              <a:rPr lang="en-US" altLang="ko-KR" sz="1400" dirty="0">
                <a:latin typeface="Consolas"/>
                <a:ea typeface="Consolas"/>
                <a:cs typeface="Consolas"/>
                <a:sym typeface="Consolas"/>
              </a:rPr>
              <a:t>    print(</a:t>
            </a:r>
            <a:r>
              <a:rPr lang="en-US" altLang="ko-KR" sz="1400" dirty="0" err="1">
                <a:latin typeface="Consolas"/>
                <a:ea typeface="Consolas"/>
                <a:cs typeface="Consolas"/>
                <a:sym typeface="Consolas"/>
              </a:rPr>
              <a:t>sess.run</a:t>
            </a:r>
            <a:r>
              <a:rPr lang="en-US" altLang="ko-KR" sz="1400" dirty="0">
                <a:latin typeface="Consolas"/>
                <a:ea typeface="Consolas"/>
                <a:cs typeface="Consolas"/>
                <a:sym typeface="Consolas"/>
              </a:rPr>
              <a:t>([</a:t>
            </a:r>
            <a:r>
              <a:rPr lang="en-US" altLang="ko-KR" sz="1400" dirty="0" err="1">
                <a:latin typeface="Consolas"/>
                <a:ea typeface="Consolas"/>
                <a:cs typeface="Consolas"/>
                <a:sym typeface="Consolas"/>
              </a:rPr>
              <a:t>b,c</a:t>
            </a:r>
            <a:r>
              <a:rPr lang="en-US" altLang="ko-KR" sz="1400" dirty="0">
                <a:latin typeface="Consolas"/>
                <a:ea typeface="Consolas"/>
                <a:cs typeface="Consolas"/>
                <a:sym typeface="Consolas"/>
              </a:rPr>
              <a:t>]))</a:t>
            </a:r>
          </a:p>
        </p:txBody>
      </p:sp>
      <p:sp>
        <p:nvSpPr>
          <p:cNvPr id="5" name="내용 개체 틀 2"/>
          <p:cNvSpPr txBox="1">
            <a:spLocks/>
          </p:cNvSpPr>
          <p:nvPr/>
        </p:nvSpPr>
        <p:spPr>
          <a:xfrm>
            <a:off x="838200" y="4225132"/>
            <a:ext cx="10515600" cy="401189"/>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800" dirty="0" smtClean="0"/>
              <a:t>&gt;&gt; [</a:t>
            </a:r>
            <a:r>
              <a:rPr lang="en-US" altLang="ko-KR" sz="1800" dirty="0"/>
              <a:t>array([4, 6]), array([3, 7])]</a:t>
            </a:r>
            <a:endParaRPr lang="ko-KR" altLang="en-US" sz="1800" dirty="0"/>
          </a:p>
        </p:txBody>
      </p:sp>
    </p:spTree>
    <p:extLst>
      <p:ext uri="{BB962C8B-B14F-4D97-AF65-F5344CB8AC3E}">
        <p14:creationId xmlns:p14="http://schemas.microsoft.com/office/powerpoint/2010/main" val="31463761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err="1" smtClean="0"/>
              <a:t>tf.reduce_max</a:t>
            </a:r>
            <a:r>
              <a:rPr lang="en-US" altLang="ko-KR" sz="2800" b="1" dirty="0" smtClean="0"/>
              <a:t>, etc.</a:t>
            </a:r>
            <a:endParaRPr lang="ko-KR" altLang="en-US" sz="2800" b="1" dirty="0"/>
          </a:p>
        </p:txBody>
      </p:sp>
      <p:sp>
        <p:nvSpPr>
          <p:cNvPr id="4" name="TextBox 3">
            <a:extLst>
              <a:ext uri="{FF2B5EF4-FFF2-40B4-BE49-F238E27FC236}">
                <a16:creationId xmlns:a16="http://schemas.microsoft.com/office/drawing/2014/main" id="{A33BCD84-10D4-4F32-A89D-5B338AC70061}"/>
              </a:ext>
            </a:extLst>
          </p:cNvPr>
          <p:cNvSpPr txBox="1"/>
          <p:nvPr/>
        </p:nvSpPr>
        <p:spPr>
          <a:xfrm>
            <a:off x="838200" y="1754062"/>
            <a:ext cx="9890156" cy="1815882"/>
          </a:xfrm>
          <a:prstGeom prst="rect">
            <a:avLst/>
          </a:prstGeom>
          <a:noFill/>
          <a:ln>
            <a:solidFill>
              <a:schemeClr val="bg1">
                <a:lumMod val="75000"/>
              </a:schemeClr>
            </a:solidFill>
          </a:ln>
        </p:spPr>
        <p:txBody>
          <a:bodyPr wrap="square" rtlCol="0">
            <a:spAutoFit/>
          </a:bodyPr>
          <a:lstStyle/>
          <a:p>
            <a:pPr lvl="0"/>
            <a:r>
              <a:rPr lang="en-US" altLang="ko-KR" sz="1400" dirty="0" err="1">
                <a:latin typeface="Consolas"/>
                <a:ea typeface="Consolas"/>
                <a:cs typeface="Consolas"/>
                <a:sym typeface="Consolas"/>
              </a:rPr>
              <a:t>tf.reset_default_graph</a:t>
            </a:r>
            <a:r>
              <a:rPr lang="en-US" altLang="ko-KR" sz="1400" dirty="0">
                <a:latin typeface="Consolas"/>
                <a:ea typeface="Consolas"/>
                <a:cs typeface="Consolas"/>
                <a:sym typeface="Consolas"/>
              </a:rPr>
              <a:t>()</a:t>
            </a:r>
          </a:p>
          <a:p>
            <a:pPr lvl="0"/>
            <a:endParaRPr lang="en-US" altLang="ko-KR" sz="1400" dirty="0">
              <a:latin typeface="Consolas"/>
              <a:ea typeface="Consolas"/>
              <a:cs typeface="Consolas"/>
              <a:sym typeface="Consolas"/>
            </a:endParaRPr>
          </a:p>
          <a:p>
            <a:pPr lvl="0"/>
            <a:r>
              <a:rPr lang="en-US" altLang="ko-KR" sz="1400" dirty="0">
                <a:latin typeface="Consolas"/>
                <a:ea typeface="Consolas"/>
                <a:cs typeface="Consolas"/>
                <a:sym typeface="Consolas"/>
              </a:rPr>
              <a:t>a = </a:t>
            </a:r>
            <a:r>
              <a:rPr lang="en-US" altLang="ko-KR" sz="1400" dirty="0" err="1">
                <a:latin typeface="Consolas"/>
                <a:ea typeface="Consolas"/>
                <a:cs typeface="Consolas"/>
                <a:sym typeface="Consolas"/>
              </a:rPr>
              <a:t>tf.constant</a:t>
            </a:r>
            <a:r>
              <a:rPr lang="en-US" altLang="ko-KR" sz="1400" dirty="0">
                <a:latin typeface="Consolas"/>
                <a:ea typeface="Consolas"/>
                <a:cs typeface="Consolas"/>
                <a:sym typeface="Consolas"/>
              </a:rPr>
              <a:t>([[1,2],[3,4]])</a:t>
            </a:r>
          </a:p>
          <a:p>
            <a:pPr lvl="0"/>
            <a:r>
              <a:rPr lang="en-US" altLang="ko-KR" sz="1400" dirty="0">
                <a:latin typeface="Consolas"/>
                <a:ea typeface="Consolas"/>
                <a:cs typeface="Consolas"/>
                <a:sym typeface="Consolas"/>
              </a:rPr>
              <a:t>b = </a:t>
            </a:r>
            <a:r>
              <a:rPr lang="en-US" altLang="ko-KR" sz="1400" dirty="0" err="1">
                <a:latin typeface="Consolas"/>
                <a:ea typeface="Consolas"/>
                <a:cs typeface="Consolas"/>
                <a:sym typeface="Consolas"/>
              </a:rPr>
              <a:t>tf.reduce_max</a:t>
            </a:r>
            <a:r>
              <a:rPr lang="en-US" altLang="ko-KR" sz="1400" dirty="0">
                <a:latin typeface="Consolas"/>
                <a:ea typeface="Consolas"/>
                <a:cs typeface="Consolas"/>
                <a:sym typeface="Consolas"/>
              </a:rPr>
              <a:t>(a, axis=0)</a:t>
            </a:r>
          </a:p>
          <a:p>
            <a:pPr lvl="0"/>
            <a:r>
              <a:rPr lang="en-US" altLang="ko-KR" sz="1400" dirty="0">
                <a:latin typeface="Consolas"/>
                <a:ea typeface="Consolas"/>
                <a:cs typeface="Consolas"/>
                <a:sym typeface="Consolas"/>
              </a:rPr>
              <a:t>c = </a:t>
            </a:r>
            <a:r>
              <a:rPr lang="en-US" altLang="ko-KR" sz="1400" dirty="0" err="1">
                <a:latin typeface="Consolas"/>
                <a:ea typeface="Consolas"/>
                <a:cs typeface="Consolas"/>
                <a:sym typeface="Consolas"/>
              </a:rPr>
              <a:t>tf.reduce_min</a:t>
            </a:r>
            <a:r>
              <a:rPr lang="en-US" altLang="ko-KR" sz="1400" dirty="0">
                <a:latin typeface="Consolas"/>
                <a:ea typeface="Consolas"/>
                <a:cs typeface="Consolas"/>
                <a:sym typeface="Consolas"/>
              </a:rPr>
              <a:t>(a, axis=1)</a:t>
            </a:r>
          </a:p>
          <a:p>
            <a:pPr lvl="0"/>
            <a:r>
              <a:rPr lang="en-US" altLang="ko-KR" sz="1400" dirty="0">
                <a:latin typeface="Consolas"/>
                <a:ea typeface="Consolas"/>
                <a:cs typeface="Consolas"/>
                <a:sym typeface="Consolas"/>
              </a:rPr>
              <a:t>d = </a:t>
            </a:r>
            <a:r>
              <a:rPr lang="en-US" altLang="ko-KR" sz="1400" dirty="0" err="1">
                <a:latin typeface="Consolas"/>
                <a:ea typeface="Consolas"/>
                <a:cs typeface="Consolas"/>
                <a:sym typeface="Consolas"/>
              </a:rPr>
              <a:t>tf.reduce_mean</a:t>
            </a:r>
            <a:r>
              <a:rPr lang="en-US" altLang="ko-KR" sz="1400" dirty="0">
                <a:latin typeface="Consolas"/>
                <a:ea typeface="Consolas"/>
                <a:cs typeface="Consolas"/>
                <a:sym typeface="Consolas"/>
              </a:rPr>
              <a:t>(a, axis=1)</a:t>
            </a:r>
          </a:p>
          <a:p>
            <a:pPr lvl="0"/>
            <a:r>
              <a:rPr lang="en-US" altLang="ko-KR" sz="1400" dirty="0">
                <a:latin typeface="Consolas"/>
                <a:ea typeface="Consolas"/>
                <a:cs typeface="Consolas"/>
                <a:sym typeface="Consolas"/>
              </a:rPr>
              <a:t>with </a:t>
            </a:r>
            <a:r>
              <a:rPr lang="en-US" altLang="ko-KR" sz="1400" dirty="0" err="1">
                <a:latin typeface="Consolas"/>
                <a:ea typeface="Consolas"/>
                <a:cs typeface="Consolas"/>
                <a:sym typeface="Consolas"/>
              </a:rPr>
              <a:t>tf.Session</a:t>
            </a:r>
            <a:r>
              <a:rPr lang="en-US" altLang="ko-KR" sz="1400" dirty="0">
                <a:latin typeface="Consolas"/>
                <a:ea typeface="Consolas"/>
                <a:cs typeface="Consolas"/>
                <a:sym typeface="Consolas"/>
              </a:rPr>
              <a:t>() as </a:t>
            </a:r>
            <a:r>
              <a:rPr lang="en-US" altLang="ko-KR" sz="1400" dirty="0" err="1">
                <a:latin typeface="Consolas"/>
                <a:ea typeface="Consolas"/>
                <a:cs typeface="Consolas"/>
                <a:sym typeface="Consolas"/>
              </a:rPr>
              <a:t>sess</a:t>
            </a:r>
            <a:r>
              <a:rPr lang="en-US" altLang="ko-KR" sz="1400" dirty="0">
                <a:latin typeface="Consolas"/>
                <a:ea typeface="Consolas"/>
                <a:cs typeface="Consolas"/>
                <a:sym typeface="Consolas"/>
              </a:rPr>
              <a:t>:</a:t>
            </a:r>
          </a:p>
          <a:p>
            <a:pPr lvl="0"/>
            <a:r>
              <a:rPr lang="en-US" altLang="ko-KR" sz="1400" dirty="0">
                <a:latin typeface="Consolas"/>
                <a:ea typeface="Consolas"/>
                <a:cs typeface="Consolas"/>
                <a:sym typeface="Consolas"/>
              </a:rPr>
              <a:t>    print(</a:t>
            </a:r>
            <a:r>
              <a:rPr lang="en-US" altLang="ko-KR" sz="1400" dirty="0" err="1">
                <a:latin typeface="Consolas"/>
                <a:ea typeface="Consolas"/>
                <a:cs typeface="Consolas"/>
                <a:sym typeface="Consolas"/>
              </a:rPr>
              <a:t>sess.run</a:t>
            </a:r>
            <a:r>
              <a:rPr lang="en-US" altLang="ko-KR" sz="1400" dirty="0">
                <a:latin typeface="Consolas"/>
                <a:ea typeface="Consolas"/>
                <a:cs typeface="Consolas"/>
                <a:sym typeface="Consolas"/>
              </a:rPr>
              <a:t>([</a:t>
            </a:r>
            <a:r>
              <a:rPr lang="en-US" altLang="ko-KR" sz="1400" dirty="0" err="1">
                <a:latin typeface="Consolas"/>
                <a:ea typeface="Consolas"/>
                <a:cs typeface="Consolas"/>
                <a:sym typeface="Consolas"/>
              </a:rPr>
              <a:t>b,c,d</a:t>
            </a:r>
            <a:r>
              <a:rPr lang="en-US" altLang="ko-KR" sz="1400" dirty="0">
                <a:latin typeface="Consolas"/>
                <a:ea typeface="Consolas"/>
                <a:cs typeface="Consolas"/>
                <a:sym typeface="Consolas"/>
              </a:rPr>
              <a:t>]))</a:t>
            </a:r>
          </a:p>
        </p:txBody>
      </p:sp>
      <p:sp>
        <p:nvSpPr>
          <p:cNvPr id="5" name="내용 개체 틀 2"/>
          <p:cNvSpPr txBox="1">
            <a:spLocks/>
          </p:cNvSpPr>
          <p:nvPr/>
        </p:nvSpPr>
        <p:spPr>
          <a:xfrm>
            <a:off x="774826" y="3681923"/>
            <a:ext cx="10515600" cy="401189"/>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800" dirty="0"/>
              <a:t>&gt;&gt; [array([3, 4]), array([1, 3]), array([1, 3])]</a:t>
            </a:r>
          </a:p>
        </p:txBody>
      </p:sp>
      <p:sp>
        <p:nvSpPr>
          <p:cNvPr id="8" name="TextBox 7">
            <a:extLst>
              <a:ext uri="{FF2B5EF4-FFF2-40B4-BE49-F238E27FC236}">
                <a16:creationId xmlns:a16="http://schemas.microsoft.com/office/drawing/2014/main" id="{A33BCD84-10D4-4F32-A89D-5B338AC70061}"/>
              </a:ext>
            </a:extLst>
          </p:cNvPr>
          <p:cNvSpPr txBox="1"/>
          <p:nvPr/>
        </p:nvSpPr>
        <p:spPr>
          <a:xfrm>
            <a:off x="838200" y="4146986"/>
            <a:ext cx="9890156" cy="1815882"/>
          </a:xfrm>
          <a:prstGeom prst="rect">
            <a:avLst/>
          </a:prstGeom>
          <a:noFill/>
          <a:ln>
            <a:solidFill>
              <a:schemeClr val="bg1">
                <a:lumMod val="75000"/>
              </a:schemeClr>
            </a:solidFill>
          </a:ln>
        </p:spPr>
        <p:txBody>
          <a:bodyPr wrap="square" rtlCol="0">
            <a:spAutoFit/>
          </a:bodyPr>
          <a:lstStyle/>
          <a:p>
            <a:pPr lvl="0"/>
            <a:r>
              <a:rPr lang="en-US" altLang="ko-KR" sz="1400" dirty="0" err="1">
                <a:latin typeface="Consolas"/>
                <a:ea typeface="Consolas"/>
                <a:cs typeface="Consolas"/>
                <a:sym typeface="Consolas"/>
              </a:rPr>
              <a:t>tf.reset_default_graph</a:t>
            </a:r>
            <a:r>
              <a:rPr lang="en-US" altLang="ko-KR" sz="1400" dirty="0">
                <a:latin typeface="Consolas"/>
                <a:ea typeface="Consolas"/>
                <a:cs typeface="Consolas"/>
                <a:sym typeface="Consolas"/>
              </a:rPr>
              <a:t>()</a:t>
            </a:r>
          </a:p>
          <a:p>
            <a:pPr lvl="0"/>
            <a:endParaRPr lang="en-US" altLang="ko-KR" sz="1400" dirty="0">
              <a:latin typeface="Consolas"/>
              <a:ea typeface="Consolas"/>
              <a:cs typeface="Consolas"/>
              <a:sym typeface="Consolas"/>
            </a:endParaRPr>
          </a:p>
          <a:p>
            <a:pPr lvl="0"/>
            <a:r>
              <a:rPr lang="en-US" altLang="ko-KR" sz="1400" dirty="0">
                <a:latin typeface="Consolas"/>
                <a:ea typeface="Consolas"/>
                <a:cs typeface="Consolas"/>
                <a:sym typeface="Consolas"/>
              </a:rPr>
              <a:t>a = </a:t>
            </a:r>
            <a:r>
              <a:rPr lang="en-US" altLang="ko-KR" sz="1400" dirty="0" err="1">
                <a:latin typeface="Consolas"/>
                <a:ea typeface="Consolas"/>
                <a:cs typeface="Consolas"/>
                <a:sym typeface="Consolas"/>
              </a:rPr>
              <a:t>tf.constant</a:t>
            </a:r>
            <a:r>
              <a:rPr lang="en-US" altLang="ko-KR" sz="1400" dirty="0">
                <a:latin typeface="Consolas"/>
                <a:ea typeface="Consolas"/>
                <a:cs typeface="Consolas"/>
                <a:sym typeface="Consolas"/>
              </a:rPr>
              <a:t>([[1,2],[3,4]])</a:t>
            </a:r>
          </a:p>
          <a:p>
            <a:pPr lvl="0"/>
            <a:r>
              <a:rPr lang="en-US" altLang="ko-KR" sz="1400" dirty="0">
                <a:latin typeface="Consolas"/>
                <a:ea typeface="Consolas"/>
                <a:cs typeface="Consolas"/>
                <a:sym typeface="Consolas"/>
              </a:rPr>
              <a:t>b = </a:t>
            </a:r>
            <a:r>
              <a:rPr lang="en-US" altLang="ko-KR" sz="1400" dirty="0" err="1" smtClean="0">
                <a:latin typeface="Consolas"/>
                <a:ea typeface="Consolas"/>
                <a:cs typeface="Consolas"/>
                <a:sym typeface="Consolas"/>
              </a:rPr>
              <a:t>tf.reduce_max</a:t>
            </a:r>
            <a:r>
              <a:rPr lang="en-US" altLang="ko-KR" sz="1400" dirty="0" smtClean="0">
                <a:latin typeface="Consolas"/>
                <a:ea typeface="Consolas"/>
                <a:cs typeface="Consolas"/>
                <a:sym typeface="Consolas"/>
              </a:rPr>
              <a:t>(a)</a:t>
            </a:r>
            <a:endParaRPr lang="en-US" altLang="ko-KR" sz="1400" dirty="0">
              <a:latin typeface="Consolas"/>
              <a:ea typeface="Consolas"/>
              <a:cs typeface="Consolas"/>
              <a:sym typeface="Consolas"/>
            </a:endParaRPr>
          </a:p>
          <a:p>
            <a:pPr lvl="0"/>
            <a:r>
              <a:rPr lang="en-US" altLang="ko-KR" sz="1400" dirty="0">
                <a:latin typeface="Consolas"/>
                <a:ea typeface="Consolas"/>
                <a:cs typeface="Consolas"/>
                <a:sym typeface="Consolas"/>
              </a:rPr>
              <a:t>c = </a:t>
            </a:r>
            <a:r>
              <a:rPr lang="en-US" altLang="ko-KR" sz="1400" dirty="0" err="1" smtClean="0">
                <a:latin typeface="Consolas"/>
                <a:ea typeface="Consolas"/>
                <a:cs typeface="Consolas"/>
                <a:sym typeface="Consolas"/>
              </a:rPr>
              <a:t>tf.reduce_min</a:t>
            </a:r>
            <a:r>
              <a:rPr lang="en-US" altLang="ko-KR" sz="1400" dirty="0" smtClean="0">
                <a:latin typeface="Consolas"/>
                <a:ea typeface="Consolas"/>
                <a:cs typeface="Consolas"/>
                <a:sym typeface="Consolas"/>
              </a:rPr>
              <a:t>(a)</a:t>
            </a:r>
            <a:endParaRPr lang="en-US" altLang="ko-KR" sz="1400" dirty="0">
              <a:latin typeface="Consolas"/>
              <a:ea typeface="Consolas"/>
              <a:cs typeface="Consolas"/>
              <a:sym typeface="Consolas"/>
            </a:endParaRPr>
          </a:p>
          <a:p>
            <a:pPr lvl="0"/>
            <a:r>
              <a:rPr lang="en-US" altLang="ko-KR" sz="1400" dirty="0">
                <a:latin typeface="Consolas"/>
                <a:ea typeface="Consolas"/>
                <a:cs typeface="Consolas"/>
                <a:sym typeface="Consolas"/>
              </a:rPr>
              <a:t>d = </a:t>
            </a:r>
            <a:r>
              <a:rPr lang="en-US" altLang="ko-KR" sz="1400" dirty="0" err="1" smtClean="0">
                <a:latin typeface="Consolas"/>
                <a:ea typeface="Consolas"/>
                <a:cs typeface="Consolas"/>
                <a:sym typeface="Consolas"/>
              </a:rPr>
              <a:t>tf.reduce_mean</a:t>
            </a:r>
            <a:r>
              <a:rPr lang="en-US" altLang="ko-KR" sz="1400" dirty="0" smtClean="0">
                <a:latin typeface="Consolas"/>
                <a:ea typeface="Consolas"/>
                <a:cs typeface="Consolas"/>
                <a:sym typeface="Consolas"/>
              </a:rPr>
              <a:t>(a)</a:t>
            </a:r>
            <a:endParaRPr lang="en-US" altLang="ko-KR" sz="1400" dirty="0">
              <a:latin typeface="Consolas"/>
              <a:ea typeface="Consolas"/>
              <a:cs typeface="Consolas"/>
              <a:sym typeface="Consolas"/>
            </a:endParaRPr>
          </a:p>
          <a:p>
            <a:pPr lvl="0"/>
            <a:r>
              <a:rPr lang="en-US" altLang="ko-KR" sz="1400" dirty="0">
                <a:latin typeface="Consolas"/>
                <a:ea typeface="Consolas"/>
                <a:cs typeface="Consolas"/>
                <a:sym typeface="Consolas"/>
              </a:rPr>
              <a:t>with </a:t>
            </a:r>
            <a:r>
              <a:rPr lang="en-US" altLang="ko-KR" sz="1400" dirty="0" err="1">
                <a:latin typeface="Consolas"/>
                <a:ea typeface="Consolas"/>
                <a:cs typeface="Consolas"/>
                <a:sym typeface="Consolas"/>
              </a:rPr>
              <a:t>tf.Session</a:t>
            </a:r>
            <a:r>
              <a:rPr lang="en-US" altLang="ko-KR" sz="1400" dirty="0">
                <a:latin typeface="Consolas"/>
                <a:ea typeface="Consolas"/>
                <a:cs typeface="Consolas"/>
                <a:sym typeface="Consolas"/>
              </a:rPr>
              <a:t>() as </a:t>
            </a:r>
            <a:r>
              <a:rPr lang="en-US" altLang="ko-KR" sz="1400" dirty="0" err="1">
                <a:latin typeface="Consolas"/>
                <a:ea typeface="Consolas"/>
                <a:cs typeface="Consolas"/>
                <a:sym typeface="Consolas"/>
              </a:rPr>
              <a:t>sess</a:t>
            </a:r>
            <a:r>
              <a:rPr lang="en-US" altLang="ko-KR" sz="1400" dirty="0">
                <a:latin typeface="Consolas"/>
                <a:ea typeface="Consolas"/>
                <a:cs typeface="Consolas"/>
                <a:sym typeface="Consolas"/>
              </a:rPr>
              <a:t>:</a:t>
            </a:r>
          </a:p>
          <a:p>
            <a:pPr lvl="0"/>
            <a:r>
              <a:rPr lang="en-US" altLang="ko-KR" sz="1400" dirty="0">
                <a:latin typeface="Consolas"/>
                <a:ea typeface="Consolas"/>
                <a:cs typeface="Consolas"/>
                <a:sym typeface="Consolas"/>
              </a:rPr>
              <a:t>    print(</a:t>
            </a:r>
            <a:r>
              <a:rPr lang="en-US" altLang="ko-KR" sz="1400" dirty="0" err="1">
                <a:latin typeface="Consolas"/>
                <a:ea typeface="Consolas"/>
                <a:cs typeface="Consolas"/>
                <a:sym typeface="Consolas"/>
              </a:rPr>
              <a:t>sess.run</a:t>
            </a:r>
            <a:r>
              <a:rPr lang="en-US" altLang="ko-KR" sz="1400" dirty="0">
                <a:latin typeface="Consolas"/>
                <a:ea typeface="Consolas"/>
                <a:cs typeface="Consolas"/>
                <a:sym typeface="Consolas"/>
              </a:rPr>
              <a:t>([</a:t>
            </a:r>
            <a:r>
              <a:rPr lang="en-US" altLang="ko-KR" sz="1400" dirty="0" err="1">
                <a:latin typeface="Consolas"/>
                <a:ea typeface="Consolas"/>
                <a:cs typeface="Consolas"/>
                <a:sym typeface="Consolas"/>
              </a:rPr>
              <a:t>b,c,d</a:t>
            </a:r>
            <a:r>
              <a:rPr lang="en-US" altLang="ko-KR" sz="1400" dirty="0">
                <a:latin typeface="Consolas"/>
                <a:ea typeface="Consolas"/>
                <a:cs typeface="Consolas"/>
                <a:sym typeface="Consolas"/>
              </a:rPr>
              <a:t>]))</a:t>
            </a:r>
          </a:p>
        </p:txBody>
      </p:sp>
      <p:sp>
        <p:nvSpPr>
          <p:cNvPr id="9" name="내용 개체 틀 2"/>
          <p:cNvSpPr txBox="1">
            <a:spLocks/>
          </p:cNvSpPr>
          <p:nvPr/>
        </p:nvSpPr>
        <p:spPr>
          <a:xfrm>
            <a:off x="774826" y="6074847"/>
            <a:ext cx="10515600" cy="401189"/>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800" dirty="0"/>
              <a:t>&gt;&gt; </a:t>
            </a:r>
            <a:r>
              <a:rPr lang="en-US" altLang="ko-KR" sz="1800" dirty="0" smtClean="0"/>
              <a:t>[4, 1, 2]</a:t>
            </a:r>
            <a:endParaRPr lang="en-US" altLang="ko-KR" sz="1800" dirty="0"/>
          </a:p>
        </p:txBody>
      </p:sp>
    </p:spTree>
    <p:extLst>
      <p:ext uri="{BB962C8B-B14F-4D97-AF65-F5344CB8AC3E}">
        <p14:creationId xmlns:p14="http://schemas.microsoft.com/office/powerpoint/2010/main" val="2240828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err="1" smtClean="0"/>
              <a:t>tf.segment_sum</a:t>
            </a:r>
            <a:endParaRPr lang="ko-KR" altLang="en-US" sz="2800" b="1" dirty="0"/>
          </a:p>
        </p:txBody>
      </p:sp>
      <p:sp>
        <p:nvSpPr>
          <p:cNvPr id="3" name="내용 개체 틀 2"/>
          <p:cNvSpPr>
            <a:spLocks noGrp="1"/>
          </p:cNvSpPr>
          <p:nvPr>
            <p:ph idx="1"/>
          </p:nvPr>
        </p:nvSpPr>
        <p:spPr>
          <a:xfrm>
            <a:off x="838200" y="1825625"/>
            <a:ext cx="10515600" cy="716089"/>
          </a:xfrm>
        </p:spPr>
        <p:txBody>
          <a:bodyPr>
            <a:normAutofit/>
          </a:bodyPr>
          <a:lstStyle/>
          <a:p>
            <a:r>
              <a:rPr lang="en-US" altLang="ko-KR" sz="1800" dirty="0" err="1" smtClean="0"/>
              <a:t>segment_sum</a:t>
            </a:r>
            <a:r>
              <a:rPr lang="en-US" altLang="ko-KR" sz="1800" dirty="0" smtClean="0"/>
              <a:t>( data, </a:t>
            </a:r>
            <a:r>
              <a:rPr lang="en-US" altLang="ko-KR" sz="1800" dirty="0" err="1" smtClean="0"/>
              <a:t>segment_ids</a:t>
            </a:r>
            <a:r>
              <a:rPr lang="en-US" altLang="ko-KR" sz="1800" dirty="0" smtClean="0"/>
              <a:t>, name=None )</a:t>
            </a:r>
          </a:p>
          <a:p>
            <a:pPr lvl="1"/>
            <a:r>
              <a:rPr lang="en-US" altLang="ko-KR" sz="1800" dirty="0" smtClean="0"/>
              <a:t>Compute the sum along segments of a tensor</a:t>
            </a:r>
          </a:p>
          <a:p>
            <a:endParaRPr lang="ko-KR" altLang="en-US" sz="1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901574" y="2541714"/>
            <a:ext cx="9890156" cy="1815882"/>
          </a:xfrm>
          <a:prstGeom prst="rect">
            <a:avLst/>
          </a:prstGeom>
          <a:noFill/>
          <a:ln>
            <a:solidFill>
              <a:schemeClr val="bg1">
                <a:lumMod val="75000"/>
              </a:schemeClr>
            </a:solidFill>
          </a:ln>
        </p:spPr>
        <p:txBody>
          <a:bodyPr wrap="square" rtlCol="0">
            <a:spAutoFit/>
          </a:bodyPr>
          <a:lstStyle/>
          <a:p>
            <a:pPr lvl="0"/>
            <a:r>
              <a:rPr lang="en-US" altLang="ko-KR" sz="1400" dirty="0">
                <a:latin typeface="Consolas"/>
                <a:ea typeface="Consolas"/>
                <a:cs typeface="Consolas"/>
                <a:sym typeface="Consolas"/>
              </a:rPr>
              <a:t>import </a:t>
            </a:r>
            <a:r>
              <a:rPr lang="en-US" altLang="ko-KR" sz="1400" dirty="0" err="1">
                <a:latin typeface="Consolas"/>
                <a:ea typeface="Consolas"/>
                <a:cs typeface="Consolas"/>
                <a:sym typeface="Consolas"/>
              </a:rPr>
              <a:t>tensorflow</a:t>
            </a:r>
            <a:r>
              <a:rPr lang="en-US" altLang="ko-KR" sz="1400" dirty="0">
                <a:latin typeface="Consolas"/>
                <a:ea typeface="Consolas"/>
                <a:cs typeface="Consolas"/>
                <a:sym typeface="Consolas"/>
              </a:rPr>
              <a:t> as </a:t>
            </a:r>
            <a:r>
              <a:rPr lang="en-US" altLang="ko-KR" sz="1400" dirty="0" err="1">
                <a:latin typeface="Consolas"/>
                <a:ea typeface="Consolas"/>
                <a:cs typeface="Consolas"/>
                <a:sym typeface="Consolas"/>
              </a:rPr>
              <a:t>tf</a:t>
            </a:r>
            <a:endParaRPr lang="en-US" altLang="ko-KR" sz="1400" dirty="0">
              <a:latin typeface="Consolas"/>
              <a:ea typeface="Consolas"/>
              <a:cs typeface="Consolas"/>
              <a:sym typeface="Consolas"/>
            </a:endParaRPr>
          </a:p>
          <a:p>
            <a:pPr lvl="0"/>
            <a:r>
              <a:rPr lang="en-US" altLang="ko-KR" sz="1400" dirty="0" err="1">
                <a:latin typeface="Consolas"/>
                <a:ea typeface="Consolas"/>
                <a:cs typeface="Consolas"/>
                <a:sym typeface="Consolas"/>
              </a:rPr>
              <a:t>tf.reset_default_graph</a:t>
            </a:r>
            <a:r>
              <a:rPr lang="en-US" altLang="ko-KR" sz="1400" dirty="0">
                <a:latin typeface="Consolas"/>
                <a:ea typeface="Consolas"/>
                <a:cs typeface="Consolas"/>
                <a:sym typeface="Consolas"/>
              </a:rPr>
              <a:t>()</a:t>
            </a:r>
          </a:p>
          <a:p>
            <a:pPr lvl="0"/>
            <a:endParaRPr lang="en-US" altLang="ko-KR" sz="1400" dirty="0">
              <a:latin typeface="Consolas"/>
              <a:ea typeface="Consolas"/>
              <a:cs typeface="Consolas"/>
              <a:sym typeface="Consolas"/>
            </a:endParaRPr>
          </a:p>
          <a:p>
            <a:pPr lvl="0"/>
            <a:r>
              <a:rPr lang="en-US" altLang="ko-KR" sz="1400" dirty="0">
                <a:latin typeface="Consolas"/>
                <a:ea typeface="Consolas"/>
                <a:cs typeface="Consolas"/>
                <a:sym typeface="Consolas"/>
              </a:rPr>
              <a:t>a = </a:t>
            </a:r>
            <a:r>
              <a:rPr lang="en-US" altLang="ko-KR" sz="1400" dirty="0" err="1">
                <a:latin typeface="Consolas"/>
                <a:ea typeface="Consolas"/>
                <a:cs typeface="Consolas"/>
                <a:sym typeface="Consolas"/>
              </a:rPr>
              <a:t>tf.constant</a:t>
            </a:r>
            <a:r>
              <a:rPr lang="en-US" altLang="ko-KR" sz="1400" dirty="0">
                <a:latin typeface="Consolas"/>
                <a:ea typeface="Consolas"/>
                <a:cs typeface="Consolas"/>
                <a:sym typeface="Consolas"/>
              </a:rPr>
              <a:t>([[1,2,3,4],[-1,-2,-3,-4],[5,6,7,8],[-5,-6,-7,-8]])</a:t>
            </a:r>
          </a:p>
          <a:p>
            <a:pPr lvl="0"/>
            <a:r>
              <a:rPr lang="en-US" altLang="ko-KR" sz="1400" dirty="0">
                <a:latin typeface="Consolas"/>
                <a:ea typeface="Consolas"/>
                <a:cs typeface="Consolas"/>
                <a:sym typeface="Consolas"/>
              </a:rPr>
              <a:t>b = </a:t>
            </a:r>
            <a:r>
              <a:rPr lang="en-US" altLang="ko-KR" sz="1400" dirty="0" err="1">
                <a:latin typeface="Consolas"/>
                <a:ea typeface="Consolas"/>
                <a:cs typeface="Consolas"/>
                <a:sym typeface="Consolas"/>
              </a:rPr>
              <a:t>tf.constant</a:t>
            </a:r>
            <a:r>
              <a:rPr lang="en-US" altLang="ko-KR" sz="1400" dirty="0">
                <a:latin typeface="Consolas"/>
                <a:ea typeface="Consolas"/>
                <a:cs typeface="Consolas"/>
                <a:sym typeface="Consolas"/>
              </a:rPr>
              <a:t>([[1,2,3,4],[-1,-2,-3,-4]])</a:t>
            </a:r>
          </a:p>
          <a:p>
            <a:pPr lvl="0"/>
            <a:r>
              <a:rPr lang="en-US" altLang="ko-KR" sz="1400" dirty="0">
                <a:latin typeface="Consolas"/>
                <a:ea typeface="Consolas"/>
                <a:cs typeface="Consolas"/>
                <a:sym typeface="Consolas"/>
              </a:rPr>
              <a:t>c = </a:t>
            </a:r>
            <a:r>
              <a:rPr lang="en-US" altLang="ko-KR" sz="1400" dirty="0" err="1">
                <a:latin typeface="Consolas"/>
                <a:ea typeface="Consolas"/>
                <a:cs typeface="Consolas"/>
                <a:sym typeface="Consolas"/>
              </a:rPr>
              <a:t>tf.segment_sum</a:t>
            </a:r>
            <a:r>
              <a:rPr lang="en-US" altLang="ko-KR" sz="1400" dirty="0">
                <a:latin typeface="Consolas"/>
                <a:ea typeface="Consolas"/>
                <a:cs typeface="Consolas"/>
                <a:sym typeface="Consolas"/>
              </a:rPr>
              <a:t>(a, </a:t>
            </a:r>
            <a:r>
              <a:rPr lang="en-US" altLang="ko-KR" sz="1400" dirty="0" err="1">
                <a:latin typeface="Consolas"/>
                <a:ea typeface="Consolas"/>
                <a:cs typeface="Consolas"/>
                <a:sym typeface="Consolas"/>
              </a:rPr>
              <a:t>tf.constant</a:t>
            </a:r>
            <a:r>
              <a:rPr lang="en-US" altLang="ko-KR" sz="1400" dirty="0">
                <a:latin typeface="Consolas"/>
                <a:ea typeface="Consolas"/>
                <a:cs typeface="Consolas"/>
                <a:sym typeface="Consolas"/>
              </a:rPr>
              <a:t>([0,0,1,1]))</a:t>
            </a:r>
          </a:p>
          <a:p>
            <a:pPr lvl="0"/>
            <a:r>
              <a:rPr lang="en-US" altLang="ko-KR" sz="1400" dirty="0">
                <a:latin typeface="Consolas"/>
                <a:ea typeface="Consolas"/>
                <a:cs typeface="Consolas"/>
                <a:sym typeface="Consolas"/>
              </a:rPr>
              <a:t>with </a:t>
            </a:r>
            <a:r>
              <a:rPr lang="en-US" altLang="ko-KR" sz="1400" dirty="0" err="1">
                <a:latin typeface="Consolas"/>
                <a:ea typeface="Consolas"/>
                <a:cs typeface="Consolas"/>
                <a:sym typeface="Consolas"/>
              </a:rPr>
              <a:t>tf.Session</a:t>
            </a:r>
            <a:r>
              <a:rPr lang="en-US" altLang="ko-KR" sz="1400" dirty="0">
                <a:latin typeface="Consolas"/>
                <a:ea typeface="Consolas"/>
                <a:cs typeface="Consolas"/>
                <a:sym typeface="Consolas"/>
              </a:rPr>
              <a:t>() as </a:t>
            </a:r>
            <a:r>
              <a:rPr lang="en-US" altLang="ko-KR" sz="1400" dirty="0" err="1">
                <a:latin typeface="Consolas"/>
                <a:ea typeface="Consolas"/>
                <a:cs typeface="Consolas"/>
                <a:sym typeface="Consolas"/>
              </a:rPr>
              <a:t>sess</a:t>
            </a:r>
            <a:r>
              <a:rPr lang="en-US" altLang="ko-KR" sz="1400" dirty="0">
                <a:latin typeface="Consolas"/>
                <a:ea typeface="Consolas"/>
                <a:cs typeface="Consolas"/>
                <a:sym typeface="Consolas"/>
              </a:rPr>
              <a:t>:</a:t>
            </a:r>
          </a:p>
          <a:p>
            <a:pPr lvl="0"/>
            <a:r>
              <a:rPr lang="en-US" altLang="ko-KR" sz="1400" dirty="0">
                <a:latin typeface="Consolas"/>
                <a:ea typeface="Consolas"/>
                <a:cs typeface="Consolas"/>
                <a:sym typeface="Consolas"/>
              </a:rPr>
              <a:t>    print(</a:t>
            </a:r>
            <a:r>
              <a:rPr lang="en-US" altLang="ko-KR" sz="1400" dirty="0" err="1">
                <a:latin typeface="Consolas"/>
                <a:ea typeface="Consolas"/>
                <a:cs typeface="Consolas"/>
                <a:sym typeface="Consolas"/>
              </a:rPr>
              <a:t>sess.run</a:t>
            </a:r>
            <a:r>
              <a:rPr lang="en-US" altLang="ko-KR" sz="1400" dirty="0">
                <a:latin typeface="Consolas"/>
                <a:ea typeface="Consolas"/>
                <a:cs typeface="Consolas"/>
                <a:sym typeface="Consolas"/>
              </a:rPr>
              <a:t>([c]))</a:t>
            </a:r>
          </a:p>
        </p:txBody>
      </p:sp>
      <p:sp>
        <p:nvSpPr>
          <p:cNvPr id="5" name="내용 개체 틀 2"/>
          <p:cNvSpPr txBox="1">
            <a:spLocks/>
          </p:cNvSpPr>
          <p:nvPr/>
        </p:nvSpPr>
        <p:spPr>
          <a:xfrm>
            <a:off x="838200" y="4523896"/>
            <a:ext cx="10515600" cy="944397"/>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800" dirty="0"/>
              <a:t>&gt;&gt; [array([[0, 0, 0, 0],</a:t>
            </a:r>
          </a:p>
          <a:p>
            <a:pPr marL="0" indent="0">
              <a:buNone/>
            </a:pPr>
            <a:r>
              <a:rPr lang="en-US" altLang="ko-KR" sz="1800" dirty="0"/>
              <a:t>       [0, 0, 0, 0]])]</a:t>
            </a:r>
            <a:endParaRPr lang="ko-KR" altLang="en-US" sz="1800" dirty="0"/>
          </a:p>
        </p:txBody>
      </p:sp>
      <p:sp>
        <p:nvSpPr>
          <p:cNvPr id="6" name="TextBox 5"/>
          <p:cNvSpPr txBox="1"/>
          <p:nvPr/>
        </p:nvSpPr>
        <p:spPr>
          <a:xfrm>
            <a:off x="838200" y="5468293"/>
            <a:ext cx="10317480" cy="646331"/>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Here a segmentation is a partitioning of a tensor along the first dimension, i.e. it defines a mapping from the first dimension onto </a:t>
            </a:r>
            <a:r>
              <a:rPr lang="en-US" altLang="ko-KR" dirty="0" err="1" smtClean="0"/>
              <a:t>segment_ids</a:t>
            </a:r>
            <a:r>
              <a:rPr lang="en-US" altLang="ko-KR" dirty="0" smtClean="0"/>
              <a:t>. (*</a:t>
            </a:r>
            <a:r>
              <a:rPr lang="en-US" altLang="ko-KR" dirty="0" err="1" smtClean="0"/>
              <a:t>segment_ides</a:t>
            </a:r>
            <a:r>
              <a:rPr lang="en-US" altLang="ko-KR" dirty="0" smtClean="0"/>
              <a:t> should start from 0.)</a:t>
            </a:r>
            <a:endParaRPr lang="ko-KR" altLang="en-US" dirty="0"/>
          </a:p>
        </p:txBody>
      </p:sp>
    </p:spTree>
    <p:extLst>
      <p:ext uri="{BB962C8B-B14F-4D97-AF65-F5344CB8AC3E}">
        <p14:creationId xmlns:p14="http://schemas.microsoft.com/office/powerpoint/2010/main" val="2386158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err="1" smtClean="0"/>
              <a:t>tf.transpose</a:t>
            </a:r>
            <a:endParaRPr lang="ko-KR" altLang="en-US" sz="2800" b="1" dirty="0"/>
          </a:p>
        </p:txBody>
      </p:sp>
      <p:sp>
        <p:nvSpPr>
          <p:cNvPr id="3" name="내용 개체 틀 2"/>
          <p:cNvSpPr>
            <a:spLocks noGrp="1"/>
          </p:cNvSpPr>
          <p:nvPr>
            <p:ph idx="1"/>
          </p:nvPr>
        </p:nvSpPr>
        <p:spPr>
          <a:xfrm>
            <a:off x="838200" y="1825625"/>
            <a:ext cx="10515600" cy="716089"/>
          </a:xfrm>
        </p:spPr>
        <p:txBody>
          <a:bodyPr>
            <a:normAutofit/>
          </a:bodyPr>
          <a:lstStyle/>
          <a:p>
            <a:r>
              <a:rPr lang="en-US" altLang="ko-KR" sz="1800" dirty="0" err="1" smtClean="0"/>
              <a:t>transpos</a:t>
            </a:r>
            <a:r>
              <a:rPr lang="en-US" altLang="ko-KR" sz="1800" dirty="0" smtClean="0"/>
              <a:t>( a, perm=None, name=‘transpose’ )</a:t>
            </a:r>
          </a:p>
          <a:p>
            <a:pPr lvl="1"/>
            <a:r>
              <a:rPr lang="en-US" altLang="ko-KR" sz="1800" dirty="0"/>
              <a:t>Transposes a. Permutes the dimensions according to perm</a:t>
            </a:r>
            <a:endParaRPr lang="en-US" altLang="ko-KR" sz="1800" dirty="0" smtClean="0"/>
          </a:p>
          <a:p>
            <a:endParaRPr lang="ko-KR" altLang="en-US" sz="1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901574" y="2541714"/>
            <a:ext cx="9890156" cy="4185761"/>
          </a:xfrm>
          <a:prstGeom prst="rect">
            <a:avLst/>
          </a:prstGeom>
          <a:noFill/>
          <a:ln>
            <a:solidFill>
              <a:schemeClr val="bg1">
                <a:lumMod val="75000"/>
              </a:schemeClr>
            </a:solidFill>
          </a:ln>
        </p:spPr>
        <p:txBody>
          <a:bodyPr wrap="square" rtlCol="0">
            <a:spAutoFit/>
          </a:bodyPr>
          <a:lstStyle/>
          <a:p>
            <a:pPr lvl="0"/>
            <a:r>
              <a:rPr lang="en-US" altLang="ko-KR" sz="1400" dirty="0">
                <a:latin typeface="Consolas"/>
                <a:ea typeface="Consolas"/>
                <a:cs typeface="Consolas"/>
                <a:sym typeface="Consolas"/>
              </a:rPr>
              <a:t>x = </a:t>
            </a:r>
            <a:r>
              <a:rPr lang="en-US" altLang="ko-KR" sz="1400" dirty="0" err="1">
                <a:latin typeface="Consolas"/>
                <a:ea typeface="Consolas"/>
                <a:cs typeface="Consolas"/>
                <a:sym typeface="Consolas"/>
              </a:rPr>
              <a:t>tf.constant</a:t>
            </a:r>
            <a:r>
              <a:rPr lang="en-US" altLang="ko-KR" sz="1400" dirty="0">
                <a:latin typeface="Consolas"/>
                <a:ea typeface="Consolas"/>
                <a:cs typeface="Consolas"/>
                <a:sym typeface="Consolas"/>
              </a:rPr>
              <a:t>([[1, 2, 3], [4, 5, 6]])</a:t>
            </a:r>
          </a:p>
          <a:p>
            <a:pPr lvl="0"/>
            <a:r>
              <a:rPr lang="en-US" altLang="ko-KR" sz="1400" dirty="0" err="1">
                <a:latin typeface="Consolas"/>
                <a:ea typeface="Consolas"/>
                <a:cs typeface="Consolas"/>
                <a:sym typeface="Consolas"/>
              </a:rPr>
              <a:t>tf.transpose</a:t>
            </a:r>
            <a:r>
              <a:rPr lang="en-US" altLang="ko-KR" sz="1400" dirty="0">
                <a:latin typeface="Consolas"/>
                <a:ea typeface="Consolas"/>
                <a:cs typeface="Consolas"/>
                <a:sym typeface="Consolas"/>
              </a:rPr>
              <a:t>(x)  # [[1, 4]</a:t>
            </a:r>
          </a:p>
          <a:p>
            <a:pPr lvl="0"/>
            <a:r>
              <a:rPr lang="en-US" altLang="ko-KR" sz="1400" dirty="0">
                <a:latin typeface="Consolas"/>
                <a:ea typeface="Consolas"/>
                <a:cs typeface="Consolas"/>
                <a:sym typeface="Consolas"/>
              </a:rPr>
              <a:t>                 #  [2, 5]</a:t>
            </a:r>
          </a:p>
          <a:p>
            <a:pPr lvl="0"/>
            <a:r>
              <a:rPr lang="en-US" altLang="ko-KR" sz="1400" dirty="0">
                <a:latin typeface="Consolas"/>
                <a:ea typeface="Consolas"/>
                <a:cs typeface="Consolas"/>
                <a:sym typeface="Consolas"/>
              </a:rPr>
              <a:t>                 #  [3, 6]]</a:t>
            </a:r>
          </a:p>
          <a:p>
            <a:r>
              <a:rPr lang="en-US" altLang="ko-KR" sz="1400" dirty="0" err="1" smtClean="0">
                <a:latin typeface="Consolas"/>
                <a:ea typeface="Consolas"/>
                <a:cs typeface="Consolas"/>
                <a:sym typeface="Consolas"/>
              </a:rPr>
              <a:t>tf.transpose</a:t>
            </a:r>
            <a:r>
              <a:rPr lang="en-US" altLang="ko-KR" sz="1400" dirty="0" smtClean="0">
                <a:latin typeface="Consolas"/>
                <a:ea typeface="Consolas"/>
                <a:cs typeface="Consolas"/>
                <a:sym typeface="Consolas"/>
              </a:rPr>
              <a:t>(x</a:t>
            </a:r>
            <a:r>
              <a:rPr lang="en-US" altLang="ko-KR" sz="1400" dirty="0">
                <a:latin typeface="Consolas"/>
                <a:ea typeface="Consolas"/>
                <a:cs typeface="Consolas"/>
                <a:sym typeface="Consolas"/>
              </a:rPr>
              <a:t>, perm=[1, 0])  # # </a:t>
            </a:r>
            <a:r>
              <a:rPr lang="en-US" altLang="ko-KR" sz="1400" dirty="0" smtClean="0">
                <a:latin typeface="Consolas"/>
                <a:ea typeface="Consolas"/>
                <a:cs typeface="Consolas"/>
                <a:sym typeface="Consolas"/>
              </a:rPr>
              <a:t>Equivalently, [[</a:t>
            </a:r>
            <a:r>
              <a:rPr lang="en-US" altLang="ko-KR" sz="1400" dirty="0">
                <a:latin typeface="Consolas"/>
                <a:ea typeface="Consolas"/>
                <a:cs typeface="Consolas"/>
                <a:sym typeface="Consolas"/>
              </a:rPr>
              <a:t>1, 4]</a:t>
            </a:r>
          </a:p>
          <a:p>
            <a:pPr lvl="0"/>
            <a:r>
              <a:rPr lang="en-US" altLang="ko-KR" sz="1400" dirty="0" smtClean="0">
                <a:latin typeface="Consolas"/>
                <a:ea typeface="Consolas"/>
                <a:cs typeface="Consolas"/>
                <a:sym typeface="Consolas"/>
              </a:rPr>
              <a:t>                              </a:t>
            </a:r>
            <a:r>
              <a:rPr lang="en-US" altLang="ko-KR" sz="1400" dirty="0">
                <a:latin typeface="Consolas"/>
                <a:ea typeface="Consolas"/>
                <a:cs typeface="Consolas"/>
                <a:sym typeface="Consolas"/>
              </a:rPr>
              <a:t>#  [2, 5]</a:t>
            </a:r>
          </a:p>
          <a:p>
            <a:pPr lvl="0"/>
            <a:r>
              <a:rPr lang="en-US" altLang="ko-KR" sz="1400" dirty="0">
                <a:latin typeface="Consolas"/>
                <a:ea typeface="Consolas"/>
                <a:cs typeface="Consolas"/>
                <a:sym typeface="Consolas"/>
              </a:rPr>
              <a:t>                              #  [3, 6]]</a:t>
            </a:r>
          </a:p>
          <a:p>
            <a:pPr lvl="0"/>
            <a:r>
              <a:rPr lang="en-US" altLang="ko-KR" sz="1400" dirty="0" smtClean="0">
                <a:latin typeface="Consolas"/>
                <a:ea typeface="Consolas"/>
                <a:cs typeface="Consolas"/>
                <a:sym typeface="Consolas"/>
              </a:rPr>
              <a:t># </a:t>
            </a:r>
            <a:r>
              <a:rPr lang="en-US" altLang="ko-KR" sz="1400" dirty="0">
                <a:latin typeface="Consolas"/>
                <a:ea typeface="Consolas"/>
                <a:cs typeface="Consolas"/>
                <a:sym typeface="Consolas"/>
              </a:rPr>
              <a:t>'perm' is more useful for n-dimensional tensors, for n &gt; 2</a:t>
            </a:r>
          </a:p>
          <a:p>
            <a:pPr lvl="0"/>
            <a:r>
              <a:rPr lang="en-US" altLang="ko-KR" sz="1400" dirty="0">
                <a:latin typeface="Consolas"/>
                <a:ea typeface="Consolas"/>
                <a:cs typeface="Consolas"/>
                <a:sym typeface="Consolas"/>
              </a:rPr>
              <a:t>x = </a:t>
            </a:r>
            <a:r>
              <a:rPr lang="en-US" altLang="ko-KR" sz="1400" dirty="0" err="1">
                <a:latin typeface="Consolas"/>
                <a:ea typeface="Consolas"/>
                <a:cs typeface="Consolas"/>
                <a:sym typeface="Consolas"/>
              </a:rPr>
              <a:t>tf.constant</a:t>
            </a:r>
            <a:r>
              <a:rPr lang="en-US" altLang="ko-KR" sz="1400" dirty="0">
                <a:latin typeface="Consolas"/>
                <a:ea typeface="Consolas"/>
                <a:cs typeface="Consolas"/>
                <a:sym typeface="Consolas"/>
              </a:rPr>
              <a:t>([[[ 1,  2,  3],</a:t>
            </a:r>
          </a:p>
          <a:p>
            <a:pPr lvl="0"/>
            <a:r>
              <a:rPr lang="en-US" altLang="ko-KR" sz="1400" dirty="0">
                <a:latin typeface="Consolas"/>
                <a:ea typeface="Consolas"/>
                <a:cs typeface="Consolas"/>
                <a:sym typeface="Consolas"/>
              </a:rPr>
              <a:t>                  [ 4,  5,  6]],</a:t>
            </a:r>
          </a:p>
          <a:p>
            <a:pPr lvl="0"/>
            <a:r>
              <a:rPr lang="en-US" altLang="ko-KR" sz="1400" dirty="0">
                <a:latin typeface="Consolas"/>
                <a:ea typeface="Consolas"/>
                <a:cs typeface="Consolas"/>
                <a:sym typeface="Consolas"/>
              </a:rPr>
              <a:t>                 [[ 7,  8,  9],</a:t>
            </a:r>
          </a:p>
          <a:p>
            <a:pPr lvl="0"/>
            <a:r>
              <a:rPr lang="en-US" altLang="ko-KR" sz="1400" dirty="0">
                <a:latin typeface="Consolas"/>
                <a:ea typeface="Consolas"/>
                <a:cs typeface="Consolas"/>
                <a:sym typeface="Consolas"/>
              </a:rPr>
              <a:t>                  [10, 11, 12]]])</a:t>
            </a:r>
          </a:p>
          <a:p>
            <a:pPr lvl="0"/>
            <a:r>
              <a:rPr lang="en-US" altLang="ko-KR" sz="1400" dirty="0" smtClean="0">
                <a:latin typeface="Consolas"/>
                <a:ea typeface="Consolas"/>
                <a:cs typeface="Consolas"/>
                <a:sym typeface="Consolas"/>
              </a:rPr>
              <a:t># </a:t>
            </a:r>
            <a:r>
              <a:rPr lang="en-US" altLang="ko-KR" sz="1400" dirty="0">
                <a:latin typeface="Consolas"/>
                <a:ea typeface="Consolas"/>
                <a:cs typeface="Consolas"/>
                <a:sym typeface="Consolas"/>
              </a:rPr>
              <a:t>Take the transpose of the matrices in dimension-0</a:t>
            </a:r>
          </a:p>
          <a:p>
            <a:pPr lvl="0"/>
            <a:r>
              <a:rPr lang="en-US" altLang="ko-KR" sz="1400" dirty="0" err="1">
                <a:latin typeface="Consolas"/>
                <a:ea typeface="Consolas"/>
                <a:cs typeface="Consolas"/>
                <a:sym typeface="Consolas"/>
              </a:rPr>
              <a:t>tf.transpose</a:t>
            </a:r>
            <a:r>
              <a:rPr lang="en-US" altLang="ko-KR" sz="1400" dirty="0">
                <a:latin typeface="Consolas"/>
                <a:ea typeface="Consolas"/>
                <a:cs typeface="Consolas"/>
                <a:sym typeface="Consolas"/>
              </a:rPr>
              <a:t>(x, perm=[0, 2, 1])  # [[[1,  4],</a:t>
            </a:r>
          </a:p>
          <a:p>
            <a:pPr lvl="0"/>
            <a:r>
              <a:rPr lang="en-US" altLang="ko-KR" sz="1400" dirty="0">
                <a:latin typeface="Consolas"/>
                <a:ea typeface="Consolas"/>
                <a:cs typeface="Consolas"/>
                <a:sym typeface="Consolas"/>
              </a:rPr>
              <a:t>                                 #   [2,  5],</a:t>
            </a:r>
          </a:p>
          <a:p>
            <a:pPr lvl="0"/>
            <a:r>
              <a:rPr lang="en-US" altLang="ko-KR" sz="1400" dirty="0">
                <a:latin typeface="Consolas"/>
                <a:ea typeface="Consolas"/>
                <a:cs typeface="Consolas"/>
                <a:sym typeface="Consolas"/>
              </a:rPr>
              <a:t>                                 #   [3,  6]],</a:t>
            </a:r>
          </a:p>
          <a:p>
            <a:pPr lvl="0"/>
            <a:r>
              <a:rPr lang="en-US" altLang="ko-KR" sz="1400" dirty="0">
                <a:latin typeface="Consolas"/>
                <a:ea typeface="Consolas"/>
                <a:cs typeface="Consolas"/>
                <a:sym typeface="Consolas"/>
              </a:rPr>
              <a:t>                                 #  [[7, 10],</a:t>
            </a:r>
          </a:p>
          <a:p>
            <a:pPr lvl="0"/>
            <a:r>
              <a:rPr lang="en-US" altLang="ko-KR" sz="1400" dirty="0">
                <a:latin typeface="Consolas"/>
                <a:ea typeface="Consolas"/>
                <a:cs typeface="Consolas"/>
                <a:sym typeface="Consolas"/>
              </a:rPr>
              <a:t>                                 #   [8, 11],</a:t>
            </a:r>
          </a:p>
          <a:p>
            <a:pPr lvl="0"/>
            <a:r>
              <a:rPr lang="en-US" altLang="ko-KR" sz="1400" dirty="0">
                <a:latin typeface="Consolas"/>
                <a:ea typeface="Consolas"/>
                <a:cs typeface="Consolas"/>
                <a:sym typeface="Consolas"/>
              </a:rPr>
              <a:t>                                 #   [9, 12]]]</a:t>
            </a:r>
          </a:p>
        </p:txBody>
      </p:sp>
    </p:spTree>
    <p:extLst>
      <p:ext uri="{BB962C8B-B14F-4D97-AF65-F5344CB8AC3E}">
        <p14:creationId xmlns:p14="http://schemas.microsoft.com/office/powerpoint/2010/main" val="1854133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3200" b="1" dirty="0" smtClean="0"/>
              <a:t>Install </a:t>
            </a:r>
            <a:r>
              <a:rPr lang="en-US" altLang="ko-KR" sz="3200" b="1" dirty="0" err="1" smtClean="0"/>
              <a:t>TensorFlow</a:t>
            </a:r>
            <a:endParaRPr lang="ko-KR" altLang="en-US" sz="3200" b="1" dirty="0"/>
          </a:p>
        </p:txBody>
      </p:sp>
      <p:sp>
        <p:nvSpPr>
          <p:cNvPr id="3" name="내용 개체 틀 2"/>
          <p:cNvSpPr>
            <a:spLocks noGrp="1"/>
          </p:cNvSpPr>
          <p:nvPr>
            <p:ph idx="1"/>
          </p:nvPr>
        </p:nvSpPr>
        <p:spPr/>
        <p:txBody>
          <a:bodyPr>
            <a:normAutofit/>
          </a:bodyPr>
          <a:lstStyle/>
          <a:p>
            <a:r>
              <a:rPr lang="en-US" altLang="ko-KR" sz="2000" dirty="0" smtClean="0"/>
              <a:t>Provided in a separate document</a:t>
            </a:r>
            <a:endParaRPr lang="ko-KR" altLang="en-US" sz="2000" dirty="0"/>
          </a:p>
        </p:txBody>
      </p:sp>
    </p:spTree>
    <p:extLst>
      <p:ext uri="{BB962C8B-B14F-4D97-AF65-F5344CB8AC3E}">
        <p14:creationId xmlns:p14="http://schemas.microsoft.com/office/powerpoint/2010/main" val="39981560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err="1" smtClean="0"/>
              <a:t>tf.identity</a:t>
            </a:r>
            <a:endParaRPr lang="ko-KR" altLang="en-US" sz="2800" b="1" dirty="0"/>
          </a:p>
        </p:txBody>
      </p:sp>
      <p:sp>
        <p:nvSpPr>
          <p:cNvPr id="3" name="내용 개체 틀 2"/>
          <p:cNvSpPr>
            <a:spLocks noGrp="1"/>
          </p:cNvSpPr>
          <p:nvPr>
            <p:ph idx="1"/>
          </p:nvPr>
        </p:nvSpPr>
        <p:spPr>
          <a:xfrm>
            <a:off x="838200" y="1825625"/>
            <a:ext cx="10515600" cy="716089"/>
          </a:xfrm>
        </p:spPr>
        <p:txBody>
          <a:bodyPr>
            <a:normAutofit/>
          </a:bodyPr>
          <a:lstStyle/>
          <a:p>
            <a:r>
              <a:rPr lang="en-US" altLang="ko-KR" sz="1800" dirty="0" smtClean="0"/>
              <a:t>identity( input, name=None )</a:t>
            </a:r>
          </a:p>
          <a:p>
            <a:pPr lvl="1"/>
            <a:r>
              <a:rPr lang="en-US" altLang="ko-KR" sz="1800" dirty="0" smtClean="0"/>
              <a:t>Return a tensor with the same shape and contents as input</a:t>
            </a:r>
          </a:p>
          <a:p>
            <a:endParaRPr lang="ko-KR" altLang="en-US" sz="1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901574" y="2541714"/>
            <a:ext cx="9890156" cy="523220"/>
          </a:xfrm>
          <a:prstGeom prst="rect">
            <a:avLst/>
          </a:prstGeom>
          <a:noFill/>
          <a:ln>
            <a:solidFill>
              <a:schemeClr val="bg1">
                <a:lumMod val="75000"/>
              </a:schemeClr>
            </a:solidFill>
          </a:ln>
        </p:spPr>
        <p:txBody>
          <a:bodyPr wrap="square" rtlCol="0">
            <a:spAutoFit/>
          </a:bodyPr>
          <a:lstStyle/>
          <a:p>
            <a:pPr lvl="0"/>
            <a:r>
              <a:rPr lang="en-US" altLang="ko-KR" sz="1400" dirty="0">
                <a:latin typeface="Consolas"/>
                <a:ea typeface="Consolas"/>
                <a:cs typeface="Consolas"/>
                <a:sym typeface="Consolas"/>
              </a:rPr>
              <a:t>norm = </a:t>
            </a:r>
            <a:r>
              <a:rPr lang="en-US" altLang="ko-KR" sz="1400" dirty="0" err="1">
                <a:latin typeface="Consolas"/>
                <a:ea typeface="Consolas"/>
                <a:cs typeface="Consolas"/>
                <a:sym typeface="Consolas"/>
              </a:rPr>
              <a:t>tf.random_normal</a:t>
            </a:r>
            <a:r>
              <a:rPr lang="en-US" altLang="ko-KR" sz="1400" dirty="0">
                <a:latin typeface="Consolas"/>
                <a:ea typeface="Consolas"/>
                <a:cs typeface="Consolas"/>
                <a:sym typeface="Consolas"/>
              </a:rPr>
              <a:t>([2,3], seed=123)</a:t>
            </a:r>
          </a:p>
          <a:p>
            <a:pPr lvl="0"/>
            <a:r>
              <a:rPr lang="en-US" altLang="ko-KR" sz="1400" dirty="0" err="1">
                <a:latin typeface="Consolas"/>
                <a:ea typeface="Consolas"/>
                <a:cs typeface="Consolas"/>
                <a:sym typeface="Consolas"/>
              </a:rPr>
              <a:t>anorm</a:t>
            </a:r>
            <a:r>
              <a:rPr lang="en-US" altLang="ko-KR" sz="1400" dirty="0">
                <a:latin typeface="Consolas"/>
                <a:ea typeface="Consolas"/>
                <a:cs typeface="Consolas"/>
                <a:sym typeface="Consolas"/>
              </a:rPr>
              <a:t> = </a:t>
            </a:r>
            <a:r>
              <a:rPr lang="en-US" altLang="ko-KR" sz="1400" dirty="0" err="1">
                <a:latin typeface="Consolas"/>
                <a:ea typeface="Consolas"/>
                <a:cs typeface="Consolas"/>
                <a:sym typeface="Consolas"/>
              </a:rPr>
              <a:t>tf.identity</a:t>
            </a:r>
            <a:r>
              <a:rPr lang="en-US" altLang="ko-KR" sz="1400" dirty="0">
                <a:latin typeface="Consolas"/>
                <a:ea typeface="Consolas"/>
                <a:cs typeface="Consolas"/>
                <a:sym typeface="Consolas"/>
              </a:rPr>
              <a:t>(norm)</a:t>
            </a:r>
          </a:p>
        </p:txBody>
      </p:sp>
    </p:spTree>
    <p:extLst>
      <p:ext uri="{BB962C8B-B14F-4D97-AF65-F5344CB8AC3E}">
        <p14:creationId xmlns:p14="http://schemas.microsoft.com/office/powerpoint/2010/main" val="10766915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smtClean="0"/>
              <a:t>tf.where</a:t>
            </a:r>
            <a:endParaRPr lang="ko-KR" altLang="en-US" sz="2800" b="1" dirty="0"/>
          </a:p>
        </p:txBody>
      </p:sp>
      <p:sp>
        <p:nvSpPr>
          <p:cNvPr id="4" name="내용 개체 틀 2"/>
          <p:cNvSpPr txBox="1">
            <a:spLocks/>
          </p:cNvSpPr>
          <p:nvPr/>
        </p:nvSpPr>
        <p:spPr>
          <a:xfrm>
            <a:off x="838200" y="1825625"/>
            <a:ext cx="10515600" cy="716089"/>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smtClean="0"/>
              <a:t>select( condition, t, e , name=None )</a:t>
            </a:r>
          </a:p>
          <a:p>
            <a:pPr lvl="1"/>
            <a:r>
              <a:rPr lang="en-US" altLang="ko-KR" sz="1800" dirty="0" smtClean="0"/>
              <a:t>Select elements from t or e, depending on condition</a:t>
            </a:r>
          </a:p>
          <a:p>
            <a:endParaRPr lang="ko-KR" altLang="en-US" sz="1800" dirty="0"/>
          </a:p>
        </p:txBody>
      </p:sp>
      <p:sp>
        <p:nvSpPr>
          <p:cNvPr id="5" name="TextBox 4">
            <a:extLst>
              <a:ext uri="{FF2B5EF4-FFF2-40B4-BE49-F238E27FC236}">
                <a16:creationId xmlns:a16="http://schemas.microsoft.com/office/drawing/2014/main" id="{A33BCD84-10D4-4F32-A89D-5B338AC70061}"/>
              </a:ext>
            </a:extLst>
          </p:cNvPr>
          <p:cNvSpPr txBox="1"/>
          <p:nvPr/>
        </p:nvSpPr>
        <p:spPr>
          <a:xfrm>
            <a:off x="901574" y="2541714"/>
            <a:ext cx="9890156" cy="3108543"/>
          </a:xfrm>
          <a:prstGeom prst="rect">
            <a:avLst/>
          </a:prstGeom>
          <a:noFill/>
          <a:ln>
            <a:solidFill>
              <a:schemeClr val="bg1">
                <a:lumMod val="75000"/>
              </a:schemeClr>
            </a:solidFill>
          </a:ln>
        </p:spPr>
        <p:txBody>
          <a:bodyPr wrap="square" rtlCol="0">
            <a:spAutoFit/>
          </a:bodyPr>
          <a:lstStyle/>
          <a:p>
            <a:pPr lvl="0"/>
            <a:r>
              <a:rPr lang="en-US" altLang="ko-KR" sz="1400" dirty="0">
                <a:latin typeface="Consolas"/>
                <a:ea typeface="Consolas"/>
                <a:cs typeface="Consolas"/>
                <a:sym typeface="Consolas"/>
              </a:rPr>
              <a:t>condition1 = </a:t>
            </a:r>
            <a:r>
              <a:rPr lang="en-US" altLang="ko-KR" sz="1400" dirty="0" err="1">
                <a:latin typeface="Consolas"/>
                <a:ea typeface="Consolas"/>
                <a:cs typeface="Consolas"/>
                <a:sym typeface="Consolas"/>
              </a:rPr>
              <a:t>tf.constant</a:t>
            </a:r>
            <a:r>
              <a:rPr lang="en-US" altLang="ko-KR" sz="1400" dirty="0">
                <a:latin typeface="Consolas"/>
                <a:ea typeface="Consolas"/>
                <a:cs typeface="Consolas"/>
                <a:sym typeface="Consolas"/>
              </a:rPr>
              <a:t>([[True, False],[</a:t>
            </a:r>
            <a:r>
              <a:rPr lang="en-US" altLang="ko-KR" sz="1400" dirty="0" err="1">
                <a:latin typeface="Consolas"/>
                <a:ea typeface="Consolas"/>
                <a:cs typeface="Consolas"/>
                <a:sym typeface="Consolas"/>
              </a:rPr>
              <a:t>False,True</a:t>
            </a:r>
            <a:r>
              <a:rPr lang="en-US" altLang="ko-KR" sz="1400" dirty="0">
                <a:latin typeface="Consolas"/>
                <a:ea typeface="Consolas"/>
                <a:cs typeface="Consolas"/>
                <a:sym typeface="Consolas"/>
              </a:rPr>
              <a:t>]])</a:t>
            </a:r>
          </a:p>
          <a:p>
            <a:pPr lvl="0"/>
            <a:r>
              <a:rPr lang="en-US" altLang="ko-KR" sz="1400" dirty="0">
                <a:latin typeface="Consolas"/>
                <a:ea typeface="Consolas"/>
                <a:cs typeface="Consolas"/>
                <a:sym typeface="Consolas"/>
              </a:rPr>
              <a:t>t1 = </a:t>
            </a:r>
            <a:r>
              <a:rPr lang="en-US" altLang="ko-KR" sz="1400" dirty="0" err="1">
                <a:latin typeface="Consolas"/>
                <a:ea typeface="Consolas"/>
                <a:cs typeface="Consolas"/>
                <a:sym typeface="Consolas"/>
              </a:rPr>
              <a:t>tf.constant</a:t>
            </a:r>
            <a:r>
              <a:rPr lang="en-US" altLang="ko-KR" sz="1400" dirty="0">
                <a:latin typeface="Consolas"/>
                <a:ea typeface="Consolas"/>
                <a:cs typeface="Consolas"/>
                <a:sym typeface="Consolas"/>
              </a:rPr>
              <a:t>([[1,2],[3,4]])</a:t>
            </a:r>
          </a:p>
          <a:p>
            <a:pPr lvl="0"/>
            <a:r>
              <a:rPr lang="en-US" altLang="ko-KR" sz="1400" dirty="0">
                <a:latin typeface="Consolas"/>
                <a:ea typeface="Consolas"/>
                <a:cs typeface="Consolas"/>
                <a:sym typeface="Consolas"/>
              </a:rPr>
              <a:t>e1 = </a:t>
            </a:r>
            <a:r>
              <a:rPr lang="en-US" altLang="ko-KR" sz="1400" dirty="0" err="1">
                <a:latin typeface="Consolas"/>
                <a:ea typeface="Consolas"/>
                <a:cs typeface="Consolas"/>
                <a:sym typeface="Consolas"/>
              </a:rPr>
              <a:t>tf.constant</a:t>
            </a:r>
            <a:r>
              <a:rPr lang="en-US" altLang="ko-KR" sz="1400" dirty="0">
                <a:latin typeface="Consolas"/>
                <a:ea typeface="Consolas"/>
                <a:cs typeface="Consolas"/>
                <a:sym typeface="Consolas"/>
              </a:rPr>
              <a:t>([[5,6],[7,8]])</a:t>
            </a:r>
          </a:p>
          <a:p>
            <a:pPr lvl="0"/>
            <a:endParaRPr lang="en-US" altLang="ko-KR" sz="1400" dirty="0">
              <a:latin typeface="Consolas"/>
              <a:ea typeface="Consolas"/>
              <a:cs typeface="Consolas"/>
              <a:sym typeface="Consolas"/>
            </a:endParaRPr>
          </a:p>
          <a:p>
            <a:pPr lvl="0"/>
            <a:r>
              <a:rPr lang="en-US" altLang="ko-KR" sz="1400" dirty="0">
                <a:latin typeface="Consolas"/>
                <a:ea typeface="Consolas"/>
                <a:cs typeface="Consolas"/>
                <a:sym typeface="Consolas"/>
              </a:rPr>
              <a:t>result1 = </a:t>
            </a:r>
            <a:r>
              <a:rPr lang="en-US" altLang="ko-KR" sz="1400" dirty="0" err="1">
                <a:latin typeface="Consolas"/>
                <a:ea typeface="Consolas"/>
                <a:cs typeface="Consolas"/>
                <a:sym typeface="Consolas"/>
              </a:rPr>
              <a:t>tf.where</a:t>
            </a:r>
            <a:r>
              <a:rPr lang="en-US" altLang="ko-KR" sz="1400" dirty="0">
                <a:latin typeface="Consolas"/>
                <a:ea typeface="Consolas"/>
                <a:cs typeface="Consolas"/>
                <a:sym typeface="Consolas"/>
              </a:rPr>
              <a:t>(condition1, t1, e1) </a:t>
            </a:r>
          </a:p>
          <a:p>
            <a:pPr lvl="0"/>
            <a:endParaRPr lang="en-US" altLang="ko-KR" sz="1400" dirty="0">
              <a:latin typeface="Consolas"/>
              <a:ea typeface="Consolas"/>
              <a:cs typeface="Consolas"/>
              <a:sym typeface="Consolas"/>
            </a:endParaRPr>
          </a:p>
          <a:p>
            <a:pPr lvl="0"/>
            <a:r>
              <a:rPr lang="en-US" altLang="ko-KR" sz="1400" dirty="0">
                <a:latin typeface="Consolas"/>
                <a:ea typeface="Consolas"/>
                <a:cs typeface="Consolas"/>
                <a:sym typeface="Consolas"/>
              </a:rPr>
              <a:t>condition2 = </a:t>
            </a:r>
            <a:r>
              <a:rPr lang="en-US" altLang="ko-KR" sz="1400" dirty="0" err="1">
                <a:latin typeface="Consolas"/>
                <a:ea typeface="Consolas"/>
                <a:cs typeface="Consolas"/>
                <a:sym typeface="Consolas"/>
              </a:rPr>
              <a:t>tf.constant</a:t>
            </a:r>
            <a:r>
              <a:rPr lang="en-US" altLang="ko-KR" sz="1400" dirty="0">
                <a:latin typeface="Consolas"/>
                <a:ea typeface="Consolas"/>
                <a:cs typeface="Consolas"/>
                <a:sym typeface="Consolas"/>
              </a:rPr>
              <a:t>([True, False])</a:t>
            </a:r>
          </a:p>
          <a:p>
            <a:pPr lvl="0"/>
            <a:r>
              <a:rPr lang="en-US" altLang="ko-KR" sz="1400" dirty="0">
                <a:latin typeface="Consolas"/>
                <a:ea typeface="Consolas"/>
                <a:cs typeface="Consolas"/>
                <a:sym typeface="Consolas"/>
              </a:rPr>
              <a:t>t2 = </a:t>
            </a:r>
            <a:r>
              <a:rPr lang="en-US" altLang="ko-KR" sz="1400" dirty="0" err="1">
                <a:latin typeface="Consolas"/>
                <a:ea typeface="Consolas"/>
                <a:cs typeface="Consolas"/>
                <a:sym typeface="Consolas"/>
              </a:rPr>
              <a:t>tf.constant</a:t>
            </a:r>
            <a:r>
              <a:rPr lang="en-US" altLang="ko-KR" sz="1400" dirty="0">
                <a:latin typeface="Consolas"/>
                <a:ea typeface="Consolas"/>
                <a:cs typeface="Consolas"/>
                <a:sym typeface="Consolas"/>
              </a:rPr>
              <a:t>( [[1, 2], [3, 4]] )</a:t>
            </a:r>
          </a:p>
          <a:p>
            <a:pPr lvl="0"/>
            <a:r>
              <a:rPr lang="en-US" altLang="ko-KR" sz="1400" dirty="0">
                <a:latin typeface="Consolas"/>
                <a:ea typeface="Consolas"/>
                <a:cs typeface="Consolas"/>
                <a:sym typeface="Consolas"/>
              </a:rPr>
              <a:t>e2 = </a:t>
            </a:r>
            <a:r>
              <a:rPr lang="en-US" altLang="ko-KR" sz="1400" dirty="0" err="1">
                <a:latin typeface="Consolas"/>
                <a:ea typeface="Consolas"/>
                <a:cs typeface="Consolas"/>
                <a:sym typeface="Consolas"/>
              </a:rPr>
              <a:t>tf.constant</a:t>
            </a:r>
            <a:r>
              <a:rPr lang="en-US" altLang="ko-KR" sz="1400" dirty="0">
                <a:latin typeface="Consolas"/>
                <a:ea typeface="Consolas"/>
                <a:cs typeface="Consolas"/>
                <a:sym typeface="Consolas"/>
              </a:rPr>
              <a:t>( [[5, 6], [7, 8]] )</a:t>
            </a:r>
          </a:p>
          <a:p>
            <a:pPr lvl="0"/>
            <a:r>
              <a:rPr lang="en-US" altLang="ko-KR" sz="1400" dirty="0">
                <a:latin typeface="Consolas"/>
                <a:ea typeface="Consolas"/>
                <a:cs typeface="Consolas"/>
                <a:sym typeface="Consolas"/>
              </a:rPr>
              <a:t>result2 = </a:t>
            </a:r>
            <a:r>
              <a:rPr lang="en-US" altLang="ko-KR" sz="1400" dirty="0" err="1">
                <a:latin typeface="Consolas"/>
                <a:ea typeface="Consolas"/>
                <a:cs typeface="Consolas"/>
                <a:sym typeface="Consolas"/>
              </a:rPr>
              <a:t>tf.where</a:t>
            </a:r>
            <a:r>
              <a:rPr lang="en-US" altLang="ko-KR" sz="1400" dirty="0">
                <a:latin typeface="Consolas"/>
                <a:ea typeface="Consolas"/>
                <a:cs typeface="Consolas"/>
                <a:sym typeface="Consolas"/>
              </a:rPr>
              <a:t>(condition2, t2, e2) </a:t>
            </a:r>
          </a:p>
          <a:p>
            <a:pPr lvl="0"/>
            <a:endParaRPr lang="en-US" altLang="ko-KR" sz="1400" dirty="0">
              <a:latin typeface="Consolas"/>
              <a:ea typeface="Consolas"/>
              <a:cs typeface="Consolas"/>
              <a:sym typeface="Consolas"/>
            </a:endParaRPr>
          </a:p>
          <a:p>
            <a:pPr lvl="0"/>
            <a:r>
              <a:rPr lang="en-US" altLang="ko-KR" sz="1400" dirty="0">
                <a:latin typeface="Consolas"/>
                <a:ea typeface="Consolas"/>
                <a:cs typeface="Consolas"/>
                <a:sym typeface="Consolas"/>
              </a:rPr>
              <a:t>with </a:t>
            </a:r>
            <a:r>
              <a:rPr lang="en-US" altLang="ko-KR" sz="1400" dirty="0" err="1">
                <a:latin typeface="Consolas"/>
                <a:ea typeface="Consolas"/>
                <a:cs typeface="Consolas"/>
                <a:sym typeface="Consolas"/>
              </a:rPr>
              <a:t>tf.Session</a:t>
            </a:r>
            <a:r>
              <a:rPr lang="en-US" altLang="ko-KR" sz="1400" dirty="0">
                <a:latin typeface="Consolas"/>
                <a:ea typeface="Consolas"/>
                <a:cs typeface="Consolas"/>
                <a:sym typeface="Consolas"/>
              </a:rPr>
              <a:t>() as </a:t>
            </a:r>
            <a:r>
              <a:rPr lang="en-US" altLang="ko-KR" sz="1400" dirty="0" err="1">
                <a:latin typeface="Consolas"/>
                <a:ea typeface="Consolas"/>
                <a:cs typeface="Consolas"/>
                <a:sym typeface="Consolas"/>
              </a:rPr>
              <a:t>sess</a:t>
            </a:r>
            <a:r>
              <a:rPr lang="en-US" altLang="ko-KR" sz="1400" dirty="0">
                <a:latin typeface="Consolas"/>
                <a:ea typeface="Consolas"/>
                <a:cs typeface="Consolas"/>
                <a:sym typeface="Consolas"/>
              </a:rPr>
              <a:t>:</a:t>
            </a:r>
          </a:p>
          <a:p>
            <a:pPr lvl="0"/>
            <a:r>
              <a:rPr lang="en-US" altLang="ko-KR" sz="1400" dirty="0">
                <a:latin typeface="Consolas"/>
                <a:ea typeface="Consolas"/>
                <a:cs typeface="Consolas"/>
                <a:sym typeface="Consolas"/>
              </a:rPr>
              <a:t>    print(</a:t>
            </a:r>
            <a:r>
              <a:rPr lang="en-US" altLang="ko-KR" sz="1400" dirty="0" err="1">
                <a:latin typeface="Consolas"/>
                <a:ea typeface="Consolas"/>
                <a:cs typeface="Consolas"/>
                <a:sym typeface="Consolas"/>
              </a:rPr>
              <a:t>sess.run</a:t>
            </a:r>
            <a:r>
              <a:rPr lang="en-US" altLang="ko-KR" sz="1400" dirty="0">
                <a:latin typeface="Consolas"/>
                <a:ea typeface="Consolas"/>
                <a:cs typeface="Consolas"/>
                <a:sym typeface="Consolas"/>
              </a:rPr>
              <a:t>(result1))</a:t>
            </a:r>
          </a:p>
          <a:p>
            <a:pPr lvl="0"/>
            <a:r>
              <a:rPr lang="en-US" altLang="ko-KR" sz="1400" dirty="0">
                <a:latin typeface="Consolas"/>
                <a:ea typeface="Consolas"/>
                <a:cs typeface="Consolas"/>
                <a:sym typeface="Consolas"/>
              </a:rPr>
              <a:t>    print(</a:t>
            </a:r>
            <a:r>
              <a:rPr lang="en-US" altLang="ko-KR" sz="1400" dirty="0" err="1">
                <a:latin typeface="Consolas"/>
                <a:ea typeface="Consolas"/>
                <a:cs typeface="Consolas"/>
                <a:sym typeface="Consolas"/>
              </a:rPr>
              <a:t>sess.run</a:t>
            </a:r>
            <a:r>
              <a:rPr lang="en-US" altLang="ko-KR" sz="1400" dirty="0">
                <a:latin typeface="Consolas"/>
                <a:ea typeface="Consolas"/>
                <a:cs typeface="Consolas"/>
                <a:sym typeface="Consolas"/>
              </a:rPr>
              <a:t>(result2))</a:t>
            </a:r>
          </a:p>
        </p:txBody>
      </p:sp>
    </p:spTree>
    <p:extLst>
      <p:ext uri="{BB962C8B-B14F-4D97-AF65-F5344CB8AC3E}">
        <p14:creationId xmlns:p14="http://schemas.microsoft.com/office/powerpoint/2010/main" val="23509297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err="1" smtClean="0"/>
              <a:t>tf.argmin</a:t>
            </a:r>
            <a:r>
              <a:rPr lang="en-US" altLang="ko-KR" sz="2800" b="1" dirty="0" smtClean="0"/>
              <a:t> / </a:t>
            </a:r>
            <a:r>
              <a:rPr lang="en-US" altLang="ko-KR" sz="2800" b="1" dirty="0" err="1" smtClean="0"/>
              <a:t>tf.argmax</a:t>
            </a:r>
            <a:endParaRPr lang="ko-KR" altLang="en-US" sz="2800" b="1" dirty="0"/>
          </a:p>
        </p:txBody>
      </p:sp>
      <p:sp>
        <p:nvSpPr>
          <p:cNvPr id="3" name="내용 개체 틀 2"/>
          <p:cNvSpPr>
            <a:spLocks noGrp="1"/>
          </p:cNvSpPr>
          <p:nvPr>
            <p:ph idx="1"/>
          </p:nvPr>
        </p:nvSpPr>
        <p:spPr>
          <a:xfrm>
            <a:off x="838200" y="1825625"/>
            <a:ext cx="10515600" cy="564490"/>
          </a:xfrm>
        </p:spPr>
        <p:txBody>
          <a:bodyPr>
            <a:noAutofit/>
          </a:bodyPr>
          <a:lstStyle/>
          <a:p>
            <a:r>
              <a:rPr lang="en-US" altLang="ko-KR" sz="1800" dirty="0" err="1"/>
              <a:t>argmin</a:t>
            </a:r>
            <a:r>
              <a:rPr lang="en-US" altLang="ko-KR" sz="1800" dirty="0"/>
              <a:t>( input, </a:t>
            </a:r>
            <a:r>
              <a:rPr lang="en-US" altLang="ko-KR" sz="1800" dirty="0" smtClean="0"/>
              <a:t>axis=None</a:t>
            </a:r>
            <a:r>
              <a:rPr lang="en-US" altLang="ko-KR" sz="1800" dirty="0"/>
              <a:t>, name=None, dimension=None, </a:t>
            </a:r>
            <a:r>
              <a:rPr lang="en-US" altLang="ko-KR" sz="1800" dirty="0" err="1"/>
              <a:t>output_type</a:t>
            </a:r>
            <a:r>
              <a:rPr lang="en-US" altLang="ko-KR" sz="1800" dirty="0"/>
              <a:t>=tf.int64 </a:t>
            </a:r>
            <a:r>
              <a:rPr lang="en-US" altLang="ko-KR" sz="1800" dirty="0" smtClean="0"/>
              <a:t>)</a:t>
            </a:r>
          </a:p>
          <a:p>
            <a:pPr lvl="1"/>
            <a:r>
              <a:rPr lang="en-US" altLang="ko-KR" sz="1800" dirty="0"/>
              <a:t>Returns the index with the smallest value across axes of a tensor.</a:t>
            </a:r>
            <a:endParaRPr lang="ko-KR" altLang="en-US" sz="1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901574" y="2731832"/>
            <a:ext cx="9890156" cy="1384995"/>
          </a:xfrm>
          <a:prstGeom prst="rect">
            <a:avLst/>
          </a:prstGeom>
          <a:noFill/>
          <a:ln>
            <a:solidFill>
              <a:schemeClr val="bg1">
                <a:lumMod val="75000"/>
              </a:schemeClr>
            </a:solidFill>
          </a:ln>
        </p:spPr>
        <p:txBody>
          <a:bodyPr wrap="square" rtlCol="0">
            <a:spAutoFit/>
          </a:bodyPr>
          <a:lstStyle/>
          <a:p>
            <a:pPr lvl="0"/>
            <a:r>
              <a:rPr lang="en-US" altLang="ko-KR" sz="1400" dirty="0">
                <a:latin typeface="Consolas"/>
                <a:ea typeface="Consolas"/>
                <a:cs typeface="Consolas"/>
                <a:sym typeface="Consolas"/>
              </a:rPr>
              <a:t>x = </a:t>
            </a:r>
            <a:r>
              <a:rPr lang="en-US" altLang="ko-KR" sz="1400" dirty="0" err="1">
                <a:latin typeface="Consolas"/>
                <a:ea typeface="Consolas"/>
                <a:cs typeface="Consolas"/>
                <a:sym typeface="Consolas"/>
              </a:rPr>
              <a:t>tf.constant</a:t>
            </a:r>
            <a:r>
              <a:rPr lang="en-US" altLang="ko-KR" sz="1400" dirty="0">
                <a:latin typeface="Consolas"/>
                <a:ea typeface="Consolas"/>
                <a:cs typeface="Consolas"/>
                <a:sym typeface="Consolas"/>
              </a:rPr>
              <a:t>([[1,2],[3,4],[5,6]], </a:t>
            </a:r>
            <a:r>
              <a:rPr lang="en-US" altLang="ko-KR" sz="1400" dirty="0" err="1">
                <a:latin typeface="Consolas"/>
                <a:ea typeface="Consolas"/>
                <a:cs typeface="Consolas"/>
                <a:sym typeface="Consolas"/>
              </a:rPr>
              <a:t>dtype</a:t>
            </a:r>
            <a:r>
              <a:rPr lang="en-US" altLang="ko-KR" sz="1400" dirty="0">
                <a:latin typeface="Consolas"/>
                <a:ea typeface="Consolas"/>
                <a:cs typeface="Consolas"/>
                <a:sym typeface="Consolas"/>
              </a:rPr>
              <a:t>=tf.int32)</a:t>
            </a:r>
          </a:p>
          <a:p>
            <a:pPr lvl="0"/>
            <a:endParaRPr lang="en-US" altLang="ko-KR" sz="1400" dirty="0">
              <a:latin typeface="Consolas"/>
              <a:ea typeface="Consolas"/>
              <a:cs typeface="Consolas"/>
              <a:sym typeface="Consolas"/>
            </a:endParaRPr>
          </a:p>
          <a:p>
            <a:pPr lvl="0"/>
            <a:r>
              <a:rPr lang="en-US" altLang="ko-KR" sz="1400" dirty="0">
                <a:latin typeface="Consolas"/>
                <a:ea typeface="Consolas"/>
                <a:cs typeface="Consolas"/>
                <a:sym typeface="Consolas"/>
              </a:rPr>
              <a:t>a = </a:t>
            </a:r>
            <a:r>
              <a:rPr lang="en-US" altLang="ko-KR" sz="1400" dirty="0" err="1">
                <a:latin typeface="Consolas"/>
                <a:ea typeface="Consolas"/>
                <a:cs typeface="Consolas"/>
                <a:sym typeface="Consolas"/>
              </a:rPr>
              <a:t>tf.argmin</a:t>
            </a:r>
            <a:r>
              <a:rPr lang="en-US" altLang="ko-KR" sz="1400" dirty="0">
                <a:latin typeface="Consolas"/>
                <a:ea typeface="Consolas"/>
                <a:cs typeface="Consolas"/>
                <a:sym typeface="Consolas"/>
              </a:rPr>
              <a:t>(x, axis=0)</a:t>
            </a:r>
          </a:p>
          <a:p>
            <a:pPr lvl="0"/>
            <a:r>
              <a:rPr lang="en-US" altLang="ko-KR" sz="1400" dirty="0">
                <a:latin typeface="Consolas"/>
                <a:ea typeface="Consolas"/>
                <a:cs typeface="Consolas"/>
                <a:sym typeface="Consolas"/>
              </a:rPr>
              <a:t>b = </a:t>
            </a:r>
            <a:r>
              <a:rPr lang="en-US" altLang="ko-KR" sz="1400" dirty="0" err="1">
                <a:latin typeface="Consolas"/>
                <a:ea typeface="Consolas"/>
                <a:cs typeface="Consolas"/>
                <a:sym typeface="Consolas"/>
              </a:rPr>
              <a:t>tf.argmax</a:t>
            </a:r>
            <a:r>
              <a:rPr lang="en-US" altLang="ko-KR" sz="1400" dirty="0">
                <a:latin typeface="Consolas"/>
                <a:ea typeface="Consolas"/>
                <a:cs typeface="Consolas"/>
                <a:sym typeface="Consolas"/>
              </a:rPr>
              <a:t>(x, axis=1)</a:t>
            </a:r>
          </a:p>
          <a:p>
            <a:pPr lvl="0"/>
            <a:r>
              <a:rPr lang="en-US" altLang="ko-KR" sz="1400" dirty="0">
                <a:latin typeface="Consolas"/>
                <a:ea typeface="Consolas"/>
                <a:cs typeface="Consolas"/>
                <a:sym typeface="Consolas"/>
              </a:rPr>
              <a:t>with </a:t>
            </a:r>
            <a:r>
              <a:rPr lang="en-US" altLang="ko-KR" sz="1400" dirty="0" err="1">
                <a:latin typeface="Consolas"/>
                <a:ea typeface="Consolas"/>
                <a:cs typeface="Consolas"/>
                <a:sym typeface="Consolas"/>
              </a:rPr>
              <a:t>tf.Session</a:t>
            </a:r>
            <a:r>
              <a:rPr lang="en-US" altLang="ko-KR" sz="1400" dirty="0">
                <a:latin typeface="Consolas"/>
                <a:ea typeface="Consolas"/>
                <a:cs typeface="Consolas"/>
                <a:sym typeface="Consolas"/>
              </a:rPr>
              <a:t>() as </a:t>
            </a:r>
            <a:r>
              <a:rPr lang="en-US" altLang="ko-KR" sz="1400" dirty="0" err="1">
                <a:latin typeface="Consolas"/>
                <a:ea typeface="Consolas"/>
                <a:cs typeface="Consolas"/>
                <a:sym typeface="Consolas"/>
              </a:rPr>
              <a:t>sess</a:t>
            </a:r>
            <a:r>
              <a:rPr lang="en-US" altLang="ko-KR" sz="1400" dirty="0">
                <a:latin typeface="Consolas"/>
                <a:ea typeface="Consolas"/>
                <a:cs typeface="Consolas"/>
                <a:sym typeface="Consolas"/>
              </a:rPr>
              <a:t>:</a:t>
            </a:r>
          </a:p>
          <a:p>
            <a:pPr lvl="0"/>
            <a:r>
              <a:rPr lang="en-US" altLang="ko-KR" sz="1400" dirty="0">
                <a:latin typeface="Consolas"/>
                <a:ea typeface="Consolas"/>
                <a:cs typeface="Consolas"/>
                <a:sym typeface="Consolas"/>
              </a:rPr>
              <a:t>    print(</a:t>
            </a:r>
            <a:r>
              <a:rPr lang="en-US" altLang="ko-KR" sz="1400" dirty="0" err="1">
                <a:latin typeface="Consolas"/>
                <a:ea typeface="Consolas"/>
                <a:cs typeface="Consolas"/>
                <a:sym typeface="Consolas"/>
              </a:rPr>
              <a:t>sess.run</a:t>
            </a:r>
            <a:r>
              <a:rPr lang="en-US" altLang="ko-KR" sz="1400" dirty="0">
                <a:latin typeface="Consolas"/>
                <a:ea typeface="Consolas"/>
                <a:cs typeface="Consolas"/>
                <a:sym typeface="Consolas"/>
              </a:rPr>
              <a:t>([</a:t>
            </a:r>
            <a:r>
              <a:rPr lang="en-US" altLang="ko-KR" sz="1400" dirty="0" err="1">
                <a:latin typeface="Consolas"/>
                <a:ea typeface="Consolas"/>
                <a:cs typeface="Consolas"/>
                <a:sym typeface="Consolas"/>
              </a:rPr>
              <a:t>a,b</a:t>
            </a:r>
            <a:r>
              <a:rPr lang="en-US" altLang="ko-KR" sz="1400" dirty="0">
                <a:latin typeface="Consolas"/>
                <a:ea typeface="Consolas"/>
                <a:cs typeface="Consolas"/>
                <a:sym typeface="Consolas"/>
              </a:rPr>
              <a:t>]))</a:t>
            </a:r>
          </a:p>
        </p:txBody>
      </p:sp>
      <p:sp>
        <p:nvSpPr>
          <p:cNvPr id="5" name="내용 개체 틀 2"/>
          <p:cNvSpPr txBox="1">
            <a:spLocks/>
          </p:cNvSpPr>
          <p:nvPr/>
        </p:nvSpPr>
        <p:spPr>
          <a:xfrm>
            <a:off x="838200" y="4268426"/>
            <a:ext cx="10515600" cy="564490"/>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800" dirty="0" smtClean="0"/>
              <a:t>&gt;&gt;&gt; [</a:t>
            </a:r>
            <a:r>
              <a:rPr lang="en-US" altLang="ko-KR" sz="1800" dirty="0"/>
              <a:t>array([0, 0], </a:t>
            </a:r>
            <a:r>
              <a:rPr lang="en-US" altLang="ko-KR" sz="1800" dirty="0" err="1"/>
              <a:t>dtype</a:t>
            </a:r>
            <a:r>
              <a:rPr lang="en-US" altLang="ko-KR" sz="1800" dirty="0"/>
              <a:t>=int64), array([1, 1, 1], </a:t>
            </a:r>
            <a:r>
              <a:rPr lang="en-US" altLang="ko-KR" sz="1800" dirty="0" err="1"/>
              <a:t>dtype</a:t>
            </a:r>
            <a:r>
              <a:rPr lang="en-US" altLang="ko-KR" sz="1800" dirty="0"/>
              <a:t>=int64)]</a:t>
            </a:r>
            <a:endParaRPr lang="ko-KR" altLang="en-US" sz="1800" dirty="0"/>
          </a:p>
        </p:txBody>
      </p:sp>
    </p:spTree>
    <p:extLst>
      <p:ext uri="{BB962C8B-B14F-4D97-AF65-F5344CB8AC3E}">
        <p14:creationId xmlns:p14="http://schemas.microsoft.com/office/powerpoint/2010/main" val="1050505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err="1" smtClean="0"/>
              <a:t>tf.argmin</a:t>
            </a:r>
            <a:r>
              <a:rPr lang="en-US" altLang="ko-KR" sz="2800" b="1" dirty="0" smtClean="0"/>
              <a:t> / </a:t>
            </a:r>
            <a:r>
              <a:rPr lang="en-US" altLang="ko-KR" sz="2800" b="1" dirty="0" err="1" smtClean="0"/>
              <a:t>tf.argmax</a:t>
            </a:r>
            <a:endParaRPr lang="ko-KR" altLang="en-US" sz="2800" b="1" dirty="0"/>
          </a:p>
        </p:txBody>
      </p:sp>
      <p:sp>
        <p:nvSpPr>
          <p:cNvPr id="3" name="내용 개체 틀 2"/>
          <p:cNvSpPr>
            <a:spLocks noGrp="1"/>
          </p:cNvSpPr>
          <p:nvPr>
            <p:ph idx="1"/>
          </p:nvPr>
        </p:nvSpPr>
        <p:spPr>
          <a:xfrm>
            <a:off x="838200" y="1825625"/>
            <a:ext cx="10515600" cy="564490"/>
          </a:xfrm>
        </p:spPr>
        <p:txBody>
          <a:bodyPr>
            <a:noAutofit/>
          </a:bodyPr>
          <a:lstStyle/>
          <a:p>
            <a:r>
              <a:rPr lang="en-US" altLang="ko-KR" sz="1800" dirty="0" err="1"/>
              <a:t>argmin</a:t>
            </a:r>
            <a:r>
              <a:rPr lang="en-US" altLang="ko-KR" sz="1800" dirty="0"/>
              <a:t>( input, </a:t>
            </a:r>
            <a:r>
              <a:rPr lang="en-US" altLang="ko-KR" sz="1800" dirty="0" smtClean="0"/>
              <a:t>axis=None</a:t>
            </a:r>
            <a:r>
              <a:rPr lang="en-US" altLang="ko-KR" sz="1800" dirty="0"/>
              <a:t>, name=None, dimension=None, </a:t>
            </a:r>
            <a:r>
              <a:rPr lang="en-US" altLang="ko-KR" sz="1800" dirty="0" err="1"/>
              <a:t>output_type</a:t>
            </a:r>
            <a:r>
              <a:rPr lang="en-US" altLang="ko-KR" sz="1800" dirty="0"/>
              <a:t>=tf.int64 </a:t>
            </a:r>
            <a:r>
              <a:rPr lang="en-US" altLang="ko-KR" sz="1800" dirty="0" smtClean="0"/>
              <a:t>)</a:t>
            </a:r>
          </a:p>
          <a:p>
            <a:pPr lvl="1"/>
            <a:r>
              <a:rPr lang="en-US" altLang="ko-KR" sz="1800" dirty="0"/>
              <a:t>Returns the index with the smallest value across axes of a tensor.</a:t>
            </a:r>
            <a:endParaRPr lang="ko-KR" altLang="en-US" sz="1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901574" y="2731832"/>
            <a:ext cx="9890156" cy="1384995"/>
          </a:xfrm>
          <a:prstGeom prst="rect">
            <a:avLst/>
          </a:prstGeom>
          <a:noFill/>
          <a:ln>
            <a:solidFill>
              <a:schemeClr val="bg1">
                <a:lumMod val="75000"/>
              </a:schemeClr>
            </a:solidFill>
          </a:ln>
        </p:spPr>
        <p:txBody>
          <a:bodyPr wrap="square" rtlCol="0">
            <a:spAutoFit/>
          </a:bodyPr>
          <a:lstStyle/>
          <a:p>
            <a:pPr lvl="0"/>
            <a:r>
              <a:rPr lang="en-US" altLang="ko-KR" sz="1400" dirty="0">
                <a:latin typeface="Consolas"/>
                <a:ea typeface="Consolas"/>
                <a:cs typeface="Consolas"/>
                <a:sym typeface="Consolas"/>
              </a:rPr>
              <a:t>x = </a:t>
            </a:r>
            <a:r>
              <a:rPr lang="en-US" altLang="ko-KR" sz="1400" dirty="0" err="1">
                <a:latin typeface="Consolas"/>
                <a:ea typeface="Consolas"/>
                <a:cs typeface="Consolas"/>
                <a:sym typeface="Consolas"/>
              </a:rPr>
              <a:t>tf.constant</a:t>
            </a:r>
            <a:r>
              <a:rPr lang="en-US" altLang="ko-KR" sz="1400" dirty="0">
                <a:latin typeface="Consolas"/>
                <a:ea typeface="Consolas"/>
                <a:cs typeface="Consolas"/>
                <a:sym typeface="Consolas"/>
              </a:rPr>
              <a:t>([[1,2],[3,4],[5,6]], </a:t>
            </a:r>
            <a:r>
              <a:rPr lang="en-US" altLang="ko-KR" sz="1400" dirty="0" err="1">
                <a:latin typeface="Consolas"/>
                <a:ea typeface="Consolas"/>
                <a:cs typeface="Consolas"/>
                <a:sym typeface="Consolas"/>
              </a:rPr>
              <a:t>dtype</a:t>
            </a:r>
            <a:r>
              <a:rPr lang="en-US" altLang="ko-KR" sz="1400" dirty="0">
                <a:latin typeface="Consolas"/>
                <a:ea typeface="Consolas"/>
                <a:cs typeface="Consolas"/>
                <a:sym typeface="Consolas"/>
              </a:rPr>
              <a:t>=tf.int32)</a:t>
            </a:r>
          </a:p>
          <a:p>
            <a:pPr lvl="0"/>
            <a:endParaRPr lang="en-US" altLang="ko-KR" sz="1400" dirty="0">
              <a:latin typeface="Consolas"/>
              <a:ea typeface="Consolas"/>
              <a:cs typeface="Consolas"/>
              <a:sym typeface="Consolas"/>
            </a:endParaRPr>
          </a:p>
          <a:p>
            <a:pPr lvl="0"/>
            <a:r>
              <a:rPr lang="en-US" altLang="ko-KR" sz="1400" dirty="0">
                <a:latin typeface="Consolas"/>
                <a:ea typeface="Consolas"/>
                <a:cs typeface="Consolas"/>
                <a:sym typeface="Consolas"/>
              </a:rPr>
              <a:t>a = </a:t>
            </a:r>
            <a:r>
              <a:rPr lang="en-US" altLang="ko-KR" sz="1400" dirty="0" err="1">
                <a:latin typeface="Consolas"/>
                <a:ea typeface="Consolas"/>
                <a:cs typeface="Consolas"/>
                <a:sym typeface="Consolas"/>
              </a:rPr>
              <a:t>tf.argmin</a:t>
            </a:r>
            <a:r>
              <a:rPr lang="en-US" altLang="ko-KR" sz="1400" dirty="0">
                <a:latin typeface="Consolas"/>
                <a:ea typeface="Consolas"/>
                <a:cs typeface="Consolas"/>
                <a:sym typeface="Consolas"/>
              </a:rPr>
              <a:t>(x, axis=0)</a:t>
            </a:r>
          </a:p>
          <a:p>
            <a:pPr lvl="0"/>
            <a:r>
              <a:rPr lang="en-US" altLang="ko-KR" sz="1400" dirty="0">
                <a:latin typeface="Consolas"/>
                <a:ea typeface="Consolas"/>
                <a:cs typeface="Consolas"/>
                <a:sym typeface="Consolas"/>
              </a:rPr>
              <a:t>b = </a:t>
            </a:r>
            <a:r>
              <a:rPr lang="en-US" altLang="ko-KR" sz="1400" dirty="0" err="1">
                <a:latin typeface="Consolas"/>
                <a:ea typeface="Consolas"/>
                <a:cs typeface="Consolas"/>
                <a:sym typeface="Consolas"/>
              </a:rPr>
              <a:t>tf.argmax</a:t>
            </a:r>
            <a:r>
              <a:rPr lang="en-US" altLang="ko-KR" sz="1400" dirty="0">
                <a:latin typeface="Consolas"/>
                <a:ea typeface="Consolas"/>
                <a:cs typeface="Consolas"/>
                <a:sym typeface="Consolas"/>
              </a:rPr>
              <a:t>(x, axis=1)</a:t>
            </a:r>
          </a:p>
          <a:p>
            <a:pPr lvl="0"/>
            <a:r>
              <a:rPr lang="en-US" altLang="ko-KR" sz="1400" dirty="0">
                <a:latin typeface="Consolas"/>
                <a:ea typeface="Consolas"/>
                <a:cs typeface="Consolas"/>
                <a:sym typeface="Consolas"/>
              </a:rPr>
              <a:t>with </a:t>
            </a:r>
            <a:r>
              <a:rPr lang="en-US" altLang="ko-KR" sz="1400" dirty="0" err="1">
                <a:latin typeface="Consolas"/>
                <a:ea typeface="Consolas"/>
                <a:cs typeface="Consolas"/>
                <a:sym typeface="Consolas"/>
              </a:rPr>
              <a:t>tf.Session</a:t>
            </a:r>
            <a:r>
              <a:rPr lang="en-US" altLang="ko-KR" sz="1400" dirty="0">
                <a:latin typeface="Consolas"/>
                <a:ea typeface="Consolas"/>
                <a:cs typeface="Consolas"/>
                <a:sym typeface="Consolas"/>
              </a:rPr>
              <a:t>() as </a:t>
            </a:r>
            <a:r>
              <a:rPr lang="en-US" altLang="ko-KR" sz="1400" dirty="0" err="1">
                <a:latin typeface="Consolas"/>
                <a:ea typeface="Consolas"/>
                <a:cs typeface="Consolas"/>
                <a:sym typeface="Consolas"/>
              </a:rPr>
              <a:t>sess</a:t>
            </a:r>
            <a:r>
              <a:rPr lang="en-US" altLang="ko-KR" sz="1400" dirty="0">
                <a:latin typeface="Consolas"/>
                <a:ea typeface="Consolas"/>
                <a:cs typeface="Consolas"/>
                <a:sym typeface="Consolas"/>
              </a:rPr>
              <a:t>:</a:t>
            </a:r>
          </a:p>
          <a:p>
            <a:pPr lvl="0"/>
            <a:r>
              <a:rPr lang="en-US" altLang="ko-KR" sz="1400" dirty="0">
                <a:latin typeface="Consolas"/>
                <a:ea typeface="Consolas"/>
                <a:cs typeface="Consolas"/>
                <a:sym typeface="Consolas"/>
              </a:rPr>
              <a:t>    print(</a:t>
            </a:r>
            <a:r>
              <a:rPr lang="en-US" altLang="ko-KR" sz="1400" dirty="0" err="1">
                <a:latin typeface="Consolas"/>
                <a:ea typeface="Consolas"/>
                <a:cs typeface="Consolas"/>
                <a:sym typeface="Consolas"/>
              </a:rPr>
              <a:t>sess.run</a:t>
            </a:r>
            <a:r>
              <a:rPr lang="en-US" altLang="ko-KR" sz="1400" dirty="0">
                <a:latin typeface="Consolas"/>
                <a:ea typeface="Consolas"/>
                <a:cs typeface="Consolas"/>
                <a:sym typeface="Consolas"/>
              </a:rPr>
              <a:t>([</a:t>
            </a:r>
            <a:r>
              <a:rPr lang="en-US" altLang="ko-KR" sz="1400" dirty="0" err="1">
                <a:latin typeface="Consolas"/>
                <a:ea typeface="Consolas"/>
                <a:cs typeface="Consolas"/>
                <a:sym typeface="Consolas"/>
              </a:rPr>
              <a:t>a,b</a:t>
            </a:r>
            <a:r>
              <a:rPr lang="en-US" altLang="ko-KR" sz="1400" dirty="0">
                <a:latin typeface="Consolas"/>
                <a:ea typeface="Consolas"/>
                <a:cs typeface="Consolas"/>
                <a:sym typeface="Consolas"/>
              </a:rPr>
              <a:t>]))</a:t>
            </a:r>
          </a:p>
        </p:txBody>
      </p:sp>
      <p:sp>
        <p:nvSpPr>
          <p:cNvPr id="5" name="내용 개체 틀 2"/>
          <p:cNvSpPr txBox="1">
            <a:spLocks/>
          </p:cNvSpPr>
          <p:nvPr/>
        </p:nvSpPr>
        <p:spPr>
          <a:xfrm>
            <a:off x="838200" y="4268426"/>
            <a:ext cx="10515600" cy="564490"/>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800" dirty="0" smtClean="0"/>
              <a:t>&gt;&gt;&gt; [</a:t>
            </a:r>
            <a:r>
              <a:rPr lang="en-US" altLang="ko-KR" sz="1800" dirty="0"/>
              <a:t>array([0, 0], </a:t>
            </a:r>
            <a:r>
              <a:rPr lang="en-US" altLang="ko-KR" sz="1800" dirty="0" err="1"/>
              <a:t>dtype</a:t>
            </a:r>
            <a:r>
              <a:rPr lang="en-US" altLang="ko-KR" sz="1800" dirty="0"/>
              <a:t>=int64), array([1, 1, 1], </a:t>
            </a:r>
            <a:r>
              <a:rPr lang="en-US" altLang="ko-KR" sz="1800" dirty="0" err="1"/>
              <a:t>dtype</a:t>
            </a:r>
            <a:r>
              <a:rPr lang="en-US" altLang="ko-KR" sz="1800" dirty="0"/>
              <a:t>=int64)]</a:t>
            </a:r>
            <a:endParaRPr lang="ko-KR" altLang="en-US" sz="1800" dirty="0"/>
          </a:p>
        </p:txBody>
      </p:sp>
    </p:spTree>
    <p:extLst>
      <p:ext uri="{BB962C8B-B14F-4D97-AF65-F5344CB8AC3E}">
        <p14:creationId xmlns:p14="http://schemas.microsoft.com/office/powerpoint/2010/main" val="26388611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err="1" smtClean="0"/>
              <a:t>tf.reshape</a:t>
            </a:r>
            <a:endParaRPr lang="ko-KR" altLang="en-US" sz="2800" b="1" dirty="0"/>
          </a:p>
        </p:txBody>
      </p:sp>
      <p:sp>
        <p:nvSpPr>
          <p:cNvPr id="3" name="내용 개체 틀 2"/>
          <p:cNvSpPr>
            <a:spLocks noGrp="1"/>
          </p:cNvSpPr>
          <p:nvPr>
            <p:ph idx="1"/>
          </p:nvPr>
        </p:nvSpPr>
        <p:spPr>
          <a:xfrm>
            <a:off x="838200" y="1825625"/>
            <a:ext cx="10515600" cy="564490"/>
          </a:xfrm>
        </p:spPr>
        <p:txBody>
          <a:bodyPr>
            <a:noAutofit/>
          </a:bodyPr>
          <a:lstStyle/>
          <a:p>
            <a:r>
              <a:rPr lang="en-US" altLang="ko-KR" sz="1800" dirty="0" smtClean="0"/>
              <a:t>reshape( tensor, shape, name=None )</a:t>
            </a:r>
          </a:p>
          <a:p>
            <a:pPr lvl="1"/>
            <a:r>
              <a:rPr lang="en-US" altLang="ko-KR" sz="1800" dirty="0" smtClean="0"/>
              <a:t>Reshapes a tensor</a:t>
            </a:r>
            <a:endParaRPr lang="ko-KR" altLang="en-US" sz="1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901574" y="2731832"/>
            <a:ext cx="9890156" cy="2462213"/>
          </a:xfrm>
          <a:prstGeom prst="rect">
            <a:avLst/>
          </a:prstGeom>
          <a:noFill/>
          <a:ln>
            <a:solidFill>
              <a:schemeClr val="bg1">
                <a:lumMod val="75000"/>
              </a:schemeClr>
            </a:solidFill>
          </a:ln>
        </p:spPr>
        <p:txBody>
          <a:bodyPr wrap="square" rtlCol="0">
            <a:spAutoFit/>
          </a:bodyPr>
          <a:lstStyle/>
          <a:p>
            <a:pPr lvl="0"/>
            <a:r>
              <a:rPr lang="en-US" altLang="ko-KR" sz="1400" b="1" dirty="0">
                <a:latin typeface="Courier New" panose="02070309020205020404" pitchFamily="49" charset="0"/>
                <a:ea typeface="Consolas"/>
                <a:cs typeface="Courier New" panose="02070309020205020404" pitchFamily="49" charset="0"/>
                <a:sym typeface="Consolas"/>
              </a:rPr>
              <a:t>import </a:t>
            </a:r>
            <a:r>
              <a:rPr lang="en-US" altLang="ko-KR" sz="1400" b="1" dirty="0" err="1">
                <a:latin typeface="Courier New" panose="02070309020205020404" pitchFamily="49" charset="0"/>
                <a:ea typeface="Consolas"/>
                <a:cs typeface="Courier New" panose="02070309020205020404" pitchFamily="49" charset="0"/>
                <a:sym typeface="Consolas"/>
              </a:rPr>
              <a:t>tensorflow</a:t>
            </a:r>
            <a:r>
              <a:rPr lang="en-US" altLang="ko-KR" sz="1400" b="1" dirty="0">
                <a:latin typeface="Courier New" panose="02070309020205020404" pitchFamily="49" charset="0"/>
                <a:ea typeface="Consolas"/>
                <a:cs typeface="Courier New" panose="02070309020205020404" pitchFamily="49" charset="0"/>
                <a:sym typeface="Consolas"/>
              </a:rPr>
              <a:t> as </a:t>
            </a:r>
            <a:r>
              <a:rPr lang="en-US" altLang="ko-KR" sz="1400" b="1" dirty="0" err="1">
                <a:latin typeface="Courier New" panose="02070309020205020404" pitchFamily="49" charset="0"/>
                <a:ea typeface="Consolas"/>
                <a:cs typeface="Courier New" panose="02070309020205020404" pitchFamily="49" charset="0"/>
                <a:sym typeface="Consolas"/>
              </a:rPr>
              <a:t>tf</a:t>
            </a:r>
            <a:endParaRPr lang="en-US" altLang="ko-KR" sz="1400" b="1" dirty="0">
              <a:latin typeface="Courier New" panose="02070309020205020404" pitchFamily="49" charset="0"/>
              <a:ea typeface="Consolas"/>
              <a:cs typeface="Courier New" panose="02070309020205020404" pitchFamily="49" charset="0"/>
              <a:sym typeface="Consolas"/>
            </a:endParaRPr>
          </a:p>
          <a:p>
            <a:pPr lvl="0"/>
            <a:r>
              <a:rPr lang="en-US" altLang="ko-KR" sz="1400" b="1" dirty="0">
                <a:latin typeface="Courier New" panose="02070309020205020404" pitchFamily="49" charset="0"/>
                <a:ea typeface="Consolas"/>
                <a:cs typeface="Courier New" panose="02070309020205020404" pitchFamily="49" charset="0"/>
                <a:sym typeface="Consolas"/>
              </a:rPr>
              <a:t>import </a:t>
            </a:r>
            <a:r>
              <a:rPr lang="en-US" altLang="ko-KR" sz="1400" b="1" dirty="0" err="1">
                <a:latin typeface="Courier New" panose="02070309020205020404" pitchFamily="49" charset="0"/>
                <a:ea typeface="Consolas"/>
                <a:cs typeface="Courier New" panose="02070309020205020404" pitchFamily="49" charset="0"/>
                <a:sym typeface="Consolas"/>
              </a:rPr>
              <a:t>numpy</a:t>
            </a:r>
            <a:r>
              <a:rPr lang="en-US" altLang="ko-KR" sz="1400" b="1" dirty="0">
                <a:latin typeface="Courier New" panose="02070309020205020404" pitchFamily="49" charset="0"/>
                <a:ea typeface="Consolas"/>
                <a:cs typeface="Courier New" panose="02070309020205020404" pitchFamily="49" charset="0"/>
                <a:sym typeface="Consolas"/>
              </a:rPr>
              <a:t> as np</a:t>
            </a:r>
          </a:p>
          <a:p>
            <a:pPr lvl="0"/>
            <a:r>
              <a:rPr lang="en-US" altLang="ko-KR" sz="1400" b="1" dirty="0" err="1" smtClean="0">
                <a:latin typeface="Courier New" panose="02070309020205020404" pitchFamily="49" charset="0"/>
                <a:ea typeface="Consolas"/>
                <a:cs typeface="Courier New" panose="02070309020205020404" pitchFamily="49" charset="0"/>
                <a:sym typeface="Consolas"/>
              </a:rPr>
              <a:t>tf.reset_default_graph</a:t>
            </a:r>
            <a:r>
              <a:rPr lang="en-US" altLang="ko-KR" sz="1400" b="1" dirty="0">
                <a:latin typeface="Courier New" panose="02070309020205020404" pitchFamily="49" charset="0"/>
                <a:ea typeface="Consolas"/>
                <a:cs typeface="Courier New" panose="02070309020205020404" pitchFamily="49" charset="0"/>
                <a:sym typeface="Consolas"/>
              </a:rPr>
              <a:t>()</a:t>
            </a:r>
          </a:p>
          <a:p>
            <a:pPr lvl="0"/>
            <a:endParaRPr lang="en-US" altLang="ko-KR" sz="1400" b="1" dirty="0">
              <a:latin typeface="Courier New" panose="02070309020205020404" pitchFamily="49" charset="0"/>
              <a:ea typeface="Consolas"/>
              <a:cs typeface="Courier New" panose="02070309020205020404" pitchFamily="49" charset="0"/>
              <a:sym typeface="Consolas"/>
            </a:endParaRPr>
          </a:p>
          <a:p>
            <a:pPr lvl="0"/>
            <a:r>
              <a:rPr lang="en-US" altLang="ko-KR" sz="1400" b="1" dirty="0">
                <a:latin typeface="Courier New" panose="02070309020205020404" pitchFamily="49" charset="0"/>
                <a:ea typeface="Consolas"/>
                <a:cs typeface="Courier New" panose="02070309020205020404" pitchFamily="49" charset="0"/>
                <a:sym typeface="Consolas"/>
              </a:rPr>
              <a:t>a = </a:t>
            </a:r>
            <a:r>
              <a:rPr lang="en-US" altLang="ko-KR" sz="1400" b="1" dirty="0" err="1">
                <a:latin typeface="Courier New" panose="02070309020205020404" pitchFamily="49" charset="0"/>
                <a:ea typeface="Consolas"/>
                <a:cs typeface="Courier New" panose="02070309020205020404" pitchFamily="49" charset="0"/>
                <a:sym typeface="Consolas"/>
              </a:rPr>
              <a:t>np.zeros</a:t>
            </a:r>
            <a:r>
              <a:rPr lang="en-US" altLang="ko-KR" sz="1400" b="1" dirty="0">
                <a:latin typeface="Courier New" panose="02070309020205020404" pitchFamily="49" charset="0"/>
                <a:ea typeface="Consolas"/>
                <a:cs typeface="Courier New" panose="02070309020205020404" pitchFamily="49" charset="0"/>
                <a:sym typeface="Consolas"/>
              </a:rPr>
              <a:t>([2,2])</a:t>
            </a:r>
          </a:p>
          <a:p>
            <a:pPr lvl="0"/>
            <a:r>
              <a:rPr lang="en-US" altLang="ko-KR" sz="1400" b="1" dirty="0">
                <a:latin typeface="Courier New" panose="02070309020205020404" pitchFamily="49" charset="0"/>
                <a:ea typeface="Consolas"/>
                <a:cs typeface="Courier New" panose="02070309020205020404" pitchFamily="49" charset="0"/>
                <a:sym typeface="Consolas"/>
              </a:rPr>
              <a:t>print(a)</a:t>
            </a:r>
          </a:p>
          <a:p>
            <a:pPr lvl="0"/>
            <a:r>
              <a:rPr lang="en-US" altLang="ko-KR" sz="1400" b="1" dirty="0">
                <a:latin typeface="Courier New" panose="02070309020205020404" pitchFamily="49" charset="0"/>
                <a:ea typeface="Consolas"/>
                <a:cs typeface="Courier New" panose="02070309020205020404" pitchFamily="49" charset="0"/>
                <a:sym typeface="Consolas"/>
              </a:rPr>
              <a:t>print(</a:t>
            </a:r>
            <a:r>
              <a:rPr lang="en-US" altLang="ko-KR" sz="1400" b="1" dirty="0" err="1">
                <a:latin typeface="Courier New" panose="02070309020205020404" pitchFamily="49" charset="0"/>
                <a:ea typeface="Consolas"/>
                <a:cs typeface="Courier New" panose="02070309020205020404" pitchFamily="49" charset="0"/>
                <a:sym typeface="Consolas"/>
              </a:rPr>
              <a:t>a.reshape</a:t>
            </a:r>
            <a:r>
              <a:rPr lang="en-US" altLang="ko-KR" sz="1400" b="1" dirty="0">
                <a:latin typeface="Courier New" panose="02070309020205020404" pitchFamily="49" charset="0"/>
                <a:ea typeface="Consolas"/>
                <a:cs typeface="Courier New" panose="02070309020205020404" pitchFamily="49" charset="0"/>
                <a:sym typeface="Consolas"/>
              </a:rPr>
              <a:t>([1,4]))</a:t>
            </a:r>
          </a:p>
          <a:p>
            <a:pPr lvl="0"/>
            <a:r>
              <a:rPr lang="en-US" altLang="ko-KR" sz="1400" b="1" dirty="0" smtClean="0">
                <a:latin typeface="Courier New" panose="02070309020205020404" pitchFamily="49" charset="0"/>
                <a:ea typeface="Consolas"/>
                <a:cs typeface="Courier New" panose="02070309020205020404" pitchFamily="49" charset="0"/>
                <a:sym typeface="Consolas"/>
              </a:rPr>
              <a:t>t </a:t>
            </a:r>
            <a:r>
              <a:rPr lang="en-US" altLang="ko-KR" sz="1400" b="1" dirty="0">
                <a:latin typeface="Courier New" panose="02070309020205020404" pitchFamily="49" charset="0"/>
                <a:ea typeface="Consolas"/>
                <a:cs typeface="Courier New" panose="02070309020205020404" pitchFamily="49" charset="0"/>
                <a:sym typeface="Consolas"/>
              </a:rPr>
              <a:t>= </a:t>
            </a:r>
            <a:r>
              <a:rPr lang="en-US" altLang="ko-KR" sz="1400" b="1" dirty="0" err="1">
                <a:latin typeface="Courier New" panose="02070309020205020404" pitchFamily="49" charset="0"/>
                <a:ea typeface="Consolas"/>
                <a:cs typeface="Courier New" panose="02070309020205020404" pitchFamily="49" charset="0"/>
                <a:sym typeface="Consolas"/>
              </a:rPr>
              <a:t>tf.zeros</a:t>
            </a:r>
            <a:r>
              <a:rPr lang="en-US" altLang="ko-KR" sz="1400" b="1" dirty="0">
                <a:latin typeface="Courier New" panose="02070309020205020404" pitchFamily="49" charset="0"/>
                <a:ea typeface="Consolas"/>
                <a:cs typeface="Courier New" panose="02070309020205020404" pitchFamily="49" charset="0"/>
                <a:sym typeface="Consolas"/>
              </a:rPr>
              <a:t>([2,2])</a:t>
            </a:r>
          </a:p>
          <a:p>
            <a:pPr lvl="0"/>
            <a:r>
              <a:rPr lang="en-US" altLang="ko-KR" sz="1400" b="1" dirty="0">
                <a:latin typeface="Courier New" panose="02070309020205020404" pitchFamily="49" charset="0"/>
                <a:ea typeface="Consolas"/>
                <a:cs typeface="Courier New" panose="02070309020205020404" pitchFamily="49" charset="0"/>
                <a:sym typeface="Consolas"/>
              </a:rPr>
              <a:t>with </a:t>
            </a:r>
            <a:r>
              <a:rPr lang="en-US" altLang="ko-KR" sz="1400" b="1" dirty="0" err="1">
                <a:latin typeface="Courier New" panose="02070309020205020404" pitchFamily="49" charset="0"/>
                <a:ea typeface="Consolas"/>
                <a:cs typeface="Courier New" panose="02070309020205020404" pitchFamily="49" charset="0"/>
                <a:sym typeface="Consolas"/>
              </a:rPr>
              <a:t>tf.Session</a:t>
            </a:r>
            <a:r>
              <a:rPr lang="en-US" altLang="ko-KR" sz="1400" b="1" dirty="0">
                <a:latin typeface="Courier New" panose="02070309020205020404" pitchFamily="49" charset="0"/>
                <a:ea typeface="Consolas"/>
                <a:cs typeface="Courier New" panose="02070309020205020404" pitchFamily="49" charset="0"/>
                <a:sym typeface="Consolas"/>
              </a:rPr>
              <a:t>() as </a:t>
            </a:r>
            <a:r>
              <a:rPr lang="en-US" altLang="ko-KR" sz="1400" b="1" dirty="0" err="1">
                <a:latin typeface="Courier New" panose="02070309020205020404" pitchFamily="49" charset="0"/>
                <a:ea typeface="Consolas"/>
                <a:cs typeface="Courier New" panose="02070309020205020404" pitchFamily="49" charset="0"/>
                <a:sym typeface="Consolas"/>
              </a:rPr>
              <a:t>sess</a:t>
            </a:r>
            <a:r>
              <a:rPr lang="en-US" altLang="ko-KR" sz="1400" b="1" dirty="0">
                <a:latin typeface="Courier New" panose="02070309020205020404" pitchFamily="49" charset="0"/>
                <a:ea typeface="Consolas"/>
                <a:cs typeface="Courier New" panose="02070309020205020404" pitchFamily="49" charset="0"/>
                <a:sym typeface="Consolas"/>
              </a:rPr>
              <a:t>:</a:t>
            </a:r>
          </a:p>
          <a:p>
            <a:pPr lvl="0"/>
            <a:r>
              <a:rPr lang="en-US" altLang="ko-KR" sz="1400" b="1" dirty="0">
                <a:latin typeface="Courier New" panose="02070309020205020404" pitchFamily="49" charset="0"/>
                <a:ea typeface="Consolas"/>
                <a:cs typeface="Courier New" panose="02070309020205020404" pitchFamily="49" charset="0"/>
                <a:sym typeface="Consolas"/>
              </a:rPr>
              <a:t>    print( </a:t>
            </a:r>
            <a:r>
              <a:rPr lang="en-US" altLang="ko-KR" sz="1400" b="1" dirty="0" err="1">
                <a:latin typeface="Courier New" panose="02070309020205020404" pitchFamily="49" charset="0"/>
                <a:ea typeface="Consolas"/>
                <a:cs typeface="Courier New" panose="02070309020205020404" pitchFamily="49" charset="0"/>
                <a:sym typeface="Consolas"/>
              </a:rPr>
              <a:t>sess.run</a:t>
            </a:r>
            <a:r>
              <a:rPr lang="en-US" altLang="ko-KR" sz="1400" b="1" dirty="0">
                <a:latin typeface="Courier New" panose="02070309020205020404" pitchFamily="49" charset="0"/>
                <a:ea typeface="Consolas"/>
                <a:cs typeface="Courier New" panose="02070309020205020404" pitchFamily="49" charset="0"/>
                <a:sym typeface="Consolas"/>
              </a:rPr>
              <a:t>(t) )</a:t>
            </a:r>
          </a:p>
          <a:p>
            <a:pPr lvl="0"/>
            <a:r>
              <a:rPr lang="en-US" altLang="ko-KR" sz="1400" b="1" dirty="0">
                <a:latin typeface="Courier New" panose="02070309020205020404" pitchFamily="49" charset="0"/>
                <a:ea typeface="Consolas"/>
                <a:cs typeface="Courier New" panose="02070309020205020404" pitchFamily="49" charset="0"/>
                <a:sym typeface="Consolas"/>
              </a:rPr>
              <a:t>    print( </a:t>
            </a:r>
            <a:r>
              <a:rPr lang="en-US" altLang="ko-KR" sz="1400" b="1" dirty="0" err="1">
                <a:latin typeface="Courier New" panose="02070309020205020404" pitchFamily="49" charset="0"/>
                <a:ea typeface="Consolas"/>
                <a:cs typeface="Courier New" panose="02070309020205020404" pitchFamily="49" charset="0"/>
                <a:sym typeface="Consolas"/>
              </a:rPr>
              <a:t>sess.run</a:t>
            </a:r>
            <a:r>
              <a:rPr lang="en-US" altLang="ko-KR" sz="1400" b="1" dirty="0">
                <a:latin typeface="Courier New" panose="02070309020205020404" pitchFamily="49" charset="0"/>
                <a:ea typeface="Consolas"/>
                <a:cs typeface="Courier New" panose="02070309020205020404" pitchFamily="49" charset="0"/>
                <a:sym typeface="Consolas"/>
              </a:rPr>
              <a:t>(</a:t>
            </a:r>
            <a:r>
              <a:rPr lang="en-US" altLang="ko-KR" sz="1400" b="1" dirty="0" err="1">
                <a:latin typeface="Courier New" panose="02070309020205020404" pitchFamily="49" charset="0"/>
                <a:ea typeface="Consolas"/>
                <a:cs typeface="Courier New" panose="02070309020205020404" pitchFamily="49" charset="0"/>
                <a:sym typeface="Consolas"/>
              </a:rPr>
              <a:t>tf.reshape</a:t>
            </a:r>
            <a:r>
              <a:rPr lang="en-US" altLang="ko-KR" sz="1400" b="1" dirty="0">
                <a:latin typeface="Courier New" panose="02070309020205020404" pitchFamily="49" charset="0"/>
                <a:ea typeface="Consolas"/>
                <a:cs typeface="Courier New" panose="02070309020205020404" pitchFamily="49" charset="0"/>
                <a:sym typeface="Consolas"/>
              </a:rPr>
              <a:t>(t,[1,4])) )</a:t>
            </a:r>
          </a:p>
        </p:txBody>
      </p:sp>
      <p:pic>
        <p:nvPicPr>
          <p:cNvPr id="6" name="그림 5"/>
          <p:cNvPicPr>
            <a:picLocks noChangeAspect="1"/>
          </p:cNvPicPr>
          <p:nvPr/>
        </p:nvPicPr>
        <p:blipFill>
          <a:blip r:embed="rId2"/>
          <a:stretch>
            <a:fillRect/>
          </a:stretch>
        </p:blipFill>
        <p:spPr>
          <a:xfrm>
            <a:off x="1157579" y="5207660"/>
            <a:ext cx="1162050" cy="1085850"/>
          </a:xfrm>
          <a:prstGeom prst="rect">
            <a:avLst/>
          </a:prstGeom>
        </p:spPr>
      </p:pic>
    </p:spTree>
    <p:extLst>
      <p:ext uri="{BB962C8B-B14F-4D97-AF65-F5344CB8AC3E}">
        <p14:creationId xmlns:p14="http://schemas.microsoft.com/office/powerpoint/2010/main" val="609241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err="1" smtClean="0"/>
              <a:t>tf.squeeze</a:t>
            </a:r>
            <a:endParaRPr lang="ko-KR" altLang="en-US" sz="2800" b="1" dirty="0"/>
          </a:p>
        </p:txBody>
      </p:sp>
      <p:sp>
        <p:nvSpPr>
          <p:cNvPr id="3" name="내용 개체 틀 2"/>
          <p:cNvSpPr>
            <a:spLocks noGrp="1"/>
          </p:cNvSpPr>
          <p:nvPr>
            <p:ph idx="1"/>
          </p:nvPr>
        </p:nvSpPr>
        <p:spPr>
          <a:xfrm>
            <a:off x="838200" y="1825625"/>
            <a:ext cx="10515600" cy="564490"/>
          </a:xfrm>
        </p:spPr>
        <p:txBody>
          <a:bodyPr>
            <a:noAutofit/>
          </a:bodyPr>
          <a:lstStyle/>
          <a:p>
            <a:r>
              <a:rPr lang="en-US" altLang="ko-KR" sz="1800" dirty="0" smtClean="0"/>
              <a:t>squeeze( input, axis=None, name=None, </a:t>
            </a:r>
            <a:r>
              <a:rPr lang="en-US" altLang="ko-KR" sz="1800" dirty="0" err="1" smtClean="0"/>
              <a:t>squeeze_dim</a:t>
            </a:r>
            <a:r>
              <a:rPr lang="en-US" altLang="ko-KR" sz="1800" dirty="0" smtClean="0"/>
              <a:t> = None )</a:t>
            </a:r>
          </a:p>
          <a:p>
            <a:pPr lvl="1"/>
            <a:r>
              <a:rPr lang="en-US" altLang="ko-KR" sz="1800" dirty="0" smtClean="0"/>
              <a:t>Removes dimensions of size 1 from the shape of a tensor</a:t>
            </a:r>
            <a:endParaRPr lang="ko-KR" altLang="en-US" sz="1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901574" y="2731832"/>
            <a:ext cx="5219308" cy="2031325"/>
          </a:xfrm>
          <a:prstGeom prst="rect">
            <a:avLst/>
          </a:prstGeom>
          <a:noFill/>
          <a:ln>
            <a:solidFill>
              <a:schemeClr val="bg1">
                <a:lumMod val="75000"/>
              </a:schemeClr>
            </a:solidFill>
          </a:ln>
        </p:spPr>
        <p:txBody>
          <a:bodyPr wrap="square" rtlCol="0">
            <a:spAutoFit/>
          </a:bodyPr>
          <a:lstStyle/>
          <a:p>
            <a:pPr lvl="0"/>
            <a:r>
              <a:rPr lang="en-US" altLang="ko-KR" sz="1400" b="1" dirty="0" err="1">
                <a:latin typeface="Courier New" panose="02070309020205020404" pitchFamily="49" charset="0"/>
                <a:ea typeface="Consolas"/>
                <a:cs typeface="Courier New" panose="02070309020205020404" pitchFamily="49" charset="0"/>
                <a:sym typeface="Consolas"/>
              </a:rPr>
              <a:t>tf.reset_default_graph</a:t>
            </a:r>
            <a:r>
              <a:rPr lang="en-US" altLang="ko-KR" sz="1400" b="1" dirty="0">
                <a:latin typeface="Courier New" panose="02070309020205020404" pitchFamily="49" charset="0"/>
                <a:ea typeface="Consolas"/>
                <a:cs typeface="Courier New" panose="02070309020205020404" pitchFamily="49" charset="0"/>
                <a:sym typeface="Consolas"/>
              </a:rPr>
              <a:t>()</a:t>
            </a:r>
          </a:p>
          <a:p>
            <a:pPr lvl="0"/>
            <a:endParaRPr lang="en-US" altLang="ko-KR" sz="1400" b="1" dirty="0">
              <a:latin typeface="Courier New" panose="02070309020205020404" pitchFamily="49" charset="0"/>
              <a:ea typeface="Consolas"/>
              <a:cs typeface="Courier New" panose="02070309020205020404" pitchFamily="49" charset="0"/>
              <a:sym typeface="Consolas"/>
            </a:endParaRPr>
          </a:p>
          <a:p>
            <a:pPr lvl="0"/>
            <a:r>
              <a:rPr lang="en-US" altLang="ko-KR" sz="1400" b="1" dirty="0">
                <a:latin typeface="Courier New" panose="02070309020205020404" pitchFamily="49" charset="0"/>
                <a:ea typeface="Consolas"/>
                <a:cs typeface="Courier New" panose="02070309020205020404" pitchFamily="49" charset="0"/>
                <a:sym typeface="Consolas"/>
              </a:rPr>
              <a:t>a = </a:t>
            </a:r>
            <a:r>
              <a:rPr lang="en-US" altLang="ko-KR" sz="1400" b="1" dirty="0" err="1">
                <a:latin typeface="Courier New" panose="02070309020205020404" pitchFamily="49" charset="0"/>
                <a:ea typeface="Consolas"/>
                <a:cs typeface="Courier New" panose="02070309020205020404" pitchFamily="49" charset="0"/>
                <a:sym typeface="Consolas"/>
              </a:rPr>
              <a:t>np.zeros</a:t>
            </a:r>
            <a:r>
              <a:rPr lang="en-US" altLang="ko-KR" sz="1400" b="1" dirty="0">
                <a:latin typeface="Courier New" panose="02070309020205020404" pitchFamily="49" charset="0"/>
                <a:ea typeface="Consolas"/>
                <a:cs typeface="Courier New" panose="02070309020205020404" pitchFamily="49" charset="0"/>
                <a:sym typeface="Consolas"/>
              </a:rPr>
              <a:t>([1,3,1,2])</a:t>
            </a:r>
          </a:p>
          <a:p>
            <a:pPr lvl="0"/>
            <a:r>
              <a:rPr lang="en-US" altLang="ko-KR" sz="1400" b="1" dirty="0">
                <a:latin typeface="Courier New" panose="02070309020205020404" pitchFamily="49" charset="0"/>
                <a:ea typeface="Consolas"/>
                <a:cs typeface="Courier New" panose="02070309020205020404" pitchFamily="49" charset="0"/>
                <a:sym typeface="Consolas"/>
              </a:rPr>
              <a:t>print(a)</a:t>
            </a:r>
          </a:p>
          <a:p>
            <a:pPr lvl="0"/>
            <a:r>
              <a:rPr lang="en-US" altLang="ko-KR" sz="1400" b="1" dirty="0">
                <a:latin typeface="Courier New" panose="02070309020205020404" pitchFamily="49" charset="0"/>
                <a:ea typeface="Consolas"/>
                <a:cs typeface="Courier New" panose="02070309020205020404" pitchFamily="49" charset="0"/>
                <a:sym typeface="Consolas"/>
              </a:rPr>
              <a:t>print(</a:t>
            </a:r>
            <a:r>
              <a:rPr lang="en-US" altLang="ko-KR" sz="1400" b="1" dirty="0" err="1">
                <a:latin typeface="Courier New" panose="02070309020205020404" pitchFamily="49" charset="0"/>
                <a:ea typeface="Consolas"/>
                <a:cs typeface="Courier New" panose="02070309020205020404" pitchFamily="49" charset="0"/>
                <a:sym typeface="Consolas"/>
              </a:rPr>
              <a:t>np.squeeze</a:t>
            </a:r>
            <a:r>
              <a:rPr lang="en-US" altLang="ko-KR" sz="1400" b="1" dirty="0">
                <a:latin typeface="Courier New" panose="02070309020205020404" pitchFamily="49" charset="0"/>
                <a:ea typeface="Consolas"/>
                <a:cs typeface="Courier New" panose="02070309020205020404" pitchFamily="49" charset="0"/>
                <a:sym typeface="Consolas"/>
              </a:rPr>
              <a:t>(a))</a:t>
            </a:r>
          </a:p>
          <a:p>
            <a:pPr lvl="0"/>
            <a:r>
              <a:rPr lang="en-US" altLang="ko-KR" sz="1400" b="1" dirty="0">
                <a:latin typeface="Courier New" panose="02070309020205020404" pitchFamily="49" charset="0"/>
                <a:ea typeface="Consolas"/>
                <a:cs typeface="Courier New" panose="02070309020205020404" pitchFamily="49" charset="0"/>
                <a:sym typeface="Consolas"/>
              </a:rPr>
              <a:t>t = </a:t>
            </a:r>
            <a:r>
              <a:rPr lang="en-US" altLang="ko-KR" sz="1400" b="1" dirty="0" err="1">
                <a:latin typeface="Courier New" panose="02070309020205020404" pitchFamily="49" charset="0"/>
                <a:ea typeface="Consolas"/>
                <a:cs typeface="Courier New" panose="02070309020205020404" pitchFamily="49" charset="0"/>
                <a:sym typeface="Consolas"/>
              </a:rPr>
              <a:t>tf.zeros</a:t>
            </a:r>
            <a:r>
              <a:rPr lang="en-US" altLang="ko-KR" sz="1400" b="1" dirty="0">
                <a:latin typeface="Courier New" panose="02070309020205020404" pitchFamily="49" charset="0"/>
                <a:ea typeface="Consolas"/>
                <a:cs typeface="Courier New" panose="02070309020205020404" pitchFamily="49" charset="0"/>
                <a:sym typeface="Consolas"/>
              </a:rPr>
              <a:t>([1,3,1,2])</a:t>
            </a:r>
          </a:p>
          <a:p>
            <a:pPr lvl="0"/>
            <a:r>
              <a:rPr lang="en-US" altLang="ko-KR" sz="1400" b="1" dirty="0">
                <a:latin typeface="Courier New" panose="02070309020205020404" pitchFamily="49" charset="0"/>
                <a:ea typeface="Consolas"/>
                <a:cs typeface="Courier New" panose="02070309020205020404" pitchFamily="49" charset="0"/>
                <a:sym typeface="Consolas"/>
              </a:rPr>
              <a:t>with </a:t>
            </a:r>
            <a:r>
              <a:rPr lang="en-US" altLang="ko-KR" sz="1400" b="1" dirty="0" err="1">
                <a:latin typeface="Courier New" panose="02070309020205020404" pitchFamily="49" charset="0"/>
                <a:ea typeface="Consolas"/>
                <a:cs typeface="Courier New" panose="02070309020205020404" pitchFamily="49" charset="0"/>
                <a:sym typeface="Consolas"/>
              </a:rPr>
              <a:t>tf.Session</a:t>
            </a:r>
            <a:r>
              <a:rPr lang="en-US" altLang="ko-KR" sz="1400" b="1" dirty="0">
                <a:latin typeface="Courier New" panose="02070309020205020404" pitchFamily="49" charset="0"/>
                <a:ea typeface="Consolas"/>
                <a:cs typeface="Courier New" panose="02070309020205020404" pitchFamily="49" charset="0"/>
                <a:sym typeface="Consolas"/>
              </a:rPr>
              <a:t>() as </a:t>
            </a:r>
            <a:r>
              <a:rPr lang="en-US" altLang="ko-KR" sz="1400" b="1" dirty="0" err="1">
                <a:latin typeface="Courier New" panose="02070309020205020404" pitchFamily="49" charset="0"/>
                <a:ea typeface="Consolas"/>
                <a:cs typeface="Courier New" panose="02070309020205020404" pitchFamily="49" charset="0"/>
                <a:sym typeface="Consolas"/>
              </a:rPr>
              <a:t>sess</a:t>
            </a:r>
            <a:r>
              <a:rPr lang="en-US" altLang="ko-KR" sz="1400" b="1" dirty="0">
                <a:latin typeface="Courier New" panose="02070309020205020404" pitchFamily="49" charset="0"/>
                <a:ea typeface="Consolas"/>
                <a:cs typeface="Courier New" panose="02070309020205020404" pitchFamily="49" charset="0"/>
                <a:sym typeface="Consolas"/>
              </a:rPr>
              <a:t>:</a:t>
            </a:r>
          </a:p>
          <a:p>
            <a:pPr lvl="0"/>
            <a:r>
              <a:rPr lang="en-US" altLang="ko-KR" sz="1400" b="1" dirty="0">
                <a:latin typeface="Courier New" panose="02070309020205020404" pitchFamily="49" charset="0"/>
                <a:ea typeface="Consolas"/>
                <a:cs typeface="Courier New" panose="02070309020205020404" pitchFamily="49" charset="0"/>
                <a:sym typeface="Consolas"/>
              </a:rPr>
              <a:t>    print(</a:t>
            </a:r>
            <a:r>
              <a:rPr lang="en-US" altLang="ko-KR" sz="1400" b="1" dirty="0" err="1">
                <a:latin typeface="Courier New" panose="02070309020205020404" pitchFamily="49" charset="0"/>
                <a:ea typeface="Consolas"/>
                <a:cs typeface="Courier New" panose="02070309020205020404" pitchFamily="49" charset="0"/>
                <a:sym typeface="Consolas"/>
              </a:rPr>
              <a:t>sess.run</a:t>
            </a:r>
            <a:r>
              <a:rPr lang="en-US" altLang="ko-KR" sz="1400" b="1" dirty="0">
                <a:latin typeface="Courier New" panose="02070309020205020404" pitchFamily="49" charset="0"/>
                <a:ea typeface="Consolas"/>
                <a:cs typeface="Courier New" panose="02070309020205020404" pitchFamily="49" charset="0"/>
                <a:sym typeface="Consolas"/>
              </a:rPr>
              <a:t>(t))</a:t>
            </a:r>
          </a:p>
          <a:p>
            <a:pPr lvl="0"/>
            <a:r>
              <a:rPr lang="en-US" altLang="ko-KR" sz="1400" b="1" dirty="0">
                <a:latin typeface="Courier New" panose="02070309020205020404" pitchFamily="49" charset="0"/>
                <a:ea typeface="Consolas"/>
                <a:cs typeface="Courier New" panose="02070309020205020404" pitchFamily="49" charset="0"/>
                <a:sym typeface="Consolas"/>
              </a:rPr>
              <a:t>    print(</a:t>
            </a:r>
            <a:r>
              <a:rPr lang="en-US" altLang="ko-KR" sz="1400" b="1" dirty="0" err="1">
                <a:latin typeface="Courier New" panose="02070309020205020404" pitchFamily="49" charset="0"/>
                <a:ea typeface="Consolas"/>
                <a:cs typeface="Courier New" panose="02070309020205020404" pitchFamily="49" charset="0"/>
                <a:sym typeface="Consolas"/>
              </a:rPr>
              <a:t>sess.run</a:t>
            </a:r>
            <a:r>
              <a:rPr lang="en-US" altLang="ko-KR" sz="1400" b="1" dirty="0">
                <a:latin typeface="Courier New" panose="02070309020205020404" pitchFamily="49" charset="0"/>
                <a:ea typeface="Consolas"/>
                <a:cs typeface="Courier New" panose="02070309020205020404" pitchFamily="49" charset="0"/>
                <a:sym typeface="Consolas"/>
              </a:rPr>
              <a:t>(</a:t>
            </a:r>
            <a:r>
              <a:rPr lang="en-US" altLang="ko-KR" sz="1400" b="1" dirty="0" err="1">
                <a:latin typeface="Courier New" panose="02070309020205020404" pitchFamily="49" charset="0"/>
                <a:ea typeface="Consolas"/>
                <a:cs typeface="Courier New" panose="02070309020205020404" pitchFamily="49" charset="0"/>
                <a:sym typeface="Consolas"/>
              </a:rPr>
              <a:t>tf.squeeze</a:t>
            </a:r>
            <a:r>
              <a:rPr lang="en-US" altLang="ko-KR" sz="1400" b="1" dirty="0">
                <a:latin typeface="Courier New" panose="02070309020205020404" pitchFamily="49" charset="0"/>
                <a:ea typeface="Consolas"/>
                <a:cs typeface="Courier New" panose="02070309020205020404" pitchFamily="49" charset="0"/>
                <a:sym typeface="Consolas"/>
              </a:rPr>
              <a:t>(t)))</a:t>
            </a:r>
          </a:p>
        </p:txBody>
      </p:sp>
      <p:pic>
        <p:nvPicPr>
          <p:cNvPr id="6" name="그림 5"/>
          <p:cNvPicPr>
            <a:picLocks noChangeAspect="1"/>
          </p:cNvPicPr>
          <p:nvPr/>
        </p:nvPicPr>
        <p:blipFill>
          <a:blip r:embed="rId2"/>
          <a:stretch>
            <a:fillRect/>
          </a:stretch>
        </p:blipFill>
        <p:spPr>
          <a:xfrm>
            <a:off x="1157579" y="5207660"/>
            <a:ext cx="1162050" cy="1085850"/>
          </a:xfrm>
          <a:prstGeom prst="rect">
            <a:avLst/>
          </a:prstGeom>
        </p:spPr>
      </p:pic>
      <p:pic>
        <p:nvPicPr>
          <p:cNvPr id="5" name="그림 4"/>
          <p:cNvPicPr>
            <a:picLocks noChangeAspect="1"/>
          </p:cNvPicPr>
          <p:nvPr/>
        </p:nvPicPr>
        <p:blipFill>
          <a:blip r:embed="rId3"/>
          <a:stretch>
            <a:fillRect/>
          </a:stretch>
        </p:blipFill>
        <p:spPr>
          <a:xfrm>
            <a:off x="6817275" y="2731832"/>
            <a:ext cx="1095375" cy="2638425"/>
          </a:xfrm>
          <a:prstGeom prst="rect">
            <a:avLst/>
          </a:prstGeom>
        </p:spPr>
      </p:pic>
    </p:spTree>
    <p:extLst>
      <p:ext uri="{BB962C8B-B14F-4D97-AF65-F5344CB8AC3E}">
        <p14:creationId xmlns:p14="http://schemas.microsoft.com/office/powerpoint/2010/main" val="39795813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err="1" smtClean="0"/>
              <a:t>tf.expand_dims</a:t>
            </a:r>
            <a:endParaRPr lang="ko-KR" altLang="en-US" sz="2800" b="1" dirty="0"/>
          </a:p>
        </p:txBody>
      </p:sp>
      <p:sp>
        <p:nvSpPr>
          <p:cNvPr id="3" name="내용 개체 틀 2"/>
          <p:cNvSpPr>
            <a:spLocks noGrp="1"/>
          </p:cNvSpPr>
          <p:nvPr>
            <p:ph idx="1"/>
          </p:nvPr>
        </p:nvSpPr>
        <p:spPr>
          <a:xfrm>
            <a:off x="838200" y="1825625"/>
            <a:ext cx="10515600" cy="564490"/>
          </a:xfrm>
        </p:spPr>
        <p:txBody>
          <a:bodyPr>
            <a:noAutofit/>
          </a:bodyPr>
          <a:lstStyle/>
          <a:p>
            <a:r>
              <a:rPr lang="en-US" altLang="ko-KR" sz="1800" dirty="0" smtClean="0"/>
              <a:t>expand( input, axis=None, name=None, dim = None )</a:t>
            </a:r>
          </a:p>
          <a:p>
            <a:pPr lvl="1"/>
            <a:r>
              <a:rPr lang="en-US" altLang="ko-KR" sz="1800" dirty="0"/>
              <a:t>Inserts a dimension of 1 into a tensor's shape.</a:t>
            </a:r>
            <a:endParaRPr lang="ko-KR" altLang="en-US" sz="1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901573" y="2731832"/>
            <a:ext cx="6861495" cy="2462213"/>
          </a:xfrm>
          <a:prstGeom prst="rect">
            <a:avLst/>
          </a:prstGeom>
          <a:noFill/>
          <a:ln>
            <a:solidFill>
              <a:schemeClr val="bg1">
                <a:lumMod val="75000"/>
              </a:schemeClr>
            </a:solidFill>
          </a:ln>
        </p:spPr>
        <p:txBody>
          <a:bodyPr wrap="square" rtlCol="0">
            <a:spAutoFit/>
          </a:bodyPr>
          <a:lstStyle/>
          <a:p>
            <a:pPr lvl="0"/>
            <a:r>
              <a:rPr lang="en-US" altLang="ko-KR" sz="1400" b="1" dirty="0">
                <a:latin typeface="Courier New" panose="02070309020205020404" pitchFamily="49" charset="0"/>
                <a:ea typeface="Consolas"/>
                <a:cs typeface="Courier New" panose="02070309020205020404" pitchFamily="49" charset="0"/>
                <a:sym typeface="Consolas"/>
              </a:rPr>
              <a:t>import </a:t>
            </a:r>
            <a:r>
              <a:rPr lang="en-US" altLang="ko-KR" sz="1400" b="1" dirty="0" err="1">
                <a:latin typeface="Courier New" panose="02070309020205020404" pitchFamily="49" charset="0"/>
                <a:ea typeface="Consolas"/>
                <a:cs typeface="Courier New" panose="02070309020205020404" pitchFamily="49" charset="0"/>
                <a:sym typeface="Consolas"/>
              </a:rPr>
              <a:t>tensorflow</a:t>
            </a:r>
            <a:r>
              <a:rPr lang="en-US" altLang="ko-KR" sz="1400" b="1" dirty="0">
                <a:latin typeface="Courier New" panose="02070309020205020404" pitchFamily="49" charset="0"/>
                <a:ea typeface="Consolas"/>
                <a:cs typeface="Courier New" panose="02070309020205020404" pitchFamily="49" charset="0"/>
                <a:sym typeface="Consolas"/>
              </a:rPr>
              <a:t> as </a:t>
            </a:r>
            <a:r>
              <a:rPr lang="en-US" altLang="ko-KR" sz="1400" b="1" dirty="0" err="1">
                <a:latin typeface="Courier New" panose="02070309020205020404" pitchFamily="49" charset="0"/>
                <a:ea typeface="Consolas"/>
                <a:cs typeface="Courier New" panose="02070309020205020404" pitchFamily="49" charset="0"/>
                <a:sym typeface="Consolas"/>
              </a:rPr>
              <a:t>tf</a:t>
            </a:r>
            <a:endParaRPr lang="en-US" altLang="ko-KR" sz="1400" b="1" dirty="0">
              <a:latin typeface="Courier New" panose="02070309020205020404" pitchFamily="49" charset="0"/>
              <a:ea typeface="Consolas"/>
              <a:cs typeface="Courier New" panose="02070309020205020404" pitchFamily="49" charset="0"/>
              <a:sym typeface="Consolas"/>
            </a:endParaRPr>
          </a:p>
          <a:p>
            <a:pPr lvl="0"/>
            <a:r>
              <a:rPr lang="en-US" altLang="ko-KR" sz="1400" b="1" dirty="0" err="1">
                <a:latin typeface="Courier New" panose="02070309020205020404" pitchFamily="49" charset="0"/>
                <a:ea typeface="Consolas"/>
                <a:cs typeface="Courier New" panose="02070309020205020404" pitchFamily="49" charset="0"/>
                <a:sym typeface="Consolas"/>
              </a:rPr>
              <a:t>tf.reset_default_graph</a:t>
            </a:r>
            <a:r>
              <a:rPr lang="en-US" altLang="ko-KR" sz="1400" b="1" dirty="0">
                <a:latin typeface="Courier New" panose="02070309020205020404" pitchFamily="49" charset="0"/>
                <a:ea typeface="Consolas"/>
                <a:cs typeface="Courier New" panose="02070309020205020404" pitchFamily="49" charset="0"/>
                <a:sym typeface="Consolas"/>
              </a:rPr>
              <a:t>()</a:t>
            </a:r>
          </a:p>
          <a:p>
            <a:pPr lvl="0"/>
            <a:endParaRPr lang="en-US" altLang="ko-KR" sz="1400" b="1" dirty="0">
              <a:latin typeface="Courier New" panose="02070309020205020404" pitchFamily="49" charset="0"/>
              <a:ea typeface="Consolas"/>
              <a:cs typeface="Courier New" panose="02070309020205020404" pitchFamily="49" charset="0"/>
              <a:sym typeface="Consolas"/>
            </a:endParaRPr>
          </a:p>
          <a:p>
            <a:pPr lvl="0"/>
            <a:r>
              <a:rPr lang="en-US" altLang="ko-KR" sz="1400" b="1" dirty="0">
                <a:latin typeface="Courier New" panose="02070309020205020404" pitchFamily="49" charset="0"/>
                <a:ea typeface="Consolas"/>
                <a:cs typeface="Courier New" panose="02070309020205020404" pitchFamily="49" charset="0"/>
                <a:sym typeface="Consolas"/>
              </a:rPr>
              <a:t>t = </a:t>
            </a:r>
            <a:r>
              <a:rPr lang="en-US" altLang="ko-KR" sz="1400" b="1" dirty="0" err="1">
                <a:latin typeface="Courier New" panose="02070309020205020404" pitchFamily="49" charset="0"/>
                <a:ea typeface="Consolas"/>
                <a:cs typeface="Courier New" panose="02070309020205020404" pitchFamily="49" charset="0"/>
                <a:sym typeface="Consolas"/>
              </a:rPr>
              <a:t>tf.constant</a:t>
            </a:r>
            <a:r>
              <a:rPr lang="en-US" altLang="ko-KR" sz="1400" b="1" dirty="0">
                <a:latin typeface="Courier New" panose="02070309020205020404" pitchFamily="49" charset="0"/>
                <a:ea typeface="Consolas"/>
                <a:cs typeface="Courier New" panose="02070309020205020404" pitchFamily="49" charset="0"/>
                <a:sym typeface="Consolas"/>
              </a:rPr>
              <a:t>([1,2,3,4,5])</a:t>
            </a:r>
          </a:p>
          <a:p>
            <a:pPr lvl="0"/>
            <a:r>
              <a:rPr lang="en-US" altLang="ko-KR" sz="1400" b="1" dirty="0">
                <a:latin typeface="Courier New" panose="02070309020205020404" pitchFamily="49" charset="0"/>
                <a:ea typeface="Consolas"/>
                <a:cs typeface="Courier New" panose="02070309020205020404" pitchFamily="49" charset="0"/>
                <a:sym typeface="Consolas"/>
              </a:rPr>
              <a:t>e0 = </a:t>
            </a:r>
            <a:r>
              <a:rPr lang="en-US" altLang="ko-KR" sz="1400" b="1" dirty="0" err="1">
                <a:latin typeface="Courier New" panose="02070309020205020404" pitchFamily="49" charset="0"/>
                <a:ea typeface="Consolas"/>
                <a:cs typeface="Courier New" panose="02070309020205020404" pitchFamily="49" charset="0"/>
                <a:sym typeface="Consolas"/>
              </a:rPr>
              <a:t>tf.expand_dims</a:t>
            </a:r>
            <a:r>
              <a:rPr lang="en-US" altLang="ko-KR" sz="1400" b="1" dirty="0">
                <a:latin typeface="Courier New" panose="02070309020205020404" pitchFamily="49" charset="0"/>
                <a:ea typeface="Consolas"/>
                <a:cs typeface="Courier New" panose="02070309020205020404" pitchFamily="49" charset="0"/>
                <a:sym typeface="Consolas"/>
              </a:rPr>
              <a:t>( t, </a:t>
            </a:r>
            <a:r>
              <a:rPr lang="en-US" altLang="ko-KR" sz="1400" b="1" dirty="0" smtClean="0">
                <a:latin typeface="Courier New" panose="02070309020205020404" pitchFamily="49" charset="0"/>
                <a:ea typeface="Consolas"/>
                <a:cs typeface="Courier New" panose="02070309020205020404" pitchFamily="49" charset="0"/>
                <a:sym typeface="Consolas"/>
              </a:rPr>
              <a:t>axis=0 </a:t>
            </a:r>
            <a:r>
              <a:rPr lang="en-US" altLang="ko-KR" sz="1400" b="1" dirty="0">
                <a:latin typeface="Courier New" panose="02070309020205020404" pitchFamily="49" charset="0"/>
                <a:ea typeface="Consolas"/>
                <a:cs typeface="Courier New" panose="02070309020205020404" pitchFamily="49" charset="0"/>
                <a:sym typeface="Consolas"/>
              </a:rPr>
              <a:t>)</a:t>
            </a:r>
          </a:p>
          <a:p>
            <a:pPr lvl="0"/>
            <a:r>
              <a:rPr lang="en-US" altLang="ko-KR" sz="1400" b="1" dirty="0">
                <a:latin typeface="Courier New" panose="02070309020205020404" pitchFamily="49" charset="0"/>
                <a:ea typeface="Consolas"/>
                <a:cs typeface="Courier New" panose="02070309020205020404" pitchFamily="49" charset="0"/>
                <a:sym typeface="Consolas"/>
              </a:rPr>
              <a:t>e1 = </a:t>
            </a:r>
            <a:r>
              <a:rPr lang="en-US" altLang="ko-KR" sz="1400" b="1" dirty="0" err="1">
                <a:latin typeface="Courier New" panose="02070309020205020404" pitchFamily="49" charset="0"/>
                <a:ea typeface="Consolas"/>
                <a:cs typeface="Courier New" panose="02070309020205020404" pitchFamily="49" charset="0"/>
                <a:sym typeface="Consolas"/>
              </a:rPr>
              <a:t>tf.expand_dims</a:t>
            </a:r>
            <a:r>
              <a:rPr lang="en-US" altLang="ko-KR" sz="1400" b="1" dirty="0">
                <a:latin typeface="Courier New" panose="02070309020205020404" pitchFamily="49" charset="0"/>
                <a:ea typeface="Consolas"/>
                <a:cs typeface="Courier New" panose="02070309020205020404" pitchFamily="49" charset="0"/>
                <a:sym typeface="Consolas"/>
              </a:rPr>
              <a:t>( t, </a:t>
            </a:r>
            <a:r>
              <a:rPr lang="en-US" altLang="ko-KR" sz="1400" b="1" dirty="0" smtClean="0">
                <a:latin typeface="Courier New" panose="02070309020205020404" pitchFamily="49" charset="0"/>
                <a:ea typeface="Consolas"/>
                <a:cs typeface="Courier New" panose="02070309020205020404" pitchFamily="49" charset="0"/>
                <a:sym typeface="Consolas"/>
              </a:rPr>
              <a:t>axis=1 </a:t>
            </a:r>
            <a:r>
              <a:rPr lang="en-US" altLang="ko-KR" sz="1400" b="1" dirty="0">
                <a:latin typeface="Courier New" panose="02070309020205020404" pitchFamily="49" charset="0"/>
                <a:ea typeface="Consolas"/>
                <a:cs typeface="Courier New" panose="02070309020205020404" pitchFamily="49" charset="0"/>
                <a:sym typeface="Consolas"/>
              </a:rPr>
              <a:t>)</a:t>
            </a:r>
          </a:p>
          <a:p>
            <a:pPr lvl="0"/>
            <a:endParaRPr lang="en-US" altLang="ko-KR" sz="1400" b="1" dirty="0">
              <a:latin typeface="Courier New" panose="02070309020205020404" pitchFamily="49" charset="0"/>
              <a:ea typeface="Consolas"/>
              <a:cs typeface="Courier New" panose="02070309020205020404" pitchFamily="49" charset="0"/>
              <a:sym typeface="Consolas"/>
            </a:endParaRPr>
          </a:p>
          <a:p>
            <a:pPr lvl="0"/>
            <a:r>
              <a:rPr lang="en-US" altLang="ko-KR" sz="1400" b="1" dirty="0">
                <a:latin typeface="Courier New" panose="02070309020205020404" pitchFamily="49" charset="0"/>
                <a:ea typeface="Consolas"/>
                <a:cs typeface="Courier New" panose="02070309020205020404" pitchFamily="49" charset="0"/>
                <a:sym typeface="Consolas"/>
              </a:rPr>
              <a:t>with </a:t>
            </a:r>
            <a:r>
              <a:rPr lang="en-US" altLang="ko-KR" sz="1400" b="1" dirty="0" err="1">
                <a:latin typeface="Courier New" panose="02070309020205020404" pitchFamily="49" charset="0"/>
                <a:ea typeface="Consolas"/>
                <a:cs typeface="Courier New" panose="02070309020205020404" pitchFamily="49" charset="0"/>
                <a:sym typeface="Consolas"/>
              </a:rPr>
              <a:t>tf.Session</a:t>
            </a:r>
            <a:r>
              <a:rPr lang="en-US" altLang="ko-KR" sz="1400" b="1" dirty="0">
                <a:latin typeface="Courier New" panose="02070309020205020404" pitchFamily="49" charset="0"/>
                <a:ea typeface="Consolas"/>
                <a:cs typeface="Courier New" panose="02070309020205020404" pitchFamily="49" charset="0"/>
                <a:sym typeface="Consolas"/>
              </a:rPr>
              <a:t>() as </a:t>
            </a:r>
            <a:r>
              <a:rPr lang="en-US" altLang="ko-KR" sz="1400" b="1" dirty="0" err="1">
                <a:latin typeface="Courier New" panose="02070309020205020404" pitchFamily="49" charset="0"/>
                <a:ea typeface="Consolas"/>
                <a:cs typeface="Courier New" panose="02070309020205020404" pitchFamily="49" charset="0"/>
                <a:sym typeface="Consolas"/>
              </a:rPr>
              <a:t>sess</a:t>
            </a:r>
            <a:r>
              <a:rPr lang="en-US" altLang="ko-KR" sz="1400" b="1" dirty="0">
                <a:latin typeface="Courier New" panose="02070309020205020404" pitchFamily="49" charset="0"/>
                <a:ea typeface="Consolas"/>
                <a:cs typeface="Courier New" panose="02070309020205020404" pitchFamily="49" charset="0"/>
                <a:sym typeface="Consolas"/>
              </a:rPr>
              <a:t>:</a:t>
            </a:r>
          </a:p>
          <a:p>
            <a:pPr lvl="0"/>
            <a:r>
              <a:rPr lang="en-US" altLang="ko-KR" sz="1400" b="1" dirty="0">
                <a:latin typeface="Courier New" panose="02070309020205020404" pitchFamily="49" charset="0"/>
                <a:ea typeface="Consolas"/>
                <a:cs typeface="Courier New" panose="02070309020205020404" pitchFamily="49" charset="0"/>
                <a:sym typeface="Consolas"/>
              </a:rPr>
              <a:t>    print(</a:t>
            </a:r>
            <a:r>
              <a:rPr lang="en-US" altLang="ko-KR" sz="1400" b="1" dirty="0" err="1">
                <a:latin typeface="Courier New" panose="02070309020205020404" pitchFamily="49" charset="0"/>
                <a:ea typeface="Consolas"/>
                <a:cs typeface="Courier New" panose="02070309020205020404" pitchFamily="49" charset="0"/>
                <a:sym typeface="Consolas"/>
              </a:rPr>
              <a:t>sess.run</a:t>
            </a:r>
            <a:r>
              <a:rPr lang="en-US" altLang="ko-KR" sz="1400" b="1" dirty="0">
                <a:latin typeface="Courier New" panose="02070309020205020404" pitchFamily="49" charset="0"/>
                <a:ea typeface="Consolas"/>
                <a:cs typeface="Courier New" panose="02070309020205020404" pitchFamily="49" charset="0"/>
                <a:sym typeface="Consolas"/>
              </a:rPr>
              <a:t>([t, </a:t>
            </a:r>
            <a:r>
              <a:rPr lang="en-US" altLang="ko-KR" sz="1400" b="1" dirty="0" err="1">
                <a:latin typeface="Courier New" panose="02070309020205020404" pitchFamily="49" charset="0"/>
                <a:ea typeface="Consolas"/>
                <a:cs typeface="Courier New" panose="02070309020205020404" pitchFamily="49" charset="0"/>
                <a:sym typeface="Consolas"/>
              </a:rPr>
              <a:t>tf.shape</a:t>
            </a:r>
            <a:r>
              <a:rPr lang="en-US" altLang="ko-KR" sz="1400" b="1" dirty="0">
                <a:latin typeface="Courier New" panose="02070309020205020404" pitchFamily="49" charset="0"/>
                <a:ea typeface="Consolas"/>
                <a:cs typeface="Courier New" panose="02070309020205020404" pitchFamily="49" charset="0"/>
                <a:sym typeface="Consolas"/>
              </a:rPr>
              <a:t>(t)]))</a:t>
            </a:r>
          </a:p>
          <a:p>
            <a:pPr lvl="0"/>
            <a:r>
              <a:rPr lang="en-US" altLang="ko-KR" sz="1400" b="1" dirty="0">
                <a:latin typeface="Courier New" panose="02070309020205020404" pitchFamily="49" charset="0"/>
                <a:ea typeface="Consolas"/>
                <a:cs typeface="Courier New" panose="02070309020205020404" pitchFamily="49" charset="0"/>
                <a:sym typeface="Consolas"/>
              </a:rPr>
              <a:t>    print(</a:t>
            </a:r>
            <a:r>
              <a:rPr lang="en-US" altLang="ko-KR" sz="1400" b="1" dirty="0" err="1">
                <a:latin typeface="Courier New" panose="02070309020205020404" pitchFamily="49" charset="0"/>
                <a:ea typeface="Consolas"/>
                <a:cs typeface="Courier New" panose="02070309020205020404" pitchFamily="49" charset="0"/>
                <a:sym typeface="Consolas"/>
              </a:rPr>
              <a:t>sess.run</a:t>
            </a:r>
            <a:r>
              <a:rPr lang="en-US" altLang="ko-KR" sz="1400" b="1" dirty="0">
                <a:latin typeface="Courier New" panose="02070309020205020404" pitchFamily="49" charset="0"/>
                <a:ea typeface="Consolas"/>
                <a:cs typeface="Courier New" panose="02070309020205020404" pitchFamily="49" charset="0"/>
                <a:sym typeface="Consolas"/>
              </a:rPr>
              <a:t>([e0, </a:t>
            </a:r>
            <a:r>
              <a:rPr lang="en-US" altLang="ko-KR" sz="1400" b="1" dirty="0" err="1">
                <a:latin typeface="Courier New" panose="02070309020205020404" pitchFamily="49" charset="0"/>
                <a:ea typeface="Consolas"/>
                <a:cs typeface="Courier New" panose="02070309020205020404" pitchFamily="49" charset="0"/>
                <a:sym typeface="Consolas"/>
              </a:rPr>
              <a:t>tf.shape</a:t>
            </a:r>
            <a:r>
              <a:rPr lang="en-US" altLang="ko-KR" sz="1400" b="1" dirty="0">
                <a:latin typeface="Courier New" panose="02070309020205020404" pitchFamily="49" charset="0"/>
                <a:ea typeface="Consolas"/>
                <a:cs typeface="Courier New" panose="02070309020205020404" pitchFamily="49" charset="0"/>
                <a:sym typeface="Consolas"/>
              </a:rPr>
              <a:t>(e0)]))</a:t>
            </a:r>
          </a:p>
          <a:p>
            <a:pPr lvl="0"/>
            <a:r>
              <a:rPr lang="en-US" altLang="ko-KR" sz="1400" b="1" dirty="0">
                <a:latin typeface="Courier New" panose="02070309020205020404" pitchFamily="49" charset="0"/>
                <a:ea typeface="Consolas"/>
                <a:cs typeface="Courier New" panose="02070309020205020404" pitchFamily="49" charset="0"/>
                <a:sym typeface="Consolas"/>
              </a:rPr>
              <a:t>    print(</a:t>
            </a:r>
            <a:r>
              <a:rPr lang="en-US" altLang="ko-KR" sz="1400" b="1" dirty="0" err="1">
                <a:latin typeface="Courier New" panose="02070309020205020404" pitchFamily="49" charset="0"/>
                <a:ea typeface="Consolas"/>
                <a:cs typeface="Courier New" panose="02070309020205020404" pitchFamily="49" charset="0"/>
                <a:sym typeface="Consolas"/>
              </a:rPr>
              <a:t>sess.run</a:t>
            </a:r>
            <a:r>
              <a:rPr lang="en-US" altLang="ko-KR" sz="1400" b="1" dirty="0">
                <a:latin typeface="Courier New" panose="02070309020205020404" pitchFamily="49" charset="0"/>
                <a:ea typeface="Consolas"/>
                <a:cs typeface="Courier New" panose="02070309020205020404" pitchFamily="49" charset="0"/>
                <a:sym typeface="Consolas"/>
              </a:rPr>
              <a:t>([e1, </a:t>
            </a:r>
            <a:r>
              <a:rPr lang="en-US" altLang="ko-KR" sz="1400" b="1" dirty="0" err="1">
                <a:latin typeface="Courier New" panose="02070309020205020404" pitchFamily="49" charset="0"/>
                <a:ea typeface="Consolas"/>
                <a:cs typeface="Courier New" panose="02070309020205020404" pitchFamily="49" charset="0"/>
                <a:sym typeface="Consolas"/>
              </a:rPr>
              <a:t>tf.shape</a:t>
            </a:r>
            <a:r>
              <a:rPr lang="en-US" altLang="ko-KR" sz="1400" b="1" dirty="0">
                <a:latin typeface="Courier New" panose="02070309020205020404" pitchFamily="49" charset="0"/>
                <a:ea typeface="Consolas"/>
                <a:cs typeface="Courier New" panose="02070309020205020404" pitchFamily="49" charset="0"/>
                <a:sym typeface="Consolas"/>
              </a:rPr>
              <a:t>(e1</a:t>
            </a:r>
            <a:r>
              <a:rPr lang="en-US" altLang="ko-KR" sz="1400" b="1" dirty="0" smtClean="0">
                <a:latin typeface="Courier New" panose="02070309020205020404" pitchFamily="49" charset="0"/>
                <a:ea typeface="Consolas"/>
                <a:cs typeface="Courier New" panose="02070309020205020404" pitchFamily="49" charset="0"/>
                <a:sym typeface="Consolas"/>
              </a:rPr>
              <a:t>)]))</a:t>
            </a:r>
            <a:endParaRPr lang="en-US" altLang="ko-KR" sz="1400" b="1" dirty="0">
              <a:latin typeface="Courier New" panose="02070309020205020404" pitchFamily="49" charset="0"/>
              <a:ea typeface="Consolas"/>
              <a:cs typeface="Courier New" panose="02070309020205020404" pitchFamily="49" charset="0"/>
              <a:sym typeface="Consolas"/>
            </a:endParaRPr>
          </a:p>
        </p:txBody>
      </p:sp>
      <p:pic>
        <p:nvPicPr>
          <p:cNvPr id="7" name="그림 6"/>
          <p:cNvPicPr>
            <a:picLocks noChangeAspect="1"/>
          </p:cNvPicPr>
          <p:nvPr/>
        </p:nvPicPr>
        <p:blipFill>
          <a:blip r:embed="rId2"/>
          <a:stretch>
            <a:fillRect/>
          </a:stretch>
        </p:blipFill>
        <p:spPr>
          <a:xfrm>
            <a:off x="901573" y="5334843"/>
            <a:ext cx="3038475" cy="1162050"/>
          </a:xfrm>
          <a:prstGeom prst="rect">
            <a:avLst/>
          </a:prstGeom>
        </p:spPr>
      </p:pic>
    </p:spTree>
    <p:extLst>
      <p:ext uri="{BB962C8B-B14F-4D97-AF65-F5344CB8AC3E}">
        <p14:creationId xmlns:p14="http://schemas.microsoft.com/office/powerpoint/2010/main" val="11987411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err="1" smtClean="0"/>
              <a:t>tf.slice</a:t>
            </a:r>
            <a:endParaRPr lang="ko-KR" altLang="en-US" sz="2800" b="1" dirty="0"/>
          </a:p>
        </p:txBody>
      </p:sp>
      <p:sp>
        <p:nvSpPr>
          <p:cNvPr id="3" name="내용 개체 틀 2"/>
          <p:cNvSpPr>
            <a:spLocks noGrp="1"/>
          </p:cNvSpPr>
          <p:nvPr>
            <p:ph idx="1"/>
          </p:nvPr>
        </p:nvSpPr>
        <p:spPr>
          <a:xfrm>
            <a:off x="838200" y="1825625"/>
            <a:ext cx="10515600" cy="564490"/>
          </a:xfrm>
        </p:spPr>
        <p:txBody>
          <a:bodyPr>
            <a:noAutofit/>
          </a:bodyPr>
          <a:lstStyle/>
          <a:p>
            <a:r>
              <a:rPr lang="en-US" altLang="ko-KR" sz="1800" dirty="0" smtClean="0"/>
              <a:t>slice( input_, begin, size, name=None )</a:t>
            </a:r>
          </a:p>
          <a:p>
            <a:pPr lvl="1"/>
            <a:r>
              <a:rPr lang="en-US" altLang="ko-KR" sz="1800" dirty="0" smtClean="0"/>
              <a:t>Extract a slice from a tensor</a:t>
            </a:r>
            <a:endParaRPr lang="ko-KR" altLang="en-US" sz="1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901573" y="2731832"/>
            <a:ext cx="5198781" cy="2462213"/>
          </a:xfrm>
          <a:prstGeom prst="rect">
            <a:avLst/>
          </a:prstGeom>
          <a:noFill/>
          <a:ln>
            <a:solidFill>
              <a:schemeClr val="bg1">
                <a:lumMod val="75000"/>
              </a:schemeClr>
            </a:solidFill>
          </a:ln>
        </p:spPr>
        <p:txBody>
          <a:bodyPr wrap="square" rtlCol="0">
            <a:spAutoFit/>
          </a:bodyPr>
          <a:lstStyle/>
          <a:p>
            <a:pPr lvl="0"/>
            <a:r>
              <a:rPr lang="en-US" altLang="ko-KR" sz="1400" b="1" dirty="0">
                <a:latin typeface="Courier New" panose="02070309020205020404" pitchFamily="49" charset="0"/>
                <a:ea typeface="Consolas"/>
                <a:cs typeface="Courier New" panose="02070309020205020404" pitchFamily="49" charset="0"/>
                <a:sym typeface="Consolas"/>
              </a:rPr>
              <a:t>import </a:t>
            </a:r>
            <a:r>
              <a:rPr lang="en-US" altLang="ko-KR" sz="1400" b="1" dirty="0" err="1">
                <a:latin typeface="Courier New" panose="02070309020205020404" pitchFamily="49" charset="0"/>
                <a:ea typeface="Consolas"/>
                <a:cs typeface="Courier New" panose="02070309020205020404" pitchFamily="49" charset="0"/>
                <a:sym typeface="Consolas"/>
              </a:rPr>
              <a:t>tensorflow</a:t>
            </a:r>
            <a:r>
              <a:rPr lang="en-US" altLang="ko-KR" sz="1400" b="1" dirty="0">
                <a:latin typeface="Courier New" panose="02070309020205020404" pitchFamily="49" charset="0"/>
                <a:ea typeface="Consolas"/>
                <a:cs typeface="Courier New" panose="02070309020205020404" pitchFamily="49" charset="0"/>
                <a:sym typeface="Consolas"/>
              </a:rPr>
              <a:t> as </a:t>
            </a:r>
            <a:r>
              <a:rPr lang="en-US" altLang="ko-KR" sz="1400" b="1" dirty="0" err="1">
                <a:latin typeface="Courier New" panose="02070309020205020404" pitchFamily="49" charset="0"/>
                <a:ea typeface="Consolas"/>
                <a:cs typeface="Courier New" panose="02070309020205020404" pitchFamily="49" charset="0"/>
                <a:sym typeface="Consolas"/>
              </a:rPr>
              <a:t>tf</a:t>
            </a:r>
            <a:endParaRPr lang="en-US" altLang="ko-KR" sz="1400" b="1" dirty="0">
              <a:latin typeface="Courier New" panose="02070309020205020404" pitchFamily="49" charset="0"/>
              <a:ea typeface="Consolas"/>
              <a:cs typeface="Courier New" panose="02070309020205020404" pitchFamily="49" charset="0"/>
              <a:sym typeface="Consolas"/>
            </a:endParaRPr>
          </a:p>
          <a:p>
            <a:pPr lvl="0"/>
            <a:r>
              <a:rPr lang="en-US" altLang="ko-KR" sz="1400" b="1" dirty="0" err="1">
                <a:latin typeface="Courier New" panose="02070309020205020404" pitchFamily="49" charset="0"/>
                <a:ea typeface="Consolas"/>
                <a:cs typeface="Courier New" panose="02070309020205020404" pitchFamily="49" charset="0"/>
                <a:sym typeface="Consolas"/>
              </a:rPr>
              <a:t>tf.reset_default_graph</a:t>
            </a:r>
            <a:r>
              <a:rPr lang="en-US" altLang="ko-KR" sz="1400" b="1" dirty="0">
                <a:latin typeface="Courier New" panose="02070309020205020404" pitchFamily="49" charset="0"/>
                <a:ea typeface="Consolas"/>
                <a:cs typeface="Courier New" panose="02070309020205020404" pitchFamily="49" charset="0"/>
                <a:sym typeface="Consolas"/>
              </a:rPr>
              <a:t>()</a:t>
            </a:r>
          </a:p>
          <a:p>
            <a:pPr lvl="0"/>
            <a:endParaRPr lang="en-US" altLang="ko-KR" sz="1400" b="1" dirty="0">
              <a:latin typeface="Courier New" panose="02070309020205020404" pitchFamily="49" charset="0"/>
              <a:ea typeface="Consolas"/>
              <a:cs typeface="Courier New" panose="02070309020205020404" pitchFamily="49" charset="0"/>
              <a:sym typeface="Consolas"/>
            </a:endParaRPr>
          </a:p>
          <a:p>
            <a:pPr lvl="0"/>
            <a:r>
              <a:rPr lang="en-US" altLang="ko-KR" sz="1400" b="1" dirty="0">
                <a:latin typeface="Courier New" panose="02070309020205020404" pitchFamily="49" charset="0"/>
                <a:ea typeface="Consolas"/>
                <a:cs typeface="Courier New" panose="02070309020205020404" pitchFamily="49" charset="0"/>
                <a:sym typeface="Consolas"/>
              </a:rPr>
              <a:t>c1 = </a:t>
            </a:r>
            <a:r>
              <a:rPr lang="en-US" altLang="ko-KR" sz="1400" b="1" dirty="0" err="1">
                <a:latin typeface="Courier New" panose="02070309020205020404" pitchFamily="49" charset="0"/>
                <a:ea typeface="Consolas"/>
                <a:cs typeface="Courier New" panose="02070309020205020404" pitchFamily="49" charset="0"/>
                <a:sym typeface="Consolas"/>
              </a:rPr>
              <a:t>tf.constant</a:t>
            </a:r>
            <a:r>
              <a:rPr lang="en-US" altLang="ko-KR" sz="1400" b="1" dirty="0">
                <a:latin typeface="Courier New" panose="02070309020205020404" pitchFamily="49" charset="0"/>
                <a:ea typeface="Consolas"/>
                <a:cs typeface="Courier New" panose="02070309020205020404" pitchFamily="49" charset="0"/>
                <a:sym typeface="Consolas"/>
              </a:rPr>
              <a:t>([1,2,3,4,5,6,7,8,9,0])</a:t>
            </a:r>
          </a:p>
          <a:p>
            <a:pPr lvl="0"/>
            <a:r>
              <a:rPr lang="en-US" altLang="ko-KR" sz="1400" b="1" dirty="0">
                <a:latin typeface="Courier New" panose="02070309020205020404" pitchFamily="49" charset="0"/>
                <a:ea typeface="Consolas"/>
                <a:cs typeface="Courier New" panose="02070309020205020404" pitchFamily="49" charset="0"/>
                <a:sym typeface="Consolas"/>
              </a:rPr>
              <a:t>v1 = </a:t>
            </a:r>
            <a:r>
              <a:rPr lang="en-US" altLang="ko-KR" sz="1400" b="1" dirty="0" err="1">
                <a:latin typeface="Courier New" panose="02070309020205020404" pitchFamily="49" charset="0"/>
                <a:ea typeface="Consolas"/>
                <a:cs typeface="Courier New" panose="02070309020205020404" pitchFamily="49" charset="0"/>
                <a:sym typeface="Consolas"/>
              </a:rPr>
              <a:t>tf.constant</a:t>
            </a:r>
            <a:r>
              <a:rPr lang="en-US" altLang="ko-KR" sz="1400" b="1" dirty="0">
                <a:latin typeface="Courier New" panose="02070309020205020404" pitchFamily="49" charset="0"/>
                <a:ea typeface="Consolas"/>
                <a:cs typeface="Courier New" panose="02070309020205020404" pitchFamily="49" charset="0"/>
                <a:sym typeface="Consolas"/>
              </a:rPr>
              <a:t>([[3,4,5,6,7,8],[9,0,1,2,3,4]])</a:t>
            </a:r>
          </a:p>
          <a:p>
            <a:pPr lvl="0"/>
            <a:endParaRPr lang="en-US" altLang="ko-KR" sz="1400" b="1" dirty="0">
              <a:latin typeface="Courier New" panose="02070309020205020404" pitchFamily="49" charset="0"/>
              <a:ea typeface="Consolas"/>
              <a:cs typeface="Courier New" panose="02070309020205020404" pitchFamily="49" charset="0"/>
              <a:sym typeface="Consolas"/>
            </a:endParaRPr>
          </a:p>
          <a:p>
            <a:pPr lvl="0"/>
            <a:r>
              <a:rPr lang="en-US" altLang="ko-KR" sz="1400" b="1" dirty="0">
                <a:latin typeface="Courier New" panose="02070309020205020404" pitchFamily="49" charset="0"/>
                <a:ea typeface="Consolas"/>
                <a:cs typeface="Courier New" panose="02070309020205020404" pitchFamily="49" charset="0"/>
                <a:sym typeface="Consolas"/>
              </a:rPr>
              <a:t>with </a:t>
            </a:r>
            <a:r>
              <a:rPr lang="en-US" altLang="ko-KR" sz="1400" b="1" dirty="0" err="1">
                <a:latin typeface="Courier New" panose="02070309020205020404" pitchFamily="49" charset="0"/>
                <a:ea typeface="Consolas"/>
                <a:cs typeface="Courier New" panose="02070309020205020404" pitchFamily="49" charset="0"/>
                <a:sym typeface="Consolas"/>
              </a:rPr>
              <a:t>tf.Session</a:t>
            </a:r>
            <a:r>
              <a:rPr lang="en-US" altLang="ko-KR" sz="1400" b="1" dirty="0">
                <a:latin typeface="Courier New" panose="02070309020205020404" pitchFamily="49" charset="0"/>
                <a:ea typeface="Consolas"/>
                <a:cs typeface="Courier New" panose="02070309020205020404" pitchFamily="49" charset="0"/>
                <a:sym typeface="Consolas"/>
              </a:rPr>
              <a:t>() as </a:t>
            </a:r>
            <a:r>
              <a:rPr lang="en-US" altLang="ko-KR" sz="1400" b="1" dirty="0" err="1">
                <a:latin typeface="Courier New" panose="02070309020205020404" pitchFamily="49" charset="0"/>
                <a:ea typeface="Consolas"/>
                <a:cs typeface="Courier New" panose="02070309020205020404" pitchFamily="49" charset="0"/>
                <a:sym typeface="Consolas"/>
              </a:rPr>
              <a:t>sess</a:t>
            </a:r>
            <a:r>
              <a:rPr lang="en-US" altLang="ko-KR" sz="1400" b="1" dirty="0">
                <a:latin typeface="Courier New" panose="02070309020205020404" pitchFamily="49" charset="0"/>
                <a:ea typeface="Consolas"/>
                <a:cs typeface="Courier New" panose="02070309020205020404" pitchFamily="49" charset="0"/>
                <a:sym typeface="Consolas"/>
              </a:rPr>
              <a:t>:</a:t>
            </a:r>
          </a:p>
          <a:p>
            <a:pPr lvl="0"/>
            <a:r>
              <a:rPr lang="en-US" altLang="ko-KR" sz="1400" b="1" dirty="0">
                <a:latin typeface="Courier New" panose="02070309020205020404" pitchFamily="49" charset="0"/>
                <a:ea typeface="Consolas"/>
                <a:cs typeface="Courier New" panose="02070309020205020404" pitchFamily="49" charset="0"/>
                <a:sym typeface="Consolas"/>
              </a:rPr>
              <a:t>    print(</a:t>
            </a:r>
            <a:r>
              <a:rPr lang="en-US" altLang="ko-KR" sz="1400" b="1" dirty="0" err="1">
                <a:latin typeface="Courier New" panose="02070309020205020404" pitchFamily="49" charset="0"/>
                <a:ea typeface="Consolas"/>
                <a:cs typeface="Courier New" panose="02070309020205020404" pitchFamily="49" charset="0"/>
                <a:sym typeface="Consolas"/>
              </a:rPr>
              <a:t>sess.run</a:t>
            </a:r>
            <a:r>
              <a:rPr lang="en-US" altLang="ko-KR" sz="1400" b="1" dirty="0">
                <a:latin typeface="Courier New" panose="02070309020205020404" pitchFamily="49" charset="0"/>
                <a:ea typeface="Consolas"/>
                <a:cs typeface="Courier New" panose="02070309020205020404" pitchFamily="49" charset="0"/>
                <a:sym typeface="Consolas"/>
              </a:rPr>
              <a:t>(</a:t>
            </a:r>
            <a:r>
              <a:rPr lang="en-US" altLang="ko-KR" sz="1400" b="1" dirty="0" err="1">
                <a:latin typeface="Courier New" panose="02070309020205020404" pitchFamily="49" charset="0"/>
                <a:ea typeface="Consolas"/>
                <a:cs typeface="Courier New" panose="02070309020205020404" pitchFamily="49" charset="0"/>
                <a:sym typeface="Consolas"/>
              </a:rPr>
              <a:t>tf.slice</a:t>
            </a:r>
            <a:r>
              <a:rPr lang="en-US" altLang="ko-KR" sz="1400" b="1" dirty="0">
                <a:latin typeface="Courier New" panose="02070309020205020404" pitchFamily="49" charset="0"/>
                <a:ea typeface="Consolas"/>
                <a:cs typeface="Courier New" panose="02070309020205020404" pitchFamily="49" charset="0"/>
                <a:sym typeface="Consolas"/>
              </a:rPr>
              <a:t>(c1,[2],[3])))</a:t>
            </a:r>
          </a:p>
          <a:p>
            <a:pPr lvl="0"/>
            <a:r>
              <a:rPr lang="en-US" altLang="ko-KR" sz="1400" b="1" dirty="0">
                <a:latin typeface="Courier New" panose="02070309020205020404" pitchFamily="49" charset="0"/>
                <a:ea typeface="Consolas"/>
                <a:cs typeface="Courier New" panose="02070309020205020404" pitchFamily="49" charset="0"/>
                <a:sym typeface="Consolas"/>
              </a:rPr>
              <a:t>    print(</a:t>
            </a:r>
            <a:r>
              <a:rPr lang="en-US" altLang="ko-KR" sz="1400" b="1" dirty="0" err="1">
                <a:latin typeface="Courier New" panose="02070309020205020404" pitchFamily="49" charset="0"/>
                <a:ea typeface="Consolas"/>
                <a:cs typeface="Courier New" panose="02070309020205020404" pitchFamily="49" charset="0"/>
                <a:sym typeface="Consolas"/>
              </a:rPr>
              <a:t>sess.run</a:t>
            </a:r>
            <a:r>
              <a:rPr lang="en-US" altLang="ko-KR" sz="1400" b="1" dirty="0">
                <a:latin typeface="Courier New" panose="02070309020205020404" pitchFamily="49" charset="0"/>
                <a:ea typeface="Consolas"/>
                <a:cs typeface="Courier New" panose="02070309020205020404" pitchFamily="49" charset="0"/>
                <a:sym typeface="Consolas"/>
              </a:rPr>
              <a:t>(</a:t>
            </a:r>
            <a:r>
              <a:rPr lang="en-US" altLang="ko-KR" sz="1400" b="1" dirty="0" err="1">
                <a:latin typeface="Courier New" panose="02070309020205020404" pitchFamily="49" charset="0"/>
                <a:ea typeface="Consolas"/>
                <a:cs typeface="Courier New" panose="02070309020205020404" pitchFamily="49" charset="0"/>
                <a:sym typeface="Consolas"/>
              </a:rPr>
              <a:t>tf.slice</a:t>
            </a:r>
            <a:r>
              <a:rPr lang="en-US" altLang="ko-KR" sz="1400" b="1" dirty="0">
                <a:latin typeface="Courier New" panose="02070309020205020404" pitchFamily="49" charset="0"/>
                <a:ea typeface="Consolas"/>
                <a:cs typeface="Courier New" panose="02070309020205020404" pitchFamily="49" charset="0"/>
                <a:sym typeface="Consolas"/>
              </a:rPr>
              <a:t>(v1,[0,2],[2,2])))</a:t>
            </a:r>
          </a:p>
          <a:p>
            <a:pPr lvl="0"/>
            <a:r>
              <a:rPr lang="en-US" altLang="ko-KR" sz="1400" b="1" dirty="0">
                <a:latin typeface="Courier New" panose="02070309020205020404" pitchFamily="49" charset="0"/>
                <a:ea typeface="Consolas"/>
                <a:cs typeface="Courier New" panose="02070309020205020404" pitchFamily="49" charset="0"/>
                <a:sym typeface="Consolas"/>
              </a:rPr>
              <a:t>    print(</a:t>
            </a:r>
            <a:r>
              <a:rPr lang="en-US" altLang="ko-KR" sz="1400" b="1" dirty="0" err="1">
                <a:latin typeface="Courier New" panose="02070309020205020404" pitchFamily="49" charset="0"/>
                <a:ea typeface="Consolas"/>
                <a:cs typeface="Courier New" panose="02070309020205020404" pitchFamily="49" charset="0"/>
                <a:sym typeface="Consolas"/>
              </a:rPr>
              <a:t>sess.run</a:t>
            </a:r>
            <a:r>
              <a:rPr lang="en-US" altLang="ko-KR" sz="1400" b="1" dirty="0">
                <a:latin typeface="Courier New" panose="02070309020205020404" pitchFamily="49" charset="0"/>
                <a:ea typeface="Consolas"/>
                <a:cs typeface="Courier New" panose="02070309020205020404" pitchFamily="49" charset="0"/>
                <a:sym typeface="Consolas"/>
              </a:rPr>
              <a:t>(</a:t>
            </a:r>
            <a:r>
              <a:rPr lang="en-US" altLang="ko-KR" sz="1400" b="1" dirty="0" err="1">
                <a:latin typeface="Courier New" panose="02070309020205020404" pitchFamily="49" charset="0"/>
                <a:ea typeface="Consolas"/>
                <a:cs typeface="Courier New" panose="02070309020205020404" pitchFamily="49" charset="0"/>
                <a:sym typeface="Consolas"/>
              </a:rPr>
              <a:t>tf.slice</a:t>
            </a:r>
            <a:r>
              <a:rPr lang="en-US" altLang="ko-KR" sz="1400" b="1" dirty="0">
                <a:latin typeface="Courier New" panose="02070309020205020404" pitchFamily="49" charset="0"/>
                <a:ea typeface="Consolas"/>
                <a:cs typeface="Courier New" panose="02070309020205020404" pitchFamily="49" charset="0"/>
                <a:sym typeface="Consolas"/>
              </a:rPr>
              <a:t>(v1,[0,2],[1,2])))</a:t>
            </a:r>
          </a:p>
          <a:p>
            <a:pPr lvl="0"/>
            <a:r>
              <a:rPr lang="en-US" altLang="ko-KR" sz="1400" b="1" dirty="0">
                <a:latin typeface="Courier New" panose="02070309020205020404" pitchFamily="49" charset="0"/>
                <a:ea typeface="Consolas"/>
                <a:cs typeface="Courier New" panose="02070309020205020404" pitchFamily="49" charset="0"/>
                <a:sym typeface="Consolas"/>
              </a:rPr>
              <a:t>    print(</a:t>
            </a:r>
            <a:r>
              <a:rPr lang="en-US" altLang="ko-KR" sz="1400" b="1" dirty="0" err="1">
                <a:latin typeface="Courier New" panose="02070309020205020404" pitchFamily="49" charset="0"/>
                <a:ea typeface="Consolas"/>
                <a:cs typeface="Courier New" panose="02070309020205020404" pitchFamily="49" charset="0"/>
                <a:sym typeface="Consolas"/>
              </a:rPr>
              <a:t>sess.run</a:t>
            </a:r>
            <a:r>
              <a:rPr lang="en-US" altLang="ko-KR" sz="1400" b="1" dirty="0">
                <a:latin typeface="Courier New" panose="02070309020205020404" pitchFamily="49" charset="0"/>
                <a:ea typeface="Consolas"/>
                <a:cs typeface="Courier New" panose="02070309020205020404" pitchFamily="49" charset="0"/>
                <a:sym typeface="Consolas"/>
              </a:rPr>
              <a:t>(</a:t>
            </a:r>
            <a:r>
              <a:rPr lang="en-US" altLang="ko-KR" sz="1400" b="1" dirty="0" err="1">
                <a:latin typeface="Courier New" panose="02070309020205020404" pitchFamily="49" charset="0"/>
                <a:ea typeface="Consolas"/>
                <a:cs typeface="Courier New" panose="02070309020205020404" pitchFamily="49" charset="0"/>
                <a:sym typeface="Consolas"/>
              </a:rPr>
              <a:t>tf.slice</a:t>
            </a:r>
            <a:r>
              <a:rPr lang="en-US" altLang="ko-KR" sz="1400" b="1" dirty="0">
                <a:latin typeface="Courier New" panose="02070309020205020404" pitchFamily="49" charset="0"/>
                <a:ea typeface="Consolas"/>
                <a:cs typeface="Courier New" panose="02070309020205020404" pitchFamily="49" charset="0"/>
                <a:sym typeface="Consolas"/>
              </a:rPr>
              <a:t>(v1,[0,2],[2,-1])))</a:t>
            </a:r>
          </a:p>
        </p:txBody>
      </p:sp>
      <p:pic>
        <p:nvPicPr>
          <p:cNvPr id="5" name="그림 4"/>
          <p:cNvPicPr>
            <a:picLocks noChangeAspect="1"/>
          </p:cNvPicPr>
          <p:nvPr/>
        </p:nvPicPr>
        <p:blipFill>
          <a:blip r:embed="rId2"/>
          <a:stretch>
            <a:fillRect/>
          </a:stretch>
        </p:blipFill>
        <p:spPr>
          <a:xfrm>
            <a:off x="983214" y="5373169"/>
            <a:ext cx="876300" cy="1038225"/>
          </a:xfrm>
          <a:prstGeom prst="rect">
            <a:avLst/>
          </a:prstGeom>
        </p:spPr>
      </p:pic>
      <p:sp>
        <p:nvSpPr>
          <p:cNvPr id="6" name="TextBox 5">
            <a:extLst>
              <a:ext uri="{FF2B5EF4-FFF2-40B4-BE49-F238E27FC236}">
                <a16:creationId xmlns:a16="http://schemas.microsoft.com/office/drawing/2014/main" id="{A33BCD84-10D4-4F32-A89D-5B338AC70061}"/>
              </a:ext>
            </a:extLst>
          </p:cNvPr>
          <p:cNvSpPr txBox="1"/>
          <p:nvPr/>
        </p:nvSpPr>
        <p:spPr>
          <a:xfrm>
            <a:off x="6553436" y="2731832"/>
            <a:ext cx="5198781" cy="2462213"/>
          </a:xfrm>
          <a:prstGeom prst="rect">
            <a:avLst/>
          </a:prstGeom>
          <a:noFill/>
          <a:ln>
            <a:solidFill>
              <a:schemeClr val="bg1">
                <a:lumMod val="75000"/>
              </a:schemeClr>
            </a:solidFill>
          </a:ln>
        </p:spPr>
        <p:txBody>
          <a:bodyPr wrap="square" rtlCol="0">
            <a:spAutoFit/>
          </a:bodyPr>
          <a:lstStyle/>
          <a:p>
            <a:pPr lvl="0"/>
            <a:r>
              <a:rPr lang="en-US" altLang="ko-KR" sz="1400" b="1" dirty="0">
                <a:latin typeface="Courier New" panose="02070309020205020404" pitchFamily="49" charset="0"/>
                <a:ea typeface="Consolas"/>
                <a:cs typeface="Courier New" panose="02070309020205020404" pitchFamily="49" charset="0"/>
                <a:sym typeface="Consolas"/>
              </a:rPr>
              <a:t>import </a:t>
            </a:r>
            <a:r>
              <a:rPr lang="en-US" altLang="ko-KR" sz="1400" b="1" dirty="0" err="1">
                <a:latin typeface="Courier New" panose="02070309020205020404" pitchFamily="49" charset="0"/>
                <a:ea typeface="Consolas"/>
                <a:cs typeface="Courier New" panose="02070309020205020404" pitchFamily="49" charset="0"/>
                <a:sym typeface="Consolas"/>
              </a:rPr>
              <a:t>tensorflow</a:t>
            </a:r>
            <a:r>
              <a:rPr lang="en-US" altLang="ko-KR" sz="1400" b="1" dirty="0">
                <a:latin typeface="Courier New" panose="02070309020205020404" pitchFamily="49" charset="0"/>
                <a:ea typeface="Consolas"/>
                <a:cs typeface="Courier New" panose="02070309020205020404" pitchFamily="49" charset="0"/>
                <a:sym typeface="Consolas"/>
              </a:rPr>
              <a:t> as </a:t>
            </a:r>
            <a:r>
              <a:rPr lang="en-US" altLang="ko-KR" sz="1400" b="1" dirty="0" err="1">
                <a:latin typeface="Courier New" panose="02070309020205020404" pitchFamily="49" charset="0"/>
                <a:ea typeface="Consolas"/>
                <a:cs typeface="Courier New" panose="02070309020205020404" pitchFamily="49" charset="0"/>
                <a:sym typeface="Consolas"/>
              </a:rPr>
              <a:t>tf</a:t>
            </a:r>
            <a:endParaRPr lang="en-US" altLang="ko-KR" sz="1400" b="1" dirty="0">
              <a:latin typeface="Courier New" panose="02070309020205020404" pitchFamily="49" charset="0"/>
              <a:ea typeface="Consolas"/>
              <a:cs typeface="Courier New" panose="02070309020205020404" pitchFamily="49" charset="0"/>
              <a:sym typeface="Consolas"/>
            </a:endParaRPr>
          </a:p>
          <a:p>
            <a:pPr lvl="0"/>
            <a:r>
              <a:rPr lang="en-US" altLang="ko-KR" sz="1400" b="1" dirty="0" err="1">
                <a:latin typeface="Courier New" panose="02070309020205020404" pitchFamily="49" charset="0"/>
                <a:ea typeface="Consolas"/>
                <a:cs typeface="Courier New" panose="02070309020205020404" pitchFamily="49" charset="0"/>
                <a:sym typeface="Consolas"/>
              </a:rPr>
              <a:t>tf.reset_default_graph</a:t>
            </a:r>
            <a:r>
              <a:rPr lang="en-US" altLang="ko-KR" sz="1400" b="1" dirty="0">
                <a:latin typeface="Courier New" panose="02070309020205020404" pitchFamily="49" charset="0"/>
                <a:ea typeface="Consolas"/>
                <a:cs typeface="Courier New" panose="02070309020205020404" pitchFamily="49" charset="0"/>
                <a:sym typeface="Consolas"/>
              </a:rPr>
              <a:t>()</a:t>
            </a:r>
          </a:p>
          <a:p>
            <a:pPr lvl="0"/>
            <a:endParaRPr lang="en-US" altLang="ko-KR" sz="1400" b="1" dirty="0">
              <a:latin typeface="Courier New" panose="02070309020205020404" pitchFamily="49" charset="0"/>
              <a:ea typeface="Consolas"/>
              <a:cs typeface="Courier New" panose="02070309020205020404" pitchFamily="49" charset="0"/>
              <a:sym typeface="Consolas"/>
            </a:endParaRPr>
          </a:p>
          <a:p>
            <a:pPr lvl="0"/>
            <a:r>
              <a:rPr lang="en-US" altLang="ko-KR" sz="1400" b="1" dirty="0">
                <a:latin typeface="Courier New" panose="02070309020205020404" pitchFamily="49" charset="0"/>
                <a:ea typeface="Consolas"/>
                <a:cs typeface="Courier New" panose="02070309020205020404" pitchFamily="49" charset="0"/>
                <a:sym typeface="Consolas"/>
              </a:rPr>
              <a:t>c1 = </a:t>
            </a:r>
            <a:r>
              <a:rPr lang="en-US" altLang="ko-KR" sz="1400" b="1" dirty="0" err="1">
                <a:latin typeface="Courier New" panose="02070309020205020404" pitchFamily="49" charset="0"/>
                <a:ea typeface="Consolas"/>
                <a:cs typeface="Courier New" panose="02070309020205020404" pitchFamily="49" charset="0"/>
                <a:sym typeface="Consolas"/>
              </a:rPr>
              <a:t>tf.constant</a:t>
            </a:r>
            <a:r>
              <a:rPr lang="en-US" altLang="ko-KR" sz="1400" b="1" dirty="0">
                <a:latin typeface="Courier New" panose="02070309020205020404" pitchFamily="49" charset="0"/>
                <a:ea typeface="Consolas"/>
                <a:cs typeface="Courier New" panose="02070309020205020404" pitchFamily="49" charset="0"/>
                <a:sym typeface="Consolas"/>
              </a:rPr>
              <a:t>([1,2,3,4,5,6,7,8,9,0])</a:t>
            </a:r>
          </a:p>
          <a:p>
            <a:pPr lvl="0"/>
            <a:r>
              <a:rPr lang="en-US" altLang="ko-KR" sz="1400" b="1" dirty="0">
                <a:latin typeface="Courier New" panose="02070309020205020404" pitchFamily="49" charset="0"/>
                <a:ea typeface="Consolas"/>
                <a:cs typeface="Courier New" panose="02070309020205020404" pitchFamily="49" charset="0"/>
                <a:sym typeface="Consolas"/>
              </a:rPr>
              <a:t>v1 = </a:t>
            </a:r>
            <a:r>
              <a:rPr lang="en-US" altLang="ko-KR" sz="1400" b="1" dirty="0" err="1">
                <a:latin typeface="Courier New" panose="02070309020205020404" pitchFamily="49" charset="0"/>
                <a:ea typeface="Consolas"/>
                <a:cs typeface="Courier New" panose="02070309020205020404" pitchFamily="49" charset="0"/>
                <a:sym typeface="Consolas"/>
              </a:rPr>
              <a:t>tf.constant</a:t>
            </a:r>
            <a:r>
              <a:rPr lang="en-US" altLang="ko-KR" sz="1400" b="1" dirty="0">
                <a:latin typeface="Courier New" panose="02070309020205020404" pitchFamily="49" charset="0"/>
                <a:ea typeface="Consolas"/>
                <a:cs typeface="Courier New" panose="02070309020205020404" pitchFamily="49" charset="0"/>
                <a:sym typeface="Consolas"/>
              </a:rPr>
              <a:t>([[3,4,5,6,7,8],[9,0,1,2,3,4]])</a:t>
            </a:r>
          </a:p>
          <a:p>
            <a:pPr lvl="0"/>
            <a:endParaRPr lang="en-US" altLang="ko-KR" sz="1400" b="1" dirty="0">
              <a:latin typeface="Courier New" panose="02070309020205020404" pitchFamily="49" charset="0"/>
              <a:ea typeface="Consolas"/>
              <a:cs typeface="Courier New" panose="02070309020205020404" pitchFamily="49" charset="0"/>
              <a:sym typeface="Consolas"/>
            </a:endParaRPr>
          </a:p>
          <a:p>
            <a:pPr lvl="0"/>
            <a:r>
              <a:rPr lang="en-US" altLang="ko-KR" sz="1400" b="1" dirty="0">
                <a:latin typeface="Courier New" panose="02070309020205020404" pitchFamily="49" charset="0"/>
                <a:ea typeface="Consolas"/>
                <a:cs typeface="Courier New" panose="02070309020205020404" pitchFamily="49" charset="0"/>
                <a:sym typeface="Consolas"/>
              </a:rPr>
              <a:t>with </a:t>
            </a:r>
            <a:r>
              <a:rPr lang="en-US" altLang="ko-KR" sz="1400" b="1" dirty="0" err="1">
                <a:latin typeface="Courier New" panose="02070309020205020404" pitchFamily="49" charset="0"/>
                <a:ea typeface="Consolas"/>
                <a:cs typeface="Courier New" panose="02070309020205020404" pitchFamily="49" charset="0"/>
                <a:sym typeface="Consolas"/>
              </a:rPr>
              <a:t>tf.Session</a:t>
            </a:r>
            <a:r>
              <a:rPr lang="en-US" altLang="ko-KR" sz="1400" b="1" dirty="0">
                <a:latin typeface="Courier New" panose="02070309020205020404" pitchFamily="49" charset="0"/>
                <a:ea typeface="Consolas"/>
                <a:cs typeface="Courier New" panose="02070309020205020404" pitchFamily="49" charset="0"/>
                <a:sym typeface="Consolas"/>
              </a:rPr>
              <a:t>() as </a:t>
            </a:r>
            <a:r>
              <a:rPr lang="en-US" altLang="ko-KR" sz="1400" b="1" dirty="0" err="1">
                <a:latin typeface="Courier New" panose="02070309020205020404" pitchFamily="49" charset="0"/>
                <a:ea typeface="Consolas"/>
                <a:cs typeface="Courier New" panose="02070309020205020404" pitchFamily="49" charset="0"/>
                <a:sym typeface="Consolas"/>
              </a:rPr>
              <a:t>sess</a:t>
            </a:r>
            <a:r>
              <a:rPr lang="en-US" altLang="ko-KR" sz="1400" b="1" dirty="0">
                <a:latin typeface="Courier New" panose="02070309020205020404" pitchFamily="49" charset="0"/>
                <a:ea typeface="Consolas"/>
                <a:cs typeface="Courier New" panose="02070309020205020404" pitchFamily="49" charset="0"/>
                <a:sym typeface="Consolas"/>
              </a:rPr>
              <a:t>:</a:t>
            </a:r>
          </a:p>
          <a:p>
            <a:pPr lvl="0"/>
            <a:r>
              <a:rPr lang="en-US" altLang="ko-KR" sz="1400" b="1" dirty="0">
                <a:latin typeface="Courier New" panose="02070309020205020404" pitchFamily="49" charset="0"/>
                <a:ea typeface="Consolas"/>
                <a:cs typeface="Courier New" panose="02070309020205020404" pitchFamily="49" charset="0"/>
                <a:sym typeface="Consolas"/>
              </a:rPr>
              <a:t>    print(</a:t>
            </a:r>
            <a:r>
              <a:rPr lang="en-US" altLang="ko-KR" sz="1400" b="1" dirty="0" err="1">
                <a:latin typeface="Courier New" panose="02070309020205020404" pitchFamily="49" charset="0"/>
                <a:ea typeface="Consolas"/>
                <a:cs typeface="Courier New" panose="02070309020205020404" pitchFamily="49" charset="0"/>
                <a:sym typeface="Consolas"/>
              </a:rPr>
              <a:t>sess.run</a:t>
            </a:r>
            <a:r>
              <a:rPr lang="en-US" altLang="ko-KR" sz="1400" b="1" dirty="0">
                <a:latin typeface="Courier New" panose="02070309020205020404" pitchFamily="49" charset="0"/>
                <a:ea typeface="Consolas"/>
                <a:cs typeface="Courier New" panose="02070309020205020404" pitchFamily="49" charset="0"/>
                <a:sym typeface="Consolas"/>
              </a:rPr>
              <a:t>(c1[2:5]))</a:t>
            </a:r>
          </a:p>
          <a:p>
            <a:pPr lvl="0"/>
            <a:r>
              <a:rPr lang="en-US" altLang="ko-KR" sz="1400" b="1" dirty="0">
                <a:latin typeface="Courier New" panose="02070309020205020404" pitchFamily="49" charset="0"/>
                <a:ea typeface="Consolas"/>
                <a:cs typeface="Courier New" panose="02070309020205020404" pitchFamily="49" charset="0"/>
                <a:sym typeface="Consolas"/>
              </a:rPr>
              <a:t>    print(</a:t>
            </a:r>
            <a:r>
              <a:rPr lang="en-US" altLang="ko-KR" sz="1400" b="1" dirty="0" err="1">
                <a:latin typeface="Courier New" panose="02070309020205020404" pitchFamily="49" charset="0"/>
                <a:ea typeface="Consolas"/>
                <a:cs typeface="Courier New" panose="02070309020205020404" pitchFamily="49" charset="0"/>
                <a:sym typeface="Consolas"/>
              </a:rPr>
              <a:t>sess.run</a:t>
            </a:r>
            <a:r>
              <a:rPr lang="en-US" altLang="ko-KR" sz="1400" b="1" dirty="0">
                <a:latin typeface="Courier New" panose="02070309020205020404" pitchFamily="49" charset="0"/>
                <a:ea typeface="Consolas"/>
                <a:cs typeface="Courier New" panose="02070309020205020404" pitchFamily="49" charset="0"/>
                <a:sym typeface="Consolas"/>
              </a:rPr>
              <a:t>(v1[0:2,2:4]))</a:t>
            </a:r>
          </a:p>
          <a:p>
            <a:pPr lvl="0"/>
            <a:r>
              <a:rPr lang="en-US" altLang="ko-KR" sz="1400" b="1" dirty="0">
                <a:latin typeface="Courier New" panose="02070309020205020404" pitchFamily="49" charset="0"/>
                <a:ea typeface="Consolas"/>
                <a:cs typeface="Courier New" panose="02070309020205020404" pitchFamily="49" charset="0"/>
                <a:sym typeface="Consolas"/>
              </a:rPr>
              <a:t>    print(</a:t>
            </a:r>
            <a:r>
              <a:rPr lang="en-US" altLang="ko-KR" sz="1400" b="1" dirty="0" err="1">
                <a:latin typeface="Courier New" panose="02070309020205020404" pitchFamily="49" charset="0"/>
                <a:ea typeface="Consolas"/>
                <a:cs typeface="Courier New" panose="02070309020205020404" pitchFamily="49" charset="0"/>
                <a:sym typeface="Consolas"/>
              </a:rPr>
              <a:t>sess.run</a:t>
            </a:r>
            <a:r>
              <a:rPr lang="en-US" altLang="ko-KR" sz="1400" b="1" dirty="0">
                <a:latin typeface="Courier New" panose="02070309020205020404" pitchFamily="49" charset="0"/>
                <a:ea typeface="Consolas"/>
                <a:cs typeface="Courier New" panose="02070309020205020404" pitchFamily="49" charset="0"/>
                <a:sym typeface="Consolas"/>
              </a:rPr>
              <a:t>(v1[0:1,2:4]))</a:t>
            </a:r>
          </a:p>
          <a:p>
            <a:pPr lvl="0"/>
            <a:r>
              <a:rPr lang="en-US" altLang="ko-KR" sz="1400" b="1" dirty="0">
                <a:latin typeface="Courier New" panose="02070309020205020404" pitchFamily="49" charset="0"/>
                <a:ea typeface="Consolas"/>
                <a:cs typeface="Courier New" panose="02070309020205020404" pitchFamily="49" charset="0"/>
                <a:sym typeface="Consolas"/>
              </a:rPr>
              <a:t>    print(</a:t>
            </a:r>
            <a:r>
              <a:rPr lang="en-US" altLang="ko-KR" sz="1400" b="1" dirty="0" err="1">
                <a:latin typeface="Courier New" panose="02070309020205020404" pitchFamily="49" charset="0"/>
                <a:ea typeface="Consolas"/>
                <a:cs typeface="Courier New" panose="02070309020205020404" pitchFamily="49" charset="0"/>
                <a:sym typeface="Consolas"/>
              </a:rPr>
              <a:t>sess.run</a:t>
            </a:r>
            <a:r>
              <a:rPr lang="en-US" altLang="ko-KR" sz="1400" b="1" dirty="0">
                <a:latin typeface="Courier New" panose="02070309020205020404" pitchFamily="49" charset="0"/>
                <a:ea typeface="Consolas"/>
                <a:cs typeface="Courier New" panose="02070309020205020404" pitchFamily="49" charset="0"/>
                <a:sym typeface="Consolas"/>
              </a:rPr>
              <a:t>(v1[0:2,2:]))</a:t>
            </a:r>
          </a:p>
        </p:txBody>
      </p:sp>
    </p:spTree>
    <p:extLst>
      <p:ext uri="{BB962C8B-B14F-4D97-AF65-F5344CB8AC3E}">
        <p14:creationId xmlns:p14="http://schemas.microsoft.com/office/powerpoint/2010/main" val="1579707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err="1" smtClean="0"/>
              <a:t>tf.reverse</a:t>
            </a:r>
            <a:endParaRPr lang="ko-KR" altLang="en-US" sz="2800" b="1" dirty="0"/>
          </a:p>
        </p:txBody>
      </p:sp>
      <p:sp>
        <p:nvSpPr>
          <p:cNvPr id="3" name="내용 개체 틀 2"/>
          <p:cNvSpPr>
            <a:spLocks noGrp="1"/>
          </p:cNvSpPr>
          <p:nvPr>
            <p:ph idx="1"/>
          </p:nvPr>
        </p:nvSpPr>
        <p:spPr>
          <a:xfrm>
            <a:off x="838200" y="1825625"/>
            <a:ext cx="10515600" cy="564490"/>
          </a:xfrm>
        </p:spPr>
        <p:txBody>
          <a:bodyPr>
            <a:noAutofit/>
          </a:bodyPr>
          <a:lstStyle/>
          <a:p>
            <a:r>
              <a:rPr lang="en-US" altLang="ko-KR" sz="1800" dirty="0" smtClean="0"/>
              <a:t>reverse( input_, begin, size, name=None )</a:t>
            </a:r>
          </a:p>
          <a:p>
            <a:pPr lvl="1"/>
            <a:r>
              <a:rPr lang="en-US" altLang="ko-KR" sz="1800" dirty="0"/>
              <a:t>Reverses specific dimensions of a tensor</a:t>
            </a:r>
            <a:endParaRPr lang="ko-KR" altLang="en-US" sz="1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6440225" y="1595364"/>
            <a:ext cx="5290222" cy="5047536"/>
          </a:xfrm>
          <a:prstGeom prst="rect">
            <a:avLst/>
          </a:prstGeom>
          <a:noFill/>
          <a:ln>
            <a:solidFill>
              <a:schemeClr val="bg1">
                <a:lumMod val="75000"/>
              </a:schemeClr>
            </a:solidFill>
          </a:ln>
        </p:spPr>
        <p:txBody>
          <a:bodyPr wrap="square" rtlCol="0">
            <a:spAutoFit/>
          </a:bodyPr>
          <a:lstStyle/>
          <a:p>
            <a:pPr lvl="0"/>
            <a:r>
              <a:rPr lang="en-US" altLang="ko-KR" sz="1400" b="1" dirty="0">
                <a:latin typeface="Courier New" panose="02070309020205020404" pitchFamily="49" charset="0"/>
                <a:ea typeface="Consolas"/>
                <a:cs typeface="Courier New" panose="02070309020205020404" pitchFamily="49" charset="0"/>
                <a:sym typeface="Consolas"/>
              </a:rPr>
              <a:t># tensor 't' is [[[[ 0,  1,  2,  3],</a:t>
            </a:r>
          </a:p>
          <a:p>
            <a:pPr lvl="0"/>
            <a:r>
              <a:rPr lang="en-US" altLang="ko-KR" sz="1400" b="1" dirty="0">
                <a:latin typeface="Courier New" panose="02070309020205020404" pitchFamily="49" charset="0"/>
                <a:ea typeface="Consolas"/>
                <a:cs typeface="Courier New" panose="02070309020205020404" pitchFamily="49" charset="0"/>
                <a:sym typeface="Consolas"/>
              </a:rPr>
              <a:t>#                  [ 4,  5,  6,  7],</a:t>
            </a:r>
          </a:p>
          <a:p>
            <a:pPr lvl="0"/>
            <a:r>
              <a:rPr lang="en-US" altLang="ko-KR" sz="1400" b="1" dirty="0">
                <a:latin typeface="Courier New" panose="02070309020205020404" pitchFamily="49" charset="0"/>
                <a:ea typeface="Consolas"/>
                <a:cs typeface="Courier New" panose="02070309020205020404" pitchFamily="49" charset="0"/>
                <a:sym typeface="Consolas"/>
              </a:rPr>
              <a:t>#                  [ 8,  9, 10, 11]],</a:t>
            </a:r>
          </a:p>
          <a:p>
            <a:pPr lvl="0"/>
            <a:r>
              <a:rPr lang="en-US" altLang="ko-KR" sz="1400" b="1" dirty="0">
                <a:latin typeface="Courier New" panose="02070309020205020404" pitchFamily="49" charset="0"/>
                <a:ea typeface="Consolas"/>
                <a:cs typeface="Courier New" panose="02070309020205020404" pitchFamily="49" charset="0"/>
                <a:sym typeface="Consolas"/>
              </a:rPr>
              <a:t>#                 [[12, 13, 14, 15],</a:t>
            </a:r>
          </a:p>
          <a:p>
            <a:pPr lvl="0"/>
            <a:r>
              <a:rPr lang="en-US" altLang="ko-KR" sz="1400" b="1" dirty="0">
                <a:latin typeface="Courier New" panose="02070309020205020404" pitchFamily="49" charset="0"/>
                <a:ea typeface="Consolas"/>
                <a:cs typeface="Courier New" panose="02070309020205020404" pitchFamily="49" charset="0"/>
                <a:sym typeface="Consolas"/>
              </a:rPr>
              <a:t>#                  [16, 17, 18, 19],</a:t>
            </a:r>
          </a:p>
          <a:p>
            <a:pPr lvl="0"/>
            <a:r>
              <a:rPr lang="en-US" altLang="ko-KR" sz="1400" b="1" dirty="0">
                <a:latin typeface="Courier New" panose="02070309020205020404" pitchFamily="49" charset="0"/>
                <a:ea typeface="Consolas"/>
                <a:cs typeface="Courier New" panose="02070309020205020404" pitchFamily="49" charset="0"/>
                <a:sym typeface="Consolas"/>
              </a:rPr>
              <a:t>#                  [20, 21, 22, 23]]]]</a:t>
            </a:r>
          </a:p>
          <a:p>
            <a:pPr lvl="0"/>
            <a:r>
              <a:rPr lang="en-US" altLang="ko-KR" sz="1400" b="1" dirty="0">
                <a:latin typeface="Courier New" panose="02070309020205020404" pitchFamily="49" charset="0"/>
                <a:ea typeface="Consolas"/>
                <a:cs typeface="Courier New" panose="02070309020205020404" pitchFamily="49" charset="0"/>
                <a:sym typeface="Consolas"/>
              </a:rPr>
              <a:t># tensor 't' shape is [1, 2, 3, 4]</a:t>
            </a:r>
          </a:p>
          <a:p>
            <a:pPr lvl="0"/>
            <a:endParaRPr lang="en-US" altLang="ko-KR" sz="1400" b="1" dirty="0">
              <a:latin typeface="Courier New" panose="02070309020205020404" pitchFamily="49" charset="0"/>
              <a:ea typeface="Consolas"/>
              <a:cs typeface="Courier New" panose="02070309020205020404" pitchFamily="49" charset="0"/>
              <a:sym typeface="Consolas"/>
            </a:endParaRPr>
          </a:p>
          <a:p>
            <a:pPr lvl="0"/>
            <a:r>
              <a:rPr lang="en-US" altLang="ko-KR" sz="1400" b="1" dirty="0">
                <a:latin typeface="Courier New" panose="02070309020205020404" pitchFamily="49" charset="0"/>
                <a:ea typeface="Consolas"/>
                <a:cs typeface="Courier New" panose="02070309020205020404" pitchFamily="49" charset="0"/>
                <a:sym typeface="Consolas"/>
              </a:rPr>
              <a:t># 'dims' is [3] or 'dims' is [-1]</a:t>
            </a:r>
          </a:p>
          <a:p>
            <a:pPr lvl="0"/>
            <a:r>
              <a:rPr lang="en-US" altLang="ko-KR" sz="1400" b="1" dirty="0">
                <a:latin typeface="Courier New" panose="02070309020205020404" pitchFamily="49" charset="0"/>
                <a:ea typeface="Consolas"/>
                <a:cs typeface="Courier New" panose="02070309020205020404" pitchFamily="49" charset="0"/>
                <a:sym typeface="Consolas"/>
              </a:rPr>
              <a:t>reverse(t, dims) ==&gt; [[[[ 3,  2,  1,  0],</a:t>
            </a:r>
          </a:p>
          <a:p>
            <a:pPr lvl="0"/>
            <a:r>
              <a:rPr lang="en-US" altLang="ko-KR" sz="1400" b="1" dirty="0">
                <a:latin typeface="Courier New" panose="02070309020205020404" pitchFamily="49" charset="0"/>
                <a:ea typeface="Consolas"/>
                <a:cs typeface="Courier New" panose="02070309020205020404" pitchFamily="49" charset="0"/>
                <a:sym typeface="Consolas"/>
              </a:rPr>
              <a:t>                        [ 7,  6,  5,  4],</a:t>
            </a:r>
          </a:p>
          <a:p>
            <a:pPr lvl="0"/>
            <a:r>
              <a:rPr lang="en-US" altLang="ko-KR" sz="1400" b="1" dirty="0">
                <a:latin typeface="Courier New" panose="02070309020205020404" pitchFamily="49" charset="0"/>
                <a:ea typeface="Consolas"/>
                <a:cs typeface="Courier New" panose="02070309020205020404" pitchFamily="49" charset="0"/>
                <a:sym typeface="Consolas"/>
              </a:rPr>
              <a:t>                        [ 11, 10, 9, 8]],</a:t>
            </a:r>
          </a:p>
          <a:p>
            <a:pPr lvl="0"/>
            <a:r>
              <a:rPr lang="en-US" altLang="ko-KR" sz="1400" b="1" dirty="0">
                <a:latin typeface="Courier New" panose="02070309020205020404" pitchFamily="49" charset="0"/>
                <a:ea typeface="Consolas"/>
                <a:cs typeface="Courier New" panose="02070309020205020404" pitchFamily="49" charset="0"/>
                <a:sym typeface="Consolas"/>
              </a:rPr>
              <a:t>                       [[15, 14, 13, 12],</a:t>
            </a:r>
          </a:p>
          <a:p>
            <a:pPr lvl="0"/>
            <a:r>
              <a:rPr lang="en-US" altLang="ko-KR" sz="1400" b="1" dirty="0">
                <a:latin typeface="Courier New" panose="02070309020205020404" pitchFamily="49" charset="0"/>
                <a:ea typeface="Consolas"/>
                <a:cs typeface="Courier New" panose="02070309020205020404" pitchFamily="49" charset="0"/>
                <a:sym typeface="Consolas"/>
              </a:rPr>
              <a:t>                        [19, 18, 17, 16],</a:t>
            </a:r>
          </a:p>
          <a:p>
            <a:pPr lvl="0"/>
            <a:r>
              <a:rPr lang="en-US" altLang="ko-KR" sz="1400" b="1" dirty="0">
                <a:latin typeface="Courier New" panose="02070309020205020404" pitchFamily="49" charset="0"/>
                <a:ea typeface="Consolas"/>
                <a:cs typeface="Courier New" panose="02070309020205020404" pitchFamily="49" charset="0"/>
                <a:sym typeface="Consolas"/>
              </a:rPr>
              <a:t>                        [23, 22, 21, 20]]]]</a:t>
            </a:r>
          </a:p>
          <a:p>
            <a:pPr lvl="0"/>
            <a:endParaRPr lang="en-US" altLang="ko-KR" sz="1400" b="1" dirty="0">
              <a:latin typeface="Courier New" panose="02070309020205020404" pitchFamily="49" charset="0"/>
              <a:ea typeface="Consolas"/>
              <a:cs typeface="Courier New" panose="02070309020205020404" pitchFamily="49" charset="0"/>
              <a:sym typeface="Consolas"/>
            </a:endParaRPr>
          </a:p>
          <a:p>
            <a:pPr lvl="0"/>
            <a:r>
              <a:rPr lang="en-US" altLang="ko-KR" sz="1400" b="1" dirty="0">
                <a:latin typeface="Courier New" panose="02070309020205020404" pitchFamily="49" charset="0"/>
                <a:ea typeface="Consolas"/>
                <a:cs typeface="Courier New" panose="02070309020205020404" pitchFamily="49" charset="0"/>
                <a:sym typeface="Consolas"/>
              </a:rPr>
              <a:t># 'dims' is '[1]' (or 'dims' is '[-3]')</a:t>
            </a:r>
          </a:p>
          <a:p>
            <a:pPr lvl="0"/>
            <a:r>
              <a:rPr lang="en-US" altLang="ko-KR" sz="1400" b="1" dirty="0">
                <a:latin typeface="Courier New" panose="02070309020205020404" pitchFamily="49" charset="0"/>
                <a:ea typeface="Consolas"/>
                <a:cs typeface="Courier New" panose="02070309020205020404" pitchFamily="49" charset="0"/>
                <a:sym typeface="Consolas"/>
              </a:rPr>
              <a:t>reverse(t, dims) ==&gt; [[[[12, 13, 14, 15],</a:t>
            </a:r>
          </a:p>
          <a:p>
            <a:pPr lvl="0"/>
            <a:r>
              <a:rPr lang="en-US" altLang="ko-KR" sz="1400" b="1" dirty="0">
                <a:latin typeface="Courier New" panose="02070309020205020404" pitchFamily="49" charset="0"/>
                <a:ea typeface="Consolas"/>
                <a:cs typeface="Courier New" panose="02070309020205020404" pitchFamily="49" charset="0"/>
                <a:sym typeface="Consolas"/>
              </a:rPr>
              <a:t>                        [16, 17, 18, 19],</a:t>
            </a:r>
          </a:p>
          <a:p>
            <a:pPr lvl="0"/>
            <a:r>
              <a:rPr lang="en-US" altLang="ko-KR" sz="1400" b="1" dirty="0">
                <a:latin typeface="Courier New" panose="02070309020205020404" pitchFamily="49" charset="0"/>
                <a:ea typeface="Consolas"/>
                <a:cs typeface="Courier New" panose="02070309020205020404" pitchFamily="49" charset="0"/>
                <a:sym typeface="Consolas"/>
              </a:rPr>
              <a:t>                        [20, 21, 22, 23]</a:t>
            </a:r>
          </a:p>
          <a:p>
            <a:pPr lvl="0"/>
            <a:r>
              <a:rPr lang="en-US" altLang="ko-KR" sz="1400" b="1" dirty="0">
                <a:latin typeface="Courier New" panose="02070309020205020404" pitchFamily="49" charset="0"/>
                <a:ea typeface="Consolas"/>
                <a:cs typeface="Courier New" panose="02070309020205020404" pitchFamily="49" charset="0"/>
                <a:sym typeface="Consolas"/>
              </a:rPr>
              <a:t>                       [[ 0,  1,  2,  3],</a:t>
            </a:r>
          </a:p>
          <a:p>
            <a:pPr lvl="0"/>
            <a:r>
              <a:rPr lang="en-US" altLang="ko-KR" sz="1400" b="1" dirty="0">
                <a:latin typeface="Courier New" panose="02070309020205020404" pitchFamily="49" charset="0"/>
                <a:ea typeface="Consolas"/>
                <a:cs typeface="Courier New" panose="02070309020205020404" pitchFamily="49" charset="0"/>
                <a:sym typeface="Consolas"/>
              </a:rPr>
              <a:t>                        [ 4,  5,  6,  7],</a:t>
            </a:r>
          </a:p>
          <a:p>
            <a:pPr lvl="0"/>
            <a:r>
              <a:rPr lang="en-US" altLang="ko-KR" sz="1400" b="1" dirty="0">
                <a:latin typeface="Courier New" panose="02070309020205020404" pitchFamily="49" charset="0"/>
                <a:ea typeface="Consolas"/>
                <a:cs typeface="Courier New" panose="02070309020205020404" pitchFamily="49" charset="0"/>
                <a:sym typeface="Consolas"/>
              </a:rPr>
              <a:t>                        [ 8,  9, 10, 11]]]]</a:t>
            </a:r>
          </a:p>
        </p:txBody>
      </p:sp>
    </p:spTree>
    <p:extLst>
      <p:ext uri="{BB962C8B-B14F-4D97-AF65-F5344CB8AC3E}">
        <p14:creationId xmlns:p14="http://schemas.microsoft.com/office/powerpoint/2010/main" val="2279626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err="1" smtClean="0"/>
              <a:t>tf.split</a:t>
            </a:r>
            <a:endParaRPr lang="ko-KR" altLang="en-US" sz="2800" b="1" dirty="0"/>
          </a:p>
        </p:txBody>
      </p:sp>
      <p:sp>
        <p:nvSpPr>
          <p:cNvPr id="3" name="내용 개체 틀 2"/>
          <p:cNvSpPr>
            <a:spLocks noGrp="1"/>
          </p:cNvSpPr>
          <p:nvPr>
            <p:ph idx="1"/>
          </p:nvPr>
        </p:nvSpPr>
        <p:spPr>
          <a:xfrm>
            <a:off x="838200" y="1825625"/>
            <a:ext cx="10515600" cy="564490"/>
          </a:xfrm>
        </p:spPr>
        <p:txBody>
          <a:bodyPr>
            <a:noAutofit/>
          </a:bodyPr>
          <a:lstStyle/>
          <a:p>
            <a:r>
              <a:rPr lang="en-US" altLang="ko-KR" sz="1800" dirty="0" smtClean="0"/>
              <a:t>split( value, </a:t>
            </a:r>
            <a:r>
              <a:rPr lang="en-US" altLang="ko-KR" sz="1800" dirty="0" err="1" smtClean="0"/>
              <a:t>num_or_size_splits</a:t>
            </a:r>
            <a:r>
              <a:rPr lang="en-US" altLang="ko-KR" sz="1800" dirty="0" smtClean="0"/>
              <a:t>, axis=0, </a:t>
            </a:r>
            <a:r>
              <a:rPr lang="en-US" altLang="ko-KR" sz="1800" dirty="0" err="1" smtClean="0"/>
              <a:t>num</a:t>
            </a:r>
            <a:r>
              <a:rPr lang="en-US" altLang="ko-KR" sz="1800" dirty="0" smtClean="0"/>
              <a:t>=None, name=‘split’)</a:t>
            </a:r>
          </a:p>
          <a:p>
            <a:pPr lvl="1"/>
            <a:r>
              <a:rPr lang="en-US" altLang="ko-KR" sz="1800" dirty="0" smtClean="0"/>
              <a:t>Split a tensor into sub tensors</a:t>
            </a:r>
            <a:endParaRPr lang="ko-KR" altLang="en-US" sz="1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901573" y="2731832"/>
            <a:ext cx="6861495" cy="2246769"/>
          </a:xfrm>
          <a:prstGeom prst="rect">
            <a:avLst/>
          </a:prstGeom>
          <a:noFill/>
          <a:ln>
            <a:solidFill>
              <a:schemeClr val="bg1">
                <a:lumMod val="75000"/>
              </a:schemeClr>
            </a:solidFill>
          </a:ln>
        </p:spPr>
        <p:txBody>
          <a:bodyPr wrap="square" rtlCol="0">
            <a:spAutoFit/>
          </a:bodyPr>
          <a:lstStyle/>
          <a:p>
            <a:pPr lvl="0"/>
            <a:r>
              <a:rPr lang="en-US" altLang="ko-KR" sz="1400" b="1" dirty="0">
                <a:latin typeface="Courier New" panose="02070309020205020404" pitchFamily="49" charset="0"/>
                <a:ea typeface="Consolas"/>
                <a:cs typeface="Courier New" panose="02070309020205020404" pitchFamily="49" charset="0"/>
                <a:sym typeface="Consolas"/>
              </a:rPr>
              <a:t>import </a:t>
            </a:r>
            <a:r>
              <a:rPr lang="en-US" altLang="ko-KR" sz="1400" b="1" dirty="0" err="1">
                <a:latin typeface="Courier New" panose="02070309020205020404" pitchFamily="49" charset="0"/>
                <a:ea typeface="Consolas"/>
                <a:cs typeface="Courier New" panose="02070309020205020404" pitchFamily="49" charset="0"/>
                <a:sym typeface="Consolas"/>
              </a:rPr>
              <a:t>tensorflow</a:t>
            </a:r>
            <a:r>
              <a:rPr lang="en-US" altLang="ko-KR" sz="1400" b="1" dirty="0">
                <a:latin typeface="Courier New" panose="02070309020205020404" pitchFamily="49" charset="0"/>
                <a:ea typeface="Consolas"/>
                <a:cs typeface="Courier New" panose="02070309020205020404" pitchFamily="49" charset="0"/>
                <a:sym typeface="Consolas"/>
              </a:rPr>
              <a:t> as </a:t>
            </a:r>
            <a:r>
              <a:rPr lang="en-US" altLang="ko-KR" sz="1400" b="1" dirty="0" err="1">
                <a:latin typeface="Courier New" panose="02070309020205020404" pitchFamily="49" charset="0"/>
                <a:ea typeface="Consolas"/>
                <a:cs typeface="Courier New" panose="02070309020205020404" pitchFamily="49" charset="0"/>
                <a:sym typeface="Consolas"/>
              </a:rPr>
              <a:t>tf</a:t>
            </a:r>
            <a:endParaRPr lang="en-US" altLang="ko-KR" sz="1400" b="1" dirty="0">
              <a:latin typeface="Courier New" panose="02070309020205020404" pitchFamily="49" charset="0"/>
              <a:ea typeface="Consolas"/>
              <a:cs typeface="Courier New" panose="02070309020205020404" pitchFamily="49" charset="0"/>
              <a:sym typeface="Consolas"/>
            </a:endParaRPr>
          </a:p>
          <a:p>
            <a:pPr lvl="0"/>
            <a:r>
              <a:rPr lang="en-US" altLang="ko-KR" sz="1400" b="1" dirty="0" err="1">
                <a:latin typeface="Courier New" panose="02070309020205020404" pitchFamily="49" charset="0"/>
                <a:ea typeface="Consolas"/>
                <a:cs typeface="Courier New" panose="02070309020205020404" pitchFamily="49" charset="0"/>
                <a:sym typeface="Consolas"/>
              </a:rPr>
              <a:t>tf.reset_default_graph</a:t>
            </a:r>
            <a:r>
              <a:rPr lang="en-US" altLang="ko-KR" sz="1400" b="1" dirty="0">
                <a:latin typeface="Courier New" panose="02070309020205020404" pitchFamily="49" charset="0"/>
                <a:ea typeface="Consolas"/>
                <a:cs typeface="Courier New" panose="02070309020205020404" pitchFamily="49" charset="0"/>
                <a:sym typeface="Consolas"/>
              </a:rPr>
              <a:t>()</a:t>
            </a:r>
          </a:p>
          <a:p>
            <a:pPr lvl="0"/>
            <a:endParaRPr lang="en-US" altLang="ko-KR" sz="1400" b="1" dirty="0">
              <a:latin typeface="Courier New" panose="02070309020205020404" pitchFamily="49" charset="0"/>
              <a:ea typeface="Consolas"/>
              <a:cs typeface="Courier New" panose="02070309020205020404" pitchFamily="49" charset="0"/>
              <a:sym typeface="Consolas"/>
            </a:endParaRPr>
          </a:p>
          <a:p>
            <a:pPr lvl="0"/>
            <a:r>
              <a:rPr lang="en-US" altLang="ko-KR" sz="1400" b="1" dirty="0">
                <a:latin typeface="Courier New" panose="02070309020205020404" pitchFamily="49" charset="0"/>
                <a:ea typeface="Consolas"/>
                <a:cs typeface="Courier New" panose="02070309020205020404" pitchFamily="49" charset="0"/>
                <a:sym typeface="Consolas"/>
              </a:rPr>
              <a:t>c1 = </a:t>
            </a:r>
            <a:r>
              <a:rPr lang="en-US" altLang="ko-KR" sz="1400" b="1" dirty="0" err="1">
                <a:latin typeface="Courier New" panose="02070309020205020404" pitchFamily="49" charset="0"/>
                <a:ea typeface="Consolas"/>
                <a:cs typeface="Courier New" panose="02070309020205020404" pitchFamily="49" charset="0"/>
                <a:sym typeface="Consolas"/>
              </a:rPr>
              <a:t>tf.constant</a:t>
            </a:r>
            <a:r>
              <a:rPr lang="en-US" altLang="ko-KR" sz="1400" b="1" dirty="0">
                <a:latin typeface="Courier New" panose="02070309020205020404" pitchFamily="49" charset="0"/>
                <a:ea typeface="Consolas"/>
                <a:cs typeface="Courier New" panose="02070309020205020404" pitchFamily="49" charset="0"/>
                <a:sym typeface="Consolas"/>
              </a:rPr>
              <a:t>([1,2,3,4,5,6,7,8,9,0])</a:t>
            </a:r>
          </a:p>
          <a:p>
            <a:pPr lvl="0"/>
            <a:r>
              <a:rPr lang="en-US" altLang="ko-KR" sz="1400" b="1" dirty="0">
                <a:latin typeface="Courier New" panose="02070309020205020404" pitchFamily="49" charset="0"/>
                <a:ea typeface="Consolas"/>
                <a:cs typeface="Courier New" panose="02070309020205020404" pitchFamily="49" charset="0"/>
                <a:sym typeface="Consolas"/>
              </a:rPr>
              <a:t>v1 = </a:t>
            </a:r>
            <a:r>
              <a:rPr lang="en-US" altLang="ko-KR" sz="1400" b="1" dirty="0" err="1">
                <a:latin typeface="Courier New" panose="02070309020205020404" pitchFamily="49" charset="0"/>
                <a:ea typeface="Consolas"/>
                <a:cs typeface="Courier New" panose="02070309020205020404" pitchFamily="49" charset="0"/>
                <a:sym typeface="Consolas"/>
              </a:rPr>
              <a:t>tf.constant</a:t>
            </a:r>
            <a:r>
              <a:rPr lang="en-US" altLang="ko-KR" sz="1400" b="1" dirty="0">
                <a:latin typeface="Courier New" panose="02070309020205020404" pitchFamily="49" charset="0"/>
                <a:ea typeface="Consolas"/>
                <a:cs typeface="Courier New" panose="02070309020205020404" pitchFamily="49" charset="0"/>
                <a:sym typeface="Consolas"/>
              </a:rPr>
              <a:t>([[3,4,5,6,7,8],[9,0,1,2,3,4]])</a:t>
            </a:r>
          </a:p>
          <a:p>
            <a:pPr lvl="0"/>
            <a:endParaRPr lang="en-US" altLang="ko-KR" sz="1400" b="1" dirty="0">
              <a:latin typeface="Courier New" panose="02070309020205020404" pitchFamily="49" charset="0"/>
              <a:ea typeface="Consolas"/>
              <a:cs typeface="Courier New" panose="02070309020205020404" pitchFamily="49" charset="0"/>
              <a:sym typeface="Consolas"/>
            </a:endParaRPr>
          </a:p>
          <a:p>
            <a:pPr lvl="0"/>
            <a:r>
              <a:rPr lang="en-US" altLang="ko-KR" sz="1400" b="1" dirty="0">
                <a:latin typeface="Courier New" panose="02070309020205020404" pitchFamily="49" charset="0"/>
                <a:ea typeface="Consolas"/>
                <a:cs typeface="Courier New" panose="02070309020205020404" pitchFamily="49" charset="0"/>
                <a:sym typeface="Consolas"/>
              </a:rPr>
              <a:t>with </a:t>
            </a:r>
            <a:r>
              <a:rPr lang="en-US" altLang="ko-KR" sz="1400" b="1" dirty="0" err="1">
                <a:latin typeface="Courier New" panose="02070309020205020404" pitchFamily="49" charset="0"/>
                <a:ea typeface="Consolas"/>
                <a:cs typeface="Courier New" panose="02070309020205020404" pitchFamily="49" charset="0"/>
                <a:sym typeface="Consolas"/>
              </a:rPr>
              <a:t>tf.Session</a:t>
            </a:r>
            <a:r>
              <a:rPr lang="en-US" altLang="ko-KR" sz="1400" b="1" dirty="0">
                <a:latin typeface="Courier New" panose="02070309020205020404" pitchFamily="49" charset="0"/>
                <a:ea typeface="Consolas"/>
                <a:cs typeface="Courier New" panose="02070309020205020404" pitchFamily="49" charset="0"/>
                <a:sym typeface="Consolas"/>
              </a:rPr>
              <a:t>() as </a:t>
            </a:r>
            <a:r>
              <a:rPr lang="en-US" altLang="ko-KR" sz="1400" b="1" dirty="0" err="1">
                <a:latin typeface="Courier New" panose="02070309020205020404" pitchFamily="49" charset="0"/>
                <a:ea typeface="Consolas"/>
                <a:cs typeface="Courier New" panose="02070309020205020404" pitchFamily="49" charset="0"/>
                <a:sym typeface="Consolas"/>
              </a:rPr>
              <a:t>sess</a:t>
            </a:r>
            <a:r>
              <a:rPr lang="en-US" altLang="ko-KR" sz="1400" b="1" dirty="0">
                <a:latin typeface="Courier New" panose="02070309020205020404" pitchFamily="49" charset="0"/>
                <a:ea typeface="Consolas"/>
                <a:cs typeface="Courier New" panose="02070309020205020404" pitchFamily="49" charset="0"/>
                <a:sym typeface="Consolas"/>
              </a:rPr>
              <a:t>:</a:t>
            </a:r>
          </a:p>
          <a:p>
            <a:pPr lvl="0"/>
            <a:r>
              <a:rPr lang="en-US" altLang="ko-KR" sz="1400" b="1" dirty="0">
                <a:latin typeface="Courier New" panose="02070309020205020404" pitchFamily="49" charset="0"/>
                <a:ea typeface="Consolas"/>
                <a:cs typeface="Courier New" panose="02070309020205020404" pitchFamily="49" charset="0"/>
                <a:sym typeface="Consolas"/>
              </a:rPr>
              <a:t>    print(</a:t>
            </a:r>
            <a:r>
              <a:rPr lang="en-US" altLang="ko-KR" sz="1400" b="1" dirty="0" err="1">
                <a:latin typeface="Courier New" panose="02070309020205020404" pitchFamily="49" charset="0"/>
                <a:ea typeface="Consolas"/>
                <a:cs typeface="Courier New" panose="02070309020205020404" pitchFamily="49" charset="0"/>
                <a:sym typeface="Consolas"/>
              </a:rPr>
              <a:t>sess.run</a:t>
            </a:r>
            <a:r>
              <a:rPr lang="en-US" altLang="ko-KR" sz="1400" b="1" dirty="0">
                <a:latin typeface="Courier New" panose="02070309020205020404" pitchFamily="49" charset="0"/>
                <a:ea typeface="Consolas"/>
                <a:cs typeface="Courier New" panose="02070309020205020404" pitchFamily="49" charset="0"/>
                <a:sym typeface="Consolas"/>
              </a:rPr>
              <a:t>(</a:t>
            </a:r>
            <a:r>
              <a:rPr lang="en-US" altLang="ko-KR" sz="1400" b="1" dirty="0" err="1">
                <a:latin typeface="Courier New" panose="02070309020205020404" pitchFamily="49" charset="0"/>
                <a:ea typeface="Consolas"/>
                <a:cs typeface="Courier New" panose="02070309020205020404" pitchFamily="49" charset="0"/>
                <a:sym typeface="Consolas"/>
              </a:rPr>
              <a:t>tf.split</a:t>
            </a:r>
            <a:r>
              <a:rPr lang="en-US" altLang="ko-KR" sz="1400" b="1" dirty="0">
                <a:latin typeface="Courier New" panose="02070309020205020404" pitchFamily="49" charset="0"/>
                <a:ea typeface="Consolas"/>
                <a:cs typeface="Courier New" panose="02070309020205020404" pitchFamily="49" charset="0"/>
                <a:sym typeface="Consolas"/>
              </a:rPr>
              <a:t>(c1, 2, axis=0)))</a:t>
            </a:r>
          </a:p>
          <a:p>
            <a:pPr lvl="0"/>
            <a:r>
              <a:rPr lang="en-US" altLang="ko-KR" sz="1400" b="1" dirty="0">
                <a:latin typeface="Courier New" panose="02070309020205020404" pitchFamily="49" charset="0"/>
                <a:ea typeface="Consolas"/>
                <a:cs typeface="Courier New" panose="02070309020205020404" pitchFamily="49" charset="0"/>
                <a:sym typeface="Consolas"/>
              </a:rPr>
              <a:t>    print(</a:t>
            </a:r>
            <a:r>
              <a:rPr lang="en-US" altLang="ko-KR" sz="1400" b="1" dirty="0" err="1">
                <a:latin typeface="Courier New" panose="02070309020205020404" pitchFamily="49" charset="0"/>
                <a:ea typeface="Consolas"/>
                <a:cs typeface="Courier New" panose="02070309020205020404" pitchFamily="49" charset="0"/>
                <a:sym typeface="Consolas"/>
              </a:rPr>
              <a:t>sess.run</a:t>
            </a:r>
            <a:r>
              <a:rPr lang="en-US" altLang="ko-KR" sz="1400" b="1" dirty="0">
                <a:latin typeface="Courier New" panose="02070309020205020404" pitchFamily="49" charset="0"/>
                <a:ea typeface="Consolas"/>
                <a:cs typeface="Courier New" panose="02070309020205020404" pitchFamily="49" charset="0"/>
                <a:sym typeface="Consolas"/>
              </a:rPr>
              <a:t>(</a:t>
            </a:r>
            <a:r>
              <a:rPr lang="en-US" altLang="ko-KR" sz="1400" b="1" dirty="0" err="1">
                <a:latin typeface="Courier New" panose="02070309020205020404" pitchFamily="49" charset="0"/>
                <a:ea typeface="Consolas"/>
                <a:cs typeface="Courier New" panose="02070309020205020404" pitchFamily="49" charset="0"/>
                <a:sym typeface="Consolas"/>
              </a:rPr>
              <a:t>tf.split</a:t>
            </a:r>
            <a:r>
              <a:rPr lang="en-US" altLang="ko-KR" sz="1400" b="1" dirty="0">
                <a:latin typeface="Courier New" panose="02070309020205020404" pitchFamily="49" charset="0"/>
                <a:ea typeface="Consolas"/>
                <a:cs typeface="Courier New" panose="02070309020205020404" pitchFamily="49" charset="0"/>
                <a:sym typeface="Consolas"/>
              </a:rPr>
              <a:t>(v1, 2, axis=0)))</a:t>
            </a:r>
          </a:p>
          <a:p>
            <a:pPr lvl="0"/>
            <a:r>
              <a:rPr lang="en-US" altLang="ko-KR" sz="1400" b="1" dirty="0">
                <a:latin typeface="Courier New" panose="02070309020205020404" pitchFamily="49" charset="0"/>
                <a:ea typeface="Consolas"/>
                <a:cs typeface="Courier New" panose="02070309020205020404" pitchFamily="49" charset="0"/>
                <a:sym typeface="Consolas"/>
              </a:rPr>
              <a:t>    print(</a:t>
            </a:r>
            <a:r>
              <a:rPr lang="en-US" altLang="ko-KR" sz="1400" b="1" dirty="0" err="1">
                <a:latin typeface="Courier New" panose="02070309020205020404" pitchFamily="49" charset="0"/>
                <a:ea typeface="Consolas"/>
                <a:cs typeface="Courier New" panose="02070309020205020404" pitchFamily="49" charset="0"/>
                <a:sym typeface="Consolas"/>
              </a:rPr>
              <a:t>sess.run</a:t>
            </a:r>
            <a:r>
              <a:rPr lang="en-US" altLang="ko-KR" sz="1400" b="1" dirty="0">
                <a:latin typeface="Courier New" panose="02070309020205020404" pitchFamily="49" charset="0"/>
                <a:ea typeface="Consolas"/>
                <a:cs typeface="Courier New" panose="02070309020205020404" pitchFamily="49" charset="0"/>
                <a:sym typeface="Consolas"/>
              </a:rPr>
              <a:t>(</a:t>
            </a:r>
            <a:r>
              <a:rPr lang="en-US" altLang="ko-KR" sz="1400" b="1" dirty="0" err="1">
                <a:latin typeface="Courier New" panose="02070309020205020404" pitchFamily="49" charset="0"/>
                <a:ea typeface="Consolas"/>
                <a:cs typeface="Courier New" panose="02070309020205020404" pitchFamily="49" charset="0"/>
                <a:sym typeface="Consolas"/>
              </a:rPr>
              <a:t>tf.split</a:t>
            </a:r>
            <a:r>
              <a:rPr lang="en-US" altLang="ko-KR" sz="1400" b="1" dirty="0">
                <a:latin typeface="Courier New" panose="02070309020205020404" pitchFamily="49" charset="0"/>
                <a:ea typeface="Consolas"/>
                <a:cs typeface="Courier New" panose="02070309020205020404" pitchFamily="49" charset="0"/>
                <a:sym typeface="Consolas"/>
              </a:rPr>
              <a:t>(v1, 3, axis=1)))</a:t>
            </a:r>
          </a:p>
        </p:txBody>
      </p:sp>
      <p:pic>
        <p:nvPicPr>
          <p:cNvPr id="5" name="그림 4"/>
          <p:cNvPicPr>
            <a:picLocks noChangeAspect="1"/>
          </p:cNvPicPr>
          <p:nvPr/>
        </p:nvPicPr>
        <p:blipFill>
          <a:blip r:embed="rId2"/>
          <a:stretch>
            <a:fillRect/>
          </a:stretch>
        </p:blipFill>
        <p:spPr>
          <a:xfrm>
            <a:off x="901573" y="5182825"/>
            <a:ext cx="4086225" cy="1038225"/>
          </a:xfrm>
          <a:prstGeom prst="rect">
            <a:avLst/>
          </a:prstGeom>
        </p:spPr>
      </p:pic>
    </p:spTree>
    <p:extLst>
      <p:ext uri="{BB962C8B-B14F-4D97-AF65-F5344CB8AC3E}">
        <p14:creationId xmlns:p14="http://schemas.microsoft.com/office/powerpoint/2010/main" val="1133304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smtClean="0"/>
              <a:t>References</a:t>
            </a:r>
            <a:endParaRPr lang="ko-KR" altLang="en-US" sz="2800" b="1" dirty="0"/>
          </a:p>
        </p:txBody>
      </p:sp>
      <p:sp>
        <p:nvSpPr>
          <p:cNvPr id="3" name="내용 개체 틀 2"/>
          <p:cNvSpPr>
            <a:spLocks noGrp="1"/>
          </p:cNvSpPr>
          <p:nvPr>
            <p:ph idx="1"/>
          </p:nvPr>
        </p:nvSpPr>
        <p:spPr/>
        <p:txBody>
          <a:bodyPr>
            <a:normAutofit/>
          </a:bodyPr>
          <a:lstStyle/>
          <a:p>
            <a:r>
              <a:rPr lang="en-US" altLang="ko-KR" sz="1800" dirty="0"/>
              <a:t>https://www.tensorflow.org</a:t>
            </a:r>
            <a:r>
              <a:rPr lang="en-US" altLang="ko-KR" sz="1800" dirty="0" smtClean="0"/>
              <a:t>/</a:t>
            </a:r>
            <a:endParaRPr lang="en-US" altLang="ko-KR" sz="1800" dirty="0"/>
          </a:p>
          <a:p>
            <a:r>
              <a:rPr lang="en-US" altLang="ko-KR" sz="1800" dirty="0" smtClean="0">
                <a:hlinkClick r:id="rId2"/>
              </a:rPr>
              <a:t>https</a:t>
            </a:r>
            <a:r>
              <a:rPr lang="en-US" altLang="ko-KR" sz="1800" dirty="0">
                <a:hlinkClick r:id="rId2"/>
              </a:rPr>
              <a:t>://www.tensorflow.org/api_docs</a:t>
            </a:r>
            <a:r>
              <a:rPr lang="en-US" altLang="ko-KR" sz="1800" dirty="0" smtClean="0">
                <a:hlinkClick r:id="rId2"/>
              </a:rPr>
              <a:t>/</a:t>
            </a:r>
            <a:endParaRPr lang="en-US" altLang="ko-KR" sz="1800" dirty="0" smtClean="0"/>
          </a:p>
          <a:p>
            <a:r>
              <a:rPr lang="en-US" altLang="ko-KR" sz="1800" dirty="0" smtClean="0"/>
              <a:t>Stanford cs20si</a:t>
            </a:r>
          </a:p>
          <a:p>
            <a:r>
              <a:rPr lang="en-US" altLang="ko-KR" sz="1800" dirty="0"/>
              <a:t>Ref: </a:t>
            </a:r>
            <a:r>
              <a:rPr lang="ko-KR" altLang="en-US" sz="1800" dirty="0" err="1"/>
              <a:t>텐서플로</a:t>
            </a:r>
            <a:r>
              <a:rPr lang="en-US" altLang="ko-KR" sz="1800" dirty="0"/>
              <a:t> </a:t>
            </a:r>
            <a:r>
              <a:rPr lang="ko-KR" altLang="en-US" sz="1800" dirty="0"/>
              <a:t>기초 이해하기</a:t>
            </a:r>
            <a:r>
              <a:rPr lang="en-US" altLang="ko-KR" sz="1800" dirty="0"/>
              <a:t>, by </a:t>
            </a:r>
            <a:r>
              <a:rPr lang="ko-KR" altLang="en-US" sz="1800" dirty="0"/>
              <a:t>문용준</a:t>
            </a:r>
            <a:r>
              <a:rPr lang="en-US" altLang="ko-KR" sz="1800" dirty="0"/>
              <a:t> </a:t>
            </a:r>
          </a:p>
          <a:p>
            <a:pPr lvl="1"/>
            <a:r>
              <a:rPr lang="en-US" altLang="ko-KR" sz="1800" dirty="0"/>
              <a:t>https://www.slideshare.net/dahlmoon/20160623-63318427</a:t>
            </a:r>
            <a:endParaRPr lang="ko-KR" altLang="en-US" sz="1800" dirty="0"/>
          </a:p>
          <a:p>
            <a:endParaRPr lang="ko-KR" altLang="en-US" sz="1800" dirty="0"/>
          </a:p>
        </p:txBody>
      </p:sp>
    </p:spTree>
    <p:extLst>
      <p:ext uri="{BB962C8B-B14F-4D97-AF65-F5344CB8AC3E}">
        <p14:creationId xmlns:p14="http://schemas.microsoft.com/office/powerpoint/2010/main" val="11746778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err="1" smtClean="0"/>
              <a:t>tf.tile</a:t>
            </a:r>
            <a:endParaRPr lang="ko-KR" altLang="en-US" sz="2800" b="1" dirty="0"/>
          </a:p>
        </p:txBody>
      </p:sp>
      <p:sp>
        <p:nvSpPr>
          <p:cNvPr id="3" name="내용 개체 틀 2"/>
          <p:cNvSpPr>
            <a:spLocks noGrp="1"/>
          </p:cNvSpPr>
          <p:nvPr>
            <p:ph idx="1"/>
          </p:nvPr>
        </p:nvSpPr>
        <p:spPr>
          <a:xfrm>
            <a:off x="838200" y="1825624"/>
            <a:ext cx="10515600" cy="1492341"/>
          </a:xfrm>
        </p:spPr>
        <p:txBody>
          <a:bodyPr>
            <a:noAutofit/>
          </a:bodyPr>
          <a:lstStyle/>
          <a:p>
            <a:r>
              <a:rPr lang="en-US" altLang="ko-KR" sz="1800" dirty="0" smtClean="0"/>
              <a:t>tile( input, </a:t>
            </a:r>
            <a:r>
              <a:rPr lang="en-US" altLang="ko-KR" sz="1800" dirty="0" err="1" smtClean="0"/>
              <a:t>muliples</a:t>
            </a:r>
            <a:r>
              <a:rPr lang="en-US" altLang="ko-KR" sz="1800" dirty="0" smtClean="0"/>
              <a:t>, name=None )</a:t>
            </a:r>
          </a:p>
          <a:p>
            <a:pPr lvl="1"/>
            <a:r>
              <a:rPr lang="en-US" altLang="ko-KR" sz="1800" dirty="0" smtClean="0"/>
              <a:t>Constructs a tensor by tiling a given tensor</a:t>
            </a:r>
          </a:p>
          <a:p>
            <a:pPr lvl="1"/>
            <a:r>
              <a:rPr lang="en-US" altLang="ko-KR" sz="1800" dirty="0"/>
              <a:t>The output tensor's </a:t>
            </a:r>
            <a:r>
              <a:rPr lang="en-US" altLang="ko-KR" sz="1800" dirty="0" err="1"/>
              <a:t>i'th</a:t>
            </a:r>
            <a:r>
              <a:rPr lang="en-US" altLang="ko-KR" sz="1800" dirty="0"/>
              <a:t> dimension has </a:t>
            </a:r>
            <a:r>
              <a:rPr lang="en-US" altLang="ko-KR" sz="1800" dirty="0" err="1"/>
              <a:t>input.dims</a:t>
            </a:r>
            <a:r>
              <a:rPr lang="en-US" altLang="ko-KR" sz="1800" dirty="0"/>
              <a:t>(</a:t>
            </a:r>
            <a:r>
              <a:rPr lang="en-US" altLang="ko-KR" sz="1800" dirty="0" err="1"/>
              <a:t>i</a:t>
            </a:r>
            <a:r>
              <a:rPr lang="en-US" altLang="ko-KR" sz="1800" dirty="0"/>
              <a:t>) * multiples[</a:t>
            </a:r>
            <a:r>
              <a:rPr lang="en-US" altLang="ko-KR" sz="1800" dirty="0" err="1"/>
              <a:t>i</a:t>
            </a:r>
            <a:r>
              <a:rPr lang="en-US" altLang="ko-KR" sz="1800" dirty="0"/>
              <a:t>] elements</a:t>
            </a:r>
            <a:r>
              <a:rPr lang="en-US" altLang="ko-KR" sz="1800" dirty="0" smtClean="0"/>
              <a:t>,</a:t>
            </a:r>
          </a:p>
          <a:p>
            <a:pPr lvl="1"/>
            <a:r>
              <a:rPr lang="en-US" altLang="ko-KR" sz="1800" dirty="0" smtClean="0"/>
              <a:t>The return tensor has the same rank as that of input</a:t>
            </a:r>
            <a:endParaRPr lang="ko-KR" altLang="en-US" sz="1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909186" y="3733652"/>
            <a:ext cx="6861495" cy="2031325"/>
          </a:xfrm>
          <a:prstGeom prst="rect">
            <a:avLst/>
          </a:prstGeom>
          <a:noFill/>
          <a:ln>
            <a:solidFill>
              <a:schemeClr val="bg1">
                <a:lumMod val="75000"/>
              </a:schemeClr>
            </a:solidFill>
          </a:ln>
        </p:spPr>
        <p:txBody>
          <a:bodyPr wrap="square" rtlCol="0">
            <a:spAutoFit/>
          </a:bodyPr>
          <a:lstStyle/>
          <a:p>
            <a:pPr lvl="0"/>
            <a:r>
              <a:rPr lang="en-US" altLang="ko-KR" sz="1400" b="1" dirty="0">
                <a:latin typeface="Courier New" panose="02070309020205020404" pitchFamily="49" charset="0"/>
                <a:ea typeface="Consolas"/>
                <a:cs typeface="Courier New" panose="02070309020205020404" pitchFamily="49" charset="0"/>
                <a:sym typeface="Consolas"/>
              </a:rPr>
              <a:t>import </a:t>
            </a:r>
            <a:r>
              <a:rPr lang="en-US" altLang="ko-KR" sz="1400" b="1" dirty="0" err="1">
                <a:latin typeface="Courier New" panose="02070309020205020404" pitchFamily="49" charset="0"/>
                <a:ea typeface="Consolas"/>
                <a:cs typeface="Courier New" panose="02070309020205020404" pitchFamily="49" charset="0"/>
                <a:sym typeface="Consolas"/>
              </a:rPr>
              <a:t>tensorflow</a:t>
            </a:r>
            <a:r>
              <a:rPr lang="en-US" altLang="ko-KR" sz="1400" b="1" dirty="0">
                <a:latin typeface="Courier New" panose="02070309020205020404" pitchFamily="49" charset="0"/>
                <a:ea typeface="Consolas"/>
                <a:cs typeface="Courier New" panose="02070309020205020404" pitchFamily="49" charset="0"/>
                <a:sym typeface="Consolas"/>
              </a:rPr>
              <a:t> as </a:t>
            </a:r>
            <a:r>
              <a:rPr lang="en-US" altLang="ko-KR" sz="1400" b="1" dirty="0" err="1">
                <a:latin typeface="Courier New" panose="02070309020205020404" pitchFamily="49" charset="0"/>
                <a:ea typeface="Consolas"/>
                <a:cs typeface="Courier New" panose="02070309020205020404" pitchFamily="49" charset="0"/>
                <a:sym typeface="Consolas"/>
              </a:rPr>
              <a:t>tf</a:t>
            </a:r>
            <a:endParaRPr lang="en-US" altLang="ko-KR" sz="1400" b="1" dirty="0">
              <a:latin typeface="Courier New" panose="02070309020205020404" pitchFamily="49" charset="0"/>
              <a:ea typeface="Consolas"/>
              <a:cs typeface="Courier New" panose="02070309020205020404" pitchFamily="49" charset="0"/>
              <a:sym typeface="Consolas"/>
            </a:endParaRPr>
          </a:p>
          <a:p>
            <a:pPr lvl="0"/>
            <a:r>
              <a:rPr lang="en-US" altLang="ko-KR" sz="1400" b="1" dirty="0" err="1">
                <a:latin typeface="Courier New" panose="02070309020205020404" pitchFamily="49" charset="0"/>
                <a:ea typeface="Consolas"/>
                <a:cs typeface="Courier New" panose="02070309020205020404" pitchFamily="49" charset="0"/>
                <a:sym typeface="Consolas"/>
              </a:rPr>
              <a:t>tf.reset_default_graph</a:t>
            </a:r>
            <a:r>
              <a:rPr lang="en-US" altLang="ko-KR" sz="1400" b="1" dirty="0">
                <a:latin typeface="Courier New" panose="02070309020205020404" pitchFamily="49" charset="0"/>
                <a:ea typeface="Consolas"/>
                <a:cs typeface="Courier New" panose="02070309020205020404" pitchFamily="49" charset="0"/>
                <a:sym typeface="Consolas"/>
              </a:rPr>
              <a:t>()</a:t>
            </a:r>
          </a:p>
          <a:p>
            <a:pPr lvl="0"/>
            <a:endParaRPr lang="en-US" altLang="ko-KR" sz="1400" b="1" dirty="0">
              <a:latin typeface="Courier New" panose="02070309020205020404" pitchFamily="49" charset="0"/>
              <a:ea typeface="Consolas"/>
              <a:cs typeface="Courier New" panose="02070309020205020404" pitchFamily="49" charset="0"/>
              <a:sym typeface="Consolas"/>
            </a:endParaRPr>
          </a:p>
          <a:p>
            <a:pPr lvl="0"/>
            <a:r>
              <a:rPr lang="en-US" altLang="ko-KR" sz="1400" b="1" dirty="0">
                <a:latin typeface="Courier New" panose="02070309020205020404" pitchFamily="49" charset="0"/>
                <a:ea typeface="Consolas"/>
                <a:cs typeface="Courier New" panose="02070309020205020404" pitchFamily="49" charset="0"/>
                <a:sym typeface="Consolas"/>
              </a:rPr>
              <a:t>c1 = </a:t>
            </a:r>
            <a:r>
              <a:rPr lang="en-US" altLang="ko-KR" sz="1400" b="1" dirty="0" err="1">
                <a:latin typeface="Courier New" panose="02070309020205020404" pitchFamily="49" charset="0"/>
                <a:ea typeface="Consolas"/>
                <a:cs typeface="Courier New" panose="02070309020205020404" pitchFamily="49" charset="0"/>
                <a:sym typeface="Consolas"/>
              </a:rPr>
              <a:t>tf.constant</a:t>
            </a:r>
            <a:r>
              <a:rPr lang="en-US" altLang="ko-KR" sz="1400" b="1" dirty="0">
                <a:latin typeface="Courier New" panose="02070309020205020404" pitchFamily="49" charset="0"/>
                <a:ea typeface="Consolas"/>
                <a:cs typeface="Courier New" panose="02070309020205020404" pitchFamily="49" charset="0"/>
                <a:sym typeface="Consolas"/>
              </a:rPr>
              <a:t>([1,2,3])</a:t>
            </a:r>
          </a:p>
          <a:p>
            <a:pPr lvl="0"/>
            <a:r>
              <a:rPr lang="en-US" altLang="ko-KR" sz="1400" b="1" dirty="0">
                <a:latin typeface="Courier New" panose="02070309020205020404" pitchFamily="49" charset="0"/>
                <a:ea typeface="Consolas"/>
                <a:cs typeface="Courier New" panose="02070309020205020404" pitchFamily="49" charset="0"/>
                <a:sym typeface="Consolas"/>
              </a:rPr>
              <a:t>v1 = </a:t>
            </a:r>
            <a:r>
              <a:rPr lang="en-US" altLang="ko-KR" sz="1400" b="1" dirty="0" err="1">
                <a:latin typeface="Courier New" panose="02070309020205020404" pitchFamily="49" charset="0"/>
                <a:ea typeface="Consolas"/>
                <a:cs typeface="Courier New" panose="02070309020205020404" pitchFamily="49" charset="0"/>
                <a:sym typeface="Consolas"/>
              </a:rPr>
              <a:t>tf.constant</a:t>
            </a:r>
            <a:r>
              <a:rPr lang="en-US" altLang="ko-KR" sz="1400" b="1" dirty="0">
                <a:latin typeface="Courier New" panose="02070309020205020404" pitchFamily="49" charset="0"/>
                <a:ea typeface="Consolas"/>
                <a:cs typeface="Courier New" panose="02070309020205020404" pitchFamily="49" charset="0"/>
                <a:sym typeface="Consolas"/>
              </a:rPr>
              <a:t>([[3,4,5],[9,0,1]])</a:t>
            </a:r>
          </a:p>
          <a:p>
            <a:pPr lvl="0"/>
            <a:endParaRPr lang="en-US" altLang="ko-KR" sz="1400" b="1" dirty="0">
              <a:latin typeface="Courier New" panose="02070309020205020404" pitchFamily="49" charset="0"/>
              <a:ea typeface="Consolas"/>
              <a:cs typeface="Courier New" panose="02070309020205020404" pitchFamily="49" charset="0"/>
              <a:sym typeface="Consolas"/>
            </a:endParaRPr>
          </a:p>
          <a:p>
            <a:pPr lvl="0"/>
            <a:r>
              <a:rPr lang="en-US" altLang="ko-KR" sz="1400" b="1" dirty="0">
                <a:latin typeface="Courier New" panose="02070309020205020404" pitchFamily="49" charset="0"/>
                <a:ea typeface="Consolas"/>
                <a:cs typeface="Courier New" panose="02070309020205020404" pitchFamily="49" charset="0"/>
                <a:sym typeface="Consolas"/>
              </a:rPr>
              <a:t>with </a:t>
            </a:r>
            <a:r>
              <a:rPr lang="en-US" altLang="ko-KR" sz="1400" b="1" dirty="0" err="1">
                <a:latin typeface="Courier New" panose="02070309020205020404" pitchFamily="49" charset="0"/>
                <a:ea typeface="Consolas"/>
                <a:cs typeface="Courier New" panose="02070309020205020404" pitchFamily="49" charset="0"/>
                <a:sym typeface="Consolas"/>
              </a:rPr>
              <a:t>tf.Session</a:t>
            </a:r>
            <a:r>
              <a:rPr lang="en-US" altLang="ko-KR" sz="1400" b="1" dirty="0">
                <a:latin typeface="Courier New" panose="02070309020205020404" pitchFamily="49" charset="0"/>
                <a:ea typeface="Consolas"/>
                <a:cs typeface="Courier New" panose="02070309020205020404" pitchFamily="49" charset="0"/>
                <a:sym typeface="Consolas"/>
              </a:rPr>
              <a:t>() as </a:t>
            </a:r>
            <a:r>
              <a:rPr lang="en-US" altLang="ko-KR" sz="1400" b="1" dirty="0" err="1">
                <a:latin typeface="Courier New" panose="02070309020205020404" pitchFamily="49" charset="0"/>
                <a:ea typeface="Consolas"/>
                <a:cs typeface="Courier New" panose="02070309020205020404" pitchFamily="49" charset="0"/>
                <a:sym typeface="Consolas"/>
              </a:rPr>
              <a:t>sess</a:t>
            </a:r>
            <a:r>
              <a:rPr lang="en-US" altLang="ko-KR" sz="1400" b="1" dirty="0">
                <a:latin typeface="Courier New" panose="02070309020205020404" pitchFamily="49" charset="0"/>
                <a:ea typeface="Consolas"/>
                <a:cs typeface="Courier New" panose="02070309020205020404" pitchFamily="49" charset="0"/>
                <a:sym typeface="Consolas"/>
              </a:rPr>
              <a:t>:</a:t>
            </a:r>
          </a:p>
          <a:p>
            <a:pPr lvl="0"/>
            <a:r>
              <a:rPr lang="en-US" altLang="ko-KR" sz="1400" b="1" dirty="0">
                <a:latin typeface="Courier New" panose="02070309020205020404" pitchFamily="49" charset="0"/>
                <a:ea typeface="Consolas"/>
                <a:cs typeface="Courier New" panose="02070309020205020404" pitchFamily="49" charset="0"/>
                <a:sym typeface="Consolas"/>
              </a:rPr>
              <a:t>    print(</a:t>
            </a:r>
            <a:r>
              <a:rPr lang="en-US" altLang="ko-KR" sz="1400" b="1" dirty="0" err="1">
                <a:latin typeface="Courier New" panose="02070309020205020404" pitchFamily="49" charset="0"/>
                <a:ea typeface="Consolas"/>
                <a:cs typeface="Courier New" panose="02070309020205020404" pitchFamily="49" charset="0"/>
                <a:sym typeface="Consolas"/>
              </a:rPr>
              <a:t>sess.run</a:t>
            </a:r>
            <a:r>
              <a:rPr lang="en-US" altLang="ko-KR" sz="1400" b="1" dirty="0">
                <a:latin typeface="Courier New" panose="02070309020205020404" pitchFamily="49" charset="0"/>
                <a:ea typeface="Consolas"/>
                <a:cs typeface="Courier New" panose="02070309020205020404" pitchFamily="49" charset="0"/>
                <a:sym typeface="Consolas"/>
              </a:rPr>
              <a:t>(</a:t>
            </a:r>
            <a:r>
              <a:rPr lang="en-US" altLang="ko-KR" sz="1400" b="1" dirty="0" err="1">
                <a:latin typeface="Courier New" panose="02070309020205020404" pitchFamily="49" charset="0"/>
                <a:ea typeface="Consolas"/>
                <a:cs typeface="Courier New" panose="02070309020205020404" pitchFamily="49" charset="0"/>
                <a:sym typeface="Consolas"/>
              </a:rPr>
              <a:t>tf.tile</a:t>
            </a:r>
            <a:r>
              <a:rPr lang="en-US" altLang="ko-KR" sz="1400" b="1" dirty="0">
                <a:latin typeface="Courier New" panose="02070309020205020404" pitchFamily="49" charset="0"/>
                <a:ea typeface="Consolas"/>
                <a:cs typeface="Courier New" panose="02070309020205020404" pitchFamily="49" charset="0"/>
                <a:sym typeface="Consolas"/>
              </a:rPr>
              <a:t>(c1, [3])))</a:t>
            </a:r>
          </a:p>
          <a:p>
            <a:pPr lvl="0"/>
            <a:r>
              <a:rPr lang="en-US" altLang="ko-KR" sz="1400" b="1" dirty="0">
                <a:latin typeface="Courier New" panose="02070309020205020404" pitchFamily="49" charset="0"/>
                <a:ea typeface="Consolas"/>
                <a:cs typeface="Courier New" panose="02070309020205020404" pitchFamily="49" charset="0"/>
                <a:sym typeface="Consolas"/>
              </a:rPr>
              <a:t>    print(</a:t>
            </a:r>
            <a:r>
              <a:rPr lang="en-US" altLang="ko-KR" sz="1400" b="1" dirty="0" err="1">
                <a:latin typeface="Courier New" panose="02070309020205020404" pitchFamily="49" charset="0"/>
                <a:ea typeface="Consolas"/>
                <a:cs typeface="Courier New" panose="02070309020205020404" pitchFamily="49" charset="0"/>
                <a:sym typeface="Consolas"/>
              </a:rPr>
              <a:t>sess.run</a:t>
            </a:r>
            <a:r>
              <a:rPr lang="en-US" altLang="ko-KR" sz="1400" b="1" dirty="0">
                <a:latin typeface="Courier New" panose="02070309020205020404" pitchFamily="49" charset="0"/>
                <a:ea typeface="Consolas"/>
                <a:cs typeface="Courier New" panose="02070309020205020404" pitchFamily="49" charset="0"/>
                <a:sym typeface="Consolas"/>
              </a:rPr>
              <a:t>(</a:t>
            </a:r>
            <a:r>
              <a:rPr lang="en-US" altLang="ko-KR" sz="1400" b="1" dirty="0" err="1">
                <a:latin typeface="Courier New" panose="02070309020205020404" pitchFamily="49" charset="0"/>
                <a:ea typeface="Consolas"/>
                <a:cs typeface="Courier New" panose="02070309020205020404" pitchFamily="49" charset="0"/>
                <a:sym typeface="Consolas"/>
              </a:rPr>
              <a:t>tf.tile</a:t>
            </a:r>
            <a:r>
              <a:rPr lang="en-US" altLang="ko-KR" sz="1400" b="1" dirty="0">
                <a:latin typeface="Courier New" panose="02070309020205020404" pitchFamily="49" charset="0"/>
                <a:ea typeface="Consolas"/>
                <a:cs typeface="Courier New" panose="02070309020205020404" pitchFamily="49" charset="0"/>
                <a:sym typeface="Consolas"/>
              </a:rPr>
              <a:t>(v1, [3, 2])))</a:t>
            </a:r>
          </a:p>
        </p:txBody>
      </p:sp>
      <p:pic>
        <p:nvPicPr>
          <p:cNvPr id="5" name="그림 4"/>
          <p:cNvPicPr>
            <a:picLocks noChangeAspect="1"/>
          </p:cNvPicPr>
          <p:nvPr/>
        </p:nvPicPr>
        <p:blipFill>
          <a:blip r:embed="rId2"/>
          <a:stretch>
            <a:fillRect/>
          </a:stretch>
        </p:blipFill>
        <p:spPr>
          <a:xfrm>
            <a:off x="8515291" y="4392968"/>
            <a:ext cx="1476375" cy="1228725"/>
          </a:xfrm>
          <a:prstGeom prst="rect">
            <a:avLst/>
          </a:prstGeom>
        </p:spPr>
      </p:pic>
    </p:spTree>
    <p:extLst>
      <p:ext uri="{BB962C8B-B14F-4D97-AF65-F5344CB8AC3E}">
        <p14:creationId xmlns:p14="http://schemas.microsoft.com/office/powerpoint/2010/main" val="36176953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err="1" smtClean="0"/>
              <a:t>tf.pad</a:t>
            </a:r>
            <a:endParaRPr lang="ko-KR" altLang="en-US" sz="2800" b="1" dirty="0"/>
          </a:p>
        </p:txBody>
      </p:sp>
      <p:sp>
        <p:nvSpPr>
          <p:cNvPr id="3" name="내용 개체 틀 2"/>
          <p:cNvSpPr>
            <a:spLocks noGrp="1"/>
          </p:cNvSpPr>
          <p:nvPr>
            <p:ph idx="1"/>
          </p:nvPr>
        </p:nvSpPr>
        <p:spPr>
          <a:xfrm>
            <a:off x="838200" y="1825625"/>
            <a:ext cx="10515600" cy="564490"/>
          </a:xfrm>
        </p:spPr>
        <p:txBody>
          <a:bodyPr>
            <a:noAutofit/>
          </a:bodyPr>
          <a:lstStyle/>
          <a:p>
            <a:r>
              <a:rPr lang="en-US" altLang="ko-KR" sz="1800" dirty="0" smtClean="0"/>
              <a:t>pad( tensor, paddings, mode=‘CONSTANT’, name=None, </a:t>
            </a:r>
            <a:r>
              <a:rPr lang="en-US" altLang="ko-KR" sz="1800" dirty="0" err="1" smtClean="0"/>
              <a:t>constant_values</a:t>
            </a:r>
            <a:r>
              <a:rPr lang="en-US" altLang="ko-KR" sz="1800" dirty="0" smtClean="0"/>
              <a:t>=0 )</a:t>
            </a:r>
          </a:p>
          <a:p>
            <a:pPr lvl="1"/>
            <a:r>
              <a:rPr lang="en-US" altLang="ko-KR" sz="1800" dirty="0" smtClean="0"/>
              <a:t>Pad a tensor</a:t>
            </a:r>
            <a:endParaRPr lang="ko-KR" altLang="en-US" sz="1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901573" y="2731832"/>
            <a:ext cx="8817193" cy="1600438"/>
          </a:xfrm>
          <a:prstGeom prst="rect">
            <a:avLst/>
          </a:prstGeom>
          <a:noFill/>
          <a:ln>
            <a:solidFill>
              <a:schemeClr val="bg1">
                <a:lumMod val="75000"/>
              </a:schemeClr>
            </a:solidFill>
          </a:ln>
        </p:spPr>
        <p:txBody>
          <a:bodyPr wrap="square" rtlCol="0">
            <a:spAutoFit/>
          </a:bodyPr>
          <a:lstStyle/>
          <a:p>
            <a:pPr lvl="0"/>
            <a:r>
              <a:rPr lang="en-US" altLang="ko-KR" sz="1400" b="1" dirty="0" smtClean="0">
                <a:latin typeface="Courier New" panose="02070309020205020404" pitchFamily="49" charset="0"/>
                <a:ea typeface="Consolas"/>
                <a:cs typeface="Courier New" panose="02070309020205020404" pitchFamily="49" charset="0"/>
                <a:sym typeface="Consolas"/>
              </a:rPr>
              <a:t>v1 </a:t>
            </a:r>
            <a:r>
              <a:rPr lang="en-US" altLang="ko-KR" sz="1400" b="1" dirty="0">
                <a:latin typeface="Courier New" panose="02070309020205020404" pitchFamily="49" charset="0"/>
                <a:ea typeface="Consolas"/>
                <a:cs typeface="Courier New" panose="02070309020205020404" pitchFamily="49" charset="0"/>
                <a:sym typeface="Consolas"/>
              </a:rPr>
              <a:t>= </a:t>
            </a:r>
            <a:r>
              <a:rPr lang="en-US" altLang="ko-KR" sz="1400" b="1" dirty="0" err="1">
                <a:latin typeface="Courier New" panose="02070309020205020404" pitchFamily="49" charset="0"/>
                <a:ea typeface="Consolas"/>
                <a:cs typeface="Courier New" panose="02070309020205020404" pitchFamily="49" charset="0"/>
                <a:sym typeface="Consolas"/>
              </a:rPr>
              <a:t>tf.constant</a:t>
            </a:r>
            <a:r>
              <a:rPr lang="en-US" altLang="ko-KR" sz="1400" b="1" dirty="0">
                <a:latin typeface="Courier New" panose="02070309020205020404" pitchFamily="49" charset="0"/>
                <a:ea typeface="Consolas"/>
                <a:cs typeface="Courier New" panose="02070309020205020404" pitchFamily="49" charset="0"/>
                <a:sym typeface="Consolas"/>
              </a:rPr>
              <a:t>([[3,4,5],[9,0,1]])</a:t>
            </a:r>
          </a:p>
          <a:p>
            <a:pPr lvl="0"/>
            <a:endParaRPr lang="en-US" altLang="ko-KR" sz="1400" b="1" dirty="0">
              <a:latin typeface="Courier New" panose="02070309020205020404" pitchFamily="49" charset="0"/>
              <a:ea typeface="Consolas"/>
              <a:cs typeface="Courier New" panose="02070309020205020404" pitchFamily="49" charset="0"/>
              <a:sym typeface="Consolas"/>
            </a:endParaRPr>
          </a:p>
          <a:p>
            <a:pPr lvl="0"/>
            <a:r>
              <a:rPr lang="en-US" altLang="ko-KR" sz="1400" b="1" dirty="0">
                <a:latin typeface="Courier New" panose="02070309020205020404" pitchFamily="49" charset="0"/>
                <a:ea typeface="Consolas"/>
                <a:cs typeface="Courier New" panose="02070309020205020404" pitchFamily="49" charset="0"/>
                <a:sym typeface="Consolas"/>
              </a:rPr>
              <a:t>with </a:t>
            </a:r>
            <a:r>
              <a:rPr lang="en-US" altLang="ko-KR" sz="1400" b="1" dirty="0" err="1">
                <a:latin typeface="Courier New" panose="02070309020205020404" pitchFamily="49" charset="0"/>
                <a:ea typeface="Consolas"/>
                <a:cs typeface="Courier New" panose="02070309020205020404" pitchFamily="49" charset="0"/>
                <a:sym typeface="Consolas"/>
              </a:rPr>
              <a:t>tf.Session</a:t>
            </a:r>
            <a:r>
              <a:rPr lang="en-US" altLang="ko-KR" sz="1400" b="1" dirty="0">
                <a:latin typeface="Courier New" panose="02070309020205020404" pitchFamily="49" charset="0"/>
                <a:ea typeface="Consolas"/>
                <a:cs typeface="Courier New" panose="02070309020205020404" pitchFamily="49" charset="0"/>
                <a:sym typeface="Consolas"/>
              </a:rPr>
              <a:t>() as </a:t>
            </a:r>
            <a:r>
              <a:rPr lang="en-US" altLang="ko-KR" sz="1400" b="1" dirty="0" err="1">
                <a:latin typeface="Courier New" panose="02070309020205020404" pitchFamily="49" charset="0"/>
                <a:ea typeface="Consolas"/>
                <a:cs typeface="Courier New" panose="02070309020205020404" pitchFamily="49" charset="0"/>
                <a:sym typeface="Consolas"/>
              </a:rPr>
              <a:t>sess</a:t>
            </a:r>
            <a:r>
              <a:rPr lang="en-US" altLang="ko-KR" sz="1400" b="1" dirty="0">
                <a:latin typeface="Courier New" panose="02070309020205020404" pitchFamily="49" charset="0"/>
                <a:ea typeface="Consolas"/>
                <a:cs typeface="Courier New" panose="02070309020205020404" pitchFamily="49" charset="0"/>
                <a:sym typeface="Consolas"/>
              </a:rPr>
              <a:t>:</a:t>
            </a:r>
          </a:p>
          <a:p>
            <a:pPr lvl="0"/>
            <a:r>
              <a:rPr lang="en-US" altLang="ko-KR" sz="1400" b="1" dirty="0">
                <a:latin typeface="Courier New" panose="02070309020205020404" pitchFamily="49" charset="0"/>
                <a:ea typeface="Consolas"/>
                <a:cs typeface="Courier New" panose="02070309020205020404" pitchFamily="49" charset="0"/>
                <a:sym typeface="Consolas"/>
              </a:rPr>
              <a:t>    print(</a:t>
            </a:r>
            <a:r>
              <a:rPr lang="en-US" altLang="ko-KR" sz="1400" b="1" dirty="0" err="1">
                <a:latin typeface="Courier New" panose="02070309020205020404" pitchFamily="49" charset="0"/>
                <a:ea typeface="Consolas"/>
                <a:cs typeface="Courier New" panose="02070309020205020404" pitchFamily="49" charset="0"/>
                <a:sym typeface="Consolas"/>
              </a:rPr>
              <a:t>sess.run</a:t>
            </a:r>
            <a:r>
              <a:rPr lang="en-US" altLang="ko-KR" sz="1400" b="1" dirty="0">
                <a:latin typeface="Courier New" panose="02070309020205020404" pitchFamily="49" charset="0"/>
                <a:ea typeface="Consolas"/>
                <a:cs typeface="Courier New" panose="02070309020205020404" pitchFamily="49" charset="0"/>
                <a:sym typeface="Consolas"/>
              </a:rPr>
              <a:t>(</a:t>
            </a:r>
            <a:r>
              <a:rPr lang="en-US" altLang="ko-KR" sz="1400" b="1" dirty="0" err="1">
                <a:latin typeface="Courier New" panose="02070309020205020404" pitchFamily="49" charset="0"/>
                <a:ea typeface="Consolas"/>
                <a:cs typeface="Courier New" panose="02070309020205020404" pitchFamily="49" charset="0"/>
                <a:sym typeface="Consolas"/>
              </a:rPr>
              <a:t>tf.pad</a:t>
            </a:r>
            <a:r>
              <a:rPr lang="en-US" altLang="ko-KR" sz="1400" b="1" dirty="0">
                <a:latin typeface="Courier New" panose="02070309020205020404" pitchFamily="49" charset="0"/>
                <a:ea typeface="Consolas"/>
                <a:cs typeface="Courier New" panose="02070309020205020404" pitchFamily="49" charset="0"/>
                <a:sym typeface="Consolas"/>
              </a:rPr>
              <a:t>(v1, [[0,1],[2,3]], 'CONSTANT')))</a:t>
            </a:r>
          </a:p>
          <a:p>
            <a:pPr lvl="0"/>
            <a:r>
              <a:rPr lang="en-US" altLang="ko-KR" sz="1400" b="1" dirty="0">
                <a:latin typeface="Courier New" panose="02070309020205020404" pitchFamily="49" charset="0"/>
                <a:ea typeface="Consolas"/>
                <a:cs typeface="Courier New" panose="02070309020205020404" pitchFamily="49" charset="0"/>
                <a:sym typeface="Consolas"/>
              </a:rPr>
              <a:t>    print(</a:t>
            </a:r>
            <a:r>
              <a:rPr lang="en-US" altLang="ko-KR" sz="1400" b="1" dirty="0" err="1">
                <a:latin typeface="Courier New" panose="02070309020205020404" pitchFamily="49" charset="0"/>
                <a:ea typeface="Consolas"/>
                <a:cs typeface="Courier New" panose="02070309020205020404" pitchFamily="49" charset="0"/>
                <a:sym typeface="Consolas"/>
              </a:rPr>
              <a:t>sess.run</a:t>
            </a:r>
            <a:r>
              <a:rPr lang="en-US" altLang="ko-KR" sz="1400" b="1" dirty="0">
                <a:latin typeface="Courier New" panose="02070309020205020404" pitchFamily="49" charset="0"/>
                <a:ea typeface="Consolas"/>
                <a:cs typeface="Courier New" panose="02070309020205020404" pitchFamily="49" charset="0"/>
                <a:sym typeface="Consolas"/>
              </a:rPr>
              <a:t>(</a:t>
            </a:r>
            <a:r>
              <a:rPr lang="en-US" altLang="ko-KR" sz="1400" b="1" dirty="0" err="1">
                <a:latin typeface="Courier New" panose="02070309020205020404" pitchFamily="49" charset="0"/>
                <a:ea typeface="Consolas"/>
                <a:cs typeface="Courier New" panose="02070309020205020404" pitchFamily="49" charset="0"/>
                <a:sym typeface="Consolas"/>
              </a:rPr>
              <a:t>tf.pad</a:t>
            </a:r>
            <a:r>
              <a:rPr lang="en-US" altLang="ko-KR" sz="1400" b="1" dirty="0">
                <a:latin typeface="Courier New" panose="02070309020205020404" pitchFamily="49" charset="0"/>
                <a:ea typeface="Consolas"/>
                <a:cs typeface="Courier New" panose="02070309020205020404" pitchFamily="49" charset="0"/>
                <a:sym typeface="Consolas"/>
              </a:rPr>
              <a:t>(v1, [[0,1],[2,3]], 'CONSTANT', </a:t>
            </a:r>
            <a:r>
              <a:rPr lang="en-US" altLang="ko-KR" sz="1400" b="1" dirty="0" err="1">
                <a:latin typeface="Courier New" panose="02070309020205020404" pitchFamily="49" charset="0"/>
                <a:ea typeface="Consolas"/>
                <a:cs typeface="Courier New" panose="02070309020205020404" pitchFamily="49" charset="0"/>
                <a:sym typeface="Consolas"/>
              </a:rPr>
              <a:t>constant_values</a:t>
            </a:r>
            <a:r>
              <a:rPr lang="en-US" altLang="ko-KR" sz="1400" b="1" dirty="0">
                <a:latin typeface="Courier New" panose="02070309020205020404" pitchFamily="49" charset="0"/>
                <a:ea typeface="Consolas"/>
                <a:cs typeface="Courier New" panose="02070309020205020404" pitchFamily="49" charset="0"/>
                <a:sym typeface="Consolas"/>
              </a:rPr>
              <a:t>=8 )))    </a:t>
            </a:r>
          </a:p>
          <a:p>
            <a:pPr lvl="0"/>
            <a:r>
              <a:rPr lang="en-US" altLang="ko-KR" sz="1400" b="1" dirty="0">
                <a:latin typeface="Courier New" panose="02070309020205020404" pitchFamily="49" charset="0"/>
                <a:ea typeface="Consolas"/>
                <a:cs typeface="Courier New" panose="02070309020205020404" pitchFamily="49" charset="0"/>
                <a:sym typeface="Consolas"/>
              </a:rPr>
              <a:t>    print(</a:t>
            </a:r>
            <a:r>
              <a:rPr lang="en-US" altLang="ko-KR" sz="1400" b="1" dirty="0" err="1">
                <a:latin typeface="Courier New" panose="02070309020205020404" pitchFamily="49" charset="0"/>
                <a:ea typeface="Consolas"/>
                <a:cs typeface="Courier New" panose="02070309020205020404" pitchFamily="49" charset="0"/>
                <a:sym typeface="Consolas"/>
              </a:rPr>
              <a:t>sess.run</a:t>
            </a:r>
            <a:r>
              <a:rPr lang="en-US" altLang="ko-KR" sz="1400" b="1" dirty="0">
                <a:latin typeface="Courier New" panose="02070309020205020404" pitchFamily="49" charset="0"/>
                <a:ea typeface="Consolas"/>
                <a:cs typeface="Courier New" panose="02070309020205020404" pitchFamily="49" charset="0"/>
                <a:sym typeface="Consolas"/>
              </a:rPr>
              <a:t>(</a:t>
            </a:r>
            <a:r>
              <a:rPr lang="en-US" altLang="ko-KR" sz="1400" b="1" dirty="0" err="1">
                <a:latin typeface="Courier New" panose="02070309020205020404" pitchFamily="49" charset="0"/>
                <a:ea typeface="Consolas"/>
                <a:cs typeface="Courier New" panose="02070309020205020404" pitchFamily="49" charset="0"/>
                <a:sym typeface="Consolas"/>
              </a:rPr>
              <a:t>tf.pad</a:t>
            </a:r>
            <a:r>
              <a:rPr lang="en-US" altLang="ko-KR" sz="1400" b="1" dirty="0">
                <a:latin typeface="Courier New" panose="02070309020205020404" pitchFamily="49" charset="0"/>
                <a:ea typeface="Consolas"/>
                <a:cs typeface="Courier New" panose="02070309020205020404" pitchFamily="49" charset="0"/>
                <a:sym typeface="Consolas"/>
              </a:rPr>
              <a:t>(v1, [[1,1],[2,2]], 'REFLECT' )))        </a:t>
            </a:r>
          </a:p>
          <a:p>
            <a:pPr lvl="0"/>
            <a:r>
              <a:rPr lang="en-US" altLang="ko-KR" sz="1400" b="1" dirty="0">
                <a:latin typeface="Courier New" panose="02070309020205020404" pitchFamily="49" charset="0"/>
                <a:ea typeface="Consolas"/>
                <a:cs typeface="Courier New" panose="02070309020205020404" pitchFamily="49" charset="0"/>
                <a:sym typeface="Consolas"/>
              </a:rPr>
              <a:t>    print(</a:t>
            </a:r>
            <a:r>
              <a:rPr lang="en-US" altLang="ko-KR" sz="1400" b="1" dirty="0" err="1">
                <a:latin typeface="Courier New" panose="02070309020205020404" pitchFamily="49" charset="0"/>
                <a:ea typeface="Consolas"/>
                <a:cs typeface="Courier New" panose="02070309020205020404" pitchFamily="49" charset="0"/>
                <a:sym typeface="Consolas"/>
              </a:rPr>
              <a:t>sess.run</a:t>
            </a:r>
            <a:r>
              <a:rPr lang="en-US" altLang="ko-KR" sz="1400" b="1" dirty="0">
                <a:latin typeface="Courier New" panose="02070309020205020404" pitchFamily="49" charset="0"/>
                <a:ea typeface="Consolas"/>
                <a:cs typeface="Courier New" panose="02070309020205020404" pitchFamily="49" charset="0"/>
                <a:sym typeface="Consolas"/>
              </a:rPr>
              <a:t>(</a:t>
            </a:r>
            <a:r>
              <a:rPr lang="en-US" altLang="ko-KR" sz="1400" b="1" dirty="0" err="1">
                <a:latin typeface="Courier New" panose="02070309020205020404" pitchFamily="49" charset="0"/>
                <a:ea typeface="Consolas"/>
                <a:cs typeface="Courier New" panose="02070309020205020404" pitchFamily="49" charset="0"/>
                <a:sym typeface="Consolas"/>
              </a:rPr>
              <a:t>tf.pad</a:t>
            </a:r>
            <a:r>
              <a:rPr lang="en-US" altLang="ko-KR" sz="1400" b="1" dirty="0">
                <a:latin typeface="Courier New" panose="02070309020205020404" pitchFamily="49" charset="0"/>
                <a:ea typeface="Consolas"/>
                <a:cs typeface="Courier New" panose="02070309020205020404" pitchFamily="49" charset="0"/>
                <a:sym typeface="Consolas"/>
              </a:rPr>
              <a:t>(v1, [[1,1],[2,2]], 'SYMMETRIC' ))) </a:t>
            </a:r>
          </a:p>
        </p:txBody>
      </p:sp>
      <p:pic>
        <p:nvPicPr>
          <p:cNvPr id="6" name="그림 5"/>
          <p:cNvPicPr>
            <a:picLocks noChangeAspect="1"/>
          </p:cNvPicPr>
          <p:nvPr/>
        </p:nvPicPr>
        <p:blipFill>
          <a:blip r:embed="rId2"/>
          <a:stretch>
            <a:fillRect/>
          </a:stretch>
        </p:blipFill>
        <p:spPr>
          <a:xfrm>
            <a:off x="10042071" y="2731832"/>
            <a:ext cx="1447800" cy="2295525"/>
          </a:xfrm>
          <a:prstGeom prst="rect">
            <a:avLst/>
          </a:prstGeom>
        </p:spPr>
      </p:pic>
    </p:spTree>
    <p:extLst>
      <p:ext uri="{BB962C8B-B14F-4D97-AF65-F5344CB8AC3E}">
        <p14:creationId xmlns:p14="http://schemas.microsoft.com/office/powerpoint/2010/main" val="10715264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err="1" smtClean="0"/>
              <a:t>tf.concat</a:t>
            </a:r>
            <a:endParaRPr lang="ko-KR" altLang="en-US" sz="2800" b="1" dirty="0"/>
          </a:p>
        </p:txBody>
      </p:sp>
      <p:sp>
        <p:nvSpPr>
          <p:cNvPr id="3" name="내용 개체 틀 2"/>
          <p:cNvSpPr>
            <a:spLocks noGrp="1"/>
          </p:cNvSpPr>
          <p:nvPr>
            <p:ph idx="1"/>
          </p:nvPr>
        </p:nvSpPr>
        <p:spPr>
          <a:xfrm>
            <a:off x="838200" y="1825625"/>
            <a:ext cx="10515600" cy="564490"/>
          </a:xfrm>
        </p:spPr>
        <p:txBody>
          <a:bodyPr>
            <a:noAutofit/>
          </a:bodyPr>
          <a:lstStyle/>
          <a:p>
            <a:r>
              <a:rPr lang="en-US" altLang="ko-KR" sz="1800" dirty="0" err="1" smtClean="0"/>
              <a:t>concat</a:t>
            </a:r>
            <a:r>
              <a:rPr lang="en-US" altLang="ko-KR" sz="1800" dirty="0" smtClean="0"/>
              <a:t>( values, axis, name=‘</a:t>
            </a:r>
            <a:r>
              <a:rPr lang="en-US" altLang="ko-KR" sz="1800" dirty="0" err="1" smtClean="0"/>
              <a:t>concat</a:t>
            </a:r>
            <a:r>
              <a:rPr lang="en-US" altLang="ko-KR" sz="1800" dirty="0" smtClean="0"/>
              <a:t>’ )</a:t>
            </a:r>
          </a:p>
          <a:p>
            <a:pPr lvl="1"/>
            <a:r>
              <a:rPr lang="en-US" altLang="ko-KR" sz="1800" dirty="0" smtClean="0"/>
              <a:t>Constructs a tensor by tiling a given tensor</a:t>
            </a:r>
            <a:endParaRPr lang="ko-KR" altLang="en-US" sz="1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901573" y="2731832"/>
            <a:ext cx="6861495" cy="2031325"/>
          </a:xfrm>
          <a:prstGeom prst="rect">
            <a:avLst/>
          </a:prstGeom>
          <a:noFill/>
          <a:ln>
            <a:solidFill>
              <a:schemeClr val="bg1">
                <a:lumMod val="75000"/>
              </a:schemeClr>
            </a:solidFill>
          </a:ln>
        </p:spPr>
        <p:txBody>
          <a:bodyPr wrap="square" rtlCol="0">
            <a:spAutoFit/>
          </a:bodyPr>
          <a:lstStyle/>
          <a:p>
            <a:pPr lvl="0"/>
            <a:r>
              <a:rPr lang="en-US" altLang="ko-KR" sz="1400" b="1" dirty="0">
                <a:latin typeface="Courier New" panose="02070309020205020404" pitchFamily="49" charset="0"/>
                <a:ea typeface="Consolas"/>
                <a:cs typeface="Courier New" panose="02070309020205020404" pitchFamily="49" charset="0"/>
                <a:sym typeface="Consolas"/>
              </a:rPr>
              <a:t>import </a:t>
            </a:r>
            <a:r>
              <a:rPr lang="en-US" altLang="ko-KR" sz="1400" b="1" dirty="0" err="1">
                <a:latin typeface="Courier New" panose="02070309020205020404" pitchFamily="49" charset="0"/>
                <a:ea typeface="Consolas"/>
                <a:cs typeface="Courier New" panose="02070309020205020404" pitchFamily="49" charset="0"/>
                <a:sym typeface="Consolas"/>
              </a:rPr>
              <a:t>tensorflow</a:t>
            </a:r>
            <a:r>
              <a:rPr lang="en-US" altLang="ko-KR" sz="1400" b="1" dirty="0">
                <a:latin typeface="Courier New" panose="02070309020205020404" pitchFamily="49" charset="0"/>
                <a:ea typeface="Consolas"/>
                <a:cs typeface="Courier New" panose="02070309020205020404" pitchFamily="49" charset="0"/>
                <a:sym typeface="Consolas"/>
              </a:rPr>
              <a:t> as </a:t>
            </a:r>
            <a:r>
              <a:rPr lang="en-US" altLang="ko-KR" sz="1400" b="1" dirty="0" err="1">
                <a:latin typeface="Courier New" panose="02070309020205020404" pitchFamily="49" charset="0"/>
                <a:ea typeface="Consolas"/>
                <a:cs typeface="Courier New" panose="02070309020205020404" pitchFamily="49" charset="0"/>
                <a:sym typeface="Consolas"/>
              </a:rPr>
              <a:t>tf</a:t>
            </a:r>
            <a:endParaRPr lang="en-US" altLang="ko-KR" sz="1400" b="1" dirty="0">
              <a:latin typeface="Courier New" panose="02070309020205020404" pitchFamily="49" charset="0"/>
              <a:ea typeface="Consolas"/>
              <a:cs typeface="Courier New" panose="02070309020205020404" pitchFamily="49" charset="0"/>
              <a:sym typeface="Consolas"/>
            </a:endParaRPr>
          </a:p>
          <a:p>
            <a:pPr lvl="0"/>
            <a:r>
              <a:rPr lang="en-US" altLang="ko-KR" sz="1400" b="1" dirty="0" err="1">
                <a:latin typeface="Courier New" panose="02070309020205020404" pitchFamily="49" charset="0"/>
                <a:ea typeface="Consolas"/>
                <a:cs typeface="Courier New" panose="02070309020205020404" pitchFamily="49" charset="0"/>
                <a:sym typeface="Consolas"/>
              </a:rPr>
              <a:t>tf.reset_default_graph</a:t>
            </a:r>
            <a:r>
              <a:rPr lang="en-US" altLang="ko-KR" sz="1400" b="1" dirty="0">
                <a:latin typeface="Courier New" panose="02070309020205020404" pitchFamily="49" charset="0"/>
                <a:ea typeface="Consolas"/>
                <a:cs typeface="Courier New" panose="02070309020205020404" pitchFamily="49" charset="0"/>
                <a:sym typeface="Consolas"/>
              </a:rPr>
              <a:t>()</a:t>
            </a:r>
          </a:p>
          <a:p>
            <a:pPr lvl="0"/>
            <a:endParaRPr lang="en-US" altLang="ko-KR" sz="1400" b="1" dirty="0">
              <a:latin typeface="Courier New" panose="02070309020205020404" pitchFamily="49" charset="0"/>
              <a:ea typeface="Consolas"/>
              <a:cs typeface="Courier New" panose="02070309020205020404" pitchFamily="49" charset="0"/>
              <a:sym typeface="Consolas"/>
            </a:endParaRPr>
          </a:p>
          <a:p>
            <a:pPr lvl="0"/>
            <a:r>
              <a:rPr lang="en-US" altLang="ko-KR" sz="1400" b="1" dirty="0">
                <a:latin typeface="Courier New" panose="02070309020205020404" pitchFamily="49" charset="0"/>
                <a:ea typeface="Consolas"/>
                <a:cs typeface="Courier New" panose="02070309020205020404" pitchFamily="49" charset="0"/>
                <a:sym typeface="Consolas"/>
              </a:rPr>
              <a:t>c1 = </a:t>
            </a:r>
            <a:r>
              <a:rPr lang="en-US" altLang="ko-KR" sz="1400" b="1" dirty="0" err="1">
                <a:latin typeface="Courier New" panose="02070309020205020404" pitchFamily="49" charset="0"/>
                <a:ea typeface="Consolas"/>
                <a:cs typeface="Courier New" panose="02070309020205020404" pitchFamily="49" charset="0"/>
                <a:sym typeface="Consolas"/>
              </a:rPr>
              <a:t>tf.constant</a:t>
            </a:r>
            <a:r>
              <a:rPr lang="en-US" altLang="ko-KR" sz="1400" b="1" dirty="0">
                <a:latin typeface="Courier New" panose="02070309020205020404" pitchFamily="49" charset="0"/>
                <a:ea typeface="Consolas"/>
                <a:cs typeface="Courier New" panose="02070309020205020404" pitchFamily="49" charset="0"/>
                <a:sym typeface="Consolas"/>
              </a:rPr>
              <a:t>([[1,2,3],[4,5,6]])</a:t>
            </a:r>
          </a:p>
          <a:p>
            <a:pPr lvl="0"/>
            <a:r>
              <a:rPr lang="en-US" altLang="ko-KR" sz="1400" b="1" dirty="0">
                <a:latin typeface="Courier New" panose="02070309020205020404" pitchFamily="49" charset="0"/>
                <a:ea typeface="Consolas"/>
                <a:cs typeface="Courier New" panose="02070309020205020404" pitchFamily="49" charset="0"/>
                <a:sym typeface="Consolas"/>
              </a:rPr>
              <a:t>v1 = </a:t>
            </a:r>
            <a:r>
              <a:rPr lang="en-US" altLang="ko-KR" sz="1400" b="1" dirty="0" err="1">
                <a:latin typeface="Courier New" panose="02070309020205020404" pitchFamily="49" charset="0"/>
                <a:ea typeface="Consolas"/>
                <a:cs typeface="Courier New" panose="02070309020205020404" pitchFamily="49" charset="0"/>
                <a:sym typeface="Consolas"/>
              </a:rPr>
              <a:t>tf.constant</a:t>
            </a:r>
            <a:r>
              <a:rPr lang="en-US" altLang="ko-KR" sz="1400" b="1" dirty="0">
                <a:latin typeface="Courier New" panose="02070309020205020404" pitchFamily="49" charset="0"/>
                <a:ea typeface="Consolas"/>
                <a:cs typeface="Courier New" panose="02070309020205020404" pitchFamily="49" charset="0"/>
                <a:sym typeface="Consolas"/>
              </a:rPr>
              <a:t>([[3,4,5],[9,0,1]])</a:t>
            </a:r>
          </a:p>
          <a:p>
            <a:pPr lvl="0"/>
            <a:endParaRPr lang="en-US" altLang="ko-KR" sz="1400" b="1" dirty="0">
              <a:latin typeface="Courier New" panose="02070309020205020404" pitchFamily="49" charset="0"/>
              <a:ea typeface="Consolas"/>
              <a:cs typeface="Courier New" panose="02070309020205020404" pitchFamily="49" charset="0"/>
              <a:sym typeface="Consolas"/>
            </a:endParaRPr>
          </a:p>
          <a:p>
            <a:pPr lvl="0"/>
            <a:r>
              <a:rPr lang="en-US" altLang="ko-KR" sz="1400" b="1" dirty="0">
                <a:latin typeface="Courier New" panose="02070309020205020404" pitchFamily="49" charset="0"/>
                <a:ea typeface="Consolas"/>
                <a:cs typeface="Courier New" panose="02070309020205020404" pitchFamily="49" charset="0"/>
                <a:sym typeface="Consolas"/>
              </a:rPr>
              <a:t>with </a:t>
            </a:r>
            <a:r>
              <a:rPr lang="en-US" altLang="ko-KR" sz="1400" b="1" dirty="0" err="1">
                <a:latin typeface="Courier New" panose="02070309020205020404" pitchFamily="49" charset="0"/>
                <a:ea typeface="Consolas"/>
                <a:cs typeface="Courier New" panose="02070309020205020404" pitchFamily="49" charset="0"/>
                <a:sym typeface="Consolas"/>
              </a:rPr>
              <a:t>tf.Session</a:t>
            </a:r>
            <a:r>
              <a:rPr lang="en-US" altLang="ko-KR" sz="1400" b="1" dirty="0">
                <a:latin typeface="Courier New" panose="02070309020205020404" pitchFamily="49" charset="0"/>
                <a:ea typeface="Consolas"/>
                <a:cs typeface="Courier New" panose="02070309020205020404" pitchFamily="49" charset="0"/>
                <a:sym typeface="Consolas"/>
              </a:rPr>
              <a:t>() as </a:t>
            </a:r>
            <a:r>
              <a:rPr lang="en-US" altLang="ko-KR" sz="1400" b="1" dirty="0" err="1">
                <a:latin typeface="Courier New" panose="02070309020205020404" pitchFamily="49" charset="0"/>
                <a:ea typeface="Consolas"/>
                <a:cs typeface="Courier New" panose="02070309020205020404" pitchFamily="49" charset="0"/>
                <a:sym typeface="Consolas"/>
              </a:rPr>
              <a:t>sess</a:t>
            </a:r>
            <a:r>
              <a:rPr lang="en-US" altLang="ko-KR" sz="1400" b="1" dirty="0">
                <a:latin typeface="Courier New" panose="02070309020205020404" pitchFamily="49" charset="0"/>
                <a:ea typeface="Consolas"/>
                <a:cs typeface="Courier New" panose="02070309020205020404" pitchFamily="49" charset="0"/>
                <a:sym typeface="Consolas"/>
              </a:rPr>
              <a:t>:</a:t>
            </a:r>
          </a:p>
          <a:p>
            <a:pPr lvl="0"/>
            <a:r>
              <a:rPr lang="en-US" altLang="ko-KR" sz="1400" b="1" dirty="0">
                <a:latin typeface="Courier New" panose="02070309020205020404" pitchFamily="49" charset="0"/>
                <a:ea typeface="Consolas"/>
                <a:cs typeface="Courier New" panose="02070309020205020404" pitchFamily="49" charset="0"/>
                <a:sym typeface="Consolas"/>
              </a:rPr>
              <a:t>    print(</a:t>
            </a:r>
            <a:r>
              <a:rPr lang="en-US" altLang="ko-KR" sz="1400" b="1" dirty="0" err="1">
                <a:latin typeface="Courier New" panose="02070309020205020404" pitchFamily="49" charset="0"/>
                <a:ea typeface="Consolas"/>
                <a:cs typeface="Courier New" panose="02070309020205020404" pitchFamily="49" charset="0"/>
                <a:sym typeface="Consolas"/>
              </a:rPr>
              <a:t>sess.run</a:t>
            </a:r>
            <a:r>
              <a:rPr lang="en-US" altLang="ko-KR" sz="1400" b="1" dirty="0">
                <a:latin typeface="Courier New" panose="02070309020205020404" pitchFamily="49" charset="0"/>
                <a:ea typeface="Consolas"/>
                <a:cs typeface="Courier New" panose="02070309020205020404" pitchFamily="49" charset="0"/>
                <a:sym typeface="Consolas"/>
              </a:rPr>
              <a:t>(</a:t>
            </a:r>
            <a:r>
              <a:rPr lang="en-US" altLang="ko-KR" sz="1400" b="1" dirty="0" err="1">
                <a:latin typeface="Courier New" panose="02070309020205020404" pitchFamily="49" charset="0"/>
                <a:ea typeface="Consolas"/>
                <a:cs typeface="Courier New" panose="02070309020205020404" pitchFamily="49" charset="0"/>
                <a:sym typeface="Consolas"/>
              </a:rPr>
              <a:t>tf.concat</a:t>
            </a:r>
            <a:r>
              <a:rPr lang="en-US" altLang="ko-KR" sz="1400" b="1" dirty="0">
                <a:latin typeface="Courier New" panose="02070309020205020404" pitchFamily="49" charset="0"/>
                <a:ea typeface="Consolas"/>
                <a:cs typeface="Courier New" panose="02070309020205020404" pitchFamily="49" charset="0"/>
                <a:sym typeface="Consolas"/>
              </a:rPr>
              <a:t>([c1,v1],axis=0)))</a:t>
            </a:r>
          </a:p>
          <a:p>
            <a:pPr lvl="0"/>
            <a:r>
              <a:rPr lang="en-US" altLang="ko-KR" sz="1400" b="1" dirty="0">
                <a:latin typeface="Courier New" panose="02070309020205020404" pitchFamily="49" charset="0"/>
                <a:ea typeface="Consolas"/>
                <a:cs typeface="Courier New" panose="02070309020205020404" pitchFamily="49" charset="0"/>
                <a:sym typeface="Consolas"/>
              </a:rPr>
              <a:t>    print(</a:t>
            </a:r>
            <a:r>
              <a:rPr lang="en-US" altLang="ko-KR" sz="1400" b="1" dirty="0" err="1">
                <a:latin typeface="Courier New" panose="02070309020205020404" pitchFamily="49" charset="0"/>
                <a:ea typeface="Consolas"/>
                <a:cs typeface="Courier New" panose="02070309020205020404" pitchFamily="49" charset="0"/>
                <a:sym typeface="Consolas"/>
              </a:rPr>
              <a:t>sess.run</a:t>
            </a:r>
            <a:r>
              <a:rPr lang="en-US" altLang="ko-KR" sz="1400" b="1" dirty="0">
                <a:latin typeface="Courier New" panose="02070309020205020404" pitchFamily="49" charset="0"/>
                <a:ea typeface="Consolas"/>
                <a:cs typeface="Courier New" panose="02070309020205020404" pitchFamily="49" charset="0"/>
                <a:sym typeface="Consolas"/>
              </a:rPr>
              <a:t>(</a:t>
            </a:r>
            <a:r>
              <a:rPr lang="en-US" altLang="ko-KR" sz="1400" b="1" dirty="0" err="1">
                <a:latin typeface="Courier New" panose="02070309020205020404" pitchFamily="49" charset="0"/>
                <a:ea typeface="Consolas"/>
                <a:cs typeface="Courier New" panose="02070309020205020404" pitchFamily="49" charset="0"/>
                <a:sym typeface="Consolas"/>
              </a:rPr>
              <a:t>tf.concat</a:t>
            </a:r>
            <a:r>
              <a:rPr lang="en-US" altLang="ko-KR" sz="1400" b="1" dirty="0">
                <a:latin typeface="Courier New" panose="02070309020205020404" pitchFamily="49" charset="0"/>
                <a:ea typeface="Consolas"/>
                <a:cs typeface="Courier New" panose="02070309020205020404" pitchFamily="49" charset="0"/>
                <a:sym typeface="Consolas"/>
              </a:rPr>
              <a:t>([c1,v1],axis=1))) </a:t>
            </a:r>
          </a:p>
        </p:txBody>
      </p:sp>
      <p:pic>
        <p:nvPicPr>
          <p:cNvPr id="6" name="그림 5"/>
          <p:cNvPicPr>
            <a:picLocks noChangeAspect="1"/>
          </p:cNvPicPr>
          <p:nvPr/>
        </p:nvPicPr>
        <p:blipFill>
          <a:blip r:embed="rId2"/>
          <a:stretch>
            <a:fillRect/>
          </a:stretch>
        </p:blipFill>
        <p:spPr>
          <a:xfrm>
            <a:off x="901573" y="5027547"/>
            <a:ext cx="1247775" cy="1076325"/>
          </a:xfrm>
          <a:prstGeom prst="rect">
            <a:avLst/>
          </a:prstGeom>
        </p:spPr>
      </p:pic>
    </p:spTree>
    <p:extLst>
      <p:ext uri="{BB962C8B-B14F-4D97-AF65-F5344CB8AC3E}">
        <p14:creationId xmlns:p14="http://schemas.microsoft.com/office/powerpoint/2010/main" val="22923495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err="1" smtClean="0"/>
              <a:t>tf.stack</a:t>
            </a:r>
            <a:endParaRPr lang="ko-KR" altLang="en-US" sz="2800" b="1" dirty="0"/>
          </a:p>
        </p:txBody>
      </p:sp>
      <p:sp>
        <p:nvSpPr>
          <p:cNvPr id="3" name="내용 개체 틀 2"/>
          <p:cNvSpPr>
            <a:spLocks noGrp="1"/>
          </p:cNvSpPr>
          <p:nvPr>
            <p:ph idx="1"/>
          </p:nvPr>
        </p:nvSpPr>
        <p:spPr>
          <a:xfrm>
            <a:off x="838200" y="1825625"/>
            <a:ext cx="10515600" cy="564490"/>
          </a:xfrm>
        </p:spPr>
        <p:txBody>
          <a:bodyPr>
            <a:noAutofit/>
          </a:bodyPr>
          <a:lstStyle/>
          <a:p>
            <a:r>
              <a:rPr lang="en-US" altLang="ko-KR" sz="1800" dirty="0" smtClean="0"/>
              <a:t>stack( values, axis=0, name=‘stack’ )</a:t>
            </a:r>
          </a:p>
          <a:p>
            <a:pPr lvl="1"/>
            <a:r>
              <a:rPr lang="en-US" altLang="ko-KR" sz="1800" dirty="0" smtClean="0"/>
              <a:t>Stack a list of rank-R tensors into one rank-(R+1) tensor</a:t>
            </a:r>
            <a:endParaRPr lang="ko-KR" altLang="en-US" sz="1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901573" y="2731832"/>
            <a:ext cx="10659056" cy="2462213"/>
          </a:xfrm>
          <a:prstGeom prst="rect">
            <a:avLst/>
          </a:prstGeom>
          <a:noFill/>
          <a:ln>
            <a:solidFill>
              <a:schemeClr val="bg1">
                <a:lumMod val="75000"/>
              </a:schemeClr>
            </a:solidFill>
          </a:ln>
        </p:spPr>
        <p:txBody>
          <a:bodyPr wrap="square" rtlCol="0">
            <a:spAutoFit/>
          </a:bodyPr>
          <a:lstStyle/>
          <a:p>
            <a:pPr lvl="0"/>
            <a:r>
              <a:rPr lang="en-US" altLang="ko-KR" sz="1400" b="1" dirty="0">
                <a:latin typeface="Courier New" panose="02070309020205020404" pitchFamily="49" charset="0"/>
                <a:ea typeface="Consolas"/>
                <a:cs typeface="Courier New" panose="02070309020205020404" pitchFamily="49" charset="0"/>
                <a:sym typeface="Consolas"/>
              </a:rPr>
              <a:t>import </a:t>
            </a:r>
            <a:r>
              <a:rPr lang="en-US" altLang="ko-KR" sz="1400" b="1" dirty="0" err="1">
                <a:latin typeface="Courier New" panose="02070309020205020404" pitchFamily="49" charset="0"/>
                <a:ea typeface="Consolas"/>
                <a:cs typeface="Courier New" panose="02070309020205020404" pitchFamily="49" charset="0"/>
                <a:sym typeface="Consolas"/>
              </a:rPr>
              <a:t>tensorflow</a:t>
            </a:r>
            <a:r>
              <a:rPr lang="en-US" altLang="ko-KR" sz="1400" b="1" dirty="0">
                <a:latin typeface="Courier New" panose="02070309020205020404" pitchFamily="49" charset="0"/>
                <a:ea typeface="Consolas"/>
                <a:cs typeface="Courier New" panose="02070309020205020404" pitchFamily="49" charset="0"/>
                <a:sym typeface="Consolas"/>
              </a:rPr>
              <a:t> as </a:t>
            </a:r>
            <a:r>
              <a:rPr lang="en-US" altLang="ko-KR" sz="1400" b="1" dirty="0" err="1">
                <a:latin typeface="Courier New" panose="02070309020205020404" pitchFamily="49" charset="0"/>
                <a:ea typeface="Consolas"/>
                <a:cs typeface="Courier New" panose="02070309020205020404" pitchFamily="49" charset="0"/>
                <a:sym typeface="Consolas"/>
              </a:rPr>
              <a:t>tf</a:t>
            </a:r>
            <a:endParaRPr lang="en-US" altLang="ko-KR" sz="1400" b="1" dirty="0">
              <a:latin typeface="Courier New" panose="02070309020205020404" pitchFamily="49" charset="0"/>
              <a:ea typeface="Consolas"/>
              <a:cs typeface="Courier New" panose="02070309020205020404" pitchFamily="49" charset="0"/>
              <a:sym typeface="Consolas"/>
            </a:endParaRPr>
          </a:p>
          <a:p>
            <a:pPr lvl="0"/>
            <a:r>
              <a:rPr lang="en-US" altLang="ko-KR" sz="1400" b="1" dirty="0" err="1">
                <a:latin typeface="Courier New" panose="02070309020205020404" pitchFamily="49" charset="0"/>
                <a:ea typeface="Consolas"/>
                <a:cs typeface="Courier New" panose="02070309020205020404" pitchFamily="49" charset="0"/>
                <a:sym typeface="Consolas"/>
              </a:rPr>
              <a:t>tf.reset_default_graph</a:t>
            </a:r>
            <a:r>
              <a:rPr lang="en-US" altLang="ko-KR" sz="1400" b="1" dirty="0">
                <a:latin typeface="Courier New" panose="02070309020205020404" pitchFamily="49" charset="0"/>
                <a:ea typeface="Consolas"/>
                <a:cs typeface="Courier New" panose="02070309020205020404" pitchFamily="49" charset="0"/>
                <a:sym typeface="Consolas"/>
              </a:rPr>
              <a:t>()</a:t>
            </a:r>
          </a:p>
          <a:p>
            <a:pPr lvl="0"/>
            <a:endParaRPr lang="en-US" altLang="ko-KR" sz="1400" b="1" dirty="0">
              <a:latin typeface="Courier New" panose="02070309020205020404" pitchFamily="49" charset="0"/>
              <a:ea typeface="Consolas"/>
              <a:cs typeface="Courier New" panose="02070309020205020404" pitchFamily="49" charset="0"/>
              <a:sym typeface="Consolas"/>
            </a:endParaRPr>
          </a:p>
          <a:p>
            <a:pPr lvl="0"/>
            <a:r>
              <a:rPr lang="en-US" altLang="ko-KR" sz="1400" b="1" dirty="0">
                <a:latin typeface="Courier New" panose="02070309020205020404" pitchFamily="49" charset="0"/>
                <a:ea typeface="Consolas"/>
                <a:cs typeface="Courier New" panose="02070309020205020404" pitchFamily="49" charset="0"/>
                <a:sym typeface="Consolas"/>
              </a:rPr>
              <a:t>x = </a:t>
            </a:r>
            <a:r>
              <a:rPr lang="en-US" altLang="ko-KR" sz="1400" b="1" dirty="0" err="1">
                <a:latin typeface="Courier New" panose="02070309020205020404" pitchFamily="49" charset="0"/>
                <a:ea typeface="Consolas"/>
                <a:cs typeface="Courier New" panose="02070309020205020404" pitchFamily="49" charset="0"/>
                <a:sym typeface="Consolas"/>
              </a:rPr>
              <a:t>tf.constant</a:t>
            </a:r>
            <a:r>
              <a:rPr lang="en-US" altLang="ko-KR" sz="1400" b="1" dirty="0">
                <a:latin typeface="Courier New" panose="02070309020205020404" pitchFamily="49" charset="0"/>
                <a:ea typeface="Consolas"/>
                <a:cs typeface="Courier New" panose="02070309020205020404" pitchFamily="49" charset="0"/>
                <a:sym typeface="Consolas"/>
              </a:rPr>
              <a:t>([1, 4])</a:t>
            </a:r>
          </a:p>
          <a:p>
            <a:pPr lvl="0"/>
            <a:r>
              <a:rPr lang="en-US" altLang="ko-KR" sz="1400" b="1" dirty="0">
                <a:latin typeface="Courier New" panose="02070309020205020404" pitchFamily="49" charset="0"/>
                <a:ea typeface="Consolas"/>
                <a:cs typeface="Courier New" panose="02070309020205020404" pitchFamily="49" charset="0"/>
                <a:sym typeface="Consolas"/>
              </a:rPr>
              <a:t>y = </a:t>
            </a:r>
            <a:r>
              <a:rPr lang="en-US" altLang="ko-KR" sz="1400" b="1" dirty="0" err="1">
                <a:latin typeface="Courier New" panose="02070309020205020404" pitchFamily="49" charset="0"/>
                <a:ea typeface="Consolas"/>
                <a:cs typeface="Courier New" panose="02070309020205020404" pitchFamily="49" charset="0"/>
                <a:sym typeface="Consolas"/>
              </a:rPr>
              <a:t>tf.constant</a:t>
            </a:r>
            <a:r>
              <a:rPr lang="en-US" altLang="ko-KR" sz="1400" b="1" dirty="0">
                <a:latin typeface="Courier New" panose="02070309020205020404" pitchFamily="49" charset="0"/>
                <a:ea typeface="Consolas"/>
                <a:cs typeface="Courier New" panose="02070309020205020404" pitchFamily="49" charset="0"/>
                <a:sym typeface="Consolas"/>
              </a:rPr>
              <a:t>([2, 5])</a:t>
            </a:r>
          </a:p>
          <a:p>
            <a:pPr lvl="0"/>
            <a:r>
              <a:rPr lang="en-US" altLang="ko-KR" sz="1400" b="1" dirty="0">
                <a:latin typeface="Courier New" panose="02070309020205020404" pitchFamily="49" charset="0"/>
                <a:ea typeface="Consolas"/>
                <a:cs typeface="Courier New" panose="02070309020205020404" pitchFamily="49" charset="0"/>
                <a:sym typeface="Consolas"/>
              </a:rPr>
              <a:t>z = </a:t>
            </a:r>
            <a:r>
              <a:rPr lang="en-US" altLang="ko-KR" sz="1400" b="1" dirty="0" err="1">
                <a:latin typeface="Courier New" panose="02070309020205020404" pitchFamily="49" charset="0"/>
                <a:ea typeface="Consolas"/>
                <a:cs typeface="Courier New" panose="02070309020205020404" pitchFamily="49" charset="0"/>
                <a:sym typeface="Consolas"/>
              </a:rPr>
              <a:t>tf.constant</a:t>
            </a:r>
            <a:r>
              <a:rPr lang="en-US" altLang="ko-KR" sz="1400" b="1" dirty="0">
                <a:latin typeface="Courier New" panose="02070309020205020404" pitchFamily="49" charset="0"/>
                <a:ea typeface="Consolas"/>
                <a:cs typeface="Courier New" panose="02070309020205020404" pitchFamily="49" charset="0"/>
                <a:sym typeface="Consolas"/>
              </a:rPr>
              <a:t>([3, 6])</a:t>
            </a:r>
          </a:p>
          <a:p>
            <a:pPr lvl="0"/>
            <a:endParaRPr lang="en-US" altLang="ko-KR" sz="1400" b="1" dirty="0">
              <a:latin typeface="Courier New" panose="02070309020205020404" pitchFamily="49" charset="0"/>
              <a:ea typeface="Consolas"/>
              <a:cs typeface="Courier New" panose="02070309020205020404" pitchFamily="49" charset="0"/>
              <a:sym typeface="Consolas"/>
            </a:endParaRPr>
          </a:p>
          <a:p>
            <a:pPr lvl="0"/>
            <a:r>
              <a:rPr lang="en-US" altLang="ko-KR" sz="1400" b="1" dirty="0">
                <a:latin typeface="Courier New" panose="02070309020205020404" pitchFamily="49" charset="0"/>
                <a:ea typeface="Consolas"/>
                <a:cs typeface="Courier New" panose="02070309020205020404" pitchFamily="49" charset="0"/>
                <a:sym typeface="Consolas"/>
              </a:rPr>
              <a:t>with </a:t>
            </a:r>
            <a:r>
              <a:rPr lang="en-US" altLang="ko-KR" sz="1400" b="1" dirty="0" err="1">
                <a:latin typeface="Courier New" panose="02070309020205020404" pitchFamily="49" charset="0"/>
                <a:ea typeface="Consolas"/>
                <a:cs typeface="Courier New" panose="02070309020205020404" pitchFamily="49" charset="0"/>
                <a:sym typeface="Consolas"/>
              </a:rPr>
              <a:t>tf.Session</a:t>
            </a:r>
            <a:r>
              <a:rPr lang="en-US" altLang="ko-KR" sz="1400" b="1" dirty="0">
                <a:latin typeface="Courier New" panose="02070309020205020404" pitchFamily="49" charset="0"/>
                <a:ea typeface="Consolas"/>
                <a:cs typeface="Courier New" panose="02070309020205020404" pitchFamily="49" charset="0"/>
                <a:sym typeface="Consolas"/>
              </a:rPr>
              <a:t>() as </a:t>
            </a:r>
            <a:r>
              <a:rPr lang="en-US" altLang="ko-KR" sz="1400" b="1" dirty="0" err="1">
                <a:latin typeface="Courier New" panose="02070309020205020404" pitchFamily="49" charset="0"/>
                <a:ea typeface="Consolas"/>
                <a:cs typeface="Courier New" panose="02070309020205020404" pitchFamily="49" charset="0"/>
                <a:sym typeface="Consolas"/>
              </a:rPr>
              <a:t>sess</a:t>
            </a:r>
            <a:r>
              <a:rPr lang="en-US" altLang="ko-KR" sz="1400" b="1" dirty="0">
                <a:latin typeface="Courier New" panose="02070309020205020404" pitchFamily="49" charset="0"/>
                <a:ea typeface="Consolas"/>
                <a:cs typeface="Courier New" panose="02070309020205020404" pitchFamily="49" charset="0"/>
                <a:sym typeface="Consolas"/>
              </a:rPr>
              <a:t>:</a:t>
            </a:r>
          </a:p>
          <a:p>
            <a:pPr lvl="0"/>
            <a:r>
              <a:rPr lang="en-US" altLang="ko-KR" sz="1400" b="1" dirty="0">
                <a:latin typeface="Courier New" panose="02070309020205020404" pitchFamily="49" charset="0"/>
                <a:ea typeface="Consolas"/>
                <a:cs typeface="Courier New" panose="02070309020205020404" pitchFamily="49" charset="0"/>
                <a:sym typeface="Consolas"/>
              </a:rPr>
              <a:t>    print(</a:t>
            </a:r>
            <a:r>
              <a:rPr lang="en-US" altLang="ko-KR" sz="1400" b="1" dirty="0" err="1">
                <a:latin typeface="Courier New" panose="02070309020205020404" pitchFamily="49" charset="0"/>
                <a:ea typeface="Consolas"/>
                <a:cs typeface="Courier New" panose="02070309020205020404" pitchFamily="49" charset="0"/>
                <a:sym typeface="Consolas"/>
              </a:rPr>
              <a:t>sess.run</a:t>
            </a:r>
            <a:r>
              <a:rPr lang="en-US" altLang="ko-KR" sz="1400" b="1" dirty="0">
                <a:latin typeface="Courier New" panose="02070309020205020404" pitchFamily="49" charset="0"/>
                <a:ea typeface="Consolas"/>
                <a:cs typeface="Courier New" panose="02070309020205020404" pitchFamily="49" charset="0"/>
                <a:sym typeface="Consolas"/>
              </a:rPr>
              <a:t>(</a:t>
            </a:r>
            <a:r>
              <a:rPr lang="en-US" altLang="ko-KR" sz="1400" b="1" dirty="0" err="1">
                <a:latin typeface="Courier New" panose="02070309020205020404" pitchFamily="49" charset="0"/>
                <a:ea typeface="Consolas"/>
                <a:cs typeface="Courier New" panose="02070309020205020404" pitchFamily="49" charset="0"/>
                <a:sym typeface="Consolas"/>
              </a:rPr>
              <a:t>tf.stack</a:t>
            </a:r>
            <a:r>
              <a:rPr lang="en-US" altLang="ko-KR" sz="1400" b="1" dirty="0">
                <a:latin typeface="Courier New" panose="02070309020205020404" pitchFamily="49" charset="0"/>
                <a:ea typeface="Consolas"/>
                <a:cs typeface="Courier New" panose="02070309020205020404" pitchFamily="49" charset="0"/>
                <a:sym typeface="Consolas"/>
              </a:rPr>
              <a:t>([x, y, z])))  # [[1, 4], [2, 5], [3, 6]] (Pack along first dim.)</a:t>
            </a:r>
          </a:p>
          <a:p>
            <a:pPr lvl="0"/>
            <a:r>
              <a:rPr lang="en-US" altLang="ko-KR" sz="1400" b="1" dirty="0">
                <a:latin typeface="Courier New" panose="02070309020205020404" pitchFamily="49" charset="0"/>
                <a:ea typeface="Consolas"/>
                <a:cs typeface="Courier New" panose="02070309020205020404" pitchFamily="49" charset="0"/>
                <a:sym typeface="Consolas"/>
              </a:rPr>
              <a:t>    print(</a:t>
            </a:r>
            <a:r>
              <a:rPr lang="en-US" altLang="ko-KR" sz="1400" b="1" dirty="0" err="1">
                <a:latin typeface="Courier New" panose="02070309020205020404" pitchFamily="49" charset="0"/>
                <a:ea typeface="Consolas"/>
                <a:cs typeface="Courier New" panose="02070309020205020404" pitchFamily="49" charset="0"/>
                <a:sym typeface="Consolas"/>
              </a:rPr>
              <a:t>sess.run</a:t>
            </a:r>
            <a:r>
              <a:rPr lang="en-US" altLang="ko-KR" sz="1400" b="1" dirty="0">
                <a:latin typeface="Courier New" panose="02070309020205020404" pitchFamily="49" charset="0"/>
                <a:ea typeface="Consolas"/>
                <a:cs typeface="Courier New" panose="02070309020205020404" pitchFamily="49" charset="0"/>
                <a:sym typeface="Consolas"/>
              </a:rPr>
              <a:t>(</a:t>
            </a:r>
            <a:r>
              <a:rPr lang="en-US" altLang="ko-KR" sz="1400" b="1" dirty="0" err="1">
                <a:latin typeface="Courier New" panose="02070309020205020404" pitchFamily="49" charset="0"/>
                <a:ea typeface="Consolas"/>
                <a:cs typeface="Courier New" panose="02070309020205020404" pitchFamily="49" charset="0"/>
                <a:sym typeface="Consolas"/>
              </a:rPr>
              <a:t>tf.stack</a:t>
            </a:r>
            <a:r>
              <a:rPr lang="en-US" altLang="ko-KR" sz="1400" b="1" dirty="0">
                <a:latin typeface="Courier New" panose="02070309020205020404" pitchFamily="49" charset="0"/>
                <a:ea typeface="Consolas"/>
                <a:cs typeface="Courier New" panose="02070309020205020404" pitchFamily="49" charset="0"/>
                <a:sym typeface="Consolas"/>
              </a:rPr>
              <a:t>([x, y, z], axis=1)))  # [[1, 2, 3], [4, 5, 6</a:t>
            </a:r>
            <a:r>
              <a:rPr lang="en-US" altLang="ko-KR" sz="1400" b="1" dirty="0" smtClean="0">
                <a:latin typeface="Courier New" panose="02070309020205020404" pitchFamily="49" charset="0"/>
                <a:ea typeface="Consolas"/>
                <a:cs typeface="Courier New" panose="02070309020205020404" pitchFamily="49" charset="0"/>
                <a:sym typeface="Consolas"/>
              </a:rPr>
              <a:t>]]</a:t>
            </a:r>
          </a:p>
          <a:p>
            <a:pPr lvl="0"/>
            <a:r>
              <a:rPr lang="en-US" altLang="ko-KR" sz="1400" b="1" dirty="0" smtClean="0">
                <a:latin typeface="Courier New" panose="02070309020205020404" pitchFamily="49" charset="0"/>
                <a:ea typeface="Consolas"/>
                <a:cs typeface="Courier New" panose="02070309020205020404" pitchFamily="49" charset="0"/>
                <a:sym typeface="Consolas"/>
              </a:rPr>
              <a:t># consider [[1],[4</a:t>
            </a:r>
            <a:r>
              <a:rPr lang="en-US" altLang="ko-KR" sz="1400" b="1" dirty="0">
                <a:latin typeface="Courier New" panose="02070309020205020404" pitchFamily="49" charset="0"/>
                <a:ea typeface="Consolas"/>
                <a:cs typeface="Courier New" panose="02070309020205020404" pitchFamily="49" charset="0"/>
                <a:sym typeface="Consolas"/>
              </a:rPr>
              <a:t>]], </a:t>
            </a:r>
            <a:r>
              <a:rPr lang="en-US" altLang="ko-KR" sz="1400" b="1" dirty="0" smtClean="0">
                <a:latin typeface="Courier New" panose="02070309020205020404" pitchFamily="49" charset="0"/>
                <a:ea typeface="Consolas"/>
                <a:cs typeface="Courier New" panose="02070309020205020404" pitchFamily="49" charset="0"/>
                <a:sym typeface="Consolas"/>
              </a:rPr>
              <a:t>[[2], [5]], [[3], [6]]</a:t>
            </a:r>
            <a:endParaRPr lang="en-US" altLang="ko-KR" sz="1400" b="1" dirty="0">
              <a:latin typeface="Courier New" panose="02070309020205020404" pitchFamily="49" charset="0"/>
              <a:ea typeface="Consolas"/>
              <a:cs typeface="Courier New" panose="02070309020205020404" pitchFamily="49" charset="0"/>
              <a:sym typeface="Consolas"/>
            </a:endParaRPr>
          </a:p>
        </p:txBody>
      </p:sp>
      <p:pic>
        <p:nvPicPr>
          <p:cNvPr id="5" name="그림 4"/>
          <p:cNvPicPr>
            <a:picLocks noChangeAspect="1"/>
          </p:cNvPicPr>
          <p:nvPr/>
        </p:nvPicPr>
        <p:blipFill>
          <a:blip r:embed="rId2"/>
          <a:stretch>
            <a:fillRect/>
          </a:stretch>
        </p:blipFill>
        <p:spPr>
          <a:xfrm>
            <a:off x="901573" y="5583857"/>
            <a:ext cx="714375" cy="866775"/>
          </a:xfrm>
          <a:prstGeom prst="rect">
            <a:avLst/>
          </a:prstGeom>
        </p:spPr>
      </p:pic>
    </p:spTree>
    <p:extLst>
      <p:ext uri="{BB962C8B-B14F-4D97-AF65-F5344CB8AC3E}">
        <p14:creationId xmlns:p14="http://schemas.microsoft.com/office/powerpoint/2010/main" val="33706217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smtClean="0"/>
              <a:t>Let’s rethink graph and session</a:t>
            </a:r>
            <a:endParaRPr lang="ko-KR" altLang="en-US" sz="2800" b="1" dirty="0"/>
          </a:p>
        </p:txBody>
      </p:sp>
      <p:sp>
        <p:nvSpPr>
          <p:cNvPr id="3" name="내용 개체 틀 2"/>
          <p:cNvSpPr>
            <a:spLocks noGrp="1"/>
          </p:cNvSpPr>
          <p:nvPr>
            <p:ph idx="1"/>
          </p:nvPr>
        </p:nvSpPr>
        <p:spPr/>
        <p:txBody>
          <a:bodyPr>
            <a:normAutofit/>
          </a:bodyPr>
          <a:lstStyle/>
          <a:p>
            <a:r>
              <a:rPr lang="en-US" altLang="ko-KR" sz="1800" dirty="0" err="1" smtClean="0"/>
              <a:t>TensorFlow</a:t>
            </a:r>
            <a:r>
              <a:rPr lang="en-US" altLang="ko-KR" sz="1800" dirty="0" smtClean="0"/>
              <a:t> creates a default graph for you, so we don’t need the first two lines of the code above. The default graph is also what the sessions in the next section use when not manually specifying a graph.</a:t>
            </a:r>
            <a:endParaRPr lang="ko-KR" altLang="en-US" sz="1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901573" y="2731832"/>
            <a:ext cx="10659056" cy="2893100"/>
          </a:xfrm>
          <a:prstGeom prst="rect">
            <a:avLst/>
          </a:prstGeom>
          <a:noFill/>
          <a:ln>
            <a:solidFill>
              <a:schemeClr val="bg1">
                <a:lumMod val="75000"/>
              </a:schemeClr>
            </a:solidFill>
          </a:ln>
        </p:spPr>
        <p:txBody>
          <a:bodyPr wrap="square" rtlCol="0">
            <a:spAutoFit/>
          </a:bodyPr>
          <a:lstStyle/>
          <a:p>
            <a:pPr lvl="0"/>
            <a:r>
              <a:rPr lang="en-US" altLang="ko-KR" sz="1400" b="1" dirty="0" err="1">
                <a:latin typeface="Courier New" panose="02070309020205020404" pitchFamily="49" charset="0"/>
                <a:ea typeface="Consolas"/>
                <a:cs typeface="Courier New" panose="02070309020205020404" pitchFamily="49" charset="0"/>
                <a:sym typeface="Consolas"/>
              </a:rPr>
              <a:t>tf.reset_default_graph</a:t>
            </a:r>
            <a:r>
              <a:rPr lang="en-US" altLang="ko-KR" sz="1400" b="1" dirty="0">
                <a:latin typeface="Courier New" panose="02070309020205020404" pitchFamily="49" charset="0"/>
                <a:ea typeface="Consolas"/>
                <a:cs typeface="Courier New" panose="02070309020205020404" pitchFamily="49" charset="0"/>
                <a:sym typeface="Consolas"/>
              </a:rPr>
              <a:t>()</a:t>
            </a:r>
          </a:p>
          <a:p>
            <a:pPr lvl="0"/>
            <a:endParaRPr lang="en-US" altLang="ko-KR" sz="1400" b="1" dirty="0">
              <a:latin typeface="Courier New" panose="02070309020205020404" pitchFamily="49" charset="0"/>
              <a:ea typeface="Consolas"/>
              <a:cs typeface="Courier New" panose="02070309020205020404" pitchFamily="49" charset="0"/>
              <a:sym typeface="Consolas"/>
            </a:endParaRPr>
          </a:p>
          <a:p>
            <a:pPr lvl="0"/>
            <a:r>
              <a:rPr lang="en-US" altLang="ko-KR" sz="1400" b="1" dirty="0">
                <a:latin typeface="Courier New" panose="02070309020205020404" pitchFamily="49" charset="0"/>
                <a:ea typeface="Consolas"/>
                <a:cs typeface="Courier New" panose="02070309020205020404" pitchFamily="49" charset="0"/>
                <a:sym typeface="Consolas"/>
              </a:rPr>
              <a:t>graph = </a:t>
            </a:r>
            <a:r>
              <a:rPr lang="en-US" altLang="ko-KR" sz="1400" b="1" dirty="0" err="1">
                <a:latin typeface="Courier New" panose="02070309020205020404" pitchFamily="49" charset="0"/>
                <a:ea typeface="Consolas"/>
                <a:cs typeface="Courier New" panose="02070309020205020404" pitchFamily="49" charset="0"/>
                <a:sym typeface="Consolas"/>
              </a:rPr>
              <a:t>tf.Graph</a:t>
            </a:r>
            <a:r>
              <a:rPr lang="en-US" altLang="ko-KR" sz="1400" b="1" dirty="0">
                <a:latin typeface="Courier New" panose="02070309020205020404" pitchFamily="49" charset="0"/>
                <a:ea typeface="Consolas"/>
                <a:cs typeface="Courier New" panose="02070309020205020404" pitchFamily="49" charset="0"/>
                <a:sym typeface="Consolas"/>
              </a:rPr>
              <a:t>()</a:t>
            </a:r>
          </a:p>
          <a:p>
            <a:pPr lvl="0"/>
            <a:r>
              <a:rPr lang="en-US" altLang="ko-KR" sz="1400" b="1" dirty="0">
                <a:latin typeface="Courier New" panose="02070309020205020404" pitchFamily="49" charset="0"/>
                <a:ea typeface="Consolas"/>
                <a:cs typeface="Courier New" panose="02070309020205020404" pitchFamily="49" charset="0"/>
                <a:sym typeface="Consolas"/>
              </a:rPr>
              <a:t>with </a:t>
            </a:r>
            <a:r>
              <a:rPr lang="en-US" altLang="ko-KR" sz="1400" b="1" dirty="0" err="1">
                <a:latin typeface="Courier New" panose="02070309020205020404" pitchFamily="49" charset="0"/>
                <a:ea typeface="Consolas"/>
                <a:cs typeface="Courier New" panose="02070309020205020404" pitchFamily="49" charset="0"/>
                <a:sym typeface="Consolas"/>
              </a:rPr>
              <a:t>graph.as_default</a:t>
            </a:r>
            <a:r>
              <a:rPr lang="en-US" altLang="ko-KR" sz="1400" b="1" dirty="0">
                <a:latin typeface="Courier New" panose="02070309020205020404" pitchFamily="49" charset="0"/>
                <a:ea typeface="Consolas"/>
                <a:cs typeface="Courier New" panose="02070309020205020404" pitchFamily="49" charset="0"/>
                <a:sym typeface="Consolas"/>
              </a:rPr>
              <a:t>(): </a:t>
            </a:r>
            <a:r>
              <a:rPr lang="en-US" altLang="ko-KR" sz="1400" b="1" dirty="0" smtClean="0">
                <a:latin typeface="Courier New" panose="02070309020205020404" pitchFamily="49" charset="0"/>
                <a:ea typeface="Consolas"/>
                <a:cs typeface="Courier New" panose="02070309020205020404" pitchFamily="49" charset="0"/>
                <a:sym typeface="Consolas"/>
              </a:rPr>
              <a:t># Returns </a:t>
            </a:r>
            <a:r>
              <a:rPr lang="en-US" altLang="ko-KR" sz="1400" b="1" dirty="0">
                <a:latin typeface="Courier New" panose="02070309020205020404" pitchFamily="49" charset="0"/>
                <a:ea typeface="Consolas"/>
                <a:cs typeface="Courier New" panose="02070309020205020404" pitchFamily="49" charset="0"/>
                <a:sym typeface="Consolas"/>
              </a:rPr>
              <a:t>a context manager that makes this Graph the default graph.</a:t>
            </a:r>
          </a:p>
          <a:p>
            <a:pPr lvl="0"/>
            <a:r>
              <a:rPr lang="en-US" altLang="ko-KR" sz="1400" b="1" dirty="0">
                <a:latin typeface="Courier New" panose="02070309020205020404" pitchFamily="49" charset="0"/>
                <a:ea typeface="Consolas"/>
                <a:cs typeface="Courier New" panose="02070309020205020404" pitchFamily="49" charset="0"/>
                <a:sym typeface="Consolas"/>
              </a:rPr>
              <a:t>    variable = </a:t>
            </a:r>
            <a:r>
              <a:rPr lang="en-US" altLang="ko-KR" sz="1400" b="1" dirty="0" err="1">
                <a:latin typeface="Courier New" panose="02070309020205020404" pitchFamily="49" charset="0"/>
                <a:ea typeface="Consolas"/>
                <a:cs typeface="Courier New" panose="02070309020205020404" pitchFamily="49" charset="0"/>
                <a:sym typeface="Consolas"/>
              </a:rPr>
              <a:t>tf.Variable</a:t>
            </a:r>
            <a:r>
              <a:rPr lang="en-US" altLang="ko-KR" sz="1400" b="1" dirty="0">
                <a:latin typeface="Courier New" panose="02070309020205020404" pitchFamily="49" charset="0"/>
                <a:ea typeface="Consolas"/>
                <a:cs typeface="Courier New" panose="02070309020205020404" pitchFamily="49" charset="0"/>
                <a:sym typeface="Consolas"/>
              </a:rPr>
              <a:t>(42, name='foo')</a:t>
            </a:r>
          </a:p>
          <a:p>
            <a:pPr lvl="0"/>
            <a:r>
              <a:rPr lang="en-US" altLang="ko-KR" sz="1400" b="1" dirty="0">
                <a:latin typeface="Courier New" panose="02070309020205020404" pitchFamily="49" charset="0"/>
                <a:ea typeface="Consolas"/>
                <a:cs typeface="Courier New" panose="02070309020205020404" pitchFamily="49" charset="0"/>
                <a:sym typeface="Consolas"/>
              </a:rPr>
              <a:t>    initialize = </a:t>
            </a:r>
            <a:r>
              <a:rPr lang="en-US" altLang="ko-KR" sz="1400" b="1" dirty="0" err="1">
                <a:latin typeface="Courier New" panose="02070309020205020404" pitchFamily="49" charset="0"/>
                <a:ea typeface="Consolas"/>
                <a:cs typeface="Courier New" panose="02070309020205020404" pitchFamily="49" charset="0"/>
                <a:sym typeface="Consolas"/>
              </a:rPr>
              <a:t>tf.global_variables_initializer</a:t>
            </a:r>
            <a:r>
              <a:rPr lang="en-US" altLang="ko-KR" sz="1400" b="1" dirty="0">
                <a:latin typeface="Courier New" panose="02070309020205020404" pitchFamily="49" charset="0"/>
                <a:ea typeface="Consolas"/>
                <a:cs typeface="Courier New" panose="02070309020205020404" pitchFamily="49" charset="0"/>
                <a:sym typeface="Consolas"/>
              </a:rPr>
              <a:t>()</a:t>
            </a:r>
          </a:p>
          <a:p>
            <a:pPr lvl="0"/>
            <a:r>
              <a:rPr lang="en-US" altLang="ko-KR" sz="1400" b="1" dirty="0">
                <a:latin typeface="Courier New" panose="02070309020205020404" pitchFamily="49" charset="0"/>
                <a:ea typeface="Consolas"/>
                <a:cs typeface="Courier New" panose="02070309020205020404" pitchFamily="49" charset="0"/>
                <a:sym typeface="Consolas"/>
              </a:rPr>
              <a:t>    assign = </a:t>
            </a:r>
            <a:r>
              <a:rPr lang="en-US" altLang="ko-KR" sz="1400" b="1" dirty="0" err="1">
                <a:latin typeface="Courier New" panose="02070309020205020404" pitchFamily="49" charset="0"/>
                <a:ea typeface="Consolas"/>
                <a:cs typeface="Courier New" panose="02070309020205020404" pitchFamily="49" charset="0"/>
                <a:sym typeface="Consolas"/>
              </a:rPr>
              <a:t>variable.assign</a:t>
            </a:r>
            <a:r>
              <a:rPr lang="en-US" altLang="ko-KR" sz="1400" b="1" dirty="0">
                <a:latin typeface="Courier New" panose="02070309020205020404" pitchFamily="49" charset="0"/>
                <a:ea typeface="Consolas"/>
                <a:cs typeface="Courier New" panose="02070309020205020404" pitchFamily="49" charset="0"/>
                <a:sym typeface="Consolas"/>
              </a:rPr>
              <a:t>(13)</a:t>
            </a:r>
          </a:p>
          <a:p>
            <a:pPr lvl="0"/>
            <a:endParaRPr lang="en-US" altLang="ko-KR" sz="1400" b="1" dirty="0">
              <a:latin typeface="Courier New" panose="02070309020205020404" pitchFamily="49" charset="0"/>
              <a:ea typeface="Consolas"/>
              <a:cs typeface="Courier New" panose="02070309020205020404" pitchFamily="49" charset="0"/>
              <a:sym typeface="Consolas"/>
            </a:endParaRPr>
          </a:p>
          <a:p>
            <a:pPr lvl="0"/>
            <a:r>
              <a:rPr lang="en-US" altLang="ko-KR" sz="1400" b="1" dirty="0">
                <a:latin typeface="Courier New" panose="02070309020205020404" pitchFamily="49" charset="0"/>
                <a:ea typeface="Consolas"/>
                <a:cs typeface="Courier New" panose="02070309020205020404" pitchFamily="49" charset="0"/>
                <a:sym typeface="Consolas"/>
              </a:rPr>
              <a:t>with </a:t>
            </a:r>
            <a:r>
              <a:rPr lang="en-US" altLang="ko-KR" sz="1400" b="1" dirty="0" err="1">
                <a:latin typeface="Courier New" panose="02070309020205020404" pitchFamily="49" charset="0"/>
                <a:ea typeface="Consolas"/>
                <a:cs typeface="Courier New" panose="02070309020205020404" pitchFamily="49" charset="0"/>
                <a:sym typeface="Consolas"/>
              </a:rPr>
              <a:t>tf.Session</a:t>
            </a:r>
            <a:r>
              <a:rPr lang="en-US" altLang="ko-KR" sz="1400" b="1" dirty="0">
                <a:latin typeface="Courier New" panose="02070309020205020404" pitchFamily="49" charset="0"/>
                <a:ea typeface="Consolas"/>
                <a:cs typeface="Courier New" panose="02070309020205020404" pitchFamily="49" charset="0"/>
                <a:sym typeface="Consolas"/>
              </a:rPr>
              <a:t>(graph=graph) as </a:t>
            </a:r>
            <a:r>
              <a:rPr lang="en-US" altLang="ko-KR" sz="1400" b="1" dirty="0" err="1">
                <a:latin typeface="Courier New" panose="02070309020205020404" pitchFamily="49" charset="0"/>
                <a:ea typeface="Consolas"/>
                <a:cs typeface="Courier New" panose="02070309020205020404" pitchFamily="49" charset="0"/>
                <a:sym typeface="Consolas"/>
              </a:rPr>
              <a:t>sess</a:t>
            </a:r>
            <a:r>
              <a:rPr lang="en-US" altLang="ko-KR" sz="1400" b="1" dirty="0">
                <a:latin typeface="Courier New" panose="02070309020205020404" pitchFamily="49" charset="0"/>
                <a:ea typeface="Consolas"/>
                <a:cs typeface="Courier New" panose="02070309020205020404" pitchFamily="49" charset="0"/>
                <a:sym typeface="Consolas"/>
              </a:rPr>
              <a:t>:</a:t>
            </a:r>
          </a:p>
          <a:p>
            <a:pPr lvl="0"/>
            <a:r>
              <a:rPr lang="en-US" altLang="ko-KR" sz="1400" b="1" dirty="0">
                <a:latin typeface="Courier New" panose="02070309020205020404" pitchFamily="49" charset="0"/>
                <a:ea typeface="Consolas"/>
                <a:cs typeface="Courier New" panose="02070309020205020404" pitchFamily="49" charset="0"/>
                <a:sym typeface="Consolas"/>
              </a:rPr>
              <a:t>    </a:t>
            </a:r>
            <a:r>
              <a:rPr lang="en-US" altLang="ko-KR" sz="1400" b="1" dirty="0" err="1">
                <a:latin typeface="Courier New" panose="02070309020205020404" pitchFamily="49" charset="0"/>
                <a:ea typeface="Consolas"/>
                <a:cs typeface="Courier New" panose="02070309020205020404" pitchFamily="49" charset="0"/>
                <a:sym typeface="Consolas"/>
              </a:rPr>
              <a:t>sess.run</a:t>
            </a:r>
            <a:r>
              <a:rPr lang="en-US" altLang="ko-KR" sz="1400" b="1" dirty="0">
                <a:latin typeface="Courier New" panose="02070309020205020404" pitchFamily="49" charset="0"/>
                <a:ea typeface="Consolas"/>
                <a:cs typeface="Courier New" panose="02070309020205020404" pitchFamily="49" charset="0"/>
                <a:sym typeface="Consolas"/>
              </a:rPr>
              <a:t>(initialize)</a:t>
            </a:r>
          </a:p>
          <a:p>
            <a:pPr lvl="0"/>
            <a:r>
              <a:rPr lang="en-US" altLang="ko-KR" sz="1400" b="1" dirty="0">
                <a:latin typeface="Courier New" panose="02070309020205020404" pitchFamily="49" charset="0"/>
                <a:ea typeface="Consolas"/>
                <a:cs typeface="Courier New" panose="02070309020205020404" pitchFamily="49" charset="0"/>
                <a:sym typeface="Consolas"/>
              </a:rPr>
              <a:t>    </a:t>
            </a:r>
            <a:r>
              <a:rPr lang="en-US" altLang="ko-KR" sz="1400" b="1" dirty="0" err="1">
                <a:latin typeface="Courier New" panose="02070309020205020404" pitchFamily="49" charset="0"/>
                <a:ea typeface="Consolas"/>
                <a:cs typeface="Courier New" panose="02070309020205020404" pitchFamily="49" charset="0"/>
                <a:sym typeface="Consolas"/>
              </a:rPr>
              <a:t>sess.run</a:t>
            </a:r>
            <a:r>
              <a:rPr lang="en-US" altLang="ko-KR" sz="1400" b="1" dirty="0">
                <a:latin typeface="Courier New" panose="02070309020205020404" pitchFamily="49" charset="0"/>
                <a:ea typeface="Consolas"/>
                <a:cs typeface="Courier New" panose="02070309020205020404" pitchFamily="49" charset="0"/>
                <a:sym typeface="Consolas"/>
              </a:rPr>
              <a:t>(assign)</a:t>
            </a:r>
          </a:p>
          <a:p>
            <a:pPr lvl="0"/>
            <a:r>
              <a:rPr lang="en-US" altLang="ko-KR" sz="1400" b="1" dirty="0">
                <a:latin typeface="Courier New" panose="02070309020205020404" pitchFamily="49" charset="0"/>
                <a:ea typeface="Consolas"/>
                <a:cs typeface="Courier New" panose="02070309020205020404" pitchFamily="49" charset="0"/>
                <a:sym typeface="Consolas"/>
              </a:rPr>
              <a:t>    print(</a:t>
            </a:r>
            <a:r>
              <a:rPr lang="en-US" altLang="ko-KR" sz="1400" b="1" dirty="0" err="1">
                <a:latin typeface="Courier New" panose="02070309020205020404" pitchFamily="49" charset="0"/>
                <a:ea typeface="Consolas"/>
                <a:cs typeface="Courier New" panose="02070309020205020404" pitchFamily="49" charset="0"/>
                <a:sym typeface="Consolas"/>
              </a:rPr>
              <a:t>sess.run</a:t>
            </a:r>
            <a:r>
              <a:rPr lang="en-US" altLang="ko-KR" sz="1400" b="1" dirty="0">
                <a:latin typeface="Courier New" panose="02070309020205020404" pitchFamily="49" charset="0"/>
                <a:ea typeface="Consolas"/>
                <a:cs typeface="Courier New" panose="02070309020205020404" pitchFamily="49" charset="0"/>
                <a:sym typeface="Consolas"/>
              </a:rPr>
              <a:t>(variable</a:t>
            </a:r>
            <a:r>
              <a:rPr lang="en-US" altLang="ko-KR" sz="1400" b="1" dirty="0" smtClean="0">
                <a:latin typeface="Courier New" panose="02070309020205020404" pitchFamily="49" charset="0"/>
                <a:ea typeface="Consolas"/>
                <a:cs typeface="Courier New" panose="02070309020205020404" pitchFamily="49" charset="0"/>
                <a:sym typeface="Consolas"/>
              </a:rPr>
              <a:t>))</a:t>
            </a:r>
          </a:p>
          <a:p>
            <a:pPr lvl="0"/>
            <a:r>
              <a:rPr lang="en-US" altLang="ko-KR" sz="1400" b="1" dirty="0" smtClean="0">
                <a:latin typeface="Courier New" panose="02070309020205020404" pitchFamily="49" charset="0"/>
                <a:ea typeface="Consolas"/>
                <a:cs typeface="Courier New" panose="02070309020205020404" pitchFamily="49" charset="0"/>
                <a:sym typeface="Consolas"/>
              </a:rPr>
              <a:t>    print(</a:t>
            </a:r>
            <a:r>
              <a:rPr lang="en-US" altLang="ko-KR" sz="1400" b="1" dirty="0" err="1" smtClean="0">
                <a:latin typeface="Courier New" panose="02070309020205020404" pitchFamily="49" charset="0"/>
                <a:ea typeface="Consolas"/>
                <a:cs typeface="Courier New" panose="02070309020205020404" pitchFamily="49" charset="0"/>
                <a:sym typeface="Consolas"/>
              </a:rPr>
              <a:t>assign.eval</a:t>
            </a:r>
            <a:r>
              <a:rPr lang="en-US" altLang="ko-KR" sz="1400" b="1" dirty="0" smtClean="0">
                <a:latin typeface="Courier New" panose="02070309020205020404" pitchFamily="49" charset="0"/>
                <a:ea typeface="Consolas"/>
                <a:cs typeface="Courier New" panose="02070309020205020404" pitchFamily="49" charset="0"/>
                <a:sym typeface="Consolas"/>
              </a:rPr>
              <a:t>(session=</a:t>
            </a:r>
            <a:r>
              <a:rPr lang="en-US" altLang="ko-KR" sz="1400" b="1" dirty="0" err="1" smtClean="0">
                <a:latin typeface="Courier New" panose="02070309020205020404" pitchFamily="49" charset="0"/>
                <a:ea typeface="Consolas"/>
                <a:cs typeface="Courier New" panose="02070309020205020404" pitchFamily="49" charset="0"/>
                <a:sym typeface="Consolas"/>
              </a:rPr>
              <a:t>sess</a:t>
            </a:r>
            <a:r>
              <a:rPr lang="en-US" altLang="ko-KR" sz="1400" b="1" dirty="0">
                <a:latin typeface="Courier New" panose="02070309020205020404" pitchFamily="49" charset="0"/>
                <a:ea typeface="Consolas"/>
                <a:cs typeface="Courier New" panose="02070309020205020404" pitchFamily="49" charset="0"/>
                <a:sym typeface="Consolas"/>
              </a:rPr>
              <a:t>))</a:t>
            </a:r>
          </a:p>
        </p:txBody>
      </p:sp>
      <p:sp>
        <p:nvSpPr>
          <p:cNvPr id="5" name="직사각형 4"/>
          <p:cNvSpPr/>
          <p:nvPr/>
        </p:nvSpPr>
        <p:spPr>
          <a:xfrm>
            <a:off x="922788" y="5679624"/>
            <a:ext cx="5308313" cy="369332"/>
          </a:xfrm>
          <a:prstGeom prst="rect">
            <a:avLst/>
          </a:prstGeom>
        </p:spPr>
        <p:txBody>
          <a:bodyPr wrap="none">
            <a:spAutoFit/>
          </a:bodyPr>
          <a:lstStyle/>
          <a:p>
            <a:r>
              <a:rPr lang="ko-KR" altLang="en-US" dirty="0"/>
              <a:t>https://danijar.com/what-is-a-tensorflow-session/</a:t>
            </a:r>
          </a:p>
        </p:txBody>
      </p:sp>
    </p:spTree>
    <p:extLst>
      <p:ext uri="{BB962C8B-B14F-4D97-AF65-F5344CB8AC3E}">
        <p14:creationId xmlns:p14="http://schemas.microsoft.com/office/powerpoint/2010/main" val="8591622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3BCD84-10D4-4F32-A89D-5B338AC70061}"/>
              </a:ext>
            </a:extLst>
          </p:cNvPr>
          <p:cNvSpPr txBox="1"/>
          <p:nvPr/>
        </p:nvSpPr>
        <p:spPr>
          <a:xfrm>
            <a:off x="766472" y="381749"/>
            <a:ext cx="10659056" cy="6124754"/>
          </a:xfrm>
          <a:prstGeom prst="rect">
            <a:avLst/>
          </a:prstGeom>
          <a:noFill/>
          <a:ln>
            <a:solidFill>
              <a:schemeClr val="bg1">
                <a:lumMod val="75000"/>
              </a:schemeClr>
            </a:solidFill>
          </a:ln>
        </p:spPr>
        <p:txBody>
          <a:bodyPr wrap="square" rtlCol="0">
            <a:spAutoFit/>
          </a:bodyPr>
          <a:lstStyle/>
          <a:p>
            <a:pPr lvl="0"/>
            <a:r>
              <a:rPr lang="en-US" altLang="ko-KR" sz="1400" b="1" dirty="0" err="1">
                <a:latin typeface="Courier New" panose="02070309020205020404" pitchFamily="49" charset="0"/>
                <a:ea typeface="Consolas"/>
                <a:cs typeface="Courier New" panose="02070309020205020404" pitchFamily="49" charset="0"/>
                <a:sym typeface="Consolas"/>
              </a:rPr>
              <a:t>tf.reset_default_graph</a:t>
            </a:r>
            <a:r>
              <a:rPr lang="en-US" altLang="ko-KR" sz="1400" b="1" dirty="0">
                <a:latin typeface="Courier New" panose="02070309020205020404" pitchFamily="49" charset="0"/>
                <a:ea typeface="Consolas"/>
                <a:cs typeface="Courier New" panose="02070309020205020404" pitchFamily="49" charset="0"/>
                <a:sym typeface="Consolas"/>
              </a:rPr>
              <a:t>()</a:t>
            </a:r>
          </a:p>
          <a:p>
            <a:pPr lvl="0"/>
            <a:endParaRPr lang="en-US" altLang="ko-KR" sz="1400" b="1" dirty="0">
              <a:latin typeface="Courier New" panose="02070309020205020404" pitchFamily="49" charset="0"/>
              <a:ea typeface="Consolas"/>
              <a:cs typeface="Courier New" panose="02070309020205020404" pitchFamily="49" charset="0"/>
              <a:sym typeface="Consolas"/>
            </a:endParaRPr>
          </a:p>
          <a:p>
            <a:pPr lvl="0"/>
            <a:r>
              <a:rPr lang="en-US" altLang="ko-KR" sz="1400" b="1" dirty="0">
                <a:latin typeface="Courier New" panose="02070309020205020404" pitchFamily="49" charset="0"/>
                <a:ea typeface="Consolas"/>
                <a:cs typeface="Courier New" panose="02070309020205020404" pitchFamily="49" charset="0"/>
                <a:sym typeface="Consolas"/>
              </a:rPr>
              <a:t>g_1 = </a:t>
            </a:r>
            <a:r>
              <a:rPr lang="en-US" altLang="ko-KR" sz="1400" b="1" dirty="0" err="1">
                <a:latin typeface="Courier New" panose="02070309020205020404" pitchFamily="49" charset="0"/>
                <a:ea typeface="Consolas"/>
                <a:cs typeface="Courier New" panose="02070309020205020404" pitchFamily="49" charset="0"/>
                <a:sym typeface="Consolas"/>
              </a:rPr>
              <a:t>tf.Graph</a:t>
            </a:r>
            <a:r>
              <a:rPr lang="en-US" altLang="ko-KR" sz="1400" b="1" dirty="0">
                <a:latin typeface="Courier New" panose="02070309020205020404" pitchFamily="49" charset="0"/>
                <a:ea typeface="Consolas"/>
                <a:cs typeface="Courier New" panose="02070309020205020404" pitchFamily="49" charset="0"/>
                <a:sym typeface="Consolas"/>
              </a:rPr>
              <a:t>()</a:t>
            </a:r>
          </a:p>
          <a:p>
            <a:pPr lvl="0"/>
            <a:r>
              <a:rPr lang="en-US" altLang="ko-KR" sz="1400" b="1" dirty="0">
                <a:latin typeface="Courier New" panose="02070309020205020404" pitchFamily="49" charset="0"/>
                <a:ea typeface="Consolas"/>
                <a:cs typeface="Courier New" panose="02070309020205020404" pitchFamily="49" charset="0"/>
                <a:sym typeface="Consolas"/>
              </a:rPr>
              <a:t>with g_1.as_default():</a:t>
            </a:r>
          </a:p>
          <a:p>
            <a:pPr lvl="0"/>
            <a:r>
              <a:rPr lang="en-US" altLang="ko-KR" sz="1400" b="1" dirty="0">
                <a:latin typeface="Courier New" panose="02070309020205020404" pitchFamily="49" charset="0"/>
                <a:ea typeface="Consolas"/>
                <a:cs typeface="Courier New" panose="02070309020205020404" pitchFamily="49" charset="0"/>
                <a:sym typeface="Consolas"/>
              </a:rPr>
              <a:t>  # Operations created in this scope will be added to `g_1`.</a:t>
            </a:r>
          </a:p>
          <a:p>
            <a:pPr lvl="0"/>
            <a:r>
              <a:rPr lang="en-US" altLang="ko-KR" sz="1400" b="1" dirty="0">
                <a:latin typeface="Courier New" panose="02070309020205020404" pitchFamily="49" charset="0"/>
                <a:ea typeface="Consolas"/>
                <a:cs typeface="Courier New" panose="02070309020205020404" pitchFamily="49" charset="0"/>
                <a:sym typeface="Consolas"/>
              </a:rPr>
              <a:t>    c = </a:t>
            </a:r>
            <a:r>
              <a:rPr lang="en-US" altLang="ko-KR" sz="1400" b="1" dirty="0" err="1">
                <a:latin typeface="Courier New" panose="02070309020205020404" pitchFamily="49" charset="0"/>
                <a:ea typeface="Consolas"/>
                <a:cs typeface="Courier New" panose="02070309020205020404" pitchFamily="49" charset="0"/>
                <a:sym typeface="Consolas"/>
              </a:rPr>
              <a:t>tf.constant</a:t>
            </a:r>
            <a:r>
              <a:rPr lang="en-US" altLang="ko-KR" sz="1400" b="1" dirty="0">
                <a:latin typeface="Courier New" panose="02070309020205020404" pitchFamily="49" charset="0"/>
                <a:ea typeface="Consolas"/>
                <a:cs typeface="Courier New" panose="02070309020205020404" pitchFamily="49" charset="0"/>
                <a:sym typeface="Consolas"/>
              </a:rPr>
              <a:t>("Node in g_1")</a:t>
            </a:r>
          </a:p>
          <a:p>
            <a:pPr lvl="0"/>
            <a:endParaRPr lang="en-US" altLang="ko-KR" sz="1400" b="1" dirty="0">
              <a:latin typeface="Courier New" panose="02070309020205020404" pitchFamily="49" charset="0"/>
              <a:ea typeface="Consolas"/>
              <a:cs typeface="Courier New" panose="02070309020205020404" pitchFamily="49" charset="0"/>
              <a:sym typeface="Consolas"/>
            </a:endParaRPr>
          </a:p>
          <a:p>
            <a:pPr lvl="0"/>
            <a:r>
              <a:rPr lang="en-US" altLang="ko-KR" sz="1400" b="1" dirty="0">
                <a:latin typeface="Courier New" panose="02070309020205020404" pitchFamily="49" charset="0"/>
                <a:ea typeface="Consolas"/>
                <a:cs typeface="Courier New" panose="02070309020205020404" pitchFamily="49" charset="0"/>
                <a:sym typeface="Consolas"/>
              </a:rPr>
              <a:t>  # Sessions created in this scope will run operations from `g_1`.</a:t>
            </a:r>
          </a:p>
          <a:p>
            <a:pPr lvl="0"/>
            <a:r>
              <a:rPr lang="en-US" altLang="ko-KR" sz="1400" b="1" dirty="0">
                <a:latin typeface="Courier New" panose="02070309020205020404" pitchFamily="49" charset="0"/>
                <a:ea typeface="Consolas"/>
                <a:cs typeface="Courier New" panose="02070309020205020404" pitchFamily="49" charset="0"/>
                <a:sym typeface="Consolas"/>
              </a:rPr>
              <a:t>    sess_1 = </a:t>
            </a:r>
            <a:r>
              <a:rPr lang="en-US" altLang="ko-KR" sz="1400" b="1" dirty="0" err="1">
                <a:latin typeface="Courier New" panose="02070309020205020404" pitchFamily="49" charset="0"/>
                <a:ea typeface="Consolas"/>
                <a:cs typeface="Courier New" panose="02070309020205020404" pitchFamily="49" charset="0"/>
                <a:sym typeface="Consolas"/>
              </a:rPr>
              <a:t>tf.Session</a:t>
            </a:r>
            <a:r>
              <a:rPr lang="en-US" altLang="ko-KR" sz="1400" b="1" dirty="0">
                <a:latin typeface="Courier New" panose="02070309020205020404" pitchFamily="49" charset="0"/>
                <a:ea typeface="Consolas"/>
                <a:cs typeface="Courier New" panose="02070309020205020404" pitchFamily="49" charset="0"/>
                <a:sym typeface="Consolas"/>
              </a:rPr>
              <a:t>()</a:t>
            </a:r>
          </a:p>
          <a:p>
            <a:pPr lvl="0"/>
            <a:endParaRPr lang="en-US" altLang="ko-KR" sz="1400" b="1" dirty="0">
              <a:latin typeface="Courier New" panose="02070309020205020404" pitchFamily="49" charset="0"/>
              <a:ea typeface="Consolas"/>
              <a:cs typeface="Courier New" panose="02070309020205020404" pitchFamily="49" charset="0"/>
              <a:sym typeface="Consolas"/>
            </a:endParaRPr>
          </a:p>
          <a:p>
            <a:pPr lvl="0"/>
            <a:r>
              <a:rPr lang="en-US" altLang="ko-KR" sz="1400" b="1" dirty="0">
                <a:latin typeface="Courier New" panose="02070309020205020404" pitchFamily="49" charset="0"/>
                <a:ea typeface="Consolas"/>
                <a:cs typeface="Courier New" panose="02070309020205020404" pitchFamily="49" charset="0"/>
                <a:sym typeface="Consolas"/>
              </a:rPr>
              <a:t>g_2 = </a:t>
            </a:r>
            <a:r>
              <a:rPr lang="en-US" altLang="ko-KR" sz="1400" b="1" dirty="0" err="1">
                <a:latin typeface="Courier New" panose="02070309020205020404" pitchFamily="49" charset="0"/>
                <a:ea typeface="Consolas"/>
                <a:cs typeface="Courier New" panose="02070309020205020404" pitchFamily="49" charset="0"/>
                <a:sym typeface="Consolas"/>
              </a:rPr>
              <a:t>tf.Graph</a:t>
            </a:r>
            <a:r>
              <a:rPr lang="en-US" altLang="ko-KR" sz="1400" b="1" dirty="0">
                <a:latin typeface="Courier New" panose="02070309020205020404" pitchFamily="49" charset="0"/>
                <a:ea typeface="Consolas"/>
                <a:cs typeface="Courier New" panose="02070309020205020404" pitchFamily="49" charset="0"/>
                <a:sym typeface="Consolas"/>
              </a:rPr>
              <a:t>()</a:t>
            </a:r>
          </a:p>
          <a:p>
            <a:pPr lvl="0"/>
            <a:r>
              <a:rPr lang="en-US" altLang="ko-KR" sz="1400" b="1" dirty="0">
                <a:latin typeface="Courier New" panose="02070309020205020404" pitchFamily="49" charset="0"/>
                <a:ea typeface="Consolas"/>
                <a:cs typeface="Courier New" panose="02070309020205020404" pitchFamily="49" charset="0"/>
                <a:sym typeface="Consolas"/>
              </a:rPr>
              <a:t>with g_2.as_default():</a:t>
            </a:r>
          </a:p>
          <a:p>
            <a:pPr lvl="0"/>
            <a:r>
              <a:rPr lang="en-US" altLang="ko-KR" sz="1400" b="1" dirty="0">
                <a:latin typeface="Courier New" panose="02070309020205020404" pitchFamily="49" charset="0"/>
                <a:ea typeface="Consolas"/>
                <a:cs typeface="Courier New" panose="02070309020205020404" pitchFamily="49" charset="0"/>
                <a:sym typeface="Consolas"/>
              </a:rPr>
              <a:t>  # Operations created in this scope will be added to `g_2`.</a:t>
            </a:r>
          </a:p>
          <a:p>
            <a:pPr lvl="0"/>
            <a:r>
              <a:rPr lang="en-US" altLang="ko-KR" sz="1400" b="1" dirty="0">
                <a:latin typeface="Courier New" panose="02070309020205020404" pitchFamily="49" charset="0"/>
                <a:ea typeface="Consolas"/>
                <a:cs typeface="Courier New" panose="02070309020205020404" pitchFamily="49" charset="0"/>
                <a:sym typeface="Consolas"/>
              </a:rPr>
              <a:t>    d = </a:t>
            </a:r>
            <a:r>
              <a:rPr lang="en-US" altLang="ko-KR" sz="1400" b="1" dirty="0" err="1">
                <a:latin typeface="Courier New" panose="02070309020205020404" pitchFamily="49" charset="0"/>
                <a:ea typeface="Consolas"/>
                <a:cs typeface="Courier New" panose="02070309020205020404" pitchFamily="49" charset="0"/>
                <a:sym typeface="Consolas"/>
              </a:rPr>
              <a:t>tf.constant</a:t>
            </a:r>
            <a:r>
              <a:rPr lang="en-US" altLang="ko-KR" sz="1400" b="1" dirty="0">
                <a:latin typeface="Courier New" panose="02070309020205020404" pitchFamily="49" charset="0"/>
                <a:ea typeface="Consolas"/>
                <a:cs typeface="Courier New" panose="02070309020205020404" pitchFamily="49" charset="0"/>
                <a:sym typeface="Consolas"/>
              </a:rPr>
              <a:t>("Node in g_2")</a:t>
            </a:r>
          </a:p>
          <a:p>
            <a:pPr lvl="0"/>
            <a:r>
              <a:rPr lang="en-US" altLang="ko-KR" sz="1400" b="1" dirty="0">
                <a:latin typeface="Courier New" panose="02070309020205020404" pitchFamily="49" charset="0"/>
                <a:ea typeface="Consolas"/>
                <a:cs typeface="Courier New" panose="02070309020205020404" pitchFamily="49" charset="0"/>
                <a:sym typeface="Consolas"/>
              </a:rPr>
              <a:t>    </a:t>
            </a:r>
          </a:p>
          <a:p>
            <a:pPr lvl="0"/>
            <a:r>
              <a:rPr lang="en-US" altLang="ko-KR" sz="1400" b="1" dirty="0">
                <a:latin typeface="Courier New" panose="02070309020205020404" pitchFamily="49" charset="0"/>
                <a:ea typeface="Consolas"/>
                <a:cs typeface="Courier New" panose="02070309020205020404" pitchFamily="49" charset="0"/>
                <a:sym typeface="Consolas"/>
              </a:rPr>
              <a:t># Alternatively, you can pass a graph when constructing a `</a:t>
            </a:r>
            <a:r>
              <a:rPr lang="en-US" altLang="ko-KR" sz="1400" b="1" dirty="0" err="1">
                <a:latin typeface="Courier New" panose="02070309020205020404" pitchFamily="49" charset="0"/>
                <a:ea typeface="Consolas"/>
                <a:cs typeface="Courier New" panose="02070309020205020404" pitchFamily="49" charset="0"/>
                <a:sym typeface="Consolas"/>
              </a:rPr>
              <a:t>tf.Session</a:t>
            </a:r>
            <a:r>
              <a:rPr lang="en-US" altLang="ko-KR" sz="1400" b="1" dirty="0">
                <a:latin typeface="Courier New" panose="02070309020205020404" pitchFamily="49" charset="0"/>
                <a:ea typeface="Consolas"/>
                <a:cs typeface="Courier New" panose="02070309020205020404" pitchFamily="49" charset="0"/>
                <a:sym typeface="Consolas"/>
              </a:rPr>
              <a:t>`:</a:t>
            </a:r>
          </a:p>
          <a:p>
            <a:pPr lvl="0"/>
            <a:r>
              <a:rPr lang="en-US" altLang="ko-KR" sz="1400" b="1" dirty="0">
                <a:latin typeface="Courier New" panose="02070309020205020404" pitchFamily="49" charset="0"/>
                <a:ea typeface="Consolas"/>
                <a:cs typeface="Courier New" panose="02070309020205020404" pitchFamily="49" charset="0"/>
                <a:sym typeface="Consolas"/>
              </a:rPr>
              <a:t># `sess_2` will run operations from `g_2`.</a:t>
            </a:r>
          </a:p>
          <a:p>
            <a:pPr lvl="0"/>
            <a:r>
              <a:rPr lang="en-US" altLang="ko-KR" sz="1400" b="1" dirty="0">
                <a:latin typeface="Courier New" panose="02070309020205020404" pitchFamily="49" charset="0"/>
                <a:ea typeface="Consolas"/>
                <a:cs typeface="Courier New" panose="02070309020205020404" pitchFamily="49" charset="0"/>
                <a:sym typeface="Consolas"/>
              </a:rPr>
              <a:t>sess_2 = </a:t>
            </a:r>
            <a:r>
              <a:rPr lang="en-US" altLang="ko-KR" sz="1400" b="1" dirty="0" err="1">
                <a:latin typeface="Courier New" panose="02070309020205020404" pitchFamily="49" charset="0"/>
                <a:ea typeface="Consolas"/>
                <a:cs typeface="Courier New" panose="02070309020205020404" pitchFamily="49" charset="0"/>
                <a:sym typeface="Consolas"/>
              </a:rPr>
              <a:t>tf.Session</a:t>
            </a:r>
            <a:r>
              <a:rPr lang="en-US" altLang="ko-KR" sz="1400" b="1" dirty="0">
                <a:latin typeface="Courier New" panose="02070309020205020404" pitchFamily="49" charset="0"/>
                <a:ea typeface="Consolas"/>
                <a:cs typeface="Courier New" panose="02070309020205020404" pitchFamily="49" charset="0"/>
                <a:sym typeface="Consolas"/>
              </a:rPr>
              <a:t>(graph=g_2)</a:t>
            </a:r>
          </a:p>
          <a:p>
            <a:pPr lvl="0"/>
            <a:endParaRPr lang="en-US" altLang="ko-KR" sz="1400" b="1" dirty="0">
              <a:latin typeface="Courier New" panose="02070309020205020404" pitchFamily="49" charset="0"/>
              <a:ea typeface="Consolas"/>
              <a:cs typeface="Courier New" panose="02070309020205020404" pitchFamily="49" charset="0"/>
              <a:sym typeface="Consolas"/>
            </a:endParaRPr>
          </a:p>
          <a:p>
            <a:pPr lvl="0"/>
            <a:r>
              <a:rPr lang="en-US" altLang="ko-KR" sz="1400" b="1" dirty="0">
                <a:latin typeface="Courier New" panose="02070309020205020404" pitchFamily="49" charset="0"/>
                <a:ea typeface="Consolas"/>
                <a:cs typeface="Courier New" panose="02070309020205020404" pitchFamily="49" charset="0"/>
                <a:sym typeface="Consolas"/>
              </a:rPr>
              <a:t>assert </a:t>
            </a:r>
            <a:r>
              <a:rPr lang="en-US" altLang="ko-KR" sz="1400" b="1" dirty="0" err="1">
                <a:latin typeface="Courier New" panose="02070309020205020404" pitchFamily="49" charset="0"/>
                <a:ea typeface="Consolas"/>
                <a:cs typeface="Courier New" panose="02070309020205020404" pitchFamily="49" charset="0"/>
                <a:sym typeface="Consolas"/>
              </a:rPr>
              <a:t>c.graph</a:t>
            </a:r>
            <a:r>
              <a:rPr lang="en-US" altLang="ko-KR" sz="1400" b="1" dirty="0">
                <a:latin typeface="Courier New" panose="02070309020205020404" pitchFamily="49" charset="0"/>
                <a:ea typeface="Consolas"/>
                <a:cs typeface="Courier New" panose="02070309020205020404" pitchFamily="49" charset="0"/>
                <a:sym typeface="Consolas"/>
              </a:rPr>
              <a:t> is g_1</a:t>
            </a:r>
          </a:p>
          <a:p>
            <a:pPr lvl="0"/>
            <a:r>
              <a:rPr lang="en-US" altLang="ko-KR" sz="1400" b="1" dirty="0">
                <a:latin typeface="Courier New" panose="02070309020205020404" pitchFamily="49" charset="0"/>
                <a:ea typeface="Consolas"/>
                <a:cs typeface="Courier New" panose="02070309020205020404" pitchFamily="49" charset="0"/>
                <a:sym typeface="Consolas"/>
              </a:rPr>
              <a:t>assert sess_1.graph is g_1</a:t>
            </a:r>
          </a:p>
          <a:p>
            <a:pPr lvl="0"/>
            <a:endParaRPr lang="en-US" altLang="ko-KR" sz="1400" b="1" dirty="0">
              <a:latin typeface="Courier New" panose="02070309020205020404" pitchFamily="49" charset="0"/>
              <a:ea typeface="Consolas"/>
              <a:cs typeface="Courier New" panose="02070309020205020404" pitchFamily="49" charset="0"/>
              <a:sym typeface="Consolas"/>
            </a:endParaRPr>
          </a:p>
          <a:p>
            <a:pPr lvl="0"/>
            <a:r>
              <a:rPr lang="en-US" altLang="ko-KR" sz="1400" b="1" dirty="0">
                <a:latin typeface="Courier New" panose="02070309020205020404" pitchFamily="49" charset="0"/>
                <a:ea typeface="Consolas"/>
                <a:cs typeface="Courier New" panose="02070309020205020404" pitchFamily="49" charset="0"/>
                <a:sym typeface="Consolas"/>
              </a:rPr>
              <a:t>assert </a:t>
            </a:r>
            <a:r>
              <a:rPr lang="en-US" altLang="ko-KR" sz="1400" b="1" dirty="0" err="1">
                <a:latin typeface="Courier New" panose="02070309020205020404" pitchFamily="49" charset="0"/>
                <a:ea typeface="Consolas"/>
                <a:cs typeface="Courier New" panose="02070309020205020404" pitchFamily="49" charset="0"/>
                <a:sym typeface="Consolas"/>
              </a:rPr>
              <a:t>d.graph</a:t>
            </a:r>
            <a:r>
              <a:rPr lang="en-US" altLang="ko-KR" sz="1400" b="1" dirty="0">
                <a:latin typeface="Courier New" panose="02070309020205020404" pitchFamily="49" charset="0"/>
                <a:ea typeface="Consolas"/>
                <a:cs typeface="Courier New" panose="02070309020205020404" pitchFamily="49" charset="0"/>
                <a:sym typeface="Consolas"/>
              </a:rPr>
              <a:t> is g_2</a:t>
            </a:r>
          </a:p>
          <a:p>
            <a:pPr lvl="0"/>
            <a:r>
              <a:rPr lang="en-US" altLang="ko-KR" sz="1400" b="1" dirty="0">
                <a:latin typeface="Courier New" panose="02070309020205020404" pitchFamily="49" charset="0"/>
                <a:ea typeface="Consolas"/>
                <a:cs typeface="Courier New" panose="02070309020205020404" pitchFamily="49" charset="0"/>
                <a:sym typeface="Consolas"/>
              </a:rPr>
              <a:t>assert sess_2.graph is g_2</a:t>
            </a:r>
          </a:p>
          <a:p>
            <a:pPr lvl="0"/>
            <a:endParaRPr lang="en-US" altLang="ko-KR" sz="1400" b="1" dirty="0">
              <a:latin typeface="Courier New" panose="02070309020205020404" pitchFamily="49" charset="0"/>
              <a:ea typeface="Consolas"/>
              <a:cs typeface="Courier New" panose="02070309020205020404" pitchFamily="49" charset="0"/>
              <a:sym typeface="Consolas"/>
            </a:endParaRPr>
          </a:p>
          <a:p>
            <a:pPr lvl="0"/>
            <a:r>
              <a:rPr lang="en-US" altLang="ko-KR" sz="1400" b="1" dirty="0">
                <a:latin typeface="Courier New" panose="02070309020205020404" pitchFamily="49" charset="0"/>
                <a:ea typeface="Consolas"/>
                <a:cs typeface="Courier New" panose="02070309020205020404" pitchFamily="49" charset="0"/>
                <a:sym typeface="Consolas"/>
              </a:rPr>
              <a:t>print(sess_1.run(c))</a:t>
            </a:r>
          </a:p>
          <a:p>
            <a:pPr lvl="0"/>
            <a:r>
              <a:rPr lang="en-US" altLang="ko-KR" sz="1400" b="1" dirty="0">
                <a:latin typeface="Courier New" panose="02070309020205020404" pitchFamily="49" charset="0"/>
                <a:ea typeface="Consolas"/>
                <a:cs typeface="Courier New" panose="02070309020205020404" pitchFamily="49" charset="0"/>
                <a:sym typeface="Consolas"/>
              </a:rPr>
              <a:t>print(sess_2.run(d))</a:t>
            </a:r>
          </a:p>
        </p:txBody>
      </p:sp>
    </p:spTree>
    <p:extLst>
      <p:ext uri="{BB962C8B-B14F-4D97-AF65-F5344CB8AC3E}">
        <p14:creationId xmlns:p14="http://schemas.microsoft.com/office/powerpoint/2010/main" val="35573192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smtClean="0"/>
              <a:t>Interactive Sessions</a:t>
            </a:r>
            <a:endParaRPr lang="ko-KR" altLang="en-US" sz="2800" b="1" dirty="0"/>
          </a:p>
        </p:txBody>
      </p:sp>
      <p:sp>
        <p:nvSpPr>
          <p:cNvPr id="3" name="내용 개체 틀 2"/>
          <p:cNvSpPr>
            <a:spLocks noGrp="1"/>
          </p:cNvSpPr>
          <p:nvPr>
            <p:ph idx="1"/>
          </p:nvPr>
        </p:nvSpPr>
        <p:spPr>
          <a:xfrm>
            <a:off x="838200" y="4214155"/>
            <a:ext cx="10515600" cy="1962808"/>
          </a:xfrm>
        </p:spPr>
        <p:txBody>
          <a:bodyPr>
            <a:normAutofit fontScale="92500"/>
          </a:bodyPr>
          <a:lstStyle/>
          <a:p>
            <a:r>
              <a:rPr lang="en-US" altLang="ko-KR" sz="1800" dirty="0"/>
              <a:t>When running </a:t>
            </a:r>
            <a:r>
              <a:rPr lang="en-US" altLang="ko-KR" sz="1800" dirty="0" err="1"/>
              <a:t>TensorFlow</a:t>
            </a:r>
            <a:r>
              <a:rPr lang="en-US" altLang="ko-KR" sz="1800" dirty="0"/>
              <a:t> code through an interactive environment (for debugging </a:t>
            </a:r>
            <a:r>
              <a:rPr lang="en-US" altLang="ko-KR" sz="1800" dirty="0" smtClean="0"/>
              <a:t>or presentation </a:t>
            </a:r>
            <a:r>
              <a:rPr lang="en-US" altLang="ko-KR" sz="1800" dirty="0"/>
              <a:t>purposes), it is often easier to create the session in interactive mode, where </a:t>
            </a:r>
            <a:r>
              <a:rPr lang="en-US" altLang="ko-KR" sz="1800" dirty="0" smtClean="0"/>
              <a:t>the session </a:t>
            </a:r>
            <a:r>
              <a:rPr lang="en-US" altLang="ko-KR" sz="1800" dirty="0"/>
              <a:t>is implicitly part of any call to </a:t>
            </a:r>
            <a:r>
              <a:rPr lang="en-US" altLang="ko-KR" sz="1800" dirty="0" err="1"/>
              <a:t>eval</a:t>
            </a:r>
            <a:r>
              <a:rPr lang="en-US" altLang="ko-KR" sz="1800" dirty="0"/>
              <a:t>(). That way, the session variable does not need </a:t>
            </a:r>
            <a:r>
              <a:rPr lang="en-US" altLang="ko-KR" sz="1800" dirty="0" smtClean="0"/>
              <a:t>to be </a:t>
            </a:r>
            <a:r>
              <a:rPr lang="en-US" altLang="ko-KR" sz="1800" dirty="0"/>
              <a:t>passed around throughout the code, making it easier to focus on the relevant parts of </a:t>
            </a:r>
            <a:r>
              <a:rPr lang="en-US" altLang="ko-KR" sz="1800" dirty="0" smtClean="0"/>
              <a:t>the algorithm.</a:t>
            </a:r>
          </a:p>
          <a:p>
            <a:r>
              <a:rPr lang="en-US" altLang="ko-KR" sz="1800" dirty="0"/>
              <a:t>The only difference with a regular Session is that an </a:t>
            </a:r>
            <a:r>
              <a:rPr lang="en-US" altLang="ko-KR" sz="1800" dirty="0" err="1"/>
              <a:t>InteractiveSession</a:t>
            </a:r>
            <a:r>
              <a:rPr lang="en-US" altLang="ko-KR" sz="1800" dirty="0"/>
              <a:t> installs itself as the default session on construction. The methods </a:t>
            </a:r>
            <a:r>
              <a:rPr lang="en-US" altLang="ko-KR" sz="1800" dirty="0" err="1"/>
              <a:t>Tensor.eval</a:t>
            </a:r>
            <a:r>
              <a:rPr lang="en-US" altLang="ko-KR" sz="1800" dirty="0"/>
              <a:t>() and </a:t>
            </a:r>
            <a:r>
              <a:rPr lang="en-US" altLang="ko-KR" sz="1800" dirty="0" err="1"/>
              <a:t>Operation.run</a:t>
            </a:r>
            <a:r>
              <a:rPr lang="en-US" altLang="ko-KR" sz="1800" dirty="0"/>
              <a:t>() will use that session to run </a:t>
            </a:r>
            <a:r>
              <a:rPr lang="en-US" altLang="ko-KR" sz="1800" dirty="0" smtClean="0"/>
              <a:t>ops.</a:t>
            </a:r>
            <a:endParaRPr lang="ko-KR" altLang="en-US" sz="1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1007262" y="1609207"/>
            <a:ext cx="4225641" cy="2462213"/>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import </a:t>
            </a:r>
            <a:r>
              <a:rPr lang="en-US" altLang="ko-KR" sz="1400" b="1" dirty="0" err="1">
                <a:latin typeface="Courier New" panose="02070309020205020404" pitchFamily="49" charset="0"/>
                <a:cs typeface="Courier New" panose="02070309020205020404" pitchFamily="49" charset="0"/>
              </a:rPr>
              <a:t>tensorflow</a:t>
            </a:r>
            <a:r>
              <a:rPr lang="en-US" altLang="ko-KR" sz="1400" b="1" dirty="0">
                <a:latin typeface="Courier New" panose="02070309020205020404" pitchFamily="49" charset="0"/>
                <a:cs typeface="Courier New" panose="02070309020205020404" pitchFamily="49" charset="0"/>
              </a:rPr>
              <a:t> as </a:t>
            </a:r>
            <a:r>
              <a:rPr lang="en-US" altLang="ko-KR" sz="1400" b="1" dirty="0" err="1" smtClean="0">
                <a:latin typeface="Courier New" panose="02070309020205020404" pitchFamily="49" charset="0"/>
                <a:cs typeface="Courier New" panose="02070309020205020404" pitchFamily="49" charset="0"/>
              </a:rPr>
              <a:t>tf</a:t>
            </a:r>
            <a:endParaRPr lang="en-US" altLang="ko-KR" sz="1400" b="1" dirty="0" smtClean="0">
              <a:latin typeface="Courier New" panose="02070309020205020404" pitchFamily="49" charset="0"/>
              <a:cs typeface="Courier New" panose="02070309020205020404" pitchFamily="49" charset="0"/>
            </a:endParaRPr>
          </a:p>
          <a:p>
            <a:endParaRPr lang="en-US" altLang="ko-KR" sz="1400" b="1" dirty="0">
              <a:latin typeface="Courier New" panose="02070309020205020404" pitchFamily="49" charset="0"/>
              <a:cs typeface="Courier New" panose="02070309020205020404" pitchFamily="49" charset="0"/>
            </a:endParaRPr>
          </a:p>
          <a:p>
            <a:r>
              <a:rPr lang="en-US" altLang="ko-KR" sz="1400" b="1" dirty="0" err="1">
                <a:latin typeface="Courier New" panose="02070309020205020404" pitchFamily="49" charset="0"/>
                <a:cs typeface="Courier New" panose="02070309020205020404" pitchFamily="49" charset="0"/>
              </a:rPr>
              <a:t>sess</a:t>
            </a:r>
            <a:r>
              <a:rPr lang="en-US" altLang="ko-KR" sz="1400" b="1" dirty="0">
                <a:latin typeface="Courier New" panose="02070309020205020404" pitchFamily="49" charset="0"/>
                <a:cs typeface="Courier New" panose="02070309020205020404" pitchFamily="49" charset="0"/>
              </a:rPr>
              <a:t> = </a:t>
            </a:r>
            <a:r>
              <a:rPr lang="en-US" altLang="ko-KR" sz="1400" b="1" dirty="0" err="1">
                <a:latin typeface="Courier New" panose="02070309020205020404" pitchFamily="49" charset="0"/>
                <a:cs typeface="Courier New" panose="02070309020205020404" pitchFamily="49" charset="0"/>
              </a:rPr>
              <a:t>tf.InteractiveSession</a:t>
            </a:r>
            <a:r>
              <a:rPr lang="en-US" altLang="ko-KR" sz="1400" b="1" dirty="0" smtClean="0">
                <a:latin typeface="Courier New" panose="02070309020205020404" pitchFamily="49" charset="0"/>
                <a:cs typeface="Courier New" panose="02070309020205020404" pitchFamily="49" charset="0"/>
              </a:rPr>
              <a:t>()</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x = </a:t>
            </a:r>
            <a:r>
              <a:rPr lang="en-US" altLang="ko-KR" sz="1400" b="1" dirty="0" err="1">
                <a:latin typeface="Courier New" panose="02070309020205020404" pitchFamily="49" charset="0"/>
                <a:cs typeface="Courier New" panose="02070309020205020404" pitchFamily="49" charset="0"/>
              </a:rPr>
              <a:t>tf.constant</a:t>
            </a:r>
            <a:r>
              <a:rPr lang="en-US" altLang="ko-KR" sz="1400" b="1" dirty="0">
                <a:latin typeface="Courier New" panose="02070309020205020404" pitchFamily="49" charset="0"/>
                <a:cs typeface="Courier New" panose="02070309020205020404" pitchFamily="49" charset="0"/>
              </a:rPr>
              <a:t>([[1., 2</a:t>
            </a:r>
            <a:r>
              <a:rPr lang="en-US" altLang="ko-KR" sz="1400" b="1" dirty="0" smtClean="0">
                <a:latin typeface="Courier New" panose="02070309020205020404" pitchFamily="49" charset="0"/>
                <a:cs typeface="Courier New" panose="02070309020205020404" pitchFamily="49" charset="0"/>
              </a:rPr>
              <a:t>.]])</a:t>
            </a:r>
            <a:endParaRPr lang="en-US" altLang="ko-KR" sz="1400" b="1" dirty="0">
              <a:latin typeface="Courier New" panose="02070309020205020404" pitchFamily="49" charset="0"/>
              <a:cs typeface="Courier New" panose="02070309020205020404" pitchFamily="49" charset="0"/>
            </a:endParaRPr>
          </a:p>
          <a:p>
            <a:r>
              <a:rPr lang="en-US" altLang="ko-KR" sz="1400" b="1" dirty="0" err="1">
                <a:latin typeface="Courier New" panose="02070309020205020404" pitchFamily="49" charset="0"/>
                <a:cs typeface="Courier New" panose="02070309020205020404" pitchFamily="49" charset="0"/>
              </a:rPr>
              <a:t>neg_x</a:t>
            </a:r>
            <a:r>
              <a:rPr lang="en-US" altLang="ko-KR" sz="1400" b="1" dirty="0">
                <a:latin typeface="Courier New" panose="02070309020205020404" pitchFamily="49" charset="0"/>
                <a:cs typeface="Courier New" panose="02070309020205020404" pitchFamily="49" charset="0"/>
              </a:rPr>
              <a:t> = </a:t>
            </a:r>
            <a:r>
              <a:rPr lang="en-US" altLang="ko-KR" sz="1400" b="1" dirty="0" err="1">
                <a:latin typeface="Courier New" panose="02070309020205020404" pitchFamily="49" charset="0"/>
                <a:cs typeface="Courier New" panose="02070309020205020404" pitchFamily="49" charset="0"/>
              </a:rPr>
              <a:t>tf.negative</a:t>
            </a:r>
            <a:r>
              <a:rPr lang="en-US" altLang="ko-KR" sz="1400" b="1" dirty="0">
                <a:latin typeface="Courier New" panose="02070309020205020404" pitchFamily="49" charset="0"/>
                <a:cs typeface="Courier New" panose="02070309020205020404" pitchFamily="49" charset="0"/>
              </a:rPr>
              <a:t>(x</a:t>
            </a:r>
            <a:r>
              <a:rPr lang="en-US" altLang="ko-KR" sz="1400" b="1" dirty="0" smtClean="0">
                <a:latin typeface="Courier New" panose="02070309020205020404" pitchFamily="49" charset="0"/>
                <a:cs typeface="Courier New" panose="02070309020205020404" pitchFamily="49" charset="0"/>
              </a:rPr>
              <a:t>)</a:t>
            </a:r>
            <a:endParaRPr lang="en-US" altLang="ko-KR" sz="1400" b="1" dirty="0">
              <a:latin typeface="Courier New" panose="02070309020205020404" pitchFamily="49" charset="0"/>
              <a:cs typeface="Courier New" panose="02070309020205020404" pitchFamily="49" charset="0"/>
            </a:endParaRPr>
          </a:p>
          <a:p>
            <a:endParaRPr lang="en-US" altLang="ko-KR" sz="1400" b="1" dirty="0" smtClean="0">
              <a:latin typeface="Courier New" panose="02070309020205020404" pitchFamily="49" charset="0"/>
              <a:cs typeface="Courier New" panose="02070309020205020404" pitchFamily="49" charset="0"/>
            </a:endParaRPr>
          </a:p>
          <a:p>
            <a:r>
              <a:rPr lang="en-US" altLang="ko-KR" sz="1400" b="1" dirty="0" smtClean="0">
                <a:latin typeface="Courier New" panose="02070309020205020404" pitchFamily="49" charset="0"/>
                <a:cs typeface="Courier New" panose="02070309020205020404" pitchFamily="49" charset="0"/>
              </a:rPr>
              <a:t>result </a:t>
            </a:r>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neg_x.eval</a:t>
            </a:r>
            <a:r>
              <a:rPr lang="en-US" altLang="ko-KR" sz="1400" b="1" dirty="0">
                <a:latin typeface="Courier New" panose="02070309020205020404" pitchFamily="49" charset="0"/>
                <a:cs typeface="Courier New" panose="02070309020205020404" pitchFamily="49" charset="0"/>
              </a:rPr>
              <a:t>() </a:t>
            </a:r>
            <a:endParaRPr lang="en-US" altLang="ko-KR" sz="1400" b="1" dirty="0" smtClean="0">
              <a:latin typeface="Courier New" panose="02070309020205020404" pitchFamily="49" charset="0"/>
              <a:cs typeface="Courier New" panose="02070309020205020404" pitchFamily="49" charset="0"/>
            </a:endParaRPr>
          </a:p>
          <a:p>
            <a:r>
              <a:rPr lang="en-US" altLang="ko-KR" sz="1400" b="1" dirty="0" smtClean="0">
                <a:latin typeface="Courier New" panose="02070309020205020404" pitchFamily="49" charset="0"/>
                <a:cs typeface="Courier New" panose="02070309020205020404" pitchFamily="49" charset="0"/>
              </a:rPr>
              <a:t>print(result)</a:t>
            </a:r>
            <a:endParaRPr lang="en-US" altLang="ko-KR" sz="1400" b="1" dirty="0">
              <a:latin typeface="Courier New" panose="02070309020205020404" pitchFamily="49" charset="0"/>
              <a:cs typeface="Courier New" panose="02070309020205020404" pitchFamily="49" charset="0"/>
            </a:endParaRPr>
          </a:p>
          <a:p>
            <a:endParaRPr lang="en-US" altLang="ko-KR" sz="1400" b="1" dirty="0" smtClean="0">
              <a:latin typeface="Courier New" panose="02070309020205020404" pitchFamily="49" charset="0"/>
              <a:cs typeface="Courier New" panose="02070309020205020404" pitchFamily="49" charset="0"/>
            </a:endParaRPr>
          </a:p>
          <a:p>
            <a:r>
              <a:rPr lang="en-US" altLang="ko-KR" sz="1400" b="1" dirty="0" err="1" smtClean="0">
                <a:latin typeface="Courier New" panose="02070309020205020404" pitchFamily="49" charset="0"/>
                <a:cs typeface="Courier New" panose="02070309020205020404" pitchFamily="49" charset="0"/>
              </a:rPr>
              <a:t>sess.close</a:t>
            </a:r>
            <a:r>
              <a:rPr lang="en-US" altLang="ko-KR"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1615341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Interactive </a:t>
            </a:r>
            <a:r>
              <a:rPr lang="en-US" altLang="ko-KR" sz="2800" b="1" dirty="0" smtClean="0"/>
              <a:t>Sessions : Variables</a:t>
            </a:r>
            <a:endParaRPr lang="ko-KR" altLang="en-US" sz="2800" dirty="0"/>
          </a:p>
        </p:txBody>
      </p:sp>
      <p:sp>
        <p:nvSpPr>
          <p:cNvPr id="3" name="내용 개체 틀 2"/>
          <p:cNvSpPr>
            <a:spLocks noGrp="1"/>
          </p:cNvSpPr>
          <p:nvPr>
            <p:ph idx="1"/>
          </p:nvPr>
        </p:nvSpPr>
        <p:spPr>
          <a:xfrm>
            <a:off x="5676522" y="1825625"/>
            <a:ext cx="5677277" cy="4351338"/>
          </a:xfrm>
        </p:spPr>
        <p:txBody>
          <a:bodyPr>
            <a:normAutofit/>
          </a:bodyPr>
          <a:lstStyle/>
          <a:p>
            <a:r>
              <a:rPr lang="en-US" altLang="ko-KR" sz="1800" dirty="0"/>
              <a:t>Because all variables must be initialized, initialize the variable by calling run() on its </a:t>
            </a:r>
            <a:r>
              <a:rPr lang="en-US" altLang="ko-KR" sz="1800" dirty="0" smtClean="0"/>
              <a:t>initializer</a:t>
            </a:r>
          </a:p>
          <a:p>
            <a:r>
              <a:rPr lang="en-US" altLang="ko-KR" sz="1800" dirty="0"/>
              <a:t>To update a variable, assign it a new value using </a:t>
            </a:r>
            <a:r>
              <a:rPr lang="en-US" altLang="ko-KR" sz="1800" dirty="0" err="1"/>
              <a:t>tf.assign</a:t>
            </a:r>
            <a:r>
              <a:rPr lang="en-US" altLang="ko-KR" sz="1800" dirty="0"/>
              <a:t>(&lt;</a:t>
            </a:r>
            <a:r>
              <a:rPr lang="en-US" altLang="ko-KR" sz="1800" dirty="0" err="1"/>
              <a:t>var</a:t>
            </a:r>
            <a:r>
              <a:rPr lang="en-US" altLang="ko-KR" sz="1800" dirty="0"/>
              <a:t> name&gt;, &lt;new value</a:t>
            </a:r>
            <a:r>
              <a:rPr lang="en-US" altLang="ko-KR" sz="1800" dirty="0" smtClean="0"/>
              <a:t>&gt;).</a:t>
            </a:r>
          </a:p>
          <a:p>
            <a:endParaRPr lang="en-US" altLang="ko-KR" sz="1800" dirty="0"/>
          </a:p>
          <a:p>
            <a:r>
              <a:rPr lang="en-US" altLang="ko-KR" sz="1800" dirty="0" smtClean="0"/>
              <a:t>Creating a variable</a:t>
            </a:r>
          </a:p>
          <a:p>
            <a:r>
              <a:rPr lang="en-US" altLang="ko-KR" sz="1800" dirty="0" smtClean="0"/>
              <a:t>Initializing variables</a:t>
            </a:r>
          </a:p>
          <a:p>
            <a:r>
              <a:rPr lang="en-US" altLang="ko-KR" sz="1800" dirty="0" smtClean="0"/>
              <a:t>Using variables</a:t>
            </a:r>
          </a:p>
          <a:p>
            <a:endParaRPr lang="en-US" altLang="ko-KR" sz="1800" dirty="0" smtClean="0"/>
          </a:p>
          <a:p>
            <a:pPr marL="0" indent="0">
              <a:buNone/>
            </a:pPr>
            <a:endParaRPr lang="ko-KR" altLang="en-US" sz="1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597529" y="1690688"/>
            <a:ext cx="4970353" cy="3539430"/>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import </a:t>
            </a:r>
            <a:r>
              <a:rPr lang="en-US" altLang="ko-KR" sz="1400" b="1" dirty="0" err="1">
                <a:latin typeface="Courier New" panose="02070309020205020404" pitchFamily="49" charset="0"/>
                <a:cs typeface="Courier New" panose="02070309020205020404" pitchFamily="49" charset="0"/>
              </a:rPr>
              <a:t>tensorflow</a:t>
            </a:r>
            <a:r>
              <a:rPr lang="en-US" altLang="ko-KR" sz="1400" b="1" dirty="0">
                <a:latin typeface="Courier New" panose="02070309020205020404" pitchFamily="49" charset="0"/>
                <a:cs typeface="Courier New" panose="02070309020205020404" pitchFamily="49" charset="0"/>
              </a:rPr>
              <a:t> as </a:t>
            </a:r>
            <a:r>
              <a:rPr lang="en-US" altLang="ko-KR" sz="1400" b="1" dirty="0" err="1">
                <a:latin typeface="Courier New" panose="02070309020205020404" pitchFamily="49" charset="0"/>
                <a:cs typeface="Courier New" panose="02070309020205020404" pitchFamily="49" charset="0"/>
              </a:rPr>
              <a:t>tf</a:t>
            </a:r>
            <a:endParaRPr lang="en-US" altLang="ko-KR" sz="1400" b="1" dirty="0">
              <a:latin typeface="Courier New" panose="02070309020205020404" pitchFamily="49" charset="0"/>
              <a:cs typeface="Courier New" panose="02070309020205020404" pitchFamily="49" charset="0"/>
            </a:endParaRPr>
          </a:p>
          <a:p>
            <a:endParaRPr lang="en-US" altLang="ko-KR" sz="1400" b="1" dirty="0">
              <a:latin typeface="Courier New" panose="02070309020205020404" pitchFamily="49" charset="0"/>
              <a:cs typeface="Courier New" panose="02070309020205020404" pitchFamily="49" charset="0"/>
            </a:endParaRPr>
          </a:p>
          <a:p>
            <a:r>
              <a:rPr lang="en-US" altLang="ko-KR" sz="1400" b="1" dirty="0" err="1">
                <a:latin typeface="Courier New" panose="02070309020205020404" pitchFamily="49" charset="0"/>
                <a:cs typeface="Courier New" panose="02070309020205020404" pitchFamily="49" charset="0"/>
              </a:rPr>
              <a:t>sess</a:t>
            </a:r>
            <a:r>
              <a:rPr lang="en-US" altLang="ko-KR" sz="1400" b="1" dirty="0">
                <a:latin typeface="Courier New" panose="02070309020205020404" pitchFamily="49" charset="0"/>
                <a:cs typeface="Courier New" panose="02070309020205020404" pitchFamily="49" charset="0"/>
              </a:rPr>
              <a:t> = </a:t>
            </a:r>
            <a:r>
              <a:rPr lang="en-US" altLang="ko-KR" sz="1400" b="1" dirty="0" err="1">
                <a:latin typeface="Courier New" panose="02070309020205020404" pitchFamily="49" charset="0"/>
                <a:cs typeface="Courier New" panose="02070309020205020404" pitchFamily="49" charset="0"/>
              </a:rPr>
              <a:t>tf.InteractiveSession</a:t>
            </a:r>
            <a:r>
              <a:rPr lang="en-US" altLang="ko-KR" sz="1400" b="1" dirty="0">
                <a:latin typeface="Courier New" panose="02070309020205020404" pitchFamily="49" charset="0"/>
                <a:cs typeface="Courier New" panose="02070309020205020404" pitchFamily="49" charset="0"/>
              </a:rPr>
              <a:t>()</a:t>
            </a:r>
          </a:p>
          <a:p>
            <a:endParaRPr lang="en-US" altLang="ko-KR" sz="1400" b="1" dirty="0">
              <a:latin typeface="Courier New" panose="02070309020205020404" pitchFamily="49" charset="0"/>
              <a:cs typeface="Courier New" panose="02070309020205020404" pitchFamily="49" charset="0"/>
            </a:endParaRPr>
          </a:p>
          <a:p>
            <a:r>
              <a:rPr lang="en-US" altLang="ko-KR" sz="1400" b="1" dirty="0" err="1">
                <a:latin typeface="Courier New" panose="02070309020205020404" pitchFamily="49" charset="0"/>
                <a:cs typeface="Courier New" panose="02070309020205020404" pitchFamily="49" charset="0"/>
              </a:rPr>
              <a:t>raw_data</a:t>
            </a:r>
            <a:r>
              <a:rPr lang="en-US" altLang="ko-KR" sz="1400" b="1" dirty="0">
                <a:latin typeface="Courier New" panose="02070309020205020404" pitchFamily="49" charset="0"/>
                <a:cs typeface="Courier New" panose="02070309020205020404" pitchFamily="49" charset="0"/>
              </a:rPr>
              <a:t> = [1., 2., 8., -1., 0., 5.5, 6., 13]</a:t>
            </a:r>
          </a:p>
          <a:p>
            <a:r>
              <a:rPr lang="en-US" altLang="ko-KR" sz="1400" b="1" dirty="0">
                <a:latin typeface="Courier New" panose="02070309020205020404" pitchFamily="49" charset="0"/>
                <a:cs typeface="Courier New" panose="02070309020205020404" pitchFamily="49" charset="0"/>
              </a:rPr>
              <a:t>spike = </a:t>
            </a:r>
            <a:r>
              <a:rPr lang="en-US" altLang="ko-KR" sz="1400" b="1" dirty="0" err="1">
                <a:latin typeface="Courier New" panose="02070309020205020404" pitchFamily="49" charset="0"/>
                <a:cs typeface="Courier New" panose="02070309020205020404" pitchFamily="49" charset="0"/>
              </a:rPr>
              <a:t>tf.Variable</a:t>
            </a:r>
            <a:r>
              <a:rPr lang="en-US" altLang="ko-KR" sz="1400" b="1" dirty="0">
                <a:latin typeface="Courier New" panose="02070309020205020404" pitchFamily="49" charset="0"/>
                <a:cs typeface="Courier New" panose="02070309020205020404" pitchFamily="49" charset="0"/>
              </a:rPr>
              <a:t>(False</a:t>
            </a:r>
            <a:r>
              <a:rPr lang="en-US" altLang="ko-KR" sz="1400" b="1" dirty="0" smtClean="0">
                <a:latin typeface="Courier New" panose="02070309020205020404" pitchFamily="49" charset="0"/>
                <a:cs typeface="Courier New" panose="02070309020205020404" pitchFamily="49" charset="0"/>
              </a:rPr>
              <a:t>) </a:t>
            </a:r>
            <a:endParaRPr lang="en-US" altLang="ko-KR" sz="1400" b="1" dirty="0">
              <a:latin typeface="Courier New" panose="02070309020205020404" pitchFamily="49" charset="0"/>
              <a:cs typeface="Courier New" panose="02070309020205020404" pitchFamily="49" charset="0"/>
            </a:endParaRPr>
          </a:p>
          <a:p>
            <a:r>
              <a:rPr lang="en-US" altLang="ko-KR" sz="1400" b="1" dirty="0" err="1">
                <a:latin typeface="Courier New" panose="02070309020205020404" pitchFamily="49" charset="0"/>
                <a:cs typeface="Courier New" panose="02070309020205020404" pitchFamily="49" charset="0"/>
              </a:rPr>
              <a:t>spike.initializer.run</a:t>
            </a:r>
            <a:r>
              <a:rPr lang="en-US" altLang="ko-KR" sz="1400" b="1" dirty="0" smtClean="0">
                <a:latin typeface="Courier New" panose="02070309020205020404" pitchFamily="49" charset="0"/>
                <a:cs typeface="Courier New" panose="02070309020205020404" pitchFamily="49" charset="0"/>
              </a:rPr>
              <a:t>()    </a:t>
            </a:r>
            <a:endParaRPr lang="en-US" altLang="ko-KR" sz="1400" b="1" dirty="0">
              <a:latin typeface="Courier New" panose="02070309020205020404" pitchFamily="49" charset="0"/>
              <a:cs typeface="Courier New" panose="02070309020205020404" pitchFamily="49" charset="0"/>
            </a:endParaRP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for </a:t>
            </a:r>
            <a:r>
              <a:rPr lang="en-US" altLang="ko-KR" sz="1400" b="1" dirty="0" err="1">
                <a:latin typeface="Courier New" panose="02070309020205020404" pitchFamily="49" charset="0"/>
                <a:cs typeface="Courier New" panose="02070309020205020404" pitchFamily="49" charset="0"/>
              </a:rPr>
              <a:t>i</a:t>
            </a:r>
            <a:r>
              <a:rPr lang="en-US" altLang="ko-KR" sz="1400" b="1" dirty="0">
                <a:latin typeface="Courier New" panose="02070309020205020404" pitchFamily="49" charset="0"/>
                <a:cs typeface="Courier New" panose="02070309020205020404" pitchFamily="49" charset="0"/>
              </a:rPr>
              <a:t> in range(1, </a:t>
            </a:r>
            <a:r>
              <a:rPr lang="en-US" altLang="ko-KR" sz="1400" b="1" dirty="0" err="1">
                <a:latin typeface="Courier New" panose="02070309020205020404" pitchFamily="49" charset="0"/>
                <a:cs typeface="Courier New" panose="02070309020205020404" pitchFamily="49" charset="0"/>
              </a:rPr>
              <a:t>len</a:t>
            </a:r>
            <a:r>
              <a:rPr lang="en-US" altLang="ko-KR" sz="1400" b="1" dirty="0">
                <a:latin typeface="Courier New" panose="02070309020205020404" pitchFamily="49" charset="0"/>
                <a:cs typeface="Courier New" panose="02070309020205020404" pitchFamily="49" charset="0"/>
              </a:rPr>
              <a:t>(</a:t>
            </a:r>
            <a:r>
              <a:rPr lang="en-US" altLang="ko-KR" sz="1400" b="1" dirty="0" err="1">
                <a:latin typeface="Courier New" panose="02070309020205020404" pitchFamily="49" charset="0"/>
                <a:cs typeface="Courier New" panose="02070309020205020404" pitchFamily="49" charset="0"/>
              </a:rPr>
              <a:t>raw_data</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    if </a:t>
            </a:r>
            <a:r>
              <a:rPr lang="en-US" altLang="ko-KR" sz="1400" b="1" dirty="0" err="1">
                <a:latin typeface="Courier New" panose="02070309020205020404" pitchFamily="49" charset="0"/>
                <a:cs typeface="Courier New" panose="02070309020205020404" pitchFamily="49" charset="0"/>
              </a:rPr>
              <a:t>raw_data</a:t>
            </a:r>
            <a:r>
              <a:rPr lang="en-US" altLang="ko-KR" sz="1400" b="1" dirty="0">
                <a:latin typeface="Courier New" panose="02070309020205020404" pitchFamily="49" charset="0"/>
                <a:cs typeface="Courier New" panose="02070309020205020404" pitchFamily="49" charset="0"/>
              </a:rPr>
              <a:t>[</a:t>
            </a:r>
            <a:r>
              <a:rPr lang="en-US" altLang="ko-KR" sz="1400" b="1" dirty="0" err="1">
                <a:latin typeface="Courier New" panose="02070309020205020404" pitchFamily="49" charset="0"/>
                <a:cs typeface="Courier New" panose="02070309020205020404" pitchFamily="49" charset="0"/>
              </a:rPr>
              <a:t>i</a:t>
            </a:r>
            <a:r>
              <a:rPr lang="en-US" altLang="ko-KR" sz="1400" b="1" dirty="0">
                <a:latin typeface="Courier New" panose="02070309020205020404" pitchFamily="49" charset="0"/>
                <a:cs typeface="Courier New" panose="02070309020205020404" pitchFamily="49" charset="0"/>
              </a:rPr>
              <a:t>] - </a:t>
            </a:r>
            <a:r>
              <a:rPr lang="en-US" altLang="ko-KR" sz="1400" b="1" dirty="0" err="1">
                <a:latin typeface="Courier New" panose="02070309020205020404" pitchFamily="49" charset="0"/>
                <a:cs typeface="Courier New" panose="02070309020205020404" pitchFamily="49" charset="0"/>
              </a:rPr>
              <a:t>raw_data</a:t>
            </a:r>
            <a:r>
              <a:rPr lang="en-US" altLang="ko-KR" sz="1400" b="1" dirty="0">
                <a:latin typeface="Courier New" panose="02070309020205020404" pitchFamily="49" charset="0"/>
                <a:cs typeface="Courier New" panose="02070309020205020404" pitchFamily="49" charset="0"/>
              </a:rPr>
              <a:t>[i-1] &gt; 5:</a:t>
            </a:r>
          </a:p>
          <a:p>
            <a:r>
              <a:rPr lang="en-US" altLang="ko-KR" sz="1400" b="1" dirty="0">
                <a:latin typeface="Courier New" panose="02070309020205020404" pitchFamily="49" charset="0"/>
                <a:cs typeface="Courier New" panose="02070309020205020404" pitchFamily="49" charset="0"/>
              </a:rPr>
              <a:t>        updater = </a:t>
            </a:r>
            <a:r>
              <a:rPr lang="en-US" altLang="ko-KR" sz="1400" b="1" dirty="0" err="1">
                <a:latin typeface="Courier New" panose="02070309020205020404" pitchFamily="49" charset="0"/>
                <a:cs typeface="Courier New" panose="02070309020205020404" pitchFamily="49" charset="0"/>
              </a:rPr>
              <a:t>tf.assign</a:t>
            </a:r>
            <a:r>
              <a:rPr lang="en-US" altLang="ko-KR" sz="1400" b="1" dirty="0">
                <a:latin typeface="Courier New" panose="02070309020205020404" pitchFamily="49" charset="0"/>
                <a:cs typeface="Courier New" panose="02070309020205020404" pitchFamily="49" charset="0"/>
              </a:rPr>
              <a:t>(spike, True) </a:t>
            </a:r>
          </a:p>
          <a:p>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updater.eval</a:t>
            </a:r>
            <a:r>
              <a:rPr lang="en-US" altLang="ko-KR" sz="1400" b="1" dirty="0">
                <a:latin typeface="Courier New" panose="02070309020205020404" pitchFamily="49" charset="0"/>
                <a:cs typeface="Courier New" panose="02070309020205020404" pitchFamily="49" charset="0"/>
              </a:rPr>
              <a:t>() </a:t>
            </a:r>
          </a:p>
          <a:p>
            <a:r>
              <a:rPr lang="en-US" altLang="ko-KR" sz="1400" b="1" dirty="0">
                <a:latin typeface="Courier New" panose="02070309020205020404" pitchFamily="49" charset="0"/>
                <a:cs typeface="Courier New" panose="02070309020205020404" pitchFamily="49" charset="0"/>
              </a:rPr>
              <a:t>    else:</a:t>
            </a:r>
          </a:p>
          <a:p>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tf.assign</a:t>
            </a:r>
            <a:r>
              <a:rPr lang="en-US" altLang="ko-KR" sz="1400" b="1" dirty="0">
                <a:latin typeface="Courier New" panose="02070309020205020404" pitchFamily="49" charset="0"/>
                <a:cs typeface="Courier New" panose="02070309020205020404" pitchFamily="49" charset="0"/>
              </a:rPr>
              <a:t>(spike, False).</a:t>
            </a:r>
            <a:r>
              <a:rPr lang="en-US" altLang="ko-KR" sz="1400" b="1" dirty="0" err="1">
                <a:latin typeface="Courier New" panose="02070309020205020404" pitchFamily="49" charset="0"/>
                <a:cs typeface="Courier New" panose="02070309020205020404" pitchFamily="49" charset="0"/>
              </a:rPr>
              <a:t>eval</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    print("Spike", </a:t>
            </a:r>
            <a:r>
              <a:rPr lang="en-US" altLang="ko-KR" sz="1400" b="1" dirty="0" err="1">
                <a:latin typeface="Courier New" panose="02070309020205020404" pitchFamily="49" charset="0"/>
                <a:cs typeface="Courier New" panose="02070309020205020404" pitchFamily="49" charset="0"/>
              </a:rPr>
              <a:t>spike.eval</a:t>
            </a:r>
            <a:r>
              <a:rPr lang="en-US" altLang="ko-KR" sz="1400" b="1" dirty="0">
                <a:latin typeface="Courier New" panose="02070309020205020404" pitchFamily="49" charset="0"/>
                <a:cs typeface="Courier New" panose="02070309020205020404" pitchFamily="49" charset="0"/>
              </a:rPr>
              <a:t>())</a:t>
            </a:r>
          </a:p>
          <a:p>
            <a:r>
              <a:rPr lang="en-US" altLang="ko-KR" sz="1400" b="1" dirty="0" err="1">
                <a:latin typeface="Courier New" panose="02070309020205020404" pitchFamily="49" charset="0"/>
                <a:cs typeface="Courier New" panose="02070309020205020404" pitchFamily="49" charset="0"/>
              </a:rPr>
              <a:t>sess.close</a:t>
            </a:r>
            <a:r>
              <a:rPr lang="en-US" altLang="ko-KR" sz="1400" b="1" dirty="0">
                <a:latin typeface="Courier New" panose="02070309020205020404" pitchFamily="49" charset="0"/>
                <a:cs typeface="Courier New" panose="02070309020205020404" pitchFamily="49" charset="0"/>
              </a:rPr>
              <a:t>()</a:t>
            </a:r>
          </a:p>
        </p:txBody>
      </p:sp>
      <p:pic>
        <p:nvPicPr>
          <p:cNvPr id="5" name="그림 4"/>
          <p:cNvPicPr>
            <a:picLocks noChangeAspect="1"/>
          </p:cNvPicPr>
          <p:nvPr/>
        </p:nvPicPr>
        <p:blipFill>
          <a:blip r:embed="rId2"/>
          <a:stretch>
            <a:fillRect/>
          </a:stretch>
        </p:blipFill>
        <p:spPr>
          <a:xfrm>
            <a:off x="573386" y="5365056"/>
            <a:ext cx="1543050" cy="1190625"/>
          </a:xfrm>
          <a:prstGeom prst="rect">
            <a:avLst/>
          </a:prstGeom>
        </p:spPr>
      </p:pic>
    </p:spTree>
    <p:extLst>
      <p:ext uri="{BB962C8B-B14F-4D97-AF65-F5344CB8AC3E}">
        <p14:creationId xmlns:p14="http://schemas.microsoft.com/office/powerpoint/2010/main" val="11156086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Interactive </a:t>
            </a:r>
            <a:r>
              <a:rPr lang="en-US" altLang="ko-KR" sz="2800" b="1" dirty="0" smtClean="0"/>
              <a:t>Sessions: Saving and Loading Variables</a:t>
            </a:r>
            <a:endParaRPr lang="ko-KR" altLang="en-US" sz="2800" dirty="0"/>
          </a:p>
        </p:txBody>
      </p:sp>
      <p:sp>
        <p:nvSpPr>
          <p:cNvPr id="3" name="내용 개체 틀 2"/>
          <p:cNvSpPr>
            <a:spLocks noGrp="1"/>
          </p:cNvSpPr>
          <p:nvPr>
            <p:ph idx="1"/>
          </p:nvPr>
        </p:nvSpPr>
        <p:spPr>
          <a:xfrm>
            <a:off x="5676522" y="1825625"/>
            <a:ext cx="5677277" cy="4351338"/>
          </a:xfrm>
        </p:spPr>
        <p:txBody>
          <a:bodyPr>
            <a:normAutofit/>
          </a:bodyPr>
          <a:lstStyle/>
          <a:p>
            <a:r>
              <a:rPr lang="en-US" altLang="ko-KR" sz="1800" dirty="0"/>
              <a:t>Because all variables must be initialized, initialize the variable by calling run() on its </a:t>
            </a:r>
            <a:r>
              <a:rPr lang="en-US" altLang="ko-KR" sz="1800" dirty="0" smtClean="0"/>
              <a:t>initializer</a:t>
            </a:r>
          </a:p>
          <a:p>
            <a:r>
              <a:rPr lang="en-US" altLang="ko-KR" sz="1800" dirty="0"/>
              <a:t>To update a variable, assign it a new value using </a:t>
            </a:r>
            <a:r>
              <a:rPr lang="en-US" altLang="ko-KR" sz="1800" dirty="0" err="1"/>
              <a:t>tf.assign</a:t>
            </a:r>
            <a:r>
              <a:rPr lang="en-US" altLang="ko-KR" sz="1800" dirty="0"/>
              <a:t>(&lt;</a:t>
            </a:r>
            <a:r>
              <a:rPr lang="en-US" altLang="ko-KR" sz="1800" dirty="0" err="1"/>
              <a:t>var</a:t>
            </a:r>
            <a:r>
              <a:rPr lang="en-US" altLang="ko-KR" sz="1800" dirty="0"/>
              <a:t> name&gt;, &lt;new value</a:t>
            </a:r>
            <a:r>
              <a:rPr lang="en-US" altLang="ko-KR" sz="1800" dirty="0" smtClean="0"/>
              <a:t>&gt;).</a:t>
            </a:r>
          </a:p>
          <a:p>
            <a:pPr marL="0" indent="0">
              <a:buNone/>
            </a:pPr>
            <a:endParaRPr lang="ko-KR" altLang="en-US" sz="1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597529" y="1690688"/>
            <a:ext cx="4970353" cy="3539430"/>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import </a:t>
            </a:r>
            <a:r>
              <a:rPr lang="en-US" altLang="ko-KR" sz="1400" b="1" dirty="0" err="1">
                <a:latin typeface="Courier New" panose="02070309020205020404" pitchFamily="49" charset="0"/>
                <a:cs typeface="Courier New" panose="02070309020205020404" pitchFamily="49" charset="0"/>
              </a:rPr>
              <a:t>tensorflow</a:t>
            </a:r>
            <a:r>
              <a:rPr lang="en-US" altLang="ko-KR" sz="1400" b="1" dirty="0">
                <a:latin typeface="Courier New" panose="02070309020205020404" pitchFamily="49" charset="0"/>
                <a:cs typeface="Courier New" panose="02070309020205020404" pitchFamily="49" charset="0"/>
              </a:rPr>
              <a:t> as </a:t>
            </a:r>
            <a:r>
              <a:rPr lang="en-US" altLang="ko-KR" sz="1400" b="1" dirty="0" err="1">
                <a:latin typeface="Courier New" panose="02070309020205020404" pitchFamily="49" charset="0"/>
                <a:cs typeface="Courier New" panose="02070309020205020404" pitchFamily="49" charset="0"/>
              </a:rPr>
              <a:t>tf</a:t>
            </a:r>
            <a:endParaRPr lang="en-US" altLang="ko-KR" sz="1400" b="1" dirty="0">
              <a:latin typeface="Courier New" panose="02070309020205020404" pitchFamily="49" charset="0"/>
              <a:cs typeface="Courier New" panose="02070309020205020404" pitchFamily="49" charset="0"/>
            </a:endParaRPr>
          </a:p>
          <a:p>
            <a:endParaRPr lang="en-US" altLang="ko-KR" sz="1400" b="1" dirty="0">
              <a:latin typeface="Courier New" panose="02070309020205020404" pitchFamily="49" charset="0"/>
              <a:cs typeface="Courier New" panose="02070309020205020404" pitchFamily="49" charset="0"/>
            </a:endParaRPr>
          </a:p>
          <a:p>
            <a:r>
              <a:rPr lang="en-US" altLang="ko-KR" sz="1400" b="1" dirty="0" err="1">
                <a:latin typeface="Courier New" panose="02070309020205020404" pitchFamily="49" charset="0"/>
                <a:cs typeface="Courier New" panose="02070309020205020404" pitchFamily="49" charset="0"/>
              </a:rPr>
              <a:t>sess</a:t>
            </a:r>
            <a:r>
              <a:rPr lang="en-US" altLang="ko-KR" sz="1400" b="1" dirty="0">
                <a:latin typeface="Courier New" panose="02070309020205020404" pitchFamily="49" charset="0"/>
                <a:cs typeface="Courier New" panose="02070309020205020404" pitchFamily="49" charset="0"/>
              </a:rPr>
              <a:t> = </a:t>
            </a:r>
            <a:r>
              <a:rPr lang="en-US" altLang="ko-KR" sz="1400" b="1" dirty="0" err="1">
                <a:latin typeface="Courier New" panose="02070309020205020404" pitchFamily="49" charset="0"/>
                <a:cs typeface="Courier New" panose="02070309020205020404" pitchFamily="49" charset="0"/>
              </a:rPr>
              <a:t>tf.InteractiveSession</a:t>
            </a:r>
            <a:r>
              <a:rPr lang="en-US" altLang="ko-KR" sz="1400" b="1" dirty="0">
                <a:latin typeface="Courier New" panose="02070309020205020404" pitchFamily="49" charset="0"/>
                <a:cs typeface="Courier New" panose="02070309020205020404" pitchFamily="49" charset="0"/>
              </a:rPr>
              <a:t>()</a:t>
            </a:r>
          </a:p>
          <a:p>
            <a:endParaRPr lang="en-US" altLang="ko-KR" sz="1400" b="1" dirty="0">
              <a:latin typeface="Courier New" panose="02070309020205020404" pitchFamily="49" charset="0"/>
              <a:cs typeface="Courier New" panose="02070309020205020404" pitchFamily="49" charset="0"/>
            </a:endParaRPr>
          </a:p>
          <a:p>
            <a:r>
              <a:rPr lang="en-US" altLang="ko-KR" sz="1400" b="1" dirty="0" err="1">
                <a:latin typeface="Courier New" panose="02070309020205020404" pitchFamily="49" charset="0"/>
                <a:cs typeface="Courier New" panose="02070309020205020404" pitchFamily="49" charset="0"/>
              </a:rPr>
              <a:t>raw_data</a:t>
            </a:r>
            <a:r>
              <a:rPr lang="en-US" altLang="ko-KR" sz="1400" b="1" dirty="0">
                <a:latin typeface="Courier New" panose="02070309020205020404" pitchFamily="49" charset="0"/>
                <a:cs typeface="Courier New" panose="02070309020205020404" pitchFamily="49" charset="0"/>
              </a:rPr>
              <a:t> = [1., 2., 8., -1., 0., 5.5, 6., 13]</a:t>
            </a:r>
          </a:p>
          <a:p>
            <a:r>
              <a:rPr lang="en-US" altLang="ko-KR" sz="1400" b="1" dirty="0">
                <a:latin typeface="Courier New" panose="02070309020205020404" pitchFamily="49" charset="0"/>
                <a:cs typeface="Courier New" panose="02070309020205020404" pitchFamily="49" charset="0"/>
              </a:rPr>
              <a:t>spike = </a:t>
            </a:r>
            <a:r>
              <a:rPr lang="en-US" altLang="ko-KR" sz="1400" b="1" dirty="0" err="1">
                <a:latin typeface="Courier New" panose="02070309020205020404" pitchFamily="49" charset="0"/>
                <a:cs typeface="Courier New" panose="02070309020205020404" pitchFamily="49" charset="0"/>
              </a:rPr>
              <a:t>tf.Variable</a:t>
            </a:r>
            <a:r>
              <a:rPr lang="en-US" altLang="ko-KR" sz="1400" b="1" dirty="0">
                <a:latin typeface="Courier New" panose="02070309020205020404" pitchFamily="49" charset="0"/>
                <a:cs typeface="Courier New" panose="02070309020205020404" pitchFamily="49" charset="0"/>
              </a:rPr>
              <a:t>(False</a:t>
            </a:r>
            <a:r>
              <a:rPr lang="en-US" altLang="ko-KR" sz="1400" b="1" dirty="0" smtClean="0">
                <a:latin typeface="Courier New" panose="02070309020205020404" pitchFamily="49" charset="0"/>
                <a:cs typeface="Courier New" panose="02070309020205020404" pitchFamily="49" charset="0"/>
              </a:rPr>
              <a:t>) </a:t>
            </a:r>
            <a:endParaRPr lang="en-US" altLang="ko-KR" sz="1400" b="1" dirty="0">
              <a:latin typeface="Courier New" panose="02070309020205020404" pitchFamily="49" charset="0"/>
              <a:cs typeface="Courier New" panose="02070309020205020404" pitchFamily="49" charset="0"/>
            </a:endParaRPr>
          </a:p>
          <a:p>
            <a:r>
              <a:rPr lang="en-US" altLang="ko-KR" sz="1400" b="1" dirty="0" err="1">
                <a:latin typeface="Courier New" panose="02070309020205020404" pitchFamily="49" charset="0"/>
                <a:cs typeface="Courier New" panose="02070309020205020404" pitchFamily="49" charset="0"/>
              </a:rPr>
              <a:t>spike.initializer.run</a:t>
            </a:r>
            <a:r>
              <a:rPr lang="en-US" altLang="ko-KR" sz="1400" b="1" dirty="0" smtClean="0">
                <a:latin typeface="Courier New" panose="02070309020205020404" pitchFamily="49" charset="0"/>
                <a:cs typeface="Courier New" panose="02070309020205020404" pitchFamily="49" charset="0"/>
              </a:rPr>
              <a:t>()    </a:t>
            </a:r>
            <a:endParaRPr lang="en-US" altLang="ko-KR" sz="1400" b="1" dirty="0">
              <a:latin typeface="Courier New" panose="02070309020205020404" pitchFamily="49" charset="0"/>
              <a:cs typeface="Courier New" panose="02070309020205020404" pitchFamily="49" charset="0"/>
            </a:endParaRP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for </a:t>
            </a:r>
            <a:r>
              <a:rPr lang="en-US" altLang="ko-KR" sz="1400" b="1" dirty="0" err="1">
                <a:latin typeface="Courier New" panose="02070309020205020404" pitchFamily="49" charset="0"/>
                <a:cs typeface="Courier New" panose="02070309020205020404" pitchFamily="49" charset="0"/>
              </a:rPr>
              <a:t>i</a:t>
            </a:r>
            <a:r>
              <a:rPr lang="en-US" altLang="ko-KR" sz="1400" b="1" dirty="0">
                <a:latin typeface="Courier New" panose="02070309020205020404" pitchFamily="49" charset="0"/>
                <a:cs typeface="Courier New" panose="02070309020205020404" pitchFamily="49" charset="0"/>
              </a:rPr>
              <a:t> in range(1, </a:t>
            </a:r>
            <a:r>
              <a:rPr lang="en-US" altLang="ko-KR" sz="1400" b="1" dirty="0" err="1">
                <a:latin typeface="Courier New" panose="02070309020205020404" pitchFamily="49" charset="0"/>
                <a:cs typeface="Courier New" panose="02070309020205020404" pitchFamily="49" charset="0"/>
              </a:rPr>
              <a:t>len</a:t>
            </a:r>
            <a:r>
              <a:rPr lang="en-US" altLang="ko-KR" sz="1400" b="1" dirty="0">
                <a:latin typeface="Courier New" panose="02070309020205020404" pitchFamily="49" charset="0"/>
                <a:cs typeface="Courier New" panose="02070309020205020404" pitchFamily="49" charset="0"/>
              </a:rPr>
              <a:t>(</a:t>
            </a:r>
            <a:r>
              <a:rPr lang="en-US" altLang="ko-KR" sz="1400" b="1" dirty="0" err="1">
                <a:latin typeface="Courier New" panose="02070309020205020404" pitchFamily="49" charset="0"/>
                <a:cs typeface="Courier New" panose="02070309020205020404" pitchFamily="49" charset="0"/>
              </a:rPr>
              <a:t>raw_data</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    if </a:t>
            </a:r>
            <a:r>
              <a:rPr lang="en-US" altLang="ko-KR" sz="1400" b="1" dirty="0" err="1">
                <a:latin typeface="Courier New" panose="02070309020205020404" pitchFamily="49" charset="0"/>
                <a:cs typeface="Courier New" panose="02070309020205020404" pitchFamily="49" charset="0"/>
              </a:rPr>
              <a:t>raw_data</a:t>
            </a:r>
            <a:r>
              <a:rPr lang="en-US" altLang="ko-KR" sz="1400" b="1" dirty="0">
                <a:latin typeface="Courier New" panose="02070309020205020404" pitchFamily="49" charset="0"/>
                <a:cs typeface="Courier New" panose="02070309020205020404" pitchFamily="49" charset="0"/>
              </a:rPr>
              <a:t>[</a:t>
            </a:r>
            <a:r>
              <a:rPr lang="en-US" altLang="ko-KR" sz="1400" b="1" dirty="0" err="1">
                <a:latin typeface="Courier New" panose="02070309020205020404" pitchFamily="49" charset="0"/>
                <a:cs typeface="Courier New" panose="02070309020205020404" pitchFamily="49" charset="0"/>
              </a:rPr>
              <a:t>i</a:t>
            </a:r>
            <a:r>
              <a:rPr lang="en-US" altLang="ko-KR" sz="1400" b="1" dirty="0">
                <a:latin typeface="Courier New" panose="02070309020205020404" pitchFamily="49" charset="0"/>
                <a:cs typeface="Courier New" panose="02070309020205020404" pitchFamily="49" charset="0"/>
              </a:rPr>
              <a:t>] - </a:t>
            </a:r>
            <a:r>
              <a:rPr lang="en-US" altLang="ko-KR" sz="1400" b="1" dirty="0" err="1">
                <a:latin typeface="Courier New" panose="02070309020205020404" pitchFamily="49" charset="0"/>
                <a:cs typeface="Courier New" panose="02070309020205020404" pitchFamily="49" charset="0"/>
              </a:rPr>
              <a:t>raw_data</a:t>
            </a:r>
            <a:r>
              <a:rPr lang="en-US" altLang="ko-KR" sz="1400" b="1" dirty="0">
                <a:latin typeface="Courier New" panose="02070309020205020404" pitchFamily="49" charset="0"/>
                <a:cs typeface="Courier New" panose="02070309020205020404" pitchFamily="49" charset="0"/>
              </a:rPr>
              <a:t>[i-1] &gt; 5:</a:t>
            </a:r>
          </a:p>
          <a:p>
            <a:r>
              <a:rPr lang="en-US" altLang="ko-KR" sz="1400" b="1" dirty="0">
                <a:latin typeface="Courier New" panose="02070309020205020404" pitchFamily="49" charset="0"/>
                <a:cs typeface="Courier New" panose="02070309020205020404" pitchFamily="49" charset="0"/>
              </a:rPr>
              <a:t>        updater = </a:t>
            </a:r>
            <a:r>
              <a:rPr lang="en-US" altLang="ko-KR" sz="1400" b="1" dirty="0" err="1">
                <a:latin typeface="Courier New" panose="02070309020205020404" pitchFamily="49" charset="0"/>
                <a:cs typeface="Courier New" panose="02070309020205020404" pitchFamily="49" charset="0"/>
              </a:rPr>
              <a:t>tf.assign</a:t>
            </a:r>
            <a:r>
              <a:rPr lang="en-US" altLang="ko-KR" sz="1400" b="1" dirty="0">
                <a:latin typeface="Courier New" panose="02070309020205020404" pitchFamily="49" charset="0"/>
                <a:cs typeface="Courier New" panose="02070309020205020404" pitchFamily="49" charset="0"/>
              </a:rPr>
              <a:t>(spike, True) </a:t>
            </a:r>
          </a:p>
          <a:p>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updater.eval</a:t>
            </a:r>
            <a:r>
              <a:rPr lang="en-US" altLang="ko-KR" sz="1400" b="1" dirty="0">
                <a:latin typeface="Courier New" panose="02070309020205020404" pitchFamily="49" charset="0"/>
                <a:cs typeface="Courier New" panose="02070309020205020404" pitchFamily="49" charset="0"/>
              </a:rPr>
              <a:t>() </a:t>
            </a:r>
          </a:p>
          <a:p>
            <a:r>
              <a:rPr lang="en-US" altLang="ko-KR" sz="1400" b="1" dirty="0">
                <a:latin typeface="Courier New" panose="02070309020205020404" pitchFamily="49" charset="0"/>
                <a:cs typeface="Courier New" panose="02070309020205020404" pitchFamily="49" charset="0"/>
              </a:rPr>
              <a:t>    else:</a:t>
            </a:r>
          </a:p>
          <a:p>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tf.assign</a:t>
            </a:r>
            <a:r>
              <a:rPr lang="en-US" altLang="ko-KR" sz="1400" b="1" dirty="0">
                <a:latin typeface="Courier New" panose="02070309020205020404" pitchFamily="49" charset="0"/>
                <a:cs typeface="Courier New" panose="02070309020205020404" pitchFamily="49" charset="0"/>
              </a:rPr>
              <a:t>(spike, False).</a:t>
            </a:r>
            <a:r>
              <a:rPr lang="en-US" altLang="ko-KR" sz="1400" b="1" dirty="0" err="1">
                <a:latin typeface="Courier New" panose="02070309020205020404" pitchFamily="49" charset="0"/>
                <a:cs typeface="Courier New" panose="02070309020205020404" pitchFamily="49" charset="0"/>
              </a:rPr>
              <a:t>eval</a:t>
            </a:r>
            <a:r>
              <a:rPr lang="en-US" altLang="ko-KR" sz="1400" b="1" dirty="0">
                <a:latin typeface="Courier New" panose="02070309020205020404" pitchFamily="49" charset="0"/>
                <a:cs typeface="Courier New" panose="02070309020205020404" pitchFamily="49" charset="0"/>
              </a:rPr>
              <a:t>()</a:t>
            </a:r>
          </a:p>
          <a:p>
            <a:r>
              <a:rPr lang="en-US" altLang="ko-KR" sz="1400" b="1" dirty="0">
                <a:latin typeface="Courier New" panose="02070309020205020404" pitchFamily="49" charset="0"/>
                <a:cs typeface="Courier New" panose="02070309020205020404" pitchFamily="49" charset="0"/>
              </a:rPr>
              <a:t>    print("Spike", </a:t>
            </a:r>
            <a:r>
              <a:rPr lang="en-US" altLang="ko-KR" sz="1400" b="1" dirty="0" err="1">
                <a:latin typeface="Courier New" panose="02070309020205020404" pitchFamily="49" charset="0"/>
                <a:cs typeface="Courier New" panose="02070309020205020404" pitchFamily="49" charset="0"/>
              </a:rPr>
              <a:t>spike.eval</a:t>
            </a:r>
            <a:r>
              <a:rPr lang="en-US" altLang="ko-KR" sz="1400" b="1" dirty="0">
                <a:latin typeface="Courier New" panose="02070309020205020404" pitchFamily="49" charset="0"/>
                <a:cs typeface="Courier New" panose="02070309020205020404" pitchFamily="49" charset="0"/>
              </a:rPr>
              <a:t>())</a:t>
            </a:r>
          </a:p>
          <a:p>
            <a:r>
              <a:rPr lang="en-US" altLang="ko-KR" sz="1400" b="1" dirty="0" err="1">
                <a:latin typeface="Courier New" panose="02070309020205020404" pitchFamily="49" charset="0"/>
                <a:cs typeface="Courier New" panose="02070309020205020404" pitchFamily="49" charset="0"/>
              </a:rPr>
              <a:t>sess.close</a:t>
            </a:r>
            <a:r>
              <a:rPr lang="en-US" altLang="ko-KR" sz="1400" b="1" dirty="0">
                <a:latin typeface="Courier New" panose="02070309020205020404" pitchFamily="49" charset="0"/>
                <a:cs typeface="Courier New" panose="02070309020205020404" pitchFamily="49" charset="0"/>
              </a:rPr>
              <a:t>()</a:t>
            </a:r>
          </a:p>
        </p:txBody>
      </p:sp>
      <p:pic>
        <p:nvPicPr>
          <p:cNvPr id="5" name="그림 4"/>
          <p:cNvPicPr>
            <a:picLocks noChangeAspect="1"/>
          </p:cNvPicPr>
          <p:nvPr/>
        </p:nvPicPr>
        <p:blipFill>
          <a:blip r:embed="rId2"/>
          <a:stretch>
            <a:fillRect/>
          </a:stretch>
        </p:blipFill>
        <p:spPr>
          <a:xfrm>
            <a:off x="573386" y="5365056"/>
            <a:ext cx="1543050" cy="1190625"/>
          </a:xfrm>
          <a:prstGeom prst="rect">
            <a:avLst/>
          </a:prstGeom>
        </p:spPr>
      </p:pic>
    </p:spTree>
    <p:extLst>
      <p:ext uri="{BB962C8B-B14F-4D97-AF65-F5344CB8AC3E}">
        <p14:creationId xmlns:p14="http://schemas.microsoft.com/office/powerpoint/2010/main" val="3592801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err="1" smtClean="0"/>
              <a:t>TensorFlow</a:t>
            </a:r>
            <a:r>
              <a:rPr lang="en-US" altLang="ko-KR" sz="2800" b="1" dirty="0" smtClean="0"/>
              <a:t> vs. </a:t>
            </a:r>
            <a:r>
              <a:rPr lang="en-US" altLang="ko-KR" sz="2800" b="1" dirty="0" err="1" smtClean="0"/>
              <a:t>Numpy</a:t>
            </a:r>
            <a:endParaRPr lang="ko-KR" altLang="en-US" sz="2800" b="1" dirty="0"/>
          </a:p>
        </p:txBody>
      </p:sp>
      <p:sp>
        <p:nvSpPr>
          <p:cNvPr id="3" name="내용 개체 틀 2"/>
          <p:cNvSpPr>
            <a:spLocks noGrp="1"/>
          </p:cNvSpPr>
          <p:nvPr>
            <p:ph idx="1"/>
          </p:nvPr>
        </p:nvSpPr>
        <p:spPr>
          <a:xfrm>
            <a:off x="838200" y="4282289"/>
            <a:ext cx="10515600" cy="1894673"/>
          </a:xfrm>
        </p:spPr>
        <p:txBody>
          <a:bodyPr/>
          <a:lstStyle/>
          <a:p>
            <a:endParaRPr lang="ko-KR"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654" y="1538086"/>
            <a:ext cx="6606150" cy="2535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7745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smtClean="0"/>
              <a:t>Tensor and Graph</a:t>
            </a:r>
            <a:endParaRPr lang="ko-KR" altLang="en-US" sz="2800" b="1" dirty="0"/>
          </a:p>
        </p:txBody>
      </p:sp>
      <p:sp>
        <p:nvSpPr>
          <p:cNvPr id="3" name="내용 개체 틀 2"/>
          <p:cNvSpPr>
            <a:spLocks noGrp="1"/>
          </p:cNvSpPr>
          <p:nvPr>
            <p:ph idx="1"/>
          </p:nvPr>
        </p:nvSpPr>
        <p:spPr>
          <a:xfrm>
            <a:off x="838200" y="4046898"/>
            <a:ext cx="9301681" cy="402723"/>
          </a:xfrm>
        </p:spPr>
        <p:txBody>
          <a:bodyPr>
            <a:normAutofit/>
          </a:bodyPr>
          <a:lstStyle/>
          <a:p>
            <a:r>
              <a:rPr lang="en-US" altLang="ko-KR" sz="1800" dirty="0" smtClean="0"/>
              <a:t>Go to terminal and run</a:t>
            </a:r>
            <a:endParaRPr lang="ko-KR" altLang="en-US" sz="18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838200" y="1825625"/>
            <a:ext cx="7246545" cy="1815882"/>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import </a:t>
            </a:r>
            <a:r>
              <a:rPr lang="en-US" altLang="ko-KR" sz="1400" b="1" dirty="0" err="1">
                <a:latin typeface="Courier New" panose="02070309020205020404" pitchFamily="49" charset="0"/>
                <a:cs typeface="Courier New" panose="02070309020205020404" pitchFamily="49" charset="0"/>
              </a:rPr>
              <a:t>tensorflow</a:t>
            </a:r>
            <a:r>
              <a:rPr lang="en-US" altLang="ko-KR" sz="1400" b="1" dirty="0">
                <a:latin typeface="Courier New" panose="02070309020205020404" pitchFamily="49" charset="0"/>
                <a:cs typeface="Courier New" panose="02070309020205020404" pitchFamily="49" charset="0"/>
              </a:rPr>
              <a:t> as </a:t>
            </a:r>
            <a:r>
              <a:rPr lang="en-US" altLang="ko-KR" sz="1400" b="1" dirty="0" err="1">
                <a:latin typeface="Courier New" panose="02070309020205020404" pitchFamily="49" charset="0"/>
                <a:cs typeface="Courier New" panose="02070309020205020404" pitchFamily="49" charset="0"/>
              </a:rPr>
              <a:t>tf</a:t>
            </a:r>
            <a:endParaRPr lang="en-US" altLang="ko-KR" sz="1400" b="1" dirty="0">
              <a:latin typeface="Courier New" panose="02070309020205020404" pitchFamily="49" charset="0"/>
              <a:cs typeface="Courier New" panose="02070309020205020404" pitchFamily="49" charset="0"/>
            </a:endParaRPr>
          </a:p>
          <a:p>
            <a:endParaRPr lang="en-US" altLang="ko-KR" sz="1400" b="1" dirty="0">
              <a:latin typeface="Courier New" panose="02070309020205020404" pitchFamily="49" charset="0"/>
              <a:cs typeface="Courier New" panose="02070309020205020404" pitchFamily="49" charset="0"/>
            </a:endParaRPr>
          </a:p>
          <a:p>
            <a:r>
              <a:rPr lang="en-US" altLang="ko-KR" sz="1400" b="1" dirty="0" err="1">
                <a:latin typeface="Courier New" panose="02070309020205020404" pitchFamily="49" charset="0"/>
                <a:cs typeface="Courier New" panose="02070309020205020404" pitchFamily="49" charset="0"/>
              </a:rPr>
              <a:t>tf.reset_default_graph</a:t>
            </a:r>
            <a:r>
              <a:rPr lang="en-US" altLang="ko-KR" sz="1400" b="1" dirty="0" smtClean="0">
                <a:latin typeface="Courier New" panose="02070309020205020404" pitchFamily="49" charset="0"/>
                <a:cs typeface="Courier New" panose="02070309020205020404" pitchFamily="49" charset="0"/>
              </a:rPr>
              <a:t>()</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a = </a:t>
            </a:r>
            <a:r>
              <a:rPr lang="en-US" altLang="ko-KR" sz="1400" b="1" dirty="0" err="1">
                <a:latin typeface="Courier New" panose="02070309020205020404" pitchFamily="49" charset="0"/>
                <a:cs typeface="Courier New" panose="02070309020205020404" pitchFamily="49" charset="0"/>
              </a:rPr>
              <a:t>tf.add</a:t>
            </a:r>
            <a:r>
              <a:rPr lang="en-US" altLang="ko-KR" sz="1400" b="1" dirty="0">
                <a:latin typeface="Courier New" panose="02070309020205020404" pitchFamily="49" charset="0"/>
                <a:cs typeface="Courier New" panose="02070309020205020404" pitchFamily="49" charset="0"/>
              </a:rPr>
              <a:t>(3, 5)</a:t>
            </a:r>
          </a:p>
          <a:p>
            <a:endParaRPr lang="en-US" altLang="ko-KR" sz="1400" b="1" dirty="0" smtClean="0">
              <a:latin typeface="Courier New" panose="02070309020205020404" pitchFamily="49" charset="0"/>
              <a:cs typeface="Courier New" panose="02070309020205020404" pitchFamily="49" charset="0"/>
            </a:endParaRPr>
          </a:p>
          <a:p>
            <a:r>
              <a:rPr lang="en-US" altLang="ko-KR" sz="1400" b="1" dirty="0" smtClean="0">
                <a:latin typeface="Courier New" panose="02070309020205020404" pitchFamily="49" charset="0"/>
                <a:cs typeface="Courier New" panose="02070309020205020404" pitchFamily="49" charset="0"/>
              </a:rPr>
              <a:t>writer </a:t>
            </a:r>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tf.summary.FileWriter</a:t>
            </a:r>
            <a:r>
              <a:rPr lang="en-US" altLang="ko-KR" sz="1400" b="1" dirty="0">
                <a:latin typeface="Courier New" panose="02070309020205020404" pitchFamily="49" charset="0"/>
                <a:cs typeface="Courier New" panose="02070309020205020404" pitchFamily="49" charset="0"/>
              </a:rPr>
              <a:t>('./graphs', </a:t>
            </a:r>
            <a:r>
              <a:rPr lang="en-US" altLang="ko-KR" sz="1400" b="1" dirty="0" err="1">
                <a:latin typeface="Courier New" panose="02070309020205020404" pitchFamily="49" charset="0"/>
                <a:cs typeface="Courier New" panose="02070309020205020404" pitchFamily="49" charset="0"/>
              </a:rPr>
              <a:t>tf.get_default_graph</a:t>
            </a:r>
            <a:r>
              <a:rPr lang="en-US" altLang="ko-KR" sz="1400" b="1" dirty="0">
                <a:latin typeface="Courier New" panose="02070309020205020404" pitchFamily="49" charset="0"/>
                <a:cs typeface="Courier New" panose="02070309020205020404" pitchFamily="49" charset="0"/>
              </a:rPr>
              <a:t>())</a:t>
            </a:r>
          </a:p>
          <a:p>
            <a:r>
              <a:rPr lang="en-US" altLang="ko-KR" sz="1400" b="1" dirty="0" err="1">
                <a:latin typeface="Courier New" panose="02070309020205020404" pitchFamily="49" charset="0"/>
                <a:cs typeface="Courier New" panose="02070309020205020404" pitchFamily="49" charset="0"/>
              </a:rPr>
              <a:t>writer.close</a:t>
            </a:r>
            <a:r>
              <a:rPr lang="en-US" altLang="ko-KR" sz="1400" b="1"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A33BCD84-10D4-4F32-A89D-5B338AC70061}"/>
              </a:ext>
            </a:extLst>
          </p:cNvPr>
          <p:cNvSpPr txBox="1"/>
          <p:nvPr/>
        </p:nvSpPr>
        <p:spPr>
          <a:xfrm>
            <a:off x="838200" y="4449621"/>
            <a:ext cx="7246545" cy="523220"/>
          </a:xfrm>
          <a:prstGeom prst="rect">
            <a:avLst/>
          </a:prstGeom>
          <a:noFill/>
          <a:ln>
            <a:solidFill>
              <a:schemeClr val="bg1">
                <a:lumMod val="75000"/>
              </a:schemeClr>
            </a:solidFill>
          </a:ln>
        </p:spPr>
        <p:txBody>
          <a:bodyPr wrap="square" rtlCol="0">
            <a:spAutoFit/>
          </a:bodyPr>
          <a:lstStyle/>
          <a:p>
            <a:pPr lvl="0">
              <a:spcBef>
                <a:spcPts val="1600"/>
              </a:spcBef>
            </a:pPr>
            <a:r>
              <a:rPr lang="en-US" altLang="ko-KR" sz="1400" dirty="0">
                <a:latin typeface="Consolas"/>
                <a:ea typeface="Consolas"/>
                <a:cs typeface="Consolas"/>
                <a:sym typeface="Consolas"/>
              </a:rPr>
              <a:t>$ python3 [</a:t>
            </a:r>
            <a:r>
              <a:rPr lang="en-US" altLang="ko-KR" sz="1400" dirty="0" err="1">
                <a:latin typeface="Consolas"/>
                <a:ea typeface="Consolas"/>
                <a:cs typeface="Consolas"/>
                <a:sym typeface="Consolas"/>
              </a:rPr>
              <a:t>yourprogram</a:t>
            </a:r>
            <a:r>
              <a:rPr lang="en-US" altLang="ko-KR" sz="1400" dirty="0">
                <a:latin typeface="Consolas"/>
                <a:ea typeface="Consolas"/>
                <a:cs typeface="Consolas"/>
                <a:sym typeface="Consolas"/>
              </a:rPr>
              <a:t>].</a:t>
            </a:r>
            <a:r>
              <a:rPr lang="en-US" altLang="ko-KR" sz="1400" dirty="0" err="1">
                <a:latin typeface="Consolas"/>
                <a:ea typeface="Consolas"/>
                <a:cs typeface="Consolas"/>
                <a:sym typeface="Consolas"/>
              </a:rPr>
              <a:t>py</a:t>
            </a:r>
            <a:r>
              <a:rPr lang="en-US" altLang="ko-KR" sz="1400" dirty="0">
                <a:latin typeface="Consolas"/>
                <a:ea typeface="Consolas"/>
                <a:cs typeface="Consolas"/>
                <a:sym typeface="Consolas"/>
              </a:rPr>
              <a:t/>
            </a:r>
            <a:br>
              <a:rPr lang="en-US" altLang="ko-KR" sz="1400" dirty="0">
                <a:latin typeface="Consolas"/>
                <a:ea typeface="Consolas"/>
                <a:cs typeface="Consolas"/>
                <a:sym typeface="Consolas"/>
              </a:rPr>
            </a:br>
            <a:r>
              <a:rPr lang="en-US" altLang="ko-KR" sz="1400" dirty="0">
                <a:latin typeface="Consolas"/>
                <a:ea typeface="Consolas"/>
                <a:cs typeface="Consolas"/>
                <a:sym typeface="Consolas"/>
              </a:rPr>
              <a:t>$ </a:t>
            </a:r>
            <a:r>
              <a:rPr lang="en-US" altLang="ko-KR" sz="1400" dirty="0" err="1">
                <a:latin typeface="Consolas"/>
                <a:ea typeface="Consolas"/>
                <a:cs typeface="Consolas"/>
                <a:sym typeface="Consolas"/>
              </a:rPr>
              <a:t>tensorboard</a:t>
            </a:r>
            <a:r>
              <a:rPr lang="en-US" altLang="ko-KR" sz="1400" dirty="0">
                <a:latin typeface="Consolas"/>
                <a:ea typeface="Consolas"/>
                <a:cs typeface="Consolas"/>
                <a:sym typeface="Consolas"/>
              </a:rPr>
              <a:t> --</a:t>
            </a:r>
            <a:r>
              <a:rPr lang="en-US" altLang="ko-KR" sz="1400" dirty="0" err="1">
                <a:latin typeface="Consolas"/>
                <a:ea typeface="Consolas"/>
                <a:cs typeface="Consolas"/>
                <a:sym typeface="Consolas"/>
              </a:rPr>
              <a:t>logdir</a:t>
            </a:r>
            <a:r>
              <a:rPr lang="en-US" altLang="ko-KR" sz="1400" dirty="0">
                <a:latin typeface="Consolas"/>
                <a:ea typeface="Consolas"/>
                <a:cs typeface="Consolas"/>
                <a:sym typeface="Consolas"/>
              </a:rPr>
              <a:t>="./graphs" --port 6006</a:t>
            </a:r>
          </a:p>
        </p:txBody>
      </p:sp>
      <p:sp>
        <p:nvSpPr>
          <p:cNvPr id="6" name="내용 개체 틀 2"/>
          <p:cNvSpPr txBox="1">
            <a:spLocks/>
          </p:cNvSpPr>
          <p:nvPr/>
        </p:nvSpPr>
        <p:spPr>
          <a:xfrm>
            <a:off x="838200" y="5444764"/>
            <a:ext cx="10515600" cy="402723"/>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smtClean="0">
                <a:latin typeface="Georgia"/>
                <a:ea typeface="Georgia"/>
                <a:cs typeface="Georgia"/>
                <a:sym typeface="Georgia"/>
              </a:rPr>
              <a:t>Then </a:t>
            </a:r>
            <a:r>
              <a:rPr lang="en-US" altLang="ko-KR" sz="1800" dirty="0">
                <a:latin typeface="Georgia"/>
                <a:ea typeface="Georgia"/>
                <a:cs typeface="Georgia"/>
                <a:sym typeface="Georgia"/>
              </a:rPr>
              <a:t>open your browser and go to</a:t>
            </a:r>
            <a:r>
              <a:rPr lang="en-US" altLang="ko-KR" sz="1800" dirty="0">
                <a:latin typeface="Consolas"/>
                <a:ea typeface="Consolas"/>
                <a:cs typeface="Consolas"/>
                <a:sym typeface="Consolas"/>
              </a:rPr>
              <a:t>: http://localhost:6006/</a:t>
            </a:r>
          </a:p>
          <a:p>
            <a:endParaRPr lang="ko-KR" altLang="en-US" sz="1800" dirty="0"/>
          </a:p>
        </p:txBody>
      </p:sp>
    </p:spTree>
    <p:extLst>
      <p:ext uri="{BB962C8B-B14F-4D97-AF65-F5344CB8AC3E}">
        <p14:creationId xmlns:p14="http://schemas.microsoft.com/office/powerpoint/2010/main" val="26200283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err="1"/>
              <a:t>TensorFlow</a:t>
            </a:r>
            <a:r>
              <a:rPr lang="en-US" altLang="ko-KR" sz="2800" b="1" dirty="0"/>
              <a:t> vs. </a:t>
            </a:r>
            <a:r>
              <a:rPr lang="en-US" altLang="ko-KR" sz="2800" b="1" dirty="0" err="1"/>
              <a:t>Numpy</a:t>
            </a:r>
            <a:endParaRPr lang="ko-KR" altLang="en-US" sz="2800" dirty="0"/>
          </a:p>
        </p:txBody>
      </p:sp>
      <p:sp>
        <p:nvSpPr>
          <p:cNvPr id="3" name="내용 개체 틀 2"/>
          <p:cNvSpPr>
            <a:spLocks noGrp="1"/>
          </p:cNvSpPr>
          <p:nvPr>
            <p:ph idx="1"/>
          </p:nvPr>
        </p:nvSpPr>
        <p:spPr>
          <a:xfrm>
            <a:off x="838200" y="5613149"/>
            <a:ext cx="10515600" cy="563814"/>
          </a:xfrm>
        </p:spPr>
        <p:txBody>
          <a:bodyPr>
            <a:normAutofit/>
          </a:bodyPr>
          <a:lstStyle/>
          <a:p>
            <a:r>
              <a:rPr lang="en-US" altLang="ko-KR" sz="1400" dirty="0" smtClean="0"/>
              <a:t>Ref: </a:t>
            </a:r>
            <a:r>
              <a:rPr lang="ko-KR" altLang="en-US" sz="1400" dirty="0" err="1" smtClean="0"/>
              <a:t>텐서플로</a:t>
            </a:r>
            <a:r>
              <a:rPr lang="en-US" altLang="ko-KR" sz="1400" dirty="0" smtClean="0"/>
              <a:t> </a:t>
            </a:r>
            <a:r>
              <a:rPr lang="ko-KR" altLang="en-US" sz="1400" dirty="0" smtClean="0"/>
              <a:t>기초 이해하기</a:t>
            </a:r>
            <a:r>
              <a:rPr lang="en-US" altLang="ko-KR" sz="1400" dirty="0" smtClean="0"/>
              <a:t>, by </a:t>
            </a:r>
            <a:r>
              <a:rPr lang="ko-KR" altLang="en-US" sz="1400" dirty="0" smtClean="0"/>
              <a:t>문용준</a:t>
            </a:r>
            <a:r>
              <a:rPr lang="en-US" altLang="ko-KR" sz="1400" dirty="0" smtClean="0"/>
              <a:t> </a:t>
            </a:r>
          </a:p>
          <a:p>
            <a:pPr lvl="1"/>
            <a:r>
              <a:rPr lang="en-US" altLang="ko-KR" sz="1400" dirty="0"/>
              <a:t>https://www.slideshare.net/dahlmoon/20160623-63318427</a:t>
            </a:r>
            <a:endParaRPr lang="ko-KR" altLang="en-US" sz="1400" dirty="0"/>
          </a:p>
        </p:txBody>
      </p:sp>
      <p:sp>
        <p:nvSpPr>
          <p:cNvPr id="4" name="TextBox 3">
            <a:extLst>
              <a:ext uri="{FF2B5EF4-FFF2-40B4-BE49-F238E27FC236}">
                <a16:creationId xmlns:a16="http://schemas.microsoft.com/office/drawing/2014/main" id="{A33BCD84-10D4-4F32-A89D-5B338AC70061}"/>
              </a:ext>
            </a:extLst>
          </p:cNvPr>
          <p:cNvSpPr txBox="1"/>
          <p:nvPr/>
        </p:nvSpPr>
        <p:spPr>
          <a:xfrm>
            <a:off x="838200" y="2051480"/>
            <a:ext cx="3869602" cy="1600438"/>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import </a:t>
            </a:r>
            <a:r>
              <a:rPr lang="en-US" altLang="ko-KR" sz="1400" b="1" dirty="0" err="1">
                <a:latin typeface="Courier New" panose="02070309020205020404" pitchFamily="49" charset="0"/>
                <a:cs typeface="Courier New" panose="02070309020205020404" pitchFamily="49" charset="0"/>
              </a:rPr>
              <a:t>numpy</a:t>
            </a:r>
            <a:r>
              <a:rPr lang="en-US" altLang="ko-KR" sz="1400" b="1" dirty="0">
                <a:latin typeface="Courier New" panose="02070309020205020404" pitchFamily="49" charset="0"/>
                <a:cs typeface="Courier New" panose="02070309020205020404" pitchFamily="49" charset="0"/>
              </a:rPr>
              <a:t> as np</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a = </a:t>
            </a:r>
            <a:r>
              <a:rPr lang="en-US" altLang="ko-KR" sz="1400" b="1" dirty="0" err="1">
                <a:latin typeface="Courier New" panose="02070309020205020404" pitchFamily="49" charset="0"/>
                <a:cs typeface="Courier New" panose="02070309020205020404" pitchFamily="49" charset="0"/>
              </a:rPr>
              <a:t>np.array</a:t>
            </a:r>
            <a:r>
              <a:rPr lang="en-US" altLang="ko-KR" sz="1400" b="1" dirty="0">
                <a:latin typeface="Courier New" panose="02070309020205020404" pitchFamily="49" charset="0"/>
                <a:cs typeface="Courier New" panose="02070309020205020404" pitchFamily="49" charset="0"/>
              </a:rPr>
              <a:t>([[1,2],[3,4]])</a:t>
            </a:r>
          </a:p>
          <a:p>
            <a:r>
              <a:rPr lang="en-US" altLang="ko-KR" sz="1400" b="1" dirty="0">
                <a:latin typeface="Courier New" panose="02070309020205020404" pitchFamily="49" charset="0"/>
                <a:cs typeface="Courier New" panose="02070309020205020404" pitchFamily="49" charset="0"/>
              </a:rPr>
              <a:t>print(a)</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print( </a:t>
            </a:r>
            <a:r>
              <a:rPr lang="en-US" altLang="ko-KR" sz="1400" b="1" dirty="0" err="1">
                <a:latin typeface="Courier New" panose="02070309020205020404" pitchFamily="49" charset="0"/>
                <a:cs typeface="Courier New" panose="02070309020205020404" pitchFamily="49" charset="0"/>
              </a:rPr>
              <a:t>np.sum</a:t>
            </a:r>
            <a:r>
              <a:rPr lang="en-US" altLang="ko-KR" sz="1400" b="1" dirty="0">
                <a:latin typeface="Courier New" panose="02070309020205020404" pitchFamily="49" charset="0"/>
                <a:cs typeface="Courier New" panose="02070309020205020404" pitchFamily="49" charset="0"/>
              </a:rPr>
              <a:t>(a, axis=1))</a:t>
            </a:r>
          </a:p>
          <a:p>
            <a:r>
              <a:rPr lang="en-US" altLang="ko-KR" sz="1400" b="1" dirty="0">
                <a:latin typeface="Courier New" panose="02070309020205020404" pitchFamily="49" charset="0"/>
                <a:cs typeface="Courier New" panose="02070309020205020404" pitchFamily="49" charset="0"/>
              </a:rPr>
              <a:t>print( </a:t>
            </a:r>
            <a:r>
              <a:rPr lang="en-US" altLang="ko-KR" sz="1400" b="1" dirty="0" err="1">
                <a:latin typeface="Courier New" panose="02070309020205020404" pitchFamily="49" charset="0"/>
                <a:cs typeface="Courier New" panose="02070309020205020404" pitchFamily="49" charset="0"/>
              </a:rPr>
              <a:t>np.reshape</a:t>
            </a:r>
            <a:r>
              <a:rPr lang="en-US" altLang="ko-KR" sz="1400" b="1" dirty="0">
                <a:latin typeface="Courier New" panose="02070309020205020404" pitchFamily="49" charset="0"/>
                <a:cs typeface="Courier New" panose="02070309020205020404" pitchFamily="49" charset="0"/>
              </a:rPr>
              <a:t>(a, (4,1)))</a:t>
            </a:r>
          </a:p>
        </p:txBody>
      </p:sp>
      <p:sp>
        <p:nvSpPr>
          <p:cNvPr id="6" name="TextBox 5">
            <a:extLst>
              <a:ext uri="{FF2B5EF4-FFF2-40B4-BE49-F238E27FC236}">
                <a16:creationId xmlns:a16="http://schemas.microsoft.com/office/drawing/2014/main" id="{A33BCD84-10D4-4F32-A89D-5B338AC70061}"/>
              </a:ext>
            </a:extLst>
          </p:cNvPr>
          <p:cNvSpPr txBox="1"/>
          <p:nvPr/>
        </p:nvSpPr>
        <p:spPr>
          <a:xfrm>
            <a:off x="5761776" y="2051480"/>
            <a:ext cx="6025836" cy="2246769"/>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import </a:t>
            </a:r>
            <a:r>
              <a:rPr lang="en-US" altLang="ko-KR" sz="1400" b="1" dirty="0" err="1">
                <a:latin typeface="Courier New" panose="02070309020205020404" pitchFamily="49" charset="0"/>
                <a:cs typeface="Courier New" panose="02070309020205020404" pitchFamily="49" charset="0"/>
              </a:rPr>
              <a:t>tensorflow</a:t>
            </a:r>
            <a:r>
              <a:rPr lang="en-US" altLang="ko-KR" sz="1400" b="1" dirty="0">
                <a:latin typeface="Courier New" panose="02070309020205020404" pitchFamily="49" charset="0"/>
                <a:cs typeface="Courier New" panose="02070309020205020404" pitchFamily="49" charset="0"/>
              </a:rPr>
              <a:t> as </a:t>
            </a:r>
            <a:r>
              <a:rPr lang="en-US" altLang="ko-KR" sz="1400" b="1" dirty="0" err="1">
                <a:latin typeface="Courier New" panose="02070309020205020404" pitchFamily="49" charset="0"/>
                <a:cs typeface="Courier New" panose="02070309020205020404" pitchFamily="49" charset="0"/>
              </a:rPr>
              <a:t>tf</a:t>
            </a:r>
            <a:endParaRPr lang="en-US" altLang="ko-KR" sz="1400" b="1" dirty="0">
              <a:latin typeface="Courier New" panose="02070309020205020404" pitchFamily="49" charset="0"/>
              <a:cs typeface="Courier New" panose="02070309020205020404" pitchFamily="49" charset="0"/>
            </a:endParaRPr>
          </a:p>
          <a:p>
            <a:endParaRPr lang="en-US" altLang="ko-KR" sz="1400" b="1" dirty="0">
              <a:latin typeface="Courier New" panose="02070309020205020404" pitchFamily="49" charset="0"/>
              <a:cs typeface="Courier New" panose="02070309020205020404" pitchFamily="49" charset="0"/>
            </a:endParaRPr>
          </a:p>
          <a:p>
            <a:r>
              <a:rPr lang="en-US" altLang="ko-KR" sz="1400" b="1" dirty="0" err="1">
                <a:latin typeface="Courier New" panose="02070309020205020404" pitchFamily="49" charset="0"/>
                <a:cs typeface="Courier New" panose="02070309020205020404" pitchFamily="49" charset="0"/>
              </a:rPr>
              <a:t>sess</a:t>
            </a:r>
            <a:r>
              <a:rPr lang="en-US" altLang="ko-KR" sz="1400" b="1" dirty="0">
                <a:latin typeface="Courier New" panose="02070309020205020404" pitchFamily="49" charset="0"/>
                <a:cs typeface="Courier New" panose="02070309020205020404" pitchFamily="49" charset="0"/>
              </a:rPr>
              <a:t> = </a:t>
            </a:r>
            <a:r>
              <a:rPr lang="en-US" altLang="ko-KR" sz="1400" b="1" dirty="0" err="1">
                <a:latin typeface="Courier New" panose="02070309020205020404" pitchFamily="49" charset="0"/>
                <a:cs typeface="Courier New" panose="02070309020205020404" pitchFamily="49" charset="0"/>
              </a:rPr>
              <a:t>tf.InteractiveSession</a:t>
            </a:r>
            <a:r>
              <a:rPr lang="en-US" altLang="ko-KR" sz="1400" b="1" dirty="0">
                <a:latin typeface="Courier New" panose="02070309020205020404" pitchFamily="49" charset="0"/>
                <a:cs typeface="Courier New" panose="02070309020205020404" pitchFamily="49" charset="0"/>
              </a:rPr>
              <a:t>()</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a = </a:t>
            </a:r>
            <a:r>
              <a:rPr lang="en-US" altLang="ko-KR" sz="1400" b="1" dirty="0" err="1">
                <a:latin typeface="Courier New" panose="02070309020205020404" pitchFamily="49" charset="0"/>
                <a:cs typeface="Courier New" panose="02070309020205020404" pitchFamily="49" charset="0"/>
              </a:rPr>
              <a:t>tf.convert_to_tensor</a:t>
            </a:r>
            <a:r>
              <a:rPr lang="en-US" altLang="ko-KR" sz="1400" b="1" dirty="0">
                <a:latin typeface="Courier New" panose="02070309020205020404" pitchFamily="49" charset="0"/>
                <a:cs typeface="Courier New" panose="02070309020205020404" pitchFamily="49" charset="0"/>
              </a:rPr>
              <a:t>( [[1,2],[3,4]] )</a:t>
            </a:r>
          </a:p>
          <a:p>
            <a:r>
              <a:rPr lang="en-US" altLang="ko-KR" sz="1400" b="1" dirty="0">
                <a:latin typeface="Courier New" panose="02070309020205020404" pitchFamily="49" charset="0"/>
                <a:cs typeface="Courier New" panose="02070309020205020404" pitchFamily="49" charset="0"/>
              </a:rPr>
              <a:t>print(</a:t>
            </a:r>
            <a:r>
              <a:rPr lang="en-US" altLang="ko-KR" sz="1400" b="1" dirty="0" err="1">
                <a:latin typeface="Courier New" panose="02070309020205020404" pitchFamily="49" charset="0"/>
                <a:cs typeface="Courier New" panose="02070309020205020404" pitchFamily="49" charset="0"/>
              </a:rPr>
              <a:t>a.eval</a:t>
            </a:r>
            <a:r>
              <a:rPr lang="en-US" altLang="ko-KR" sz="1400" b="1" dirty="0">
                <a:latin typeface="Courier New" panose="02070309020205020404" pitchFamily="49" charset="0"/>
                <a:cs typeface="Courier New" panose="02070309020205020404" pitchFamily="49" charset="0"/>
              </a:rPr>
              <a:t>())</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print( </a:t>
            </a:r>
            <a:r>
              <a:rPr lang="en-US" altLang="ko-KR" sz="1400" b="1" dirty="0" err="1">
                <a:latin typeface="Courier New" panose="02070309020205020404" pitchFamily="49" charset="0"/>
                <a:cs typeface="Courier New" panose="02070309020205020404" pitchFamily="49" charset="0"/>
              </a:rPr>
              <a:t>tf.reduce_sum</a:t>
            </a:r>
            <a:r>
              <a:rPr lang="en-US" altLang="ko-KR" sz="1400" b="1" dirty="0">
                <a:latin typeface="Courier New" panose="02070309020205020404" pitchFamily="49" charset="0"/>
                <a:cs typeface="Courier New" panose="02070309020205020404" pitchFamily="49" charset="0"/>
              </a:rPr>
              <a:t>(a</a:t>
            </a:r>
            <a:r>
              <a:rPr lang="en-US" altLang="ko-KR" sz="1400" b="1">
                <a:latin typeface="Courier New" panose="02070309020205020404" pitchFamily="49" charset="0"/>
                <a:cs typeface="Courier New" panose="02070309020205020404" pitchFamily="49" charset="0"/>
              </a:rPr>
              <a:t>, </a:t>
            </a:r>
            <a:r>
              <a:rPr lang="en-US" altLang="ko-KR" sz="1400" b="1" smtClean="0">
                <a:latin typeface="Courier New" panose="02070309020205020404" pitchFamily="49" charset="0"/>
                <a:cs typeface="Courier New" panose="02070309020205020404" pitchFamily="49" charset="0"/>
              </a:rPr>
              <a:t>axis=1</a:t>
            </a:r>
            <a:r>
              <a:rPr lang="en-US" altLang="ko-KR" sz="1400" b="1" dirty="0">
                <a:latin typeface="Courier New" panose="02070309020205020404" pitchFamily="49" charset="0"/>
                <a:cs typeface="Courier New" panose="02070309020205020404" pitchFamily="49" charset="0"/>
              </a:rPr>
              <a:t>).</a:t>
            </a:r>
            <a:r>
              <a:rPr lang="en-US" altLang="ko-KR" sz="1400" b="1" dirty="0" err="1">
                <a:latin typeface="Courier New" panose="02070309020205020404" pitchFamily="49" charset="0"/>
                <a:cs typeface="Courier New" panose="02070309020205020404" pitchFamily="49" charset="0"/>
              </a:rPr>
              <a:t>eval</a:t>
            </a:r>
            <a:r>
              <a:rPr lang="en-US" altLang="ko-KR" sz="1400" b="1" dirty="0">
                <a:latin typeface="Courier New" panose="02070309020205020404" pitchFamily="49" charset="0"/>
                <a:cs typeface="Courier New" panose="02070309020205020404" pitchFamily="49" charset="0"/>
              </a:rPr>
              <a:t>() )</a:t>
            </a:r>
          </a:p>
          <a:p>
            <a:r>
              <a:rPr lang="en-US" altLang="ko-KR" sz="1400" b="1" dirty="0">
                <a:latin typeface="Courier New" panose="02070309020205020404" pitchFamily="49" charset="0"/>
                <a:cs typeface="Courier New" panose="02070309020205020404" pitchFamily="49" charset="0"/>
              </a:rPr>
              <a:t>print( </a:t>
            </a:r>
            <a:r>
              <a:rPr lang="en-US" altLang="ko-KR" sz="1400" b="1" dirty="0" err="1">
                <a:latin typeface="Courier New" panose="02070309020205020404" pitchFamily="49" charset="0"/>
                <a:cs typeface="Courier New" panose="02070309020205020404" pitchFamily="49" charset="0"/>
              </a:rPr>
              <a:t>tf.reshape</a:t>
            </a:r>
            <a:r>
              <a:rPr lang="en-US" altLang="ko-KR" sz="1400" b="1" dirty="0">
                <a:latin typeface="Courier New" panose="02070309020205020404" pitchFamily="49" charset="0"/>
                <a:cs typeface="Courier New" panose="02070309020205020404" pitchFamily="49" charset="0"/>
              </a:rPr>
              <a:t>(a, (4,1)).</a:t>
            </a:r>
            <a:r>
              <a:rPr lang="en-US" altLang="ko-KR" sz="1400" b="1" dirty="0" err="1">
                <a:latin typeface="Courier New" panose="02070309020205020404" pitchFamily="49" charset="0"/>
                <a:cs typeface="Courier New" panose="02070309020205020404" pitchFamily="49" charset="0"/>
              </a:rPr>
              <a:t>eval</a:t>
            </a:r>
            <a:r>
              <a:rPr lang="en-US" altLang="ko-KR" sz="1400" b="1" dirty="0">
                <a:latin typeface="Courier New" panose="02070309020205020404" pitchFamily="49" charset="0"/>
                <a:cs typeface="Courier New" panose="02070309020205020404" pitchFamily="49" charset="0"/>
              </a:rPr>
              <a:t>() )</a:t>
            </a:r>
          </a:p>
          <a:p>
            <a:r>
              <a:rPr lang="en-US" altLang="ko-KR" sz="1400" b="1" dirty="0" err="1">
                <a:latin typeface="Courier New" panose="02070309020205020404" pitchFamily="49" charset="0"/>
                <a:cs typeface="Courier New" panose="02070309020205020404" pitchFamily="49" charset="0"/>
              </a:rPr>
              <a:t>sess.close</a:t>
            </a:r>
            <a:r>
              <a:rPr lang="en-US" altLang="ko-KR" sz="1400" b="1" dirty="0">
                <a:latin typeface="Courier New" panose="02070309020205020404" pitchFamily="49" charset="0"/>
                <a:cs typeface="Courier New" panose="02070309020205020404" pitchFamily="49" charset="0"/>
              </a:rPr>
              <a:t>()</a:t>
            </a:r>
          </a:p>
        </p:txBody>
      </p:sp>
      <p:pic>
        <p:nvPicPr>
          <p:cNvPr id="7" name="그림 6"/>
          <p:cNvPicPr>
            <a:picLocks noChangeAspect="1"/>
          </p:cNvPicPr>
          <p:nvPr/>
        </p:nvPicPr>
        <p:blipFill>
          <a:blip r:embed="rId2"/>
          <a:stretch>
            <a:fillRect/>
          </a:stretch>
        </p:blipFill>
        <p:spPr>
          <a:xfrm>
            <a:off x="1060528" y="4012710"/>
            <a:ext cx="619125" cy="1171575"/>
          </a:xfrm>
          <a:prstGeom prst="rect">
            <a:avLst/>
          </a:prstGeom>
        </p:spPr>
      </p:pic>
    </p:spTree>
    <p:extLst>
      <p:ext uri="{BB962C8B-B14F-4D97-AF65-F5344CB8AC3E}">
        <p14:creationId xmlns:p14="http://schemas.microsoft.com/office/powerpoint/2010/main" val="760097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smtClean="0"/>
              <a:t>Tensor and Graph</a:t>
            </a:r>
            <a:endParaRPr lang="ko-KR" altLang="en-US" sz="2800" b="1" dirty="0"/>
          </a:p>
        </p:txBody>
      </p:sp>
      <p:sp>
        <p:nvSpPr>
          <p:cNvPr id="4" name="TextBox 3">
            <a:extLst>
              <a:ext uri="{FF2B5EF4-FFF2-40B4-BE49-F238E27FC236}">
                <a16:creationId xmlns:a16="http://schemas.microsoft.com/office/drawing/2014/main" id="{A33BCD84-10D4-4F32-A89D-5B338AC70061}"/>
              </a:ext>
            </a:extLst>
          </p:cNvPr>
          <p:cNvSpPr txBox="1"/>
          <p:nvPr/>
        </p:nvSpPr>
        <p:spPr>
          <a:xfrm>
            <a:off x="838200" y="1825625"/>
            <a:ext cx="7246545" cy="1815882"/>
          </a:xfrm>
          <a:prstGeom prst="rect">
            <a:avLst/>
          </a:prstGeom>
          <a:noFill/>
          <a:ln>
            <a:solidFill>
              <a:schemeClr val="bg1">
                <a:lumMod val="75000"/>
              </a:schemeClr>
            </a:solidFill>
          </a:ln>
        </p:spPr>
        <p:txBody>
          <a:bodyPr wrap="square" rtlCol="0">
            <a:spAutoFit/>
          </a:bodyPr>
          <a:lstStyle/>
          <a:p>
            <a:r>
              <a:rPr lang="en-US" altLang="ko-KR" sz="1400" b="1" dirty="0">
                <a:latin typeface="Courier New" panose="02070309020205020404" pitchFamily="49" charset="0"/>
                <a:cs typeface="Courier New" panose="02070309020205020404" pitchFamily="49" charset="0"/>
              </a:rPr>
              <a:t>import </a:t>
            </a:r>
            <a:r>
              <a:rPr lang="en-US" altLang="ko-KR" sz="1400" b="1" dirty="0" err="1">
                <a:latin typeface="Courier New" panose="02070309020205020404" pitchFamily="49" charset="0"/>
                <a:cs typeface="Courier New" panose="02070309020205020404" pitchFamily="49" charset="0"/>
              </a:rPr>
              <a:t>tensorflow</a:t>
            </a:r>
            <a:r>
              <a:rPr lang="en-US" altLang="ko-KR" sz="1400" b="1" dirty="0">
                <a:latin typeface="Courier New" panose="02070309020205020404" pitchFamily="49" charset="0"/>
                <a:cs typeface="Courier New" panose="02070309020205020404" pitchFamily="49" charset="0"/>
              </a:rPr>
              <a:t> as </a:t>
            </a:r>
            <a:r>
              <a:rPr lang="en-US" altLang="ko-KR" sz="1400" b="1" dirty="0" err="1">
                <a:latin typeface="Courier New" panose="02070309020205020404" pitchFamily="49" charset="0"/>
                <a:cs typeface="Courier New" panose="02070309020205020404" pitchFamily="49" charset="0"/>
              </a:rPr>
              <a:t>tf</a:t>
            </a:r>
            <a:endParaRPr lang="en-US" altLang="ko-KR" sz="1400" b="1" dirty="0">
              <a:latin typeface="Courier New" panose="02070309020205020404" pitchFamily="49" charset="0"/>
              <a:cs typeface="Courier New" panose="02070309020205020404" pitchFamily="49" charset="0"/>
            </a:endParaRPr>
          </a:p>
          <a:p>
            <a:endParaRPr lang="en-US" altLang="ko-KR" sz="1400" b="1" dirty="0">
              <a:latin typeface="Courier New" panose="02070309020205020404" pitchFamily="49" charset="0"/>
              <a:cs typeface="Courier New" panose="02070309020205020404" pitchFamily="49" charset="0"/>
            </a:endParaRPr>
          </a:p>
          <a:p>
            <a:r>
              <a:rPr lang="en-US" altLang="ko-KR" sz="1400" b="1" dirty="0" err="1">
                <a:latin typeface="Courier New" panose="02070309020205020404" pitchFamily="49" charset="0"/>
                <a:cs typeface="Courier New" panose="02070309020205020404" pitchFamily="49" charset="0"/>
              </a:rPr>
              <a:t>tf.reset_default_graph</a:t>
            </a:r>
            <a:r>
              <a:rPr lang="en-US" altLang="ko-KR" sz="1400" b="1" dirty="0" smtClean="0">
                <a:latin typeface="Courier New" panose="02070309020205020404" pitchFamily="49" charset="0"/>
                <a:cs typeface="Courier New" panose="02070309020205020404" pitchFamily="49" charset="0"/>
              </a:rPr>
              <a:t>()</a:t>
            </a:r>
          </a:p>
          <a:p>
            <a:endParaRPr lang="en-US" altLang="ko-KR" sz="1400" b="1" dirty="0">
              <a:latin typeface="Courier New" panose="02070309020205020404" pitchFamily="49" charset="0"/>
              <a:cs typeface="Courier New" panose="02070309020205020404" pitchFamily="49" charset="0"/>
            </a:endParaRPr>
          </a:p>
          <a:p>
            <a:r>
              <a:rPr lang="en-US" altLang="ko-KR" sz="1400" b="1" dirty="0">
                <a:latin typeface="Courier New" panose="02070309020205020404" pitchFamily="49" charset="0"/>
                <a:cs typeface="Courier New" panose="02070309020205020404" pitchFamily="49" charset="0"/>
              </a:rPr>
              <a:t>a = </a:t>
            </a:r>
            <a:r>
              <a:rPr lang="en-US" altLang="ko-KR" sz="1400" b="1" dirty="0" err="1">
                <a:latin typeface="Courier New" panose="02070309020205020404" pitchFamily="49" charset="0"/>
                <a:cs typeface="Courier New" panose="02070309020205020404" pitchFamily="49" charset="0"/>
              </a:rPr>
              <a:t>tf.add</a:t>
            </a:r>
            <a:r>
              <a:rPr lang="en-US" altLang="ko-KR" sz="1400" b="1" dirty="0">
                <a:latin typeface="Courier New" panose="02070309020205020404" pitchFamily="49" charset="0"/>
                <a:cs typeface="Courier New" panose="02070309020205020404" pitchFamily="49" charset="0"/>
              </a:rPr>
              <a:t>(3, 5)</a:t>
            </a:r>
          </a:p>
          <a:p>
            <a:endParaRPr lang="en-US" altLang="ko-KR" sz="1400" b="1" dirty="0" smtClean="0">
              <a:latin typeface="Courier New" panose="02070309020205020404" pitchFamily="49" charset="0"/>
              <a:cs typeface="Courier New" panose="02070309020205020404" pitchFamily="49" charset="0"/>
            </a:endParaRPr>
          </a:p>
          <a:p>
            <a:r>
              <a:rPr lang="en-US" altLang="ko-KR" sz="1400" b="1" dirty="0" smtClean="0">
                <a:latin typeface="Courier New" panose="02070309020205020404" pitchFamily="49" charset="0"/>
                <a:cs typeface="Courier New" panose="02070309020205020404" pitchFamily="49" charset="0"/>
              </a:rPr>
              <a:t>writer </a:t>
            </a:r>
            <a:r>
              <a:rPr lang="en-US" altLang="ko-KR" sz="1400" b="1" dirty="0">
                <a:latin typeface="Courier New" panose="02070309020205020404" pitchFamily="49" charset="0"/>
                <a:cs typeface="Courier New" panose="02070309020205020404" pitchFamily="49" charset="0"/>
              </a:rPr>
              <a:t>= </a:t>
            </a:r>
            <a:r>
              <a:rPr lang="en-US" altLang="ko-KR" sz="1400" b="1" dirty="0" err="1">
                <a:latin typeface="Courier New" panose="02070309020205020404" pitchFamily="49" charset="0"/>
                <a:cs typeface="Courier New" panose="02070309020205020404" pitchFamily="49" charset="0"/>
              </a:rPr>
              <a:t>tf.summary.FileWriter</a:t>
            </a:r>
            <a:r>
              <a:rPr lang="en-US" altLang="ko-KR" sz="1400" b="1" dirty="0">
                <a:latin typeface="Courier New" panose="02070309020205020404" pitchFamily="49" charset="0"/>
                <a:cs typeface="Courier New" panose="02070309020205020404" pitchFamily="49" charset="0"/>
              </a:rPr>
              <a:t>('./graphs', </a:t>
            </a:r>
            <a:r>
              <a:rPr lang="en-US" altLang="ko-KR" sz="1400" b="1" dirty="0" err="1">
                <a:latin typeface="Courier New" panose="02070309020205020404" pitchFamily="49" charset="0"/>
                <a:cs typeface="Courier New" panose="02070309020205020404" pitchFamily="49" charset="0"/>
              </a:rPr>
              <a:t>tf.get_default_graph</a:t>
            </a:r>
            <a:r>
              <a:rPr lang="en-US" altLang="ko-KR" sz="1400" b="1" dirty="0">
                <a:latin typeface="Courier New" panose="02070309020205020404" pitchFamily="49" charset="0"/>
                <a:cs typeface="Courier New" panose="02070309020205020404" pitchFamily="49" charset="0"/>
              </a:rPr>
              <a:t>())</a:t>
            </a:r>
          </a:p>
          <a:p>
            <a:r>
              <a:rPr lang="en-US" altLang="ko-KR" sz="1400" b="1" dirty="0" err="1">
                <a:latin typeface="Courier New" panose="02070309020205020404" pitchFamily="49" charset="0"/>
                <a:cs typeface="Courier New" panose="02070309020205020404" pitchFamily="49" charset="0"/>
              </a:rPr>
              <a:t>writer.close</a:t>
            </a:r>
            <a:r>
              <a:rPr lang="en-US" altLang="ko-KR" sz="1400" b="1" dirty="0">
                <a:latin typeface="Courier New" panose="02070309020205020404" pitchFamily="49" charset="0"/>
                <a:cs typeface="Courier New" panose="02070309020205020404" pitchFamily="49" charset="0"/>
              </a:rPr>
              <a:t>()</a:t>
            </a:r>
          </a:p>
        </p:txBody>
      </p:sp>
      <p:sp>
        <p:nvSpPr>
          <p:cNvPr id="9" name="내용 개체 틀 2"/>
          <p:cNvSpPr>
            <a:spLocks noGrp="1"/>
          </p:cNvSpPr>
          <p:nvPr>
            <p:ph idx="1"/>
          </p:nvPr>
        </p:nvSpPr>
        <p:spPr>
          <a:xfrm>
            <a:off x="838200" y="4046898"/>
            <a:ext cx="9301681" cy="2172833"/>
          </a:xfrm>
        </p:spPr>
        <p:txBody>
          <a:bodyPr>
            <a:normAutofit/>
          </a:bodyPr>
          <a:lstStyle/>
          <a:p>
            <a:r>
              <a:rPr lang="en-US" altLang="ko-KR" sz="1800" dirty="0" smtClean="0"/>
              <a:t>Tensor : An n-dimensional array</a:t>
            </a:r>
          </a:p>
          <a:p>
            <a:pPr lvl="1"/>
            <a:r>
              <a:rPr lang="en-US" altLang="ko-KR" sz="1800" dirty="0" smtClean="0"/>
              <a:t>0-d tensor : scalar</a:t>
            </a:r>
          </a:p>
          <a:p>
            <a:pPr lvl="1"/>
            <a:r>
              <a:rPr lang="en-US" altLang="ko-KR" sz="1800" dirty="0" smtClean="0"/>
              <a:t>1-d tensor : vector</a:t>
            </a:r>
          </a:p>
          <a:p>
            <a:pPr lvl="1"/>
            <a:r>
              <a:rPr lang="en-US" altLang="ko-KR" sz="1800" dirty="0" smtClean="0"/>
              <a:t>2-d tensor : matrix</a:t>
            </a:r>
          </a:p>
          <a:p>
            <a:pPr lvl="1"/>
            <a:r>
              <a:rPr lang="en-US" altLang="ko-KR" sz="1800" dirty="0"/>
              <a:t>For example, a </a:t>
            </a:r>
            <a:r>
              <a:rPr lang="en-US" altLang="ko-KR" sz="1800" dirty="0">
                <a:solidFill>
                  <a:srgbClr val="FF0000"/>
                </a:solidFill>
              </a:rPr>
              <a:t>2-by-3-by-2</a:t>
            </a:r>
            <a:r>
              <a:rPr lang="en-US" altLang="ko-KR" sz="1800" dirty="0"/>
              <a:t> tensor is [[[1,2], [3,4], [5,6]], [[7,8], [9,10], [11,12]]], which can be thought of as two matrices, each of size 3-by-2. Consequently, we say this tensor has a </a:t>
            </a:r>
            <a:r>
              <a:rPr lang="en-US" altLang="ko-KR" sz="1800" i="1" dirty="0">
                <a:solidFill>
                  <a:srgbClr val="FF0000"/>
                </a:solidFill>
              </a:rPr>
              <a:t>rank</a:t>
            </a:r>
            <a:r>
              <a:rPr lang="en-US" altLang="ko-KR" sz="1800" i="1" dirty="0"/>
              <a:t> </a:t>
            </a:r>
            <a:r>
              <a:rPr lang="en-US" altLang="ko-KR" sz="1800" dirty="0"/>
              <a:t>of 3.</a:t>
            </a:r>
          </a:p>
          <a:p>
            <a:pPr lvl="1"/>
            <a:endParaRPr lang="ko-KR" altLang="en-US" sz="1800" dirty="0"/>
          </a:p>
        </p:txBody>
      </p:sp>
    </p:spTree>
    <p:extLst>
      <p:ext uri="{BB962C8B-B14F-4D97-AF65-F5344CB8AC3E}">
        <p14:creationId xmlns:p14="http://schemas.microsoft.com/office/powerpoint/2010/main" val="132909648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7252</TotalTime>
  <Words>7071</Words>
  <Application>Microsoft Office PowerPoint</Application>
  <PresentationFormat>와이드스크린</PresentationFormat>
  <Paragraphs>1062</Paragraphs>
  <Slides>80</Slides>
  <Notes>1</Notes>
  <HiddenSlides>2</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80</vt:i4>
      </vt:variant>
    </vt:vector>
  </HeadingPairs>
  <TitlesOfParts>
    <vt:vector size="90" baseType="lpstr">
      <vt:lpstr>맑은 고딕</vt:lpstr>
      <vt:lpstr>Arial</vt:lpstr>
      <vt:lpstr>Cambria Math</vt:lpstr>
      <vt:lpstr>Consolas</vt:lpstr>
      <vt:lpstr>Courier New</vt:lpstr>
      <vt:lpstr>CourierPS</vt:lpstr>
      <vt:lpstr>Georgia</vt:lpstr>
      <vt:lpstr>Times New Roman</vt:lpstr>
      <vt:lpstr>Wingdings</vt:lpstr>
      <vt:lpstr>Office 테마</vt:lpstr>
      <vt:lpstr>Machine Learning Practice</vt:lpstr>
      <vt:lpstr>TensorFlow (Since Nov. 2015)</vt:lpstr>
      <vt:lpstr>TensorFlow</vt:lpstr>
      <vt:lpstr>Deep learning libraries</vt:lpstr>
      <vt:lpstr>Deep learning libraries</vt:lpstr>
      <vt:lpstr>Install TensorFlow</vt:lpstr>
      <vt:lpstr>References</vt:lpstr>
      <vt:lpstr>Tensor and Graph</vt:lpstr>
      <vt:lpstr>Tensor and Graph</vt:lpstr>
      <vt:lpstr>Tensor and Graph</vt:lpstr>
      <vt:lpstr>Tensor and Graph</vt:lpstr>
      <vt:lpstr>Tensor and Graph</vt:lpstr>
      <vt:lpstr>Tensor and Graph</vt:lpstr>
      <vt:lpstr>Tensor and Graph</vt:lpstr>
      <vt:lpstr>Executing operators with sessions</vt:lpstr>
      <vt:lpstr>Understanding code as a graph</vt:lpstr>
      <vt:lpstr>tf.Session</vt:lpstr>
      <vt:lpstr>Sessions</vt:lpstr>
      <vt:lpstr>tf.constant, tf.zeros, tf.zeros_like</vt:lpstr>
      <vt:lpstr>tf.constant, tf.zeros, tf.zeros_like, tf.ones, tf.ones_like</vt:lpstr>
      <vt:lpstr>Create Tensors</vt:lpstr>
      <vt:lpstr>Randomly generated constants</vt:lpstr>
      <vt:lpstr>tf.random_shuffle</vt:lpstr>
      <vt:lpstr>Operations</vt:lpstr>
      <vt:lpstr>Creating operators</vt:lpstr>
      <vt:lpstr>Operations</vt:lpstr>
      <vt:lpstr>Data Types</vt:lpstr>
      <vt:lpstr>Data types</vt:lpstr>
      <vt:lpstr>TensorFlow vs Numpy Data Types</vt:lpstr>
      <vt:lpstr>Print out the graph def</vt:lpstr>
      <vt:lpstr>Variables</vt:lpstr>
      <vt:lpstr>Variables : Creating a variable</vt:lpstr>
      <vt:lpstr>Variables : Creating a variable</vt:lpstr>
      <vt:lpstr>Variables : Initialize variables</vt:lpstr>
      <vt:lpstr>Variables : Initialize variables</vt:lpstr>
      <vt:lpstr>Variables : Initialize variables</vt:lpstr>
      <vt:lpstr>Variables : tf.Variable vs tf.get_variable()</vt:lpstr>
      <vt:lpstr>Eval() a variable</vt:lpstr>
      <vt:lpstr>tf.Variable.assign()</vt:lpstr>
      <vt:lpstr>tf.Variable.assign()</vt:lpstr>
      <vt:lpstr>tf.Variable.assign()</vt:lpstr>
      <vt:lpstr>tf.Variable.assign_add() and assign_sub()</vt:lpstr>
      <vt:lpstr>Each session maintains its own copy of variables</vt:lpstr>
      <vt:lpstr>Each session maintains its own copy of variables</vt:lpstr>
      <vt:lpstr>Variables : Scope</vt:lpstr>
      <vt:lpstr>Control Dependencies</vt:lpstr>
      <vt:lpstr>Session configurations</vt:lpstr>
      <vt:lpstr>Placeholders</vt:lpstr>
      <vt:lpstr>Placeholders</vt:lpstr>
      <vt:lpstr>Placeholders</vt:lpstr>
      <vt:lpstr>tf.placeholder_with_default</vt:lpstr>
      <vt:lpstr>Defer creating/initializing an object until it is needed</vt:lpstr>
      <vt:lpstr>Defer creating/initializing an object until it is needed</vt:lpstr>
      <vt:lpstr>Defer creating/initializing an object until it is needed</vt:lpstr>
      <vt:lpstr>Some useful operations…</vt:lpstr>
      <vt:lpstr>tf.reduce_sum</vt:lpstr>
      <vt:lpstr>tf.reduce_max, etc.</vt:lpstr>
      <vt:lpstr>tf.segment_sum</vt:lpstr>
      <vt:lpstr>tf.transpose</vt:lpstr>
      <vt:lpstr>tf.identity</vt:lpstr>
      <vt:lpstr>tf.where</vt:lpstr>
      <vt:lpstr>tf.argmin / tf.argmax</vt:lpstr>
      <vt:lpstr>tf.argmin / tf.argmax</vt:lpstr>
      <vt:lpstr>tf.reshape</vt:lpstr>
      <vt:lpstr>tf.squeeze</vt:lpstr>
      <vt:lpstr>tf.expand_dims</vt:lpstr>
      <vt:lpstr>tf.slice</vt:lpstr>
      <vt:lpstr>tf.reverse</vt:lpstr>
      <vt:lpstr>tf.split</vt:lpstr>
      <vt:lpstr>tf.tile</vt:lpstr>
      <vt:lpstr>tf.pad</vt:lpstr>
      <vt:lpstr>tf.concat</vt:lpstr>
      <vt:lpstr>tf.stack</vt:lpstr>
      <vt:lpstr>Let’s rethink graph and session</vt:lpstr>
      <vt:lpstr>PowerPoint 프레젠테이션</vt:lpstr>
      <vt:lpstr>Interactive Sessions</vt:lpstr>
      <vt:lpstr>Interactive Sessions : Variables</vt:lpstr>
      <vt:lpstr>Interactive Sessions: Saving and Loading Variables</vt:lpstr>
      <vt:lpstr>TensorFlow vs. Numpy</vt:lpstr>
      <vt:lpstr>TensorFlow vs. Numpy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Practice</dc:title>
  <dc:creator>hyeonjoong Cho</dc:creator>
  <cp:lastModifiedBy>Cho H</cp:lastModifiedBy>
  <cp:revision>374</cp:revision>
  <dcterms:created xsi:type="dcterms:W3CDTF">2017-09-08T00:20:03Z</dcterms:created>
  <dcterms:modified xsi:type="dcterms:W3CDTF">2019-05-03T07:51:43Z</dcterms:modified>
</cp:coreProperties>
</file>