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9" r:id="rId3"/>
    <p:sldId id="257" r:id="rId4"/>
    <p:sldId id="291" r:id="rId5"/>
    <p:sldId id="292" r:id="rId6"/>
    <p:sldId id="293" r:id="rId7"/>
    <p:sldId id="295" r:id="rId8"/>
    <p:sldId id="258" r:id="rId9"/>
    <p:sldId id="259" r:id="rId10"/>
    <p:sldId id="260" r:id="rId11"/>
    <p:sldId id="262" r:id="rId12"/>
    <p:sldId id="263" r:id="rId13"/>
    <p:sldId id="264" r:id="rId14"/>
    <p:sldId id="296" r:id="rId15"/>
    <p:sldId id="297" r:id="rId16"/>
    <p:sldId id="298"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5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p>
        </p:txBody>
      </p:sp>
      <p:sp>
        <p:nvSpPr>
          <p:cNvPr id="4" name="날짜 개체 틀 3"/>
          <p:cNvSpPr>
            <a:spLocks noGrp="1"/>
          </p:cNvSpPr>
          <p:nvPr>
            <p:ph type="dt" sz="half" idx="10"/>
          </p:nvPr>
        </p:nvSpPr>
        <p:spPr/>
        <p:txBody>
          <a:bodyPr/>
          <a:lstStyle/>
          <a:p>
            <a:fld id="{F2406605-288A-4DAC-812D-BA8A5A497895}" type="datetimeFigureOut">
              <a:rPr lang="ko-KR" altLang="en-US" smtClean="0"/>
              <a:t>2018-03-12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4229C90-536D-4239-9E33-56E1D6F600D7}" type="slidenum">
              <a:rPr lang="ko-KR" altLang="en-US" smtClean="0"/>
              <a:t>‹#›</a:t>
            </a:fld>
            <a:endParaRPr lang="ko-KR" altLang="en-US"/>
          </a:p>
        </p:txBody>
      </p:sp>
    </p:spTree>
    <p:extLst>
      <p:ext uri="{BB962C8B-B14F-4D97-AF65-F5344CB8AC3E}">
        <p14:creationId xmlns:p14="http://schemas.microsoft.com/office/powerpoint/2010/main" val="1669135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F2406605-288A-4DAC-812D-BA8A5A497895}" type="datetimeFigureOut">
              <a:rPr lang="ko-KR" altLang="en-US" smtClean="0"/>
              <a:t>2018-03-12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4229C90-536D-4239-9E33-56E1D6F600D7}" type="slidenum">
              <a:rPr lang="ko-KR" altLang="en-US" smtClean="0"/>
              <a:t>‹#›</a:t>
            </a:fld>
            <a:endParaRPr lang="ko-KR" altLang="en-US"/>
          </a:p>
        </p:txBody>
      </p:sp>
    </p:spTree>
    <p:extLst>
      <p:ext uri="{BB962C8B-B14F-4D97-AF65-F5344CB8AC3E}">
        <p14:creationId xmlns:p14="http://schemas.microsoft.com/office/powerpoint/2010/main" val="3182865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F2406605-288A-4DAC-812D-BA8A5A497895}" type="datetimeFigureOut">
              <a:rPr lang="ko-KR" altLang="en-US" smtClean="0"/>
              <a:t>2018-03-12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4229C90-536D-4239-9E33-56E1D6F600D7}" type="slidenum">
              <a:rPr lang="ko-KR" altLang="en-US" smtClean="0"/>
              <a:t>‹#›</a:t>
            </a:fld>
            <a:endParaRPr lang="ko-KR" altLang="en-US"/>
          </a:p>
        </p:txBody>
      </p:sp>
    </p:spTree>
    <p:extLst>
      <p:ext uri="{BB962C8B-B14F-4D97-AF65-F5344CB8AC3E}">
        <p14:creationId xmlns:p14="http://schemas.microsoft.com/office/powerpoint/2010/main" val="3297153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F2406605-288A-4DAC-812D-BA8A5A497895}" type="datetimeFigureOut">
              <a:rPr lang="ko-KR" altLang="en-US" smtClean="0"/>
              <a:t>2018-03-12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4229C90-536D-4239-9E33-56E1D6F600D7}" type="slidenum">
              <a:rPr lang="ko-KR" altLang="en-US" smtClean="0"/>
              <a:t>‹#›</a:t>
            </a:fld>
            <a:endParaRPr lang="ko-KR" altLang="en-US"/>
          </a:p>
        </p:txBody>
      </p:sp>
    </p:spTree>
    <p:extLst>
      <p:ext uri="{BB962C8B-B14F-4D97-AF65-F5344CB8AC3E}">
        <p14:creationId xmlns:p14="http://schemas.microsoft.com/office/powerpoint/2010/main" val="3789100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F2406605-288A-4DAC-812D-BA8A5A497895}" type="datetimeFigureOut">
              <a:rPr lang="ko-KR" altLang="en-US" smtClean="0"/>
              <a:t>2018-03-12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4229C90-536D-4239-9E33-56E1D6F600D7}" type="slidenum">
              <a:rPr lang="ko-KR" altLang="en-US" smtClean="0"/>
              <a:t>‹#›</a:t>
            </a:fld>
            <a:endParaRPr lang="ko-KR" altLang="en-US"/>
          </a:p>
        </p:txBody>
      </p:sp>
    </p:spTree>
    <p:extLst>
      <p:ext uri="{BB962C8B-B14F-4D97-AF65-F5344CB8AC3E}">
        <p14:creationId xmlns:p14="http://schemas.microsoft.com/office/powerpoint/2010/main" val="3870897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F2406605-288A-4DAC-812D-BA8A5A497895}" type="datetimeFigureOut">
              <a:rPr lang="ko-KR" altLang="en-US" smtClean="0"/>
              <a:t>2018-03-12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4229C90-536D-4239-9E33-56E1D6F600D7}" type="slidenum">
              <a:rPr lang="ko-KR" altLang="en-US" smtClean="0"/>
              <a:t>‹#›</a:t>
            </a:fld>
            <a:endParaRPr lang="ko-KR" altLang="en-US"/>
          </a:p>
        </p:txBody>
      </p:sp>
    </p:spTree>
    <p:extLst>
      <p:ext uri="{BB962C8B-B14F-4D97-AF65-F5344CB8AC3E}">
        <p14:creationId xmlns:p14="http://schemas.microsoft.com/office/powerpoint/2010/main" val="3062848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F2406605-288A-4DAC-812D-BA8A5A497895}" type="datetimeFigureOut">
              <a:rPr lang="ko-KR" altLang="en-US" smtClean="0"/>
              <a:t>2018-03-12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34229C90-536D-4239-9E33-56E1D6F600D7}" type="slidenum">
              <a:rPr lang="ko-KR" altLang="en-US" smtClean="0"/>
              <a:t>‹#›</a:t>
            </a:fld>
            <a:endParaRPr lang="ko-KR" altLang="en-US"/>
          </a:p>
        </p:txBody>
      </p:sp>
    </p:spTree>
    <p:extLst>
      <p:ext uri="{BB962C8B-B14F-4D97-AF65-F5344CB8AC3E}">
        <p14:creationId xmlns:p14="http://schemas.microsoft.com/office/powerpoint/2010/main" val="2986068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F2406605-288A-4DAC-812D-BA8A5A497895}" type="datetimeFigureOut">
              <a:rPr lang="ko-KR" altLang="en-US" smtClean="0"/>
              <a:t>2018-03-12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34229C90-536D-4239-9E33-56E1D6F600D7}" type="slidenum">
              <a:rPr lang="ko-KR" altLang="en-US" smtClean="0"/>
              <a:t>‹#›</a:t>
            </a:fld>
            <a:endParaRPr lang="ko-KR" altLang="en-US"/>
          </a:p>
        </p:txBody>
      </p:sp>
    </p:spTree>
    <p:extLst>
      <p:ext uri="{BB962C8B-B14F-4D97-AF65-F5344CB8AC3E}">
        <p14:creationId xmlns:p14="http://schemas.microsoft.com/office/powerpoint/2010/main" val="2725891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2406605-288A-4DAC-812D-BA8A5A497895}" type="datetimeFigureOut">
              <a:rPr lang="ko-KR" altLang="en-US" smtClean="0"/>
              <a:t>2018-03-12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34229C90-536D-4239-9E33-56E1D6F600D7}" type="slidenum">
              <a:rPr lang="ko-KR" altLang="en-US" smtClean="0"/>
              <a:t>‹#›</a:t>
            </a:fld>
            <a:endParaRPr lang="ko-KR" altLang="en-US"/>
          </a:p>
        </p:txBody>
      </p:sp>
    </p:spTree>
    <p:extLst>
      <p:ext uri="{BB962C8B-B14F-4D97-AF65-F5344CB8AC3E}">
        <p14:creationId xmlns:p14="http://schemas.microsoft.com/office/powerpoint/2010/main" val="322126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F2406605-288A-4DAC-812D-BA8A5A497895}" type="datetimeFigureOut">
              <a:rPr lang="ko-KR" altLang="en-US" smtClean="0"/>
              <a:t>2018-03-12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4229C90-536D-4239-9E33-56E1D6F600D7}" type="slidenum">
              <a:rPr lang="ko-KR" altLang="en-US" smtClean="0"/>
              <a:t>‹#›</a:t>
            </a:fld>
            <a:endParaRPr lang="ko-KR" altLang="en-US"/>
          </a:p>
        </p:txBody>
      </p:sp>
    </p:spTree>
    <p:extLst>
      <p:ext uri="{BB962C8B-B14F-4D97-AF65-F5344CB8AC3E}">
        <p14:creationId xmlns:p14="http://schemas.microsoft.com/office/powerpoint/2010/main" val="3129157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F2406605-288A-4DAC-812D-BA8A5A497895}" type="datetimeFigureOut">
              <a:rPr lang="ko-KR" altLang="en-US" smtClean="0"/>
              <a:t>2018-03-12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4229C90-536D-4239-9E33-56E1D6F600D7}" type="slidenum">
              <a:rPr lang="ko-KR" altLang="en-US" smtClean="0"/>
              <a:t>‹#›</a:t>
            </a:fld>
            <a:endParaRPr lang="ko-KR" altLang="en-US"/>
          </a:p>
        </p:txBody>
      </p:sp>
    </p:spTree>
    <p:extLst>
      <p:ext uri="{BB962C8B-B14F-4D97-AF65-F5344CB8AC3E}">
        <p14:creationId xmlns:p14="http://schemas.microsoft.com/office/powerpoint/2010/main" val="388415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406605-288A-4DAC-812D-BA8A5A497895}" type="datetimeFigureOut">
              <a:rPr lang="ko-KR" altLang="en-US" smtClean="0"/>
              <a:t>2018-03-12</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229C90-536D-4239-9E33-56E1D6F600D7}" type="slidenum">
              <a:rPr lang="ko-KR" altLang="en-US" smtClean="0"/>
              <a:t>‹#›</a:t>
            </a:fld>
            <a:endParaRPr lang="ko-KR" altLang="en-US"/>
          </a:p>
        </p:txBody>
      </p:sp>
    </p:spTree>
    <p:extLst>
      <p:ext uri="{BB962C8B-B14F-4D97-AF65-F5344CB8AC3E}">
        <p14:creationId xmlns:p14="http://schemas.microsoft.com/office/powerpoint/2010/main" val="2172713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rfriend.tistory.com/188"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Chapter 1</a:t>
            </a:r>
            <a:endParaRPr lang="ko-KR" altLang="en-US" dirty="0"/>
          </a:p>
        </p:txBody>
      </p:sp>
      <p:sp>
        <p:nvSpPr>
          <p:cNvPr id="3" name="부제목 2"/>
          <p:cNvSpPr>
            <a:spLocks noGrp="1"/>
          </p:cNvSpPr>
          <p:nvPr>
            <p:ph type="subTitle" idx="1"/>
          </p:nvPr>
        </p:nvSpPr>
        <p:spPr/>
        <p:txBody>
          <a:bodyPr>
            <a:normAutofit/>
          </a:bodyPr>
          <a:lstStyle/>
          <a:p>
            <a:r>
              <a:rPr lang="en-US" altLang="ko-KR" dirty="0"/>
              <a:t>The Machine Learning Landscape</a:t>
            </a:r>
          </a:p>
        </p:txBody>
      </p:sp>
    </p:spTree>
    <p:extLst>
      <p:ext uri="{BB962C8B-B14F-4D97-AF65-F5344CB8AC3E}">
        <p14:creationId xmlns:p14="http://schemas.microsoft.com/office/powerpoint/2010/main" val="1568143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Example of applications : Speech recognition</a:t>
            </a:r>
            <a:endParaRPr lang="ko-KR" altLang="en-US" sz="2800" b="1" dirty="0"/>
          </a:p>
        </p:txBody>
      </p:sp>
      <p:sp>
        <p:nvSpPr>
          <p:cNvPr id="3" name="내용 개체 틀 2"/>
          <p:cNvSpPr>
            <a:spLocks noGrp="1"/>
          </p:cNvSpPr>
          <p:nvPr>
            <p:ph idx="1"/>
          </p:nvPr>
        </p:nvSpPr>
        <p:spPr/>
        <p:txBody>
          <a:bodyPr>
            <a:normAutofit/>
          </a:bodyPr>
          <a:lstStyle/>
          <a:p>
            <a:r>
              <a:rPr lang="en-US" altLang="ko-KR" sz="1800" dirty="0"/>
              <a:t>Say you want to start simple and write a program capable of distinguishing the words “one” and “two.” </a:t>
            </a:r>
          </a:p>
          <a:p>
            <a:pPr lvl="1"/>
            <a:r>
              <a:rPr lang="en-US" altLang="ko-KR" sz="1800" dirty="0"/>
              <a:t>You might notice that the word “two” starts with a high-pitch sound (“T”), so you could hardcode an algorithm that measures high-pitch sound intensity and use that to distinguish ones and twos. </a:t>
            </a:r>
          </a:p>
          <a:p>
            <a:pPr lvl="1"/>
            <a:r>
              <a:rPr lang="en-US" altLang="ko-KR" sz="1800" dirty="0"/>
              <a:t>Not scale to thousands of words spoken by millions of very different people in noisy environments and in dozens of languages.</a:t>
            </a:r>
          </a:p>
          <a:p>
            <a:endParaRPr lang="en-US" altLang="ko-KR" sz="1800" dirty="0"/>
          </a:p>
          <a:p>
            <a:r>
              <a:rPr lang="en-US" altLang="ko-KR" sz="1800" dirty="0"/>
              <a:t>The best solution (at least today) is to write an algorithm that learns by itself, given many example recordings for each word.</a:t>
            </a:r>
          </a:p>
        </p:txBody>
      </p:sp>
    </p:spTree>
    <p:extLst>
      <p:ext uri="{BB962C8B-B14F-4D97-AF65-F5344CB8AC3E}">
        <p14:creationId xmlns:p14="http://schemas.microsoft.com/office/powerpoint/2010/main" val="3875559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ML is great for</a:t>
            </a:r>
            <a:endParaRPr lang="ko-KR" altLang="en-US" sz="2800" b="1" dirty="0"/>
          </a:p>
        </p:txBody>
      </p:sp>
      <p:sp>
        <p:nvSpPr>
          <p:cNvPr id="3" name="내용 개체 틀 2"/>
          <p:cNvSpPr>
            <a:spLocks noGrp="1"/>
          </p:cNvSpPr>
          <p:nvPr>
            <p:ph idx="1"/>
          </p:nvPr>
        </p:nvSpPr>
        <p:spPr/>
        <p:txBody>
          <a:bodyPr>
            <a:normAutofit/>
          </a:bodyPr>
          <a:lstStyle/>
          <a:p>
            <a:r>
              <a:rPr lang="en-US" altLang="ko-KR" sz="1800" dirty="0"/>
              <a:t>Problems for which existing solutions require a lot of hand-tuning or long lists of rules: one Machine Learning algorithm can often simplify code and perform better.</a:t>
            </a:r>
          </a:p>
          <a:p>
            <a:endParaRPr lang="en-US" altLang="ko-KR" sz="1800" dirty="0"/>
          </a:p>
          <a:p>
            <a:r>
              <a:rPr lang="en-US" altLang="ko-KR" sz="1800" dirty="0"/>
              <a:t>Complex problems for which there is no good solution at all using a traditional approach: the best ML techniques can find a solution.</a:t>
            </a:r>
          </a:p>
          <a:p>
            <a:endParaRPr lang="en-US" altLang="ko-KR" sz="1800" dirty="0"/>
          </a:p>
          <a:p>
            <a:r>
              <a:rPr lang="en-US" altLang="ko-KR" sz="1800" dirty="0"/>
              <a:t>Fluctuating environments: a ML system can adapt to new data.</a:t>
            </a:r>
          </a:p>
          <a:p>
            <a:endParaRPr lang="en-US" altLang="ko-KR" sz="1800" dirty="0"/>
          </a:p>
          <a:p>
            <a:r>
              <a:rPr lang="en-US" altLang="ko-KR" sz="1800" dirty="0"/>
              <a:t>Let’s think about what area ML is bad for…</a:t>
            </a:r>
          </a:p>
          <a:p>
            <a:endParaRPr lang="en-US" altLang="ko-KR" sz="1800" dirty="0"/>
          </a:p>
        </p:txBody>
      </p:sp>
    </p:spTree>
    <p:extLst>
      <p:ext uri="{BB962C8B-B14F-4D97-AF65-F5344CB8AC3E}">
        <p14:creationId xmlns:p14="http://schemas.microsoft.com/office/powerpoint/2010/main" val="2744188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Types of ML </a:t>
            </a:r>
            <a:endParaRPr lang="ko-KR" altLang="en-US" sz="2800" b="1" dirty="0"/>
          </a:p>
        </p:txBody>
      </p:sp>
      <p:sp>
        <p:nvSpPr>
          <p:cNvPr id="3" name="내용 개체 틀 2"/>
          <p:cNvSpPr>
            <a:spLocks noGrp="1"/>
          </p:cNvSpPr>
          <p:nvPr>
            <p:ph idx="1"/>
          </p:nvPr>
        </p:nvSpPr>
        <p:spPr/>
        <p:txBody>
          <a:bodyPr>
            <a:normAutofit/>
          </a:bodyPr>
          <a:lstStyle/>
          <a:p>
            <a:r>
              <a:rPr lang="en-US" altLang="ko-KR" sz="1800" dirty="0"/>
              <a:t>Whether or not they are trained with human supervision (</a:t>
            </a:r>
            <a:r>
              <a:rPr lang="en-US" altLang="ko-KR" sz="1800" dirty="0">
                <a:solidFill>
                  <a:srgbClr val="FF0000"/>
                </a:solidFill>
              </a:rPr>
              <a:t>supervised, unsupervised</a:t>
            </a:r>
            <a:r>
              <a:rPr lang="en-US" altLang="ko-KR" sz="1800" dirty="0"/>
              <a:t>, </a:t>
            </a:r>
            <a:r>
              <a:rPr lang="en-US" altLang="ko-KR" sz="1800" dirty="0" err="1"/>
              <a:t>semisupervised</a:t>
            </a:r>
            <a:r>
              <a:rPr lang="en-US" altLang="ko-KR" sz="1800" dirty="0"/>
              <a:t>, and </a:t>
            </a:r>
            <a:r>
              <a:rPr lang="en-US" altLang="ko-KR" sz="1800" dirty="0">
                <a:solidFill>
                  <a:srgbClr val="FF0000"/>
                </a:solidFill>
              </a:rPr>
              <a:t>reinforcement Learning</a:t>
            </a:r>
            <a:r>
              <a:rPr lang="en-US" altLang="ko-KR" sz="1800" dirty="0"/>
              <a:t>)</a:t>
            </a:r>
          </a:p>
          <a:p>
            <a:endParaRPr lang="en-US" altLang="ko-KR" sz="1800" dirty="0"/>
          </a:p>
          <a:p>
            <a:r>
              <a:rPr lang="en-US" altLang="ko-KR" sz="1800" dirty="0"/>
              <a:t>Whether or not they can learn incrementally on the fly (</a:t>
            </a:r>
            <a:r>
              <a:rPr lang="en-US" altLang="ko-KR" sz="1800" dirty="0">
                <a:solidFill>
                  <a:srgbClr val="FF0000"/>
                </a:solidFill>
              </a:rPr>
              <a:t>online</a:t>
            </a:r>
            <a:r>
              <a:rPr lang="en-US" altLang="ko-KR" sz="1800" dirty="0"/>
              <a:t> versus </a:t>
            </a:r>
            <a:r>
              <a:rPr lang="en-US" altLang="ko-KR" sz="1800" dirty="0">
                <a:solidFill>
                  <a:srgbClr val="FF0000"/>
                </a:solidFill>
              </a:rPr>
              <a:t>batch learning</a:t>
            </a:r>
            <a:r>
              <a:rPr lang="en-US" altLang="ko-KR" sz="1800" dirty="0"/>
              <a:t>)</a:t>
            </a:r>
          </a:p>
          <a:p>
            <a:endParaRPr lang="en-US" altLang="ko-KR" sz="1800" dirty="0"/>
          </a:p>
          <a:p>
            <a:r>
              <a:rPr lang="en-US" altLang="ko-KR" sz="1800" dirty="0"/>
              <a:t>Whether they work by simply comparing new data points to known data points, or instead detect patterns in the training data and build a predictive model, much like scientists do (</a:t>
            </a:r>
            <a:r>
              <a:rPr lang="en-US" altLang="ko-KR" sz="1800" dirty="0">
                <a:solidFill>
                  <a:srgbClr val="FF0000"/>
                </a:solidFill>
              </a:rPr>
              <a:t>instance-based</a:t>
            </a:r>
            <a:r>
              <a:rPr lang="en-US" altLang="ko-KR" sz="1800" dirty="0"/>
              <a:t> versus </a:t>
            </a:r>
            <a:r>
              <a:rPr lang="en-US" altLang="ko-KR" sz="1800" dirty="0">
                <a:solidFill>
                  <a:srgbClr val="FF0000"/>
                </a:solidFill>
              </a:rPr>
              <a:t>model-based learning</a:t>
            </a:r>
            <a:r>
              <a:rPr lang="en-US" altLang="ko-KR" sz="1800" dirty="0"/>
              <a:t>)</a:t>
            </a:r>
          </a:p>
          <a:p>
            <a:endParaRPr lang="en-US" altLang="ko-KR" sz="1800" dirty="0"/>
          </a:p>
          <a:p>
            <a:r>
              <a:rPr lang="en-US" altLang="ko-KR" sz="1800" dirty="0"/>
              <a:t>These criteria are not exclusive;</a:t>
            </a:r>
          </a:p>
        </p:txBody>
      </p:sp>
    </p:spTree>
    <p:extLst>
      <p:ext uri="{BB962C8B-B14F-4D97-AF65-F5344CB8AC3E}">
        <p14:creationId xmlns:p14="http://schemas.microsoft.com/office/powerpoint/2010/main" val="4054434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Types of ML : Supervised Learning</a:t>
            </a:r>
            <a:endParaRPr lang="ko-KR" altLang="en-US" sz="2800" b="1" dirty="0"/>
          </a:p>
        </p:txBody>
      </p:sp>
      <p:sp>
        <p:nvSpPr>
          <p:cNvPr id="3" name="내용 개체 틀 2"/>
          <p:cNvSpPr>
            <a:spLocks noGrp="1"/>
          </p:cNvSpPr>
          <p:nvPr>
            <p:ph idx="1"/>
          </p:nvPr>
        </p:nvSpPr>
        <p:spPr>
          <a:xfrm>
            <a:off x="838200" y="1460500"/>
            <a:ext cx="6146800" cy="4716463"/>
          </a:xfrm>
        </p:spPr>
        <p:txBody>
          <a:bodyPr>
            <a:noAutofit/>
          </a:bodyPr>
          <a:lstStyle/>
          <a:p>
            <a:r>
              <a:rPr lang="en-US" altLang="ko-KR" sz="1800" dirty="0"/>
              <a:t>The training data you feed to the algorithm includes the desired solutions, called </a:t>
            </a:r>
            <a:r>
              <a:rPr lang="en-US" altLang="ko-KR" sz="1800" dirty="0">
                <a:solidFill>
                  <a:srgbClr val="FF0000"/>
                </a:solidFill>
              </a:rPr>
              <a:t>labels</a:t>
            </a:r>
          </a:p>
          <a:p>
            <a:endParaRPr lang="en-US" altLang="ko-KR" sz="1800" dirty="0"/>
          </a:p>
          <a:p>
            <a:r>
              <a:rPr lang="en-US" altLang="ko-KR" sz="1800" dirty="0"/>
              <a:t>A typical </a:t>
            </a:r>
            <a:r>
              <a:rPr lang="en-US" altLang="ko-KR" sz="1800" dirty="0">
                <a:solidFill>
                  <a:srgbClr val="FF0000"/>
                </a:solidFill>
              </a:rPr>
              <a:t>supervised</a:t>
            </a:r>
            <a:r>
              <a:rPr lang="en-US" altLang="ko-KR" sz="1800" dirty="0"/>
              <a:t> learning task is </a:t>
            </a:r>
            <a:r>
              <a:rPr lang="en-US" altLang="ko-KR" sz="1800" dirty="0">
                <a:solidFill>
                  <a:srgbClr val="FF0000"/>
                </a:solidFill>
              </a:rPr>
              <a:t>classification</a:t>
            </a:r>
            <a:r>
              <a:rPr lang="en-US" altLang="ko-KR" sz="1800" dirty="0"/>
              <a:t>.</a:t>
            </a:r>
          </a:p>
          <a:p>
            <a:r>
              <a:rPr lang="en-US" altLang="ko-KR" sz="1800" dirty="0"/>
              <a:t>Another typical task is to predict a target numeric value, such as the price of a car, given a set of features (mileage, age, brand, etc.) called </a:t>
            </a:r>
            <a:r>
              <a:rPr lang="en-US" altLang="ko-KR" sz="1800" dirty="0">
                <a:solidFill>
                  <a:srgbClr val="FF0000"/>
                </a:solidFill>
              </a:rPr>
              <a:t>predictors</a:t>
            </a:r>
            <a:r>
              <a:rPr lang="en-US" altLang="ko-KR" sz="1800" dirty="0"/>
              <a:t>. This sort of task is called regression</a:t>
            </a:r>
          </a:p>
          <a:p>
            <a:endParaRPr lang="en-US" altLang="ko-KR" sz="1800" dirty="0"/>
          </a:p>
          <a:p>
            <a:r>
              <a:rPr lang="en-US" altLang="ko-KR" sz="1800" dirty="0"/>
              <a:t>Note that some regression algorithms can be used for classification as well, and vice versa. For example, </a:t>
            </a:r>
            <a:r>
              <a:rPr lang="en-US" altLang="ko-KR" sz="1800" dirty="0">
                <a:solidFill>
                  <a:srgbClr val="FF0000"/>
                </a:solidFill>
              </a:rPr>
              <a:t>Logistic regression </a:t>
            </a:r>
            <a:r>
              <a:rPr lang="en-US" altLang="ko-KR" sz="1800" dirty="0"/>
              <a:t>is commonly used for classification, as it can output a value that corresponds to the probability of belonging to a given class (e.g., 20% chance of being spam).</a:t>
            </a:r>
          </a:p>
        </p:txBody>
      </p:sp>
      <p:pic>
        <p:nvPicPr>
          <p:cNvPr id="4" name="그림 3"/>
          <p:cNvPicPr>
            <a:picLocks noChangeAspect="1"/>
          </p:cNvPicPr>
          <p:nvPr/>
        </p:nvPicPr>
        <p:blipFill>
          <a:blip r:embed="rId2"/>
          <a:stretch>
            <a:fillRect/>
          </a:stretch>
        </p:blipFill>
        <p:spPr>
          <a:xfrm>
            <a:off x="6985000" y="1027906"/>
            <a:ext cx="4714875" cy="2133600"/>
          </a:xfrm>
          <a:prstGeom prst="rect">
            <a:avLst/>
          </a:prstGeom>
        </p:spPr>
      </p:pic>
      <p:pic>
        <p:nvPicPr>
          <p:cNvPr id="5" name="그림 4"/>
          <p:cNvPicPr>
            <a:picLocks noChangeAspect="1"/>
          </p:cNvPicPr>
          <p:nvPr/>
        </p:nvPicPr>
        <p:blipFill>
          <a:blip r:embed="rId3"/>
          <a:stretch>
            <a:fillRect/>
          </a:stretch>
        </p:blipFill>
        <p:spPr>
          <a:xfrm>
            <a:off x="6985000" y="3617913"/>
            <a:ext cx="4465626" cy="2693987"/>
          </a:xfrm>
          <a:prstGeom prst="rect">
            <a:avLst/>
          </a:prstGeom>
        </p:spPr>
      </p:pic>
    </p:spTree>
    <p:extLst>
      <p:ext uri="{BB962C8B-B14F-4D97-AF65-F5344CB8AC3E}">
        <p14:creationId xmlns:p14="http://schemas.microsoft.com/office/powerpoint/2010/main" val="1710034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Supervised learning : applications</a:t>
            </a:r>
            <a:endParaRPr lang="ko-KR" altLang="en-US" sz="2800" b="1"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3623595381"/>
              </p:ext>
            </p:extLst>
          </p:nvPr>
        </p:nvGraphicFramePr>
        <p:xfrm>
          <a:off x="838200" y="1825625"/>
          <a:ext cx="10515600" cy="2108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xmlns="" val="20000"/>
                    </a:ext>
                  </a:extLst>
                </a:gridCol>
                <a:gridCol w="3505200">
                  <a:extLst>
                    <a:ext uri="{9D8B030D-6E8A-4147-A177-3AD203B41FA5}">
                      <a16:colId xmlns:a16="http://schemas.microsoft.com/office/drawing/2014/main" xmlns="" val="20001"/>
                    </a:ext>
                  </a:extLst>
                </a:gridCol>
                <a:gridCol w="3505200">
                  <a:extLst>
                    <a:ext uri="{9D8B030D-6E8A-4147-A177-3AD203B41FA5}">
                      <a16:colId xmlns:a16="http://schemas.microsoft.com/office/drawing/2014/main" xmlns="" val="20002"/>
                    </a:ext>
                  </a:extLst>
                </a:gridCol>
              </a:tblGrid>
              <a:tr h="370840">
                <a:tc>
                  <a:txBody>
                    <a:bodyPr/>
                    <a:lstStyle/>
                    <a:p>
                      <a:pPr latinLnBrk="1"/>
                      <a:r>
                        <a:rPr lang="en-US" altLang="ko-KR" dirty="0"/>
                        <a:t>Input(x)</a:t>
                      </a:r>
                      <a:endParaRPr lang="ko-KR" altLang="en-US" dirty="0"/>
                    </a:p>
                  </a:txBody>
                  <a:tcPr/>
                </a:tc>
                <a:tc>
                  <a:txBody>
                    <a:bodyPr/>
                    <a:lstStyle/>
                    <a:p>
                      <a:pPr latinLnBrk="1"/>
                      <a:r>
                        <a:rPr lang="en-US" altLang="ko-KR" dirty="0"/>
                        <a:t>Output(y)</a:t>
                      </a:r>
                      <a:endParaRPr lang="ko-KR" altLang="en-US" dirty="0"/>
                    </a:p>
                  </a:txBody>
                  <a:tcPr/>
                </a:tc>
                <a:tc>
                  <a:txBody>
                    <a:bodyPr/>
                    <a:lstStyle/>
                    <a:p>
                      <a:pPr latinLnBrk="1"/>
                      <a:r>
                        <a:rPr lang="en-US" altLang="ko-KR" dirty="0"/>
                        <a:t>Applications</a:t>
                      </a:r>
                      <a:endParaRPr lang="ko-KR" altLang="en-US" dirty="0"/>
                    </a:p>
                  </a:txBody>
                  <a:tcPr/>
                </a:tc>
                <a:extLst>
                  <a:ext uri="{0D108BD9-81ED-4DB2-BD59-A6C34878D82A}">
                    <a16:rowId xmlns:a16="http://schemas.microsoft.com/office/drawing/2014/main" xmlns="" val="10000"/>
                  </a:ext>
                </a:extLst>
              </a:tr>
              <a:tr h="370840">
                <a:tc>
                  <a:txBody>
                    <a:bodyPr/>
                    <a:lstStyle/>
                    <a:p>
                      <a:pPr latinLnBrk="1"/>
                      <a:r>
                        <a:rPr lang="en-US" altLang="ko-KR" dirty="0"/>
                        <a:t>Home features</a:t>
                      </a:r>
                    </a:p>
                    <a:p>
                      <a:pPr latinLnBrk="1"/>
                      <a:r>
                        <a:rPr lang="en-US" altLang="ko-KR" dirty="0"/>
                        <a:t>Ad, user info</a:t>
                      </a:r>
                    </a:p>
                    <a:p>
                      <a:pPr latinLnBrk="1"/>
                      <a:r>
                        <a:rPr lang="en-US" altLang="ko-KR" dirty="0"/>
                        <a:t>Images</a:t>
                      </a:r>
                    </a:p>
                    <a:p>
                      <a:pPr latinLnBrk="1"/>
                      <a:r>
                        <a:rPr lang="en-US" altLang="ko-KR" dirty="0"/>
                        <a:t>Audio</a:t>
                      </a:r>
                    </a:p>
                    <a:p>
                      <a:pPr latinLnBrk="1"/>
                      <a:r>
                        <a:rPr lang="en-US" altLang="ko-KR" dirty="0"/>
                        <a:t>English</a:t>
                      </a:r>
                    </a:p>
                    <a:p>
                      <a:pPr latinLnBrk="1"/>
                      <a:r>
                        <a:rPr lang="en-US" altLang="ko-KR" dirty="0"/>
                        <a:t>Image,</a:t>
                      </a:r>
                      <a:r>
                        <a:rPr lang="en-US" altLang="ko-KR" baseline="0" dirty="0"/>
                        <a:t> Radar info</a:t>
                      </a:r>
                      <a:endParaRPr lang="ko-KR" altLang="en-US" dirty="0"/>
                    </a:p>
                  </a:txBody>
                  <a:tcPr/>
                </a:tc>
                <a:tc>
                  <a:txBody>
                    <a:bodyPr/>
                    <a:lstStyle/>
                    <a:p>
                      <a:pPr latinLnBrk="1"/>
                      <a:r>
                        <a:rPr lang="en-US" altLang="ko-KR" dirty="0"/>
                        <a:t>Price</a:t>
                      </a:r>
                    </a:p>
                    <a:p>
                      <a:pPr latinLnBrk="1"/>
                      <a:r>
                        <a:rPr lang="en-US" altLang="ko-KR" dirty="0"/>
                        <a:t>Click</a:t>
                      </a:r>
                      <a:r>
                        <a:rPr lang="en-US" altLang="ko-KR" baseline="0" dirty="0"/>
                        <a:t> on ad? (0/1)</a:t>
                      </a:r>
                    </a:p>
                    <a:p>
                      <a:pPr latinLnBrk="1"/>
                      <a:r>
                        <a:rPr lang="en-US" altLang="ko-KR" baseline="0" dirty="0"/>
                        <a:t>Objects </a:t>
                      </a:r>
                    </a:p>
                    <a:p>
                      <a:pPr latinLnBrk="1"/>
                      <a:r>
                        <a:rPr lang="en-US" altLang="ko-KR" baseline="0" dirty="0"/>
                        <a:t>Text transcript</a:t>
                      </a:r>
                    </a:p>
                    <a:p>
                      <a:pPr latinLnBrk="1"/>
                      <a:r>
                        <a:rPr lang="en-US" altLang="ko-KR" baseline="0" dirty="0"/>
                        <a:t>Other languages</a:t>
                      </a:r>
                    </a:p>
                    <a:p>
                      <a:pPr latinLnBrk="1"/>
                      <a:r>
                        <a:rPr lang="en-US" altLang="ko-KR" baseline="0" dirty="0"/>
                        <a:t>Position of other cars</a:t>
                      </a:r>
                      <a:endParaRPr lang="ko-KR" altLang="en-US" dirty="0"/>
                    </a:p>
                  </a:txBody>
                  <a:tcPr/>
                </a:tc>
                <a:tc>
                  <a:txBody>
                    <a:bodyPr/>
                    <a:lstStyle/>
                    <a:p>
                      <a:pPr latinLnBrk="1"/>
                      <a:r>
                        <a:rPr lang="en-US" altLang="ko-KR" dirty="0"/>
                        <a:t>Real estate</a:t>
                      </a:r>
                    </a:p>
                    <a:p>
                      <a:pPr latinLnBrk="1"/>
                      <a:r>
                        <a:rPr lang="en-US" altLang="ko-KR" dirty="0"/>
                        <a:t>Online advertising</a:t>
                      </a:r>
                    </a:p>
                    <a:p>
                      <a:pPr latinLnBrk="1"/>
                      <a:r>
                        <a:rPr lang="en-US" altLang="ko-KR" dirty="0"/>
                        <a:t>Photo</a:t>
                      </a:r>
                      <a:r>
                        <a:rPr lang="en-US" altLang="ko-KR" baseline="0" dirty="0"/>
                        <a:t> tagging</a:t>
                      </a:r>
                    </a:p>
                    <a:p>
                      <a:pPr latinLnBrk="1"/>
                      <a:r>
                        <a:rPr lang="en-US" altLang="ko-KR" baseline="0" dirty="0"/>
                        <a:t>Speech recognition</a:t>
                      </a:r>
                    </a:p>
                    <a:p>
                      <a:pPr latinLnBrk="1"/>
                      <a:r>
                        <a:rPr lang="en-US" altLang="ko-KR" baseline="0" dirty="0"/>
                        <a:t>Machine translation</a:t>
                      </a:r>
                    </a:p>
                    <a:p>
                      <a:pPr latinLnBrk="1"/>
                      <a:r>
                        <a:rPr lang="en-US" altLang="ko-KR" baseline="0" dirty="0"/>
                        <a:t>Autonomous driving</a:t>
                      </a:r>
                      <a:endParaRPr lang="ko-KR" altLang="en-US"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004182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Supervised learning : data types</a:t>
            </a:r>
            <a:endParaRPr lang="ko-KR" altLang="en-US" sz="2800" b="1" dirty="0"/>
          </a:p>
        </p:txBody>
      </p:sp>
      <p:sp>
        <p:nvSpPr>
          <p:cNvPr id="3" name="TextBox 2"/>
          <p:cNvSpPr txBox="1"/>
          <p:nvPr/>
        </p:nvSpPr>
        <p:spPr>
          <a:xfrm>
            <a:off x="838201" y="2070340"/>
            <a:ext cx="2370826" cy="369332"/>
          </a:xfrm>
          <a:prstGeom prst="rect">
            <a:avLst/>
          </a:prstGeom>
          <a:noFill/>
        </p:spPr>
        <p:txBody>
          <a:bodyPr wrap="square" rtlCol="0">
            <a:spAutoFit/>
          </a:bodyPr>
          <a:lstStyle/>
          <a:p>
            <a:r>
              <a:rPr lang="en-US" altLang="ko-KR" dirty="0"/>
              <a:t>Structured data</a:t>
            </a:r>
            <a:endParaRPr lang="ko-KR" altLang="en-US" dirty="0"/>
          </a:p>
        </p:txBody>
      </p:sp>
      <p:sp>
        <p:nvSpPr>
          <p:cNvPr id="5" name="TextBox 4"/>
          <p:cNvSpPr txBox="1"/>
          <p:nvPr/>
        </p:nvSpPr>
        <p:spPr>
          <a:xfrm>
            <a:off x="7408654" y="2070340"/>
            <a:ext cx="2370826" cy="369332"/>
          </a:xfrm>
          <a:prstGeom prst="rect">
            <a:avLst/>
          </a:prstGeom>
          <a:noFill/>
        </p:spPr>
        <p:txBody>
          <a:bodyPr wrap="square" rtlCol="0">
            <a:spAutoFit/>
          </a:bodyPr>
          <a:lstStyle/>
          <a:p>
            <a:r>
              <a:rPr lang="en-US" altLang="ko-KR" dirty="0"/>
              <a:t>Unstructured data</a:t>
            </a:r>
            <a:endParaRPr lang="ko-KR" altLang="en-US" dirty="0"/>
          </a:p>
        </p:txBody>
      </p:sp>
      <p:sp>
        <p:nvSpPr>
          <p:cNvPr id="7" name="TextBox 6"/>
          <p:cNvSpPr txBox="1"/>
          <p:nvPr/>
        </p:nvSpPr>
        <p:spPr>
          <a:xfrm>
            <a:off x="7280694" y="3933674"/>
            <a:ext cx="1121434" cy="369332"/>
          </a:xfrm>
          <a:prstGeom prst="rect">
            <a:avLst/>
          </a:prstGeom>
          <a:noFill/>
        </p:spPr>
        <p:txBody>
          <a:bodyPr wrap="square" rtlCol="0">
            <a:spAutoFit/>
          </a:bodyPr>
          <a:lstStyle/>
          <a:p>
            <a:r>
              <a:rPr lang="en-US" altLang="ko-KR" dirty="0"/>
              <a:t>audio</a:t>
            </a:r>
            <a:endParaRPr lang="ko-KR" altLang="en-US" dirty="0"/>
          </a:p>
        </p:txBody>
      </p:sp>
      <p:sp>
        <p:nvSpPr>
          <p:cNvPr id="8" name="TextBox 7"/>
          <p:cNvSpPr txBox="1"/>
          <p:nvPr/>
        </p:nvSpPr>
        <p:spPr>
          <a:xfrm>
            <a:off x="9977078" y="5010074"/>
            <a:ext cx="1121434" cy="369332"/>
          </a:xfrm>
          <a:prstGeom prst="rect">
            <a:avLst/>
          </a:prstGeom>
          <a:noFill/>
        </p:spPr>
        <p:txBody>
          <a:bodyPr wrap="square" rtlCol="0">
            <a:spAutoFit/>
          </a:bodyPr>
          <a:lstStyle/>
          <a:p>
            <a:r>
              <a:rPr lang="en-US" altLang="ko-KR" dirty="0"/>
              <a:t>images</a:t>
            </a:r>
            <a:endParaRPr lang="ko-KR" altLang="en-US" dirty="0"/>
          </a:p>
        </p:txBody>
      </p:sp>
      <p:sp>
        <p:nvSpPr>
          <p:cNvPr id="9" name="TextBox 8"/>
          <p:cNvSpPr txBox="1"/>
          <p:nvPr/>
        </p:nvSpPr>
        <p:spPr>
          <a:xfrm>
            <a:off x="7472633" y="6118312"/>
            <a:ext cx="1121434" cy="369332"/>
          </a:xfrm>
          <a:prstGeom prst="rect">
            <a:avLst/>
          </a:prstGeom>
          <a:noFill/>
        </p:spPr>
        <p:txBody>
          <a:bodyPr wrap="square" rtlCol="0">
            <a:spAutoFit/>
          </a:bodyPr>
          <a:lstStyle/>
          <a:p>
            <a:r>
              <a:rPr lang="en-US" altLang="ko-KR" dirty="0"/>
              <a:t>text</a:t>
            </a:r>
            <a:endParaRPr lang="ko-KR" altLang="en-US" dirty="0"/>
          </a:p>
        </p:txBody>
      </p:sp>
      <p:pic>
        <p:nvPicPr>
          <p:cNvPr id="10" name="그림 9"/>
          <p:cNvPicPr>
            <a:picLocks noChangeAspect="1"/>
          </p:cNvPicPr>
          <p:nvPr/>
        </p:nvPicPr>
        <p:blipFill>
          <a:blip r:embed="rId2"/>
          <a:stretch>
            <a:fillRect/>
          </a:stretch>
        </p:blipFill>
        <p:spPr>
          <a:xfrm>
            <a:off x="7124071" y="3133545"/>
            <a:ext cx="1278057" cy="682741"/>
          </a:xfrm>
          <a:prstGeom prst="rect">
            <a:avLst/>
          </a:prstGeom>
        </p:spPr>
      </p:pic>
      <p:pic>
        <p:nvPicPr>
          <p:cNvPr id="11" name="그림 10"/>
          <p:cNvPicPr>
            <a:picLocks noChangeAspect="1"/>
          </p:cNvPicPr>
          <p:nvPr/>
        </p:nvPicPr>
        <p:blipFill>
          <a:blip r:embed="rId3"/>
          <a:stretch>
            <a:fillRect/>
          </a:stretch>
        </p:blipFill>
        <p:spPr>
          <a:xfrm>
            <a:off x="9494807" y="2819324"/>
            <a:ext cx="2085975" cy="2190750"/>
          </a:xfrm>
          <a:prstGeom prst="rect">
            <a:avLst/>
          </a:prstGeom>
        </p:spPr>
      </p:pic>
      <p:sp>
        <p:nvSpPr>
          <p:cNvPr id="13" name="직사각형 12"/>
          <p:cNvSpPr/>
          <p:nvPr/>
        </p:nvSpPr>
        <p:spPr>
          <a:xfrm>
            <a:off x="6366293" y="4624310"/>
            <a:ext cx="2737449" cy="1477328"/>
          </a:xfrm>
          <a:prstGeom prst="rect">
            <a:avLst/>
          </a:prstGeom>
          <a:ln>
            <a:solidFill>
              <a:schemeClr val="tx1"/>
            </a:solidFill>
          </a:ln>
        </p:spPr>
        <p:txBody>
          <a:bodyPr wrap="square">
            <a:spAutoFit/>
          </a:bodyPr>
          <a:lstStyle/>
          <a:p>
            <a:r>
              <a:rPr lang="en-US" altLang="ko-KR" dirty="0"/>
              <a:t>Machine Learning is the field of study that gives computers the ability to learn without being explicitly programmed. </a:t>
            </a:r>
            <a:endParaRPr lang="ko-KR" altLang="en-US" dirty="0"/>
          </a:p>
        </p:txBody>
      </p:sp>
      <p:graphicFrame>
        <p:nvGraphicFramePr>
          <p:cNvPr id="14" name="표 13"/>
          <p:cNvGraphicFramePr>
            <a:graphicFrameLocks noGrp="1"/>
          </p:cNvGraphicFramePr>
          <p:nvPr>
            <p:extLst>
              <p:ext uri="{D42A27DB-BD31-4B8C-83A1-F6EECF244321}">
                <p14:modId xmlns:p14="http://schemas.microsoft.com/office/powerpoint/2010/main" val="962066187"/>
              </p:ext>
            </p:extLst>
          </p:nvPr>
        </p:nvGraphicFramePr>
        <p:xfrm>
          <a:off x="745467" y="2624840"/>
          <a:ext cx="3992592" cy="1483360"/>
        </p:xfrm>
        <a:graphic>
          <a:graphicData uri="http://schemas.openxmlformats.org/drawingml/2006/table">
            <a:tbl>
              <a:tblPr firstRow="1" bandRow="1">
                <a:tableStyleId>{5940675A-B579-460E-94D1-54222C63F5DA}</a:tableStyleId>
              </a:tblPr>
              <a:tblGrid>
                <a:gridCol w="998148">
                  <a:extLst>
                    <a:ext uri="{9D8B030D-6E8A-4147-A177-3AD203B41FA5}">
                      <a16:colId xmlns:a16="http://schemas.microsoft.com/office/drawing/2014/main" xmlns="" val="20000"/>
                    </a:ext>
                  </a:extLst>
                </a:gridCol>
                <a:gridCol w="1479345">
                  <a:extLst>
                    <a:ext uri="{9D8B030D-6E8A-4147-A177-3AD203B41FA5}">
                      <a16:colId xmlns:a16="http://schemas.microsoft.com/office/drawing/2014/main" xmlns="" val="20001"/>
                    </a:ext>
                  </a:extLst>
                </a:gridCol>
                <a:gridCol w="516951">
                  <a:extLst>
                    <a:ext uri="{9D8B030D-6E8A-4147-A177-3AD203B41FA5}">
                      <a16:colId xmlns:a16="http://schemas.microsoft.com/office/drawing/2014/main" xmlns="" val="20002"/>
                    </a:ext>
                  </a:extLst>
                </a:gridCol>
                <a:gridCol w="998148">
                  <a:extLst>
                    <a:ext uri="{9D8B030D-6E8A-4147-A177-3AD203B41FA5}">
                      <a16:colId xmlns:a16="http://schemas.microsoft.com/office/drawing/2014/main" xmlns="" val="20003"/>
                    </a:ext>
                  </a:extLst>
                </a:gridCol>
              </a:tblGrid>
              <a:tr h="370840">
                <a:tc>
                  <a:txBody>
                    <a:bodyPr/>
                    <a:lstStyle/>
                    <a:p>
                      <a:pPr latinLnBrk="1"/>
                      <a:r>
                        <a:rPr lang="en-US" altLang="ko-KR" dirty="0"/>
                        <a:t>size</a:t>
                      </a:r>
                      <a:endParaRPr lang="ko-KR" altLang="en-US" dirty="0"/>
                    </a:p>
                  </a:txBody>
                  <a:tcPr/>
                </a:tc>
                <a:tc>
                  <a:txBody>
                    <a:bodyPr/>
                    <a:lstStyle/>
                    <a:p>
                      <a:pPr latinLnBrk="1"/>
                      <a:r>
                        <a:rPr lang="en-US" altLang="ko-KR" dirty="0"/>
                        <a:t>#bedrooms</a:t>
                      </a:r>
                      <a:endParaRPr lang="ko-KR" altLang="en-US" dirty="0"/>
                    </a:p>
                  </a:txBody>
                  <a:tcPr/>
                </a:tc>
                <a:tc>
                  <a:txBody>
                    <a:bodyPr/>
                    <a:lstStyle/>
                    <a:p>
                      <a:pPr latinLnBrk="1"/>
                      <a:r>
                        <a:rPr lang="en-US" altLang="ko-KR" dirty="0"/>
                        <a:t>…</a:t>
                      </a:r>
                      <a:endParaRPr lang="ko-KR" altLang="en-US" dirty="0"/>
                    </a:p>
                  </a:txBody>
                  <a:tcPr/>
                </a:tc>
                <a:tc>
                  <a:txBody>
                    <a:bodyPr/>
                    <a:lstStyle/>
                    <a:p>
                      <a:pPr latinLnBrk="1"/>
                      <a:r>
                        <a:rPr lang="en-US" altLang="ko-KR" dirty="0"/>
                        <a:t>Price</a:t>
                      </a:r>
                      <a:endParaRPr lang="ko-KR" altLang="en-US" dirty="0"/>
                    </a:p>
                  </a:txBody>
                  <a:tcPr/>
                </a:tc>
                <a:extLst>
                  <a:ext uri="{0D108BD9-81ED-4DB2-BD59-A6C34878D82A}">
                    <a16:rowId xmlns:a16="http://schemas.microsoft.com/office/drawing/2014/main" xmlns="" val="10000"/>
                  </a:ext>
                </a:extLst>
              </a:tr>
              <a:tr h="370840">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xmlns="" val="10001"/>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xmlns="" val="10002"/>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822090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Supervised learning : data types</a:t>
            </a:r>
            <a:endParaRPr lang="ko-KR" altLang="en-US" sz="2800" dirty="0"/>
          </a:p>
        </p:txBody>
      </p:sp>
      <p:sp>
        <p:nvSpPr>
          <p:cNvPr id="3" name="내용 개체 틀 2"/>
          <p:cNvSpPr>
            <a:spLocks noGrp="1"/>
          </p:cNvSpPr>
          <p:nvPr>
            <p:ph idx="1"/>
          </p:nvPr>
        </p:nvSpPr>
        <p:spPr/>
        <p:txBody>
          <a:bodyPr>
            <a:normAutofit/>
          </a:bodyPr>
          <a:lstStyle/>
          <a:p>
            <a:r>
              <a:rPr lang="en-US" altLang="ko-KR" sz="1800" dirty="0"/>
              <a:t>Why is deep learning taking off recently?</a:t>
            </a:r>
          </a:p>
          <a:p>
            <a:pPr lvl="1"/>
            <a:r>
              <a:rPr lang="en-US" altLang="ko-KR" sz="1800" dirty="0"/>
              <a:t>Scale drives deep learning progress</a:t>
            </a:r>
          </a:p>
          <a:p>
            <a:pPr lvl="2"/>
            <a:r>
              <a:rPr lang="en-US" altLang="ko-KR" sz="1800" dirty="0"/>
              <a:t>Data : huge amount of data from emerging areas</a:t>
            </a:r>
          </a:p>
          <a:p>
            <a:pPr lvl="2"/>
            <a:r>
              <a:rPr lang="en-US" altLang="ko-KR" sz="1800" dirty="0"/>
              <a:t>Computation : GPGPU, etc.</a:t>
            </a:r>
          </a:p>
          <a:p>
            <a:pPr lvl="2"/>
            <a:r>
              <a:rPr lang="en-US" altLang="ko-KR" sz="1800" dirty="0"/>
              <a:t>Algorithms: large NNs, RELUs, etc.</a:t>
            </a:r>
            <a:endParaRPr lang="ko-KR" altLang="en-US" sz="1800" dirty="0"/>
          </a:p>
        </p:txBody>
      </p:sp>
    </p:spTree>
    <p:extLst>
      <p:ext uri="{BB962C8B-B14F-4D97-AF65-F5344CB8AC3E}">
        <p14:creationId xmlns:p14="http://schemas.microsoft.com/office/powerpoint/2010/main" val="2397311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Types of ML : Unsupervised learning</a:t>
            </a:r>
            <a:endParaRPr lang="ko-KR" altLang="en-US" sz="2800" b="1" dirty="0"/>
          </a:p>
        </p:txBody>
      </p:sp>
      <p:sp>
        <p:nvSpPr>
          <p:cNvPr id="3" name="내용 개체 틀 2"/>
          <p:cNvSpPr>
            <a:spLocks noGrp="1"/>
          </p:cNvSpPr>
          <p:nvPr>
            <p:ph idx="1"/>
          </p:nvPr>
        </p:nvSpPr>
        <p:spPr>
          <a:xfrm>
            <a:off x="838200" y="1825625"/>
            <a:ext cx="5854700" cy="4351338"/>
          </a:xfrm>
        </p:spPr>
        <p:txBody>
          <a:bodyPr>
            <a:normAutofit/>
          </a:bodyPr>
          <a:lstStyle/>
          <a:p>
            <a:r>
              <a:rPr lang="en-US" altLang="ko-KR" sz="1800" dirty="0"/>
              <a:t>The training data is unlabeled. </a:t>
            </a:r>
          </a:p>
          <a:p>
            <a:endParaRPr lang="en-US" altLang="ko-KR" sz="1800" dirty="0"/>
          </a:p>
          <a:p>
            <a:r>
              <a:rPr lang="en-US" altLang="ko-KR" sz="1800" dirty="0"/>
              <a:t>For example, say you have a lot of data about your blog’s visitors. You may want to run a </a:t>
            </a:r>
            <a:r>
              <a:rPr lang="en-US" altLang="ko-KR" sz="1800" dirty="0">
                <a:solidFill>
                  <a:srgbClr val="FF0000"/>
                </a:solidFill>
              </a:rPr>
              <a:t>clustering</a:t>
            </a:r>
            <a:r>
              <a:rPr lang="en-US" altLang="ko-KR" sz="1800" dirty="0"/>
              <a:t> algorithm to try to detect groups of similar visitors</a:t>
            </a:r>
          </a:p>
          <a:p>
            <a:pPr lvl="1"/>
            <a:r>
              <a:rPr lang="en-US" altLang="ko-KR" sz="1800" dirty="0"/>
              <a:t>For example, it might notice that 40% of your visitors are males who love comic books and generally read your blog in the evening, while 20% are young sci-fi lovers who visit during the weekends, and so on.</a:t>
            </a:r>
          </a:p>
          <a:p>
            <a:endParaRPr lang="en-US" altLang="ko-KR" sz="1800" dirty="0"/>
          </a:p>
          <a:p>
            <a:endParaRPr lang="en-US" altLang="ko-KR" sz="1800" dirty="0"/>
          </a:p>
        </p:txBody>
      </p:sp>
      <p:pic>
        <p:nvPicPr>
          <p:cNvPr id="4" name="그림 3"/>
          <p:cNvPicPr>
            <a:picLocks noChangeAspect="1"/>
          </p:cNvPicPr>
          <p:nvPr/>
        </p:nvPicPr>
        <p:blipFill>
          <a:blip r:embed="rId2"/>
          <a:stretch>
            <a:fillRect/>
          </a:stretch>
        </p:blipFill>
        <p:spPr>
          <a:xfrm>
            <a:off x="7420529" y="977774"/>
            <a:ext cx="4342845" cy="2648076"/>
          </a:xfrm>
          <a:prstGeom prst="rect">
            <a:avLst/>
          </a:prstGeom>
        </p:spPr>
      </p:pic>
      <p:pic>
        <p:nvPicPr>
          <p:cNvPr id="5" name="그림 4"/>
          <p:cNvPicPr>
            <a:picLocks noChangeAspect="1"/>
          </p:cNvPicPr>
          <p:nvPr/>
        </p:nvPicPr>
        <p:blipFill>
          <a:blip r:embed="rId3"/>
          <a:stretch>
            <a:fillRect/>
          </a:stretch>
        </p:blipFill>
        <p:spPr>
          <a:xfrm>
            <a:off x="7210425" y="4001294"/>
            <a:ext cx="4552950" cy="2552700"/>
          </a:xfrm>
          <a:prstGeom prst="rect">
            <a:avLst/>
          </a:prstGeom>
        </p:spPr>
      </p:pic>
    </p:spTree>
    <p:extLst>
      <p:ext uri="{BB962C8B-B14F-4D97-AF65-F5344CB8AC3E}">
        <p14:creationId xmlns:p14="http://schemas.microsoft.com/office/powerpoint/2010/main" val="3777395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Types of ML : Unsupervised learning</a:t>
            </a:r>
            <a:endParaRPr lang="ko-KR" altLang="en-US" sz="2800" b="1" dirty="0"/>
          </a:p>
        </p:txBody>
      </p:sp>
      <p:sp>
        <p:nvSpPr>
          <p:cNvPr id="3" name="내용 개체 틀 2"/>
          <p:cNvSpPr>
            <a:spLocks noGrp="1"/>
          </p:cNvSpPr>
          <p:nvPr>
            <p:ph idx="1"/>
          </p:nvPr>
        </p:nvSpPr>
        <p:spPr>
          <a:xfrm>
            <a:off x="838200" y="1825625"/>
            <a:ext cx="5740400" cy="4351338"/>
          </a:xfrm>
        </p:spPr>
        <p:txBody>
          <a:bodyPr>
            <a:normAutofit/>
          </a:bodyPr>
          <a:lstStyle/>
          <a:p>
            <a:r>
              <a:rPr lang="en-US" altLang="ko-KR" sz="1800" dirty="0">
                <a:solidFill>
                  <a:srgbClr val="FF0000"/>
                </a:solidFill>
              </a:rPr>
              <a:t>Visualization</a:t>
            </a:r>
            <a:r>
              <a:rPr lang="en-US" altLang="ko-KR" sz="1800" dirty="0"/>
              <a:t> algorithms are also good examples of unsupervised learning algorithms: you feed them a lot of complex and unlabeled data, and they output a 2D or 3D representation of your data that can easily be plotted.</a:t>
            </a:r>
          </a:p>
          <a:p>
            <a:endParaRPr lang="en-US" altLang="ko-KR" sz="1800" dirty="0"/>
          </a:p>
          <a:p>
            <a:r>
              <a:rPr lang="en-US" altLang="ko-KR" sz="1800" dirty="0"/>
              <a:t>A related task is </a:t>
            </a:r>
            <a:r>
              <a:rPr lang="en-US" altLang="ko-KR" sz="1800" dirty="0">
                <a:solidFill>
                  <a:srgbClr val="FF0000"/>
                </a:solidFill>
              </a:rPr>
              <a:t>dimensionality reduction</a:t>
            </a:r>
            <a:r>
              <a:rPr lang="en-US" altLang="ko-KR" sz="1800" dirty="0"/>
              <a:t>, in which the goal is to simplify the data without losing too much information. One way to do this is to merge several correlated features into one. This is called </a:t>
            </a:r>
            <a:r>
              <a:rPr lang="en-US" altLang="ko-KR" sz="1800" dirty="0">
                <a:solidFill>
                  <a:srgbClr val="FF0000"/>
                </a:solidFill>
              </a:rPr>
              <a:t>feature extraction</a:t>
            </a:r>
            <a:r>
              <a:rPr lang="en-US" altLang="ko-KR" sz="1800" dirty="0"/>
              <a:t>.</a:t>
            </a:r>
          </a:p>
        </p:txBody>
      </p:sp>
      <p:pic>
        <p:nvPicPr>
          <p:cNvPr id="4" name="그림 3"/>
          <p:cNvPicPr>
            <a:picLocks noChangeAspect="1"/>
          </p:cNvPicPr>
          <p:nvPr/>
        </p:nvPicPr>
        <p:blipFill>
          <a:blip r:embed="rId2"/>
          <a:stretch>
            <a:fillRect/>
          </a:stretch>
        </p:blipFill>
        <p:spPr>
          <a:xfrm>
            <a:off x="6977062" y="1690688"/>
            <a:ext cx="4638675" cy="3638550"/>
          </a:xfrm>
          <a:prstGeom prst="rect">
            <a:avLst/>
          </a:prstGeom>
        </p:spPr>
      </p:pic>
    </p:spTree>
    <p:extLst>
      <p:ext uri="{BB962C8B-B14F-4D97-AF65-F5344CB8AC3E}">
        <p14:creationId xmlns:p14="http://schemas.microsoft.com/office/powerpoint/2010/main" val="2861417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Types of ML : Unsupervised learning</a:t>
            </a:r>
            <a:endParaRPr lang="ko-KR" altLang="en-US" sz="2800" dirty="0"/>
          </a:p>
        </p:txBody>
      </p:sp>
      <p:sp>
        <p:nvSpPr>
          <p:cNvPr id="3" name="내용 개체 틀 2"/>
          <p:cNvSpPr>
            <a:spLocks noGrp="1"/>
          </p:cNvSpPr>
          <p:nvPr>
            <p:ph idx="1"/>
          </p:nvPr>
        </p:nvSpPr>
        <p:spPr>
          <a:xfrm>
            <a:off x="838199" y="1825625"/>
            <a:ext cx="6850751" cy="4351338"/>
          </a:xfrm>
        </p:spPr>
        <p:txBody>
          <a:bodyPr>
            <a:noAutofit/>
          </a:bodyPr>
          <a:lstStyle/>
          <a:p>
            <a:r>
              <a:rPr lang="en-US" altLang="ko-KR" sz="1800" dirty="0"/>
              <a:t>Yet another important unsupervised task is </a:t>
            </a:r>
            <a:r>
              <a:rPr lang="en-US" altLang="ko-KR" sz="1800" dirty="0">
                <a:solidFill>
                  <a:srgbClr val="FF0000"/>
                </a:solidFill>
              </a:rPr>
              <a:t>anomaly detection </a:t>
            </a:r>
            <a:r>
              <a:rPr lang="en-US" altLang="ko-KR" sz="1800" dirty="0"/>
              <a:t>— for example, detecting unusual credit card transactions to prevent fraud, catching manufacturing defects, or automatically removing outliers from a dataset before feeding it to another learning algorithm.</a:t>
            </a:r>
          </a:p>
          <a:p>
            <a:endParaRPr lang="en-US" altLang="ko-KR" sz="1800" dirty="0"/>
          </a:p>
          <a:p>
            <a:r>
              <a:rPr lang="en-US" altLang="ko-KR" sz="1800" dirty="0"/>
              <a:t>Another common unsupervised task is </a:t>
            </a:r>
            <a:r>
              <a:rPr lang="en-US" altLang="ko-KR" sz="1800" dirty="0">
                <a:solidFill>
                  <a:srgbClr val="FF0000"/>
                </a:solidFill>
              </a:rPr>
              <a:t>association rule learning</a:t>
            </a:r>
            <a:r>
              <a:rPr lang="en-US" altLang="ko-KR" sz="1800" dirty="0"/>
              <a:t>, in which the goal is to dig into large amounts of data and discover interesting relations between attributes. 	</a:t>
            </a:r>
          </a:p>
          <a:p>
            <a:pPr lvl="1"/>
            <a:r>
              <a:rPr lang="en-US" altLang="ko-KR" sz="1800" dirty="0"/>
              <a:t>For example, suppose you own a supermarket. Running an association rule on your sales logs may reveal that people who purchase barbecue sauce and potato chips also tend to buy steak. Thus, you may want to place these items close to each other.</a:t>
            </a:r>
          </a:p>
        </p:txBody>
      </p:sp>
      <p:pic>
        <p:nvPicPr>
          <p:cNvPr id="4" name="그림 3"/>
          <p:cNvPicPr>
            <a:picLocks noChangeAspect="1"/>
          </p:cNvPicPr>
          <p:nvPr/>
        </p:nvPicPr>
        <p:blipFill>
          <a:blip r:embed="rId2"/>
          <a:stretch>
            <a:fillRect/>
          </a:stretch>
        </p:blipFill>
        <p:spPr>
          <a:xfrm>
            <a:off x="7688950" y="2616451"/>
            <a:ext cx="4107762" cy="2320674"/>
          </a:xfrm>
          <a:prstGeom prst="rect">
            <a:avLst/>
          </a:prstGeom>
        </p:spPr>
      </p:pic>
    </p:spTree>
    <p:extLst>
      <p:ext uri="{BB962C8B-B14F-4D97-AF65-F5344CB8AC3E}">
        <p14:creationId xmlns:p14="http://schemas.microsoft.com/office/powerpoint/2010/main" val="51300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F029D464-2AEA-4147-BC16-11836CE1E60A}"/>
              </a:ext>
            </a:extLst>
          </p:cNvPr>
          <p:cNvSpPr>
            <a:spLocks noGrp="1"/>
          </p:cNvSpPr>
          <p:nvPr>
            <p:ph type="title"/>
          </p:nvPr>
        </p:nvSpPr>
        <p:spPr/>
        <p:txBody>
          <a:bodyPr>
            <a:normAutofit/>
          </a:bodyPr>
          <a:lstStyle/>
          <a:p>
            <a:r>
              <a:rPr lang="en-US" altLang="ko-KR" sz="2800" b="1" dirty="0"/>
              <a:t>References</a:t>
            </a:r>
            <a:endParaRPr lang="ko-KR" altLang="en-US" sz="2800" b="1" dirty="0"/>
          </a:p>
        </p:txBody>
      </p:sp>
      <p:sp>
        <p:nvSpPr>
          <p:cNvPr id="3" name="내용 개체 틀 2">
            <a:extLst>
              <a:ext uri="{FF2B5EF4-FFF2-40B4-BE49-F238E27FC236}">
                <a16:creationId xmlns:a16="http://schemas.microsoft.com/office/drawing/2014/main" xmlns="" id="{3AD4825B-49A0-42A9-9D6C-7965B4F9DDCF}"/>
              </a:ext>
            </a:extLst>
          </p:cNvPr>
          <p:cNvSpPr>
            <a:spLocks noGrp="1"/>
          </p:cNvSpPr>
          <p:nvPr>
            <p:ph idx="1"/>
          </p:nvPr>
        </p:nvSpPr>
        <p:spPr/>
        <p:txBody>
          <a:bodyPr>
            <a:normAutofit/>
          </a:bodyPr>
          <a:lstStyle/>
          <a:p>
            <a:r>
              <a:rPr lang="en-US" altLang="ko-KR" sz="1800" dirty="0"/>
              <a:t>Andrew Ng, “Deep learning”, Coursera</a:t>
            </a:r>
          </a:p>
          <a:p>
            <a:r>
              <a:rPr lang="ko-KR" altLang="en-US" sz="1800" dirty="0"/>
              <a:t>김성훈</a:t>
            </a:r>
            <a:r>
              <a:rPr lang="en-US" altLang="ko-KR" sz="1800" dirty="0"/>
              <a:t>, “</a:t>
            </a:r>
            <a:r>
              <a:rPr lang="ko-KR" altLang="en-US" sz="1800" dirty="0"/>
              <a:t>모두를 위한 </a:t>
            </a:r>
            <a:r>
              <a:rPr lang="ko-KR" altLang="en-US" sz="1800" dirty="0" err="1"/>
              <a:t>머신러닝</a:t>
            </a:r>
            <a:r>
              <a:rPr lang="en-US" altLang="ko-KR" sz="1800" dirty="0"/>
              <a:t>/</a:t>
            </a:r>
            <a:r>
              <a:rPr lang="ko-KR" altLang="en-US" sz="1800" dirty="0" err="1"/>
              <a:t>딥러닝</a:t>
            </a:r>
            <a:r>
              <a:rPr lang="ko-KR" altLang="en-US" sz="1800" dirty="0"/>
              <a:t>“</a:t>
            </a:r>
            <a:r>
              <a:rPr lang="en-US" altLang="ko-KR" sz="1800" dirty="0"/>
              <a:t>, https://hunkim.github.io/ml/</a:t>
            </a:r>
          </a:p>
          <a:p>
            <a:r>
              <a:rPr lang="en-US" altLang="ko-KR" sz="1800" dirty="0" err="1"/>
              <a:t>Géron</a:t>
            </a:r>
            <a:r>
              <a:rPr lang="en-US" altLang="ko-KR" sz="1800" dirty="0"/>
              <a:t>, </a:t>
            </a:r>
            <a:r>
              <a:rPr lang="en-US" altLang="ko-KR" sz="1800" dirty="0" err="1"/>
              <a:t>Aurélien</a:t>
            </a:r>
            <a:r>
              <a:rPr lang="en-US" altLang="ko-KR" sz="1800" dirty="0"/>
              <a:t>, “Hands-On Machine Learning with </a:t>
            </a:r>
            <a:r>
              <a:rPr lang="en-US" altLang="ko-KR" sz="1800" dirty="0" err="1"/>
              <a:t>Scikit</a:t>
            </a:r>
            <a:r>
              <a:rPr lang="en-US" altLang="ko-KR" sz="1800" dirty="0"/>
              <a:t>-Learn and </a:t>
            </a:r>
            <a:r>
              <a:rPr lang="en-US" altLang="ko-KR" sz="1800" dirty="0" err="1"/>
              <a:t>TensorFlow</a:t>
            </a:r>
            <a:r>
              <a:rPr lang="en-US" altLang="ko-KR" sz="1800" dirty="0"/>
              <a:t>: Concepts, Tools, and Techniques to Build Intelligent Systems” </a:t>
            </a:r>
          </a:p>
          <a:p>
            <a:r>
              <a:rPr lang="en-US" altLang="ko-KR" sz="1800" dirty="0"/>
              <a:t>etc.</a:t>
            </a:r>
            <a:r>
              <a:rPr lang="ko-KR" altLang="en-US" sz="1800" dirty="0"/>
              <a:t> </a:t>
            </a:r>
          </a:p>
          <a:p>
            <a:endParaRPr lang="ko-KR" altLang="en-US" sz="1800" dirty="0"/>
          </a:p>
        </p:txBody>
      </p:sp>
    </p:spTree>
    <p:extLst>
      <p:ext uri="{BB962C8B-B14F-4D97-AF65-F5344CB8AC3E}">
        <p14:creationId xmlns:p14="http://schemas.microsoft.com/office/powerpoint/2010/main" val="1516855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Types of ML : </a:t>
            </a:r>
            <a:r>
              <a:rPr lang="en-US" altLang="ko-KR" sz="2800" b="1" dirty="0" err="1"/>
              <a:t>Semisupervised</a:t>
            </a:r>
            <a:r>
              <a:rPr lang="en-US" altLang="ko-KR" sz="2800" b="1" dirty="0"/>
              <a:t> learning</a:t>
            </a:r>
            <a:endParaRPr lang="ko-KR" altLang="en-US" sz="2800" b="1" dirty="0"/>
          </a:p>
        </p:txBody>
      </p:sp>
      <p:sp>
        <p:nvSpPr>
          <p:cNvPr id="3" name="내용 개체 틀 2"/>
          <p:cNvSpPr>
            <a:spLocks noGrp="1"/>
          </p:cNvSpPr>
          <p:nvPr>
            <p:ph idx="1"/>
          </p:nvPr>
        </p:nvSpPr>
        <p:spPr>
          <a:xfrm>
            <a:off x="838200" y="1825625"/>
            <a:ext cx="5969000" cy="4351338"/>
          </a:xfrm>
        </p:spPr>
        <p:txBody>
          <a:bodyPr>
            <a:noAutofit/>
          </a:bodyPr>
          <a:lstStyle/>
          <a:p>
            <a:r>
              <a:rPr lang="en-US" altLang="ko-KR" sz="1800" dirty="0"/>
              <a:t>Some algorithms can deal with partially labeled training data.  usually a lot of unlabeled data and a little bit of labeled data.</a:t>
            </a:r>
          </a:p>
          <a:p>
            <a:endParaRPr lang="en-US" altLang="ko-KR" sz="1800" dirty="0"/>
          </a:p>
          <a:p>
            <a:r>
              <a:rPr lang="en-US" altLang="ko-KR" sz="1800" dirty="0"/>
              <a:t>Example, Google Photos</a:t>
            </a:r>
          </a:p>
          <a:p>
            <a:pPr lvl="1"/>
            <a:r>
              <a:rPr lang="en-US" altLang="ko-KR" sz="1800" dirty="0"/>
              <a:t>Once you upload all your family photos to the service, it automatically recognizes that the same person A shows up in photos 1, 5, and 11, while another person B shows up in photos 2, 5, and 7. This is the unsupervised part of the algorithm (clustering). Now all the system needs is for you to tell it who these people are.</a:t>
            </a:r>
          </a:p>
        </p:txBody>
      </p:sp>
      <p:pic>
        <p:nvPicPr>
          <p:cNvPr id="4" name="그림 3"/>
          <p:cNvPicPr>
            <a:picLocks noChangeAspect="1"/>
          </p:cNvPicPr>
          <p:nvPr/>
        </p:nvPicPr>
        <p:blipFill>
          <a:blip r:embed="rId2"/>
          <a:stretch>
            <a:fillRect/>
          </a:stretch>
        </p:blipFill>
        <p:spPr>
          <a:xfrm>
            <a:off x="7091362" y="2286000"/>
            <a:ext cx="4562475" cy="2590800"/>
          </a:xfrm>
          <a:prstGeom prst="rect">
            <a:avLst/>
          </a:prstGeom>
        </p:spPr>
      </p:pic>
    </p:spTree>
    <p:extLst>
      <p:ext uri="{BB962C8B-B14F-4D97-AF65-F5344CB8AC3E}">
        <p14:creationId xmlns:p14="http://schemas.microsoft.com/office/powerpoint/2010/main" val="251447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Types of ML : Reinforcement Learning</a:t>
            </a:r>
            <a:endParaRPr lang="ko-KR" altLang="en-US" sz="2800" b="1" dirty="0"/>
          </a:p>
        </p:txBody>
      </p:sp>
      <p:sp>
        <p:nvSpPr>
          <p:cNvPr id="3" name="내용 개체 틀 2"/>
          <p:cNvSpPr>
            <a:spLocks noGrp="1"/>
          </p:cNvSpPr>
          <p:nvPr>
            <p:ph idx="1"/>
          </p:nvPr>
        </p:nvSpPr>
        <p:spPr>
          <a:xfrm>
            <a:off x="838200" y="1825625"/>
            <a:ext cx="6248400" cy="4351338"/>
          </a:xfrm>
        </p:spPr>
        <p:txBody>
          <a:bodyPr>
            <a:normAutofit/>
          </a:bodyPr>
          <a:lstStyle/>
          <a:p>
            <a:r>
              <a:rPr lang="en-US" altLang="ko-KR" sz="1800" dirty="0"/>
              <a:t>The learning system, called an </a:t>
            </a:r>
            <a:r>
              <a:rPr lang="en-US" altLang="ko-KR" sz="1800" dirty="0">
                <a:solidFill>
                  <a:srgbClr val="FF0000"/>
                </a:solidFill>
              </a:rPr>
              <a:t>agent</a:t>
            </a:r>
            <a:r>
              <a:rPr lang="en-US" altLang="ko-KR" sz="1800" dirty="0"/>
              <a:t> in this context, can observe the environment, select and perform </a:t>
            </a:r>
            <a:r>
              <a:rPr lang="en-US" altLang="ko-KR" sz="1800" dirty="0">
                <a:solidFill>
                  <a:srgbClr val="FF0000"/>
                </a:solidFill>
              </a:rPr>
              <a:t>actions</a:t>
            </a:r>
            <a:r>
              <a:rPr lang="en-US" altLang="ko-KR" sz="1800" dirty="0"/>
              <a:t>, and get </a:t>
            </a:r>
            <a:r>
              <a:rPr lang="en-US" altLang="ko-KR" sz="1800" dirty="0">
                <a:solidFill>
                  <a:srgbClr val="FF0000"/>
                </a:solidFill>
              </a:rPr>
              <a:t>rewards</a:t>
            </a:r>
            <a:r>
              <a:rPr lang="en-US" altLang="ko-KR" sz="1800" dirty="0"/>
              <a:t> in return (or penalties in the form of negative rewards.</a:t>
            </a:r>
          </a:p>
          <a:p>
            <a:endParaRPr lang="en-US" altLang="ko-KR" sz="1800" dirty="0"/>
          </a:p>
          <a:p>
            <a:r>
              <a:rPr lang="en-US" altLang="ko-KR" sz="1800" dirty="0"/>
              <a:t>It must then learn by itself what is the best strategy, called a </a:t>
            </a:r>
            <a:r>
              <a:rPr lang="en-US" altLang="ko-KR" sz="1800" dirty="0">
                <a:solidFill>
                  <a:srgbClr val="FF0000"/>
                </a:solidFill>
              </a:rPr>
              <a:t>policy</a:t>
            </a:r>
            <a:r>
              <a:rPr lang="en-US" altLang="ko-KR" sz="1800" dirty="0"/>
              <a:t>, to get the most reward over time.</a:t>
            </a:r>
          </a:p>
        </p:txBody>
      </p:sp>
      <p:pic>
        <p:nvPicPr>
          <p:cNvPr id="4" name="그림 3"/>
          <p:cNvPicPr>
            <a:picLocks noChangeAspect="1"/>
          </p:cNvPicPr>
          <p:nvPr/>
        </p:nvPicPr>
        <p:blipFill>
          <a:blip r:embed="rId2"/>
          <a:stretch>
            <a:fillRect/>
          </a:stretch>
        </p:blipFill>
        <p:spPr>
          <a:xfrm>
            <a:off x="6959600" y="1690688"/>
            <a:ext cx="4676775" cy="3695700"/>
          </a:xfrm>
          <a:prstGeom prst="rect">
            <a:avLst/>
          </a:prstGeom>
        </p:spPr>
      </p:pic>
    </p:spTree>
    <p:extLst>
      <p:ext uri="{BB962C8B-B14F-4D97-AF65-F5344CB8AC3E}">
        <p14:creationId xmlns:p14="http://schemas.microsoft.com/office/powerpoint/2010/main" val="2853841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Types of ML : Batch learning</a:t>
            </a:r>
            <a:endParaRPr lang="ko-KR" altLang="en-US" sz="2800" b="1" dirty="0"/>
          </a:p>
        </p:txBody>
      </p:sp>
      <p:sp>
        <p:nvSpPr>
          <p:cNvPr id="3" name="내용 개체 틀 2"/>
          <p:cNvSpPr>
            <a:spLocks noGrp="1"/>
          </p:cNvSpPr>
          <p:nvPr>
            <p:ph idx="1"/>
          </p:nvPr>
        </p:nvSpPr>
        <p:spPr/>
        <p:txBody>
          <a:bodyPr>
            <a:normAutofit/>
          </a:bodyPr>
          <a:lstStyle/>
          <a:p>
            <a:r>
              <a:rPr lang="en-US" altLang="ko-KR" sz="1800" dirty="0"/>
              <a:t>The system is incapable of learning incrementally: it must be trained using all the available data.</a:t>
            </a:r>
            <a:r>
              <a:rPr lang="en-US" altLang="ko-KR" sz="1800" dirty="0">
                <a:sym typeface="Wingdings" panose="05000000000000000000" pitchFamily="2" charset="2"/>
              </a:rPr>
              <a:t> </a:t>
            </a:r>
            <a:r>
              <a:rPr lang="en-US" altLang="ko-KR" sz="1800" dirty="0">
                <a:solidFill>
                  <a:srgbClr val="FF0000"/>
                </a:solidFill>
                <a:sym typeface="Wingdings" panose="05000000000000000000" pitchFamily="2" charset="2"/>
              </a:rPr>
              <a:t>offline learning</a:t>
            </a:r>
          </a:p>
          <a:p>
            <a:endParaRPr lang="en-US" altLang="ko-KR" sz="1800" dirty="0">
              <a:sym typeface="Wingdings" panose="05000000000000000000" pitchFamily="2" charset="2"/>
            </a:endParaRPr>
          </a:p>
          <a:p>
            <a:r>
              <a:rPr lang="en-US" altLang="ko-KR" sz="1800" dirty="0">
                <a:sym typeface="Wingdings" panose="05000000000000000000" pitchFamily="2" charset="2"/>
              </a:rPr>
              <a:t>If you want a batch learning system to know about new data (such as a new type of spam), you need to train a new version of the system from scratch on the full dataset (not just the new data, but also the old data), then stop the old system and replace it with the new one.</a:t>
            </a:r>
          </a:p>
          <a:p>
            <a:endParaRPr lang="en-US" altLang="ko-KR" sz="1800" dirty="0">
              <a:sym typeface="Wingdings" panose="05000000000000000000" pitchFamily="2" charset="2"/>
            </a:endParaRPr>
          </a:p>
          <a:p>
            <a:r>
              <a:rPr lang="en-US" altLang="ko-KR" sz="1800" dirty="0">
                <a:sym typeface="Wingdings" panose="05000000000000000000" pitchFamily="2" charset="2"/>
              </a:rPr>
              <a:t>This solution is simple and often works fine, but training using the full set of data can take many hours,</a:t>
            </a:r>
          </a:p>
          <a:p>
            <a:endParaRPr lang="en-US" altLang="ko-KR" sz="1800" dirty="0">
              <a:sym typeface="Wingdings" panose="05000000000000000000" pitchFamily="2" charset="2"/>
            </a:endParaRPr>
          </a:p>
          <a:p>
            <a:r>
              <a:rPr lang="en-US" altLang="ko-KR" sz="1800" dirty="0">
                <a:sym typeface="Wingdings" panose="05000000000000000000" pitchFamily="2" charset="2"/>
              </a:rPr>
              <a:t>Also, training on the full set of data requires a lot of computing resources (CPU, memory space, disk space, disk I/ O, network I/ O, etc.).</a:t>
            </a:r>
          </a:p>
        </p:txBody>
      </p:sp>
    </p:spTree>
    <p:extLst>
      <p:ext uri="{BB962C8B-B14F-4D97-AF65-F5344CB8AC3E}">
        <p14:creationId xmlns:p14="http://schemas.microsoft.com/office/powerpoint/2010/main" val="596827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Types of ML : Online learning (Incremental learning)</a:t>
            </a:r>
            <a:endParaRPr lang="ko-KR" altLang="en-US" sz="2800" b="1" dirty="0"/>
          </a:p>
        </p:txBody>
      </p:sp>
      <p:sp>
        <p:nvSpPr>
          <p:cNvPr id="3" name="내용 개체 틀 2"/>
          <p:cNvSpPr>
            <a:spLocks noGrp="1"/>
          </p:cNvSpPr>
          <p:nvPr>
            <p:ph idx="1"/>
          </p:nvPr>
        </p:nvSpPr>
        <p:spPr>
          <a:xfrm>
            <a:off x="838200" y="1825625"/>
            <a:ext cx="6337300" cy="4351338"/>
          </a:xfrm>
        </p:spPr>
        <p:txBody>
          <a:bodyPr>
            <a:normAutofit/>
          </a:bodyPr>
          <a:lstStyle/>
          <a:p>
            <a:r>
              <a:rPr lang="en-US" altLang="ko-KR" sz="2000" dirty="0"/>
              <a:t>you train the system incrementally by feeding it data instances sequentially, either individually or by small groups called </a:t>
            </a:r>
            <a:r>
              <a:rPr lang="en-US" altLang="ko-KR" sz="2000" dirty="0">
                <a:solidFill>
                  <a:srgbClr val="FF0000"/>
                </a:solidFill>
              </a:rPr>
              <a:t>mini-batches</a:t>
            </a:r>
            <a:r>
              <a:rPr lang="en-US" altLang="ko-KR" sz="2000" dirty="0"/>
              <a:t>.</a:t>
            </a:r>
          </a:p>
          <a:p>
            <a:r>
              <a:rPr lang="en-US" altLang="ko-KR" sz="2000" dirty="0"/>
              <a:t>Each learning step is fast and cheap, so the system can learn about new data on the fly, as it arrives</a:t>
            </a:r>
          </a:p>
          <a:p>
            <a:r>
              <a:rPr lang="en-US" altLang="ko-KR" sz="2000" dirty="0"/>
              <a:t>Online learning is great for systems that receive data as a continuous flow (e.g., stock prices) and need to adapt to change rapidly</a:t>
            </a:r>
          </a:p>
          <a:p>
            <a:endParaRPr lang="en-US" altLang="ko-KR" sz="2000" dirty="0"/>
          </a:p>
        </p:txBody>
      </p:sp>
      <p:pic>
        <p:nvPicPr>
          <p:cNvPr id="4" name="그림 3"/>
          <p:cNvPicPr>
            <a:picLocks noChangeAspect="1"/>
          </p:cNvPicPr>
          <p:nvPr/>
        </p:nvPicPr>
        <p:blipFill>
          <a:blip r:embed="rId2"/>
          <a:stretch>
            <a:fillRect/>
          </a:stretch>
        </p:blipFill>
        <p:spPr>
          <a:xfrm>
            <a:off x="7080250" y="2130425"/>
            <a:ext cx="4457700" cy="2647950"/>
          </a:xfrm>
          <a:prstGeom prst="rect">
            <a:avLst/>
          </a:prstGeom>
        </p:spPr>
      </p:pic>
    </p:spTree>
    <p:extLst>
      <p:ext uri="{BB962C8B-B14F-4D97-AF65-F5344CB8AC3E}">
        <p14:creationId xmlns:p14="http://schemas.microsoft.com/office/powerpoint/2010/main" val="2922310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Types of ML : Online learning (Incremental learning)</a:t>
            </a:r>
            <a:endParaRPr lang="ko-KR" altLang="en-US" sz="2800" b="1" dirty="0"/>
          </a:p>
        </p:txBody>
      </p:sp>
      <p:sp>
        <p:nvSpPr>
          <p:cNvPr id="3" name="내용 개체 틀 2"/>
          <p:cNvSpPr>
            <a:spLocks noGrp="1"/>
          </p:cNvSpPr>
          <p:nvPr>
            <p:ph idx="1"/>
          </p:nvPr>
        </p:nvSpPr>
        <p:spPr/>
        <p:txBody>
          <a:bodyPr>
            <a:normAutofit/>
          </a:bodyPr>
          <a:lstStyle/>
          <a:p>
            <a:r>
              <a:rPr lang="en-US" altLang="ko-KR" sz="1800" dirty="0"/>
              <a:t>how fast they should adapt to changing data </a:t>
            </a:r>
            <a:r>
              <a:rPr lang="en-US" altLang="ko-KR" sz="1800" dirty="0">
                <a:sym typeface="Wingdings" panose="05000000000000000000" pitchFamily="2" charset="2"/>
              </a:rPr>
              <a:t></a:t>
            </a:r>
            <a:r>
              <a:rPr lang="en-US" altLang="ko-KR" sz="1800" dirty="0"/>
              <a:t> called the </a:t>
            </a:r>
            <a:r>
              <a:rPr lang="en-US" altLang="ko-KR" sz="1800" dirty="0">
                <a:solidFill>
                  <a:srgbClr val="FF0000"/>
                </a:solidFill>
              </a:rPr>
              <a:t>learning rate</a:t>
            </a:r>
            <a:r>
              <a:rPr lang="en-US" altLang="ko-KR" sz="1800" dirty="0"/>
              <a:t>.</a:t>
            </a:r>
          </a:p>
          <a:p>
            <a:pPr lvl="1"/>
            <a:r>
              <a:rPr lang="en-US" altLang="ko-KR" sz="1800" dirty="0"/>
              <a:t>high learning rate </a:t>
            </a:r>
            <a:r>
              <a:rPr lang="en-US" altLang="ko-KR" sz="1800" dirty="0">
                <a:sym typeface="Wingdings" panose="05000000000000000000" pitchFamily="2" charset="2"/>
              </a:rPr>
              <a:t></a:t>
            </a:r>
            <a:r>
              <a:rPr lang="en-US" altLang="ko-KR" sz="1800" dirty="0"/>
              <a:t> your system will rapidly adapt to new data, but it will also tend to quickly forget the old data </a:t>
            </a:r>
          </a:p>
          <a:p>
            <a:pPr lvl="1"/>
            <a:r>
              <a:rPr lang="en-US" altLang="ko-KR" sz="1800" dirty="0"/>
              <a:t>low learning rate </a:t>
            </a:r>
            <a:r>
              <a:rPr lang="en-US" altLang="ko-KR" sz="1800" dirty="0">
                <a:sym typeface="Wingdings" panose="05000000000000000000" pitchFamily="2" charset="2"/>
              </a:rPr>
              <a:t></a:t>
            </a:r>
            <a:r>
              <a:rPr lang="en-US" altLang="ko-KR" sz="1800" dirty="0"/>
              <a:t> it will learn more slowly, but it will also be less sensitive to noise in the new data or to sequences of non-representative data points.</a:t>
            </a:r>
          </a:p>
          <a:p>
            <a:endParaRPr lang="en-US" altLang="ko-KR" sz="1800" dirty="0"/>
          </a:p>
          <a:p>
            <a:r>
              <a:rPr lang="en-US" altLang="ko-KR" sz="1800" dirty="0"/>
              <a:t>If bad data is fed to the system, the system’s performance will gradually decline.</a:t>
            </a:r>
          </a:p>
          <a:p>
            <a:r>
              <a:rPr lang="en-US" altLang="ko-KR" sz="1800" dirty="0"/>
              <a:t>To reduce this risk, you need to monitor your system closely and promptly switch learning off (and possibly revert to a previously working state) if you detect a drop in performance.</a:t>
            </a:r>
          </a:p>
        </p:txBody>
      </p:sp>
    </p:spTree>
    <p:extLst>
      <p:ext uri="{BB962C8B-B14F-4D97-AF65-F5344CB8AC3E}">
        <p14:creationId xmlns:p14="http://schemas.microsoft.com/office/powerpoint/2010/main" val="4136286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Types of ML : Instance-based learning</a:t>
            </a:r>
            <a:endParaRPr lang="ko-KR" altLang="en-US" sz="2800" b="1" dirty="0"/>
          </a:p>
        </p:txBody>
      </p:sp>
      <p:sp>
        <p:nvSpPr>
          <p:cNvPr id="3" name="내용 개체 틀 2"/>
          <p:cNvSpPr>
            <a:spLocks noGrp="1"/>
          </p:cNvSpPr>
          <p:nvPr>
            <p:ph idx="1"/>
          </p:nvPr>
        </p:nvSpPr>
        <p:spPr>
          <a:xfrm>
            <a:off x="838200" y="1825625"/>
            <a:ext cx="6273800" cy="4351338"/>
          </a:xfrm>
        </p:spPr>
        <p:txBody>
          <a:bodyPr>
            <a:normAutofit/>
          </a:bodyPr>
          <a:lstStyle/>
          <a:p>
            <a:r>
              <a:rPr lang="en-US" altLang="ko-KR" sz="1800" dirty="0"/>
              <a:t>Having a good performance measure on the training data is good, but insufficient; the true goal is to perform well on new instances. </a:t>
            </a:r>
            <a:r>
              <a:rPr lang="en-US" altLang="ko-KR" sz="1800" dirty="0">
                <a:sym typeface="Wingdings" panose="05000000000000000000" pitchFamily="2" charset="2"/>
              </a:rPr>
              <a:t> </a:t>
            </a:r>
            <a:r>
              <a:rPr lang="en-US" altLang="ko-KR" sz="1800" dirty="0">
                <a:solidFill>
                  <a:srgbClr val="FF0000"/>
                </a:solidFill>
                <a:sym typeface="Wingdings" panose="05000000000000000000" pitchFamily="2" charset="2"/>
              </a:rPr>
              <a:t>generalization</a:t>
            </a:r>
            <a:endParaRPr lang="en-US" altLang="ko-KR" sz="1800" dirty="0">
              <a:solidFill>
                <a:srgbClr val="FF0000"/>
              </a:solidFill>
            </a:endParaRPr>
          </a:p>
          <a:p>
            <a:endParaRPr lang="en-US" altLang="ko-KR" sz="1800" dirty="0"/>
          </a:p>
          <a:p>
            <a:r>
              <a:rPr lang="en-US" altLang="ko-KR" sz="1800" dirty="0"/>
              <a:t>Instead of just flagging emails that are identical to known spam emails, your spam filter could be programmed to also flag emails that are very similar to known spam emails. This requires a </a:t>
            </a:r>
            <a:r>
              <a:rPr lang="en-US" altLang="ko-KR" sz="1800" dirty="0">
                <a:solidFill>
                  <a:srgbClr val="FF0000"/>
                </a:solidFill>
              </a:rPr>
              <a:t>measure of similarity </a:t>
            </a:r>
            <a:r>
              <a:rPr lang="en-US" altLang="ko-KR" sz="1800" dirty="0"/>
              <a:t>between two emails.</a:t>
            </a:r>
          </a:p>
          <a:p>
            <a:endParaRPr lang="en-US" altLang="ko-KR" sz="1800" dirty="0"/>
          </a:p>
          <a:p>
            <a:r>
              <a:rPr lang="en-US" altLang="ko-KR" sz="1800" dirty="0"/>
              <a:t>This is called</a:t>
            </a:r>
            <a:r>
              <a:rPr lang="en-US" altLang="ko-KR" sz="1800" dirty="0">
                <a:solidFill>
                  <a:srgbClr val="FF0000"/>
                </a:solidFill>
              </a:rPr>
              <a:t> instance-based learning</a:t>
            </a:r>
            <a:r>
              <a:rPr lang="en-US" altLang="ko-KR" sz="1800" dirty="0"/>
              <a:t>: the system learns the examples by heart, then generalizes to new cases using a similarity</a:t>
            </a:r>
          </a:p>
        </p:txBody>
      </p:sp>
      <p:pic>
        <p:nvPicPr>
          <p:cNvPr id="4" name="그림 3"/>
          <p:cNvPicPr>
            <a:picLocks noChangeAspect="1"/>
          </p:cNvPicPr>
          <p:nvPr/>
        </p:nvPicPr>
        <p:blipFill>
          <a:blip r:embed="rId2"/>
          <a:stretch>
            <a:fillRect/>
          </a:stretch>
        </p:blipFill>
        <p:spPr>
          <a:xfrm>
            <a:off x="7112000" y="2403475"/>
            <a:ext cx="4591050" cy="2609850"/>
          </a:xfrm>
          <a:prstGeom prst="rect">
            <a:avLst/>
          </a:prstGeom>
        </p:spPr>
      </p:pic>
    </p:spTree>
    <p:extLst>
      <p:ext uri="{BB962C8B-B14F-4D97-AF65-F5344CB8AC3E}">
        <p14:creationId xmlns:p14="http://schemas.microsoft.com/office/powerpoint/2010/main" val="3278338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Types of ML : Model-based learning</a:t>
            </a:r>
            <a:endParaRPr lang="ko-KR" altLang="en-US" sz="2800" b="1" dirty="0"/>
          </a:p>
        </p:txBody>
      </p:sp>
      <p:sp>
        <p:nvSpPr>
          <p:cNvPr id="3" name="내용 개체 틀 2"/>
          <p:cNvSpPr>
            <a:spLocks noGrp="1"/>
          </p:cNvSpPr>
          <p:nvPr>
            <p:ph idx="1"/>
          </p:nvPr>
        </p:nvSpPr>
        <p:spPr>
          <a:xfrm>
            <a:off x="838200" y="1825625"/>
            <a:ext cx="6045200" cy="4351338"/>
          </a:xfrm>
        </p:spPr>
        <p:txBody>
          <a:bodyPr>
            <a:normAutofit/>
          </a:bodyPr>
          <a:lstStyle/>
          <a:p>
            <a:r>
              <a:rPr lang="en-US" altLang="ko-KR" sz="2000" dirty="0"/>
              <a:t>Another way to generalize from a set of examples is to build a model of these examples, then use that model to make </a:t>
            </a:r>
            <a:r>
              <a:rPr lang="en-US" altLang="ko-KR" sz="2000" dirty="0">
                <a:solidFill>
                  <a:srgbClr val="FF0000"/>
                </a:solidFill>
              </a:rPr>
              <a:t>predictions</a:t>
            </a:r>
            <a:r>
              <a:rPr lang="en-US" altLang="ko-KR" sz="2000" dirty="0"/>
              <a:t>.</a:t>
            </a:r>
          </a:p>
          <a:p>
            <a:pPr marL="0" indent="0">
              <a:buNone/>
            </a:pPr>
            <a:endParaRPr lang="ko-KR" altLang="en-US" sz="2000" dirty="0"/>
          </a:p>
        </p:txBody>
      </p:sp>
      <p:pic>
        <p:nvPicPr>
          <p:cNvPr id="4" name="그림 3"/>
          <p:cNvPicPr>
            <a:picLocks noChangeAspect="1"/>
          </p:cNvPicPr>
          <p:nvPr/>
        </p:nvPicPr>
        <p:blipFill>
          <a:blip r:embed="rId2"/>
          <a:stretch>
            <a:fillRect/>
          </a:stretch>
        </p:blipFill>
        <p:spPr>
          <a:xfrm>
            <a:off x="6791325" y="2487612"/>
            <a:ext cx="4562475" cy="2466975"/>
          </a:xfrm>
          <a:prstGeom prst="rect">
            <a:avLst/>
          </a:prstGeom>
        </p:spPr>
      </p:pic>
    </p:spTree>
    <p:extLst>
      <p:ext uri="{BB962C8B-B14F-4D97-AF65-F5344CB8AC3E}">
        <p14:creationId xmlns:p14="http://schemas.microsoft.com/office/powerpoint/2010/main" val="956091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Types of ML : Example of Model-based learning</a:t>
            </a:r>
            <a:endParaRPr lang="ko-KR" altLang="en-US" sz="2800" b="1"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838200" y="1825625"/>
                <a:ext cx="6515100" cy="4351338"/>
              </a:xfrm>
            </p:spPr>
            <p:txBody>
              <a:bodyPr>
                <a:normAutofit/>
              </a:bodyPr>
              <a:lstStyle/>
              <a:p>
                <a:r>
                  <a:rPr lang="en-US" altLang="ko-KR" sz="1800" dirty="0"/>
                  <a:t>You want to know if money makes people happy.</a:t>
                </a:r>
              </a:p>
              <a:p>
                <a:r>
                  <a:rPr lang="en-US" altLang="ko-KR" sz="1800" dirty="0"/>
                  <a:t>There does seem to be a trend in the figure.</a:t>
                </a:r>
              </a:p>
              <a:p>
                <a:endParaRPr lang="en-US" altLang="ko-KR" sz="1800" dirty="0"/>
              </a:p>
              <a:p>
                <a:r>
                  <a:rPr lang="en-US" altLang="ko-KR" sz="1800" dirty="0"/>
                  <a:t>So you decide to model life satisfaction as a linear function of GDP per capita. </a:t>
                </a:r>
                <a:r>
                  <a:rPr lang="en-US" altLang="ko-KR" sz="1800" dirty="0">
                    <a:sym typeface="Wingdings" panose="05000000000000000000" pitchFamily="2" charset="2"/>
                  </a:rPr>
                  <a:t> </a:t>
                </a:r>
                <a:r>
                  <a:rPr lang="en-US" altLang="ko-KR" sz="1800" dirty="0">
                    <a:solidFill>
                      <a:srgbClr val="FF0000"/>
                    </a:solidFill>
                    <a:sym typeface="Wingdings" panose="05000000000000000000" pitchFamily="2" charset="2"/>
                  </a:rPr>
                  <a:t>model selection</a:t>
                </a:r>
              </a:p>
              <a:p>
                <a:endParaRPr lang="en-US" altLang="ko-KR" sz="1800" dirty="0">
                  <a:sym typeface="Wingdings" panose="05000000000000000000" pitchFamily="2" charset="2"/>
                </a:endParaRPr>
              </a:p>
              <a:p>
                <a:r>
                  <a:rPr lang="en-US" altLang="ko-KR" sz="1800" dirty="0">
                    <a:sym typeface="Wingdings" panose="05000000000000000000" pitchFamily="2" charset="2"/>
                  </a:rPr>
                  <a:t>Simple linear model : </a:t>
                </a:r>
              </a:p>
              <a:p>
                <a:pPr lvl="1"/>
                <a14:m>
                  <m:oMath xmlns:m="http://schemas.openxmlformats.org/officeDocument/2006/math">
                    <m:r>
                      <a:rPr lang="en-US" altLang="ko-KR" sz="1800" b="0" i="1" smtClean="0">
                        <a:latin typeface="Cambria Math" panose="02040503050406030204" pitchFamily="18" charset="0"/>
                        <a:sym typeface="Wingdings" panose="05000000000000000000" pitchFamily="2" charset="2"/>
                      </a:rPr>
                      <m:t>𝑠𝑎𝑡𝑖𝑠𝑓𝑎𝑐𝑡𝑖𝑜𝑛</m:t>
                    </m:r>
                    <m:r>
                      <a:rPr lang="en-US" altLang="ko-KR" sz="1800" i="1" smtClean="0">
                        <a:latin typeface="Cambria Math" panose="02040503050406030204" pitchFamily="18" charset="0"/>
                        <a:sym typeface="Wingdings" panose="05000000000000000000" pitchFamily="2" charset="2"/>
                      </a:rPr>
                      <m:t>=</m:t>
                    </m:r>
                    <m:sSub>
                      <m:sSubPr>
                        <m:ctrlPr>
                          <a:rPr lang="en-US" altLang="ko-KR" sz="1800" i="1" smtClean="0">
                            <a:latin typeface="Cambria Math" panose="02040503050406030204" pitchFamily="18" charset="0"/>
                            <a:sym typeface="Wingdings" panose="05000000000000000000" pitchFamily="2" charset="2"/>
                          </a:rPr>
                        </m:ctrlPr>
                      </m:sSubPr>
                      <m:e>
                        <m:r>
                          <a:rPr lang="ko-KR" altLang="en-US" sz="1800" i="1" smtClean="0">
                            <a:latin typeface="Cambria Math" panose="02040503050406030204" pitchFamily="18" charset="0"/>
                            <a:sym typeface="Wingdings" panose="05000000000000000000" pitchFamily="2" charset="2"/>
                          </a:rPr>
                          <m:t>𝜃</m:t>
                        </m:r>
                      </m:e>
                      <m:sub>
                        <m:r>
                          <a:rPr lang="en-US" altLang="ko-KR" sz="1800" b="0" i="1" smtClean="0">
                            <a:latin typeface="Cambria Math" panose="02040503050406030204" pitchFamily="18" charset="0"/>
                            <a:sym typeface="Wingdings" panose="05000000000000000000" pitchFamily="2" charset="2"/>
                          </a:rPr>
                          <m:t>0</m:t>
                        </m:r>
                      </m:sub>
                    </m:sSub>
                    <m:r>
                      <a:rPr lang="en-US" altLang="ko-KR" sz="1800" b="0" i="1" smtClean="0">
                        <a:latin typeface="Cambria Math" panose="02040503050406030204" pitchFamily="18" charset="0"/>
                        <a:sym typeface="Wingdings" panose="05000000000000000000" pitchFamily="2" charset="2"/>
                      </a:rPr>
                      <m:t>+</m:t>
                    </m:r>
                    <m:sSub>
                      <m:sSubPr>
                        <m:ctrlPr>
                          <a:rPr lang="en-US" altLang="ko-KR" sz="1800" i="1" smtClean="0">
                            <a:latin typeface="Cambria Math" panose="02040503050406030204" pitchFamily="18" charset="0"/>
                            <a:sym typeface="Wingdings" panose="05000000000000000000" pitchFamily="2" charset="2"/>
                          </a:rPr>
                        </m:ctrlPr>
                      </m:sSubPr>
                      <m:e>
                        <m:r>
                          <a:rPr lang="ko-KR" altLang="en-US" sz="1800" i="1" smtClean="0">
                            <a:latin typeface="Cambria Math" panose="02040503050406030204" pitchFamily="18" charset="0"/>
                            <a:sym typeface="Wingdings" panose="05000000000000000000" pitchFamily="2" charset="2"/>
                          </a:rPr>
                          <m:t>𝜃</m:t>
                        </m:r>
                      </m:e>
                      <m:sub>
                        <m:r>
                          <a:rPr lang="en-US" altLang="ko-KR" sz="1800" b="0" i="1" smtClean="0">
                            <a:latin typeface="Cambria Math" panose="02040503050406030204" pitchFamily="18" charset="0"/>
                            <a:sym typeface="Wingdings" panose="05000000000000000000" pitchFamily="2" charset="2"/>
                          </a:rPr>
                          <m:t>1</m:t>
                        </m:r>
                      </m:sub>
                    </m:sSub>
                    <m:r>
                      <a:rPr lang="en-US" altLang="ko-KR" sz="1800" b="0" i="1" smtClean="0">
                        <a:latin typeface="Cambria Math" panose="02040503050406030204" pitchFamily="18" charset="0"/>
                        <a:sym typeface="Wingdings" panose="05000000000000000000" pitchFamily="2" charset="2"/>
                      </a:rPr>
                      <m:t>∗</m:t>
                    </m:r>
                    <m:r>
                      <a:rPr lang="en-US" altLang="ko-KR" sz="1800" b="0" i="1" smtClean="0">
                        <a:latin typeface="Cambria Math" panose="02040503050406030204" pitchFamily="18" charset="0"/>
                        <a:sym typeface="Wingdings" panose="05000000000000000000" pitchFamily="2" charset="2"/>
                      </a:rPr>
                      <m:t>𝐺𝐷𝑃</m:t>
                    </m:r>
                    <m:r>
                      <a:rPr lang="en-US" altLang="ko-KR" sz="1800" b="0" i="1" smtClean="0">
                        <a:latin typeface="Cambria Math" panose="02040503050406030204" pitchFamily="18" charset="0"/>
                        <a:sym typeface="Wingdings" panose="05000000000000000000" pitchFamily="2" charset="2"/>
                      </a:rPr>
                      <m:t>_</m:t>
                    </m:r>
                    <m:r>
                      <a:rPr lang="en-US" altLang="ko-KR" sz="1800" b="0" i="1" smtClean="0">
                        <a:latin typeface="Cambria Math" panose="02040503050406030204" pitchFamily="18" charset="0"/>
                        <a:sym typeface="Wingdings" panose="05000000000000000000" pitchFamily="2" charset="2"/>
                      </a:rPr>
                      <m:t>𝑃𝑒𝑟</m:t>
                    </m:r>
                    <m:r>
                      <a:rPr lang="en-US" altLang="ko-KR" sz="1800" b="0" i="1" smtClean="0">
                        <a:latin typeface="Cambria Math" panose="02040503050406030204" pitchFamily="18" charset="0"/>
                        <a:sym typeface="Wingdings" panose="05000000000000000000" pitchFamily="2" charset="2"/>
                      </a:rPr>
                      <m:t>_</m:t>
                    </m:r>
                    <m:r>
                      <a:rPr lang="en-US" altLang="ko-KR" sz="1800" b="0" i="1" smtClean="0">
                        <a:latin typeface="Cambria Math" panose="02040503050406030204" pitchFamily="18" charset="0"/>
                        <a:sym typeface="Wingdings" panose="05000000000000000000" pitchFamily="2" charset="2"/>
                      </a:rPr>
                      <m:t>𝐶𝑎𝑝𝑖𝑡𝑎</m:t>
                    </m:r>
                  </m:oMath>
                </a14:m>
                <a:endParaRPr lang="en-US" altLang="ko-KR" sz="1800" dirty="0"/>
              </a:p>
              <a:p>
                <a:r>
                  <a:rPr lang="en-US" altLang="ko-KR" sz="1800" dirty="0"/>
                  <a:t>By tweaking these parameters (</a:t>
                </a:r>
                <a14:m>
                  <m:oMath xmlns:m="http://schemas.openxmlformats.org/officeDocument/2006/math">
                    <m:sSub>
                      <m:sSubPr>
                        <m:ctrlPr>
                          <a:rPr lang="en-US" altLang="ko-KR" sz="1800" i="1" smtClean="0">
                            <a:latin typeface="Cambria Math" panose="02040503050406030204" pitchFamily="18" charset="0"/>
                            <a:sym typeface="Wingdings" panose="05000000000000000000" pitchFamily="2" charset="2"/>
                          </a:rPr>
                        </m:ctrlPr>
                      </m:sSubPr>
                      <m:e>
                        <m:r>
                          <a:rPr lang="ko-KR" altLang="en-US" sz="1800" i="1" smtClean="0">
                            <a:latin typeface="Cambria Math" panose="02040503050406030204" pitchFamily="18" charset="0"/>
                            <a:sym typeface="Wingdings" panose="05000000000000000000" pitchFamily="2" charset="2"/>
                          </a:rPr>
                          <m:t>𝜃</m:t>
                        </m:r>
                      </m:e>
                      <m:sub>
                        <m:r>
                          <a:rPr lang="en-US" altLang="ko-KR" sz="1800" b="0" i="1" smtClean="0">
                            <a:latin typeface="Cambria Math" panose="02040503050406030204" pitchFamily="18" charset="0"/>
                            <a:sym typeface="Wingdings" panose="05000000000000000000" pitchFamily="2" charset="2"/>
                          </a:rPr>
                          <m:t>0</m:t>
                        </m:r>
                      </m:sub>
                    </m:sSub>
                  </m:oMath>
                </a14:m>
                <a:r>
                  <a:rPr lang="en-US" altLang="ko-KR" sz="1800" dirty="0"/>
                  <a:t> and </a:t>
                </a:r>
                <a14:m>
                  <m:oMath xmlns:m="http://schemas.openxmlformats.org/officeDocument/2006/math">
                    <m:sSub>
                      <m:sSubPr>
                        <m:ctrlPr>
                          <a:rPr lang="en-US" altLang="ko-KR" sz="1800" i="1" smtClean="0">
                            <a:latin typeface="Cambria Math" panose="02040503050406030204" pitchFamily="18" charset="0"/>
                            <a:sym typeface="Wingdings" panose="05000000000000000000" pitchFamily="2" charset="2"/>
                          </a:rPr>
                        </m:ctrlPr>
                      </m:sSubPr>
                      <m:e>
                        <m:r>
                          <a:rPr lang="ko-KR" altLang="en-US" sz="1800" i="1" smtClean="0">
                            <a:latin typeface="Cambria Math" panose="02040503050406030204" pitchFamily="18" charset="0"/>
                            <a:sym typeface="Wingdings" panose="05000000000000000000" pitchFamily="2" charset="2"/>
                          </a:rPr>
                          <m:t>𝜃</m:t>
                        </m:r>
                      </m:e>
                      <m:sub>
                        <m:r>
                          <a:rPr lang="en-US" altLang="ko-KR" sz="1800" b="0" i="1" smtClean="0">
                            <a:latin typeface="Cambria Math" panose="02040503050406030204" pitchFamily="18" charset="0"/>
                            <a:sym typeface="Wingdings" panose="05000000000000000000" pitchFamily="2" charset="2"/>
                          </a:rPr>
                          <m:t>1</m:t>
                        </m:r>
                      </m:sub>
                    </m:sSub>
                  </m:oMath>
                </a14:m>
                <a:r>
                  <a:rPr lang="en-US" altLang="ko-KR" sz="1800" dirty="0"/>
                  <a:t>), you can make your model represent any linear function,</a:t>
                </a:r>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838200" y="1825625"/>
                <a:ext cx="6515100" cy="4351338"/>
              </a:xfrm>
              <a:blipFill>
                <a:blip r:embed="rId2"/>
                <a:stretch>
                  <a:fillRect l="-655" t="-1401"/>
                </a:stretch>
              </a:blipFill>
            </p:spPr>
            <p:txBody>
              <a:bodyPr/>
              <a:lstStyle/>
              <a:p>
                <a:r>
                  <a:rPr lang="ko-KR" altLang="en-US">
                    <a:noFill/>
                  </a:rPr>
                  <a:t> </a:t>
                </a:r>
              </a:p>
            </p:txBody>
          </p:sp>
        </mc:Fallback>
      </mc:AlternateContent>
      <p:pic>
        <p:nvPicPr>
          <p:cNvPr id="4" name="그림 3"/>
          <p:cNvPicPr>
            <a:picLocks noChangeAspect="1"/>
          </p:cNvPicPr>
          <p:nvPr/>
        </p:nvPicPr>
        <p:blipFill>
          <a:blip r:embed="rId3"/>
          <a:stretch>
            <a:fillRect/>
          </a:stretch>
        </p:blipFill>
        <p:spPr>
          <a:xfrm>
            <a:off x="7208837" y="2062956"/>
            <a:ext cx="4657725" cy="3038475"/>
          </a:xfrm>
          <a:prstGeom prst="rect">
            <a:avLst/>
          </a:prstGeom>
        </p:spPr>
      </p:pic>
    </p:spTree>
    <p:extLst>
      <p:ext uri="{BB962C8B-B14F-4D97-AF65-F5344CB8AC3E}">
        <p14:creationId xmlns:p14="http://schemas.microsoft.com/office/powerpoint/2010/main" val="3141648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Types of ML : Example of Model-based learning</a:t>
            </a:r>
            <a:endParaRPr lang="ko-KR" altLang="en-US" sz="2800" dirty="0"/>
          </a:p>
        </p:txBody>
      </p:sp>
      <p:sp>
        <p:nvSpPr>
          <p:cNvPr id="3" name="내용 개체 틀 2"/>
          <p:cNvSpPr>
            <a:spLocks noGrp="1"/>
          </p:cNvSpPr>
          <p:nvPr>
            <p:ph idx="1"/>
          </p:nvPr>
        </p:nvSpPr>
        <p:spPr>
          <a:xfrm>
            <a:off x="838200" y="1825625"/>
            <a:ext cx="6413500" cy="4351338"/>
          </a:xfrm>
        </p:spPr>
        <p:txBody>
          <a:bodyPr>
            <a:normAutofit/>
          </a:bodyPr>
          <a:lstStyle/>
          <a:p>
            <a:r>
              <a:rPr lang="en-US" altLang="ko-KR" sz="1800" dirty="0"/>
              <a:t>How can you know which values will make your model perform best?</a:t>
            </a:r>
          </a:p>
          <a:p>
            <a:endParaRPr lang="en-US" altLang="ko-KR" sz="1800" dirty="0"/>
          </a:p>
          <a:p>
            <a:r>
              <a:rPr lang="en-US" altLang="ko-KR" sz="1800" dirty="0"/>
              <a:t>performance measure</a:t>
            </a:r>
          </a:p>
          <a:p>
            <a:pPr lvl="1"/>
            <a:r>
              <a:rPr lang="en-US" altLang="ko-KR" sz="1800" dirty="0"/>
              <a:t>utility function (or </a:t>
            </a:r>
            <a:r>
              <a:rPr lang="en-US" altLang="ko-KR" sz="1800" dirty="0">
                <a:solidFill>
                  <a:srgbClr val="FF0000"/>
                </a:solidFill>
              </a:rPr>
              <a:t>fitness function</a:t>
            </a:r>
            <a:r>
              <a:rPr lang="en-US" altLang="ko-KR" sz="1800" dirty="0"/>
              <a:t>) that measures how good your model is</a:t>
            </a:r>
          </a:p>
          <a:p>
            <a:pPr lvl="1"/>
            <a:r>
              <a:rPr lang="en-US" altLang="ko-KR" sz="1800" dirty="0">
                <a:solidFill>
                  <a:srgbClr val="FF0000"/>
                </a:solidFill>
              </a:rPr>
              <a:t>cost function</a:t>
            </a:r>
            <a:r>
              <a:rPr lang="en-US" altLang="ko-KR" sz="1800" dirty="0"/>
              <a:t> that measures how bad it is.</a:t>
            </a:r>
          </a:p>
          <a:p>
            <a:pPr lvl="1"/>
            <a:endParaRPr lang="en-US" altLang="ko-KR" sz="1800" dirty="0"/>
          </a:p>
          <a:p>
            <a:r>
              <a:rPr lang="en-US" altLang="ko-KR" sz="1800" dirty="0"/>
              <a:t>For linear regression problems, people typically use a cost function that measures the distance between the linear model’s predictions and the training examples; the objective is to minimize this distance.</a:t>
            </a:r>
          </a:p>
          <a:p>
            <a:endParaRPr lang="en-US" altLang="ko-KR" sz="1800" dirty="0"/>
          </a:p>
        </p:txBody>
      </p:sp>
      <p:pic>
        <p:nvPicPr>
          <p:cNvPr id="4" name="그림 3"/>
          <p:cNvPicPr>
            <a:picLocks noChangeAspect="1"/>
          </p:cNvPicPr>
          <p:nvPr/>
        </p:nvPicPr>
        <p:blipFill>
          <a:blip r:embed="rId2"/>
          <a:stretch>
            <a:fillRect/>
          </a:stretch>
        </p:blipFill>
        <p:spPr>
          <a:xfrm>
            <a:off x="7392987" y="2208212"/>
            <a:ext cx="4619625" cy="3000375"/>
          </a:xfrm>
          <a:prstGeom prst="rect">
            <a:avLst/>
          </a:prstGeom>
        </p:spPr>
      </p:pic>
    </p:spTree>
    <p:extLst>
      <p:ext uri="{BB962C8B-B14F-4D97-AF65-F5344CB8AC3E}">
        <p14:creationId xmlns:p14="http://schemas.microsoft.com/office/powerpoint/2010/main" val="545671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Types of ML : Example of Model-based learning</a:t>
            </a:r>
            <a:endParaRPr lang="ko-KR" altLang="en-US" sz="2800"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838200" y="1825625"/>
                <a:ext cx="6413500" cy="4351338"/>
              </a:xfrm>
            </p:spPr>
            <p:txBody>
              <a:bodyPr>
                <a:noAutofit/>
              </a:bodyPr>
              <a:lstStyle/>
              <a:p>
                <a:r>
                  <a:rPr lang="en-US" altLang="ko-KR" sz="1800" dirty="0"/>
                  <a:t>You feed it your training examples and it finds the parameters that make the linear model fit best to your data. </a:t>
                </a:r>
                <a:r>
                  <a:rPr lang="en-US" altLang="ko-KR" sz="1800" dirty="0">
                    <a:sym typeface="Wingdings" panose="05000000000000000000" pitchFamily="2" charset="2"/>
                  </a:rPr>
                  <a:t> </a:t>
                </a:r>
                <a:r>
                  <a:rPr lang="en-US" altLang="ko-KR" sz="1800" dirty="0">
                    <a:solidFill>
                      <a:srgbClr val="FF0000"/>
                    </a:solidFill>
                    <a:sym typeface="Wingdings" panose="05000000000000000000" pitchFamily="2" charset="2"/>
                  </a:rPr>
                  <a:t>training</a:t>
                </a:r>
                <a:endParaRPr lang="en-US" altLang="ko-KR" sz="1800" dirty="0">
                  <a:solidFill>
                    <a:srgbClr val="FF0000"/>
                  </a:solidFill>
                </a:endParaRPr>
              </a:p>
              <a:p>
                <a:r>
                  <a:rPr lang="en-US" altLang="ko-KR" sz="1800" dirty="0"/>
                  <a:t>In our case, </a:t>
                </a:r>
                <a14:m>
                  <m:oMath xmlns:m="http://schemas.openxmlformats.org/officeDocument/2006/math">
                    <m:sSub>
                      <m:sSubPr>
                        <m:ctrlPr>
                          <a:rPr lang="en-US" altLang="ko-KR" sz="1800" i="1" smtClean="0">
                            <a:latin typeface="Cambria Math" panose="02040503050406030204" pitchFamily="18" charset="0"/>
                            <a:sym typeface="Wingdings" panose="05000000000000000000" pitchFamily="2" charset="2"/>
                          </a:rPr>
                        </m:ctrlPr>
                      </m:sSubPr>
                      <m:e>
                        <m:r>
                          <a:rPr lang="ko-KR" altLang="en-US" sz="1800" i="1" smtClean="0">
                            <a:latin typeface="Cambria Math" panose="02040503050406030204" pitchFamily="18" charset="0"/>
                            <a:sym typeface="Wingdings" panose="05000000000000000000" pitchFamily="2" charset="2"/>
                          </a:rPr>
                          <m:t>𝜃</m:t>
                        </m:r>
                      </m:e>
                      <m:sub>
                        <m:r>
                          <a:rPr lang="en-US" altLang="ko-KR" sz="1800" b="0" i="1" smtClean="0">
                            <a:latin typeface="Cambria Math" panose="02040503050406030204" pitchFamily="18" charset="0"/>
                            <a:sym typeface="Wingdings" panose="05000000000000000000" pitchFamily="2" charset="2"/>
                          </a:rPr>
                          <m:t>0</m:t>
                        </m:r>
                      </m:sub>
                    </m:sSub>
                    <m:r>
                      <a:rPr lang="en-US" altLang="ko-KR" sz="1800" b="0" i="1" smtClean="0">
                        <a:latin typeface="Cambria Math" panose="02040503050406030204" pitchFamily="18" charset="0"/>
                        <a:sym typeface="Wingdings" panose="05000000000000000000" pitchFamily="2" charset="2"/>
                      </a:rPr>
                      <m:t>=4.85</m:t>
                    </m:r>
                  </m:oMath>
                </a14:m>
                <a:r>
                  <a:rPr lang="en-US" altLang="ko-KR" sz="1800" dirty="0"/>
                  <a:t> and </a:t>
                </a:r>
                <a14:m>
                  <m:oMath xmlns:m="http://schemas.openxmlformats.org/officeDocument/2006/math">
                    <m:sSub>
                      <m:sSubPr>
                        <m:ctrlPr>
                          <a:rPr lang="en-US" altLang="ko-KR" sz="1800" i="1" smtClean="0">
                            <a:latin typeface="Cambria Math" panose="02040503050406030204" pitchFamily="18" charset="0"/>
                            <a:sym typeface="Wingdings" panose="05000000000000000000" pitchFamily="2" charset="2"/>
                          </a:rPr>
                        </m:ctrlPr>
                      </m:sSubPr>
                      <m:e>
                        <m:r>
                          <a:rPr lang="ko-KR" altLang="en-US" sz="1800" i="1" smtClean="0">
                            <a:latin typeface="Cambria Math" panose="02040503050406030204" pitchFamily="18" charset="0"/>
                            <a:sym typeface="Wingdings" panose="05000000000000000000" pitchFamily="2" charset="2"/>
                          </a:rPr>
                          <m:t>𝜃</m:t>
                        </m:r>
                      </m:e>
                      <m:sub>
                        <m:r>
                          <a:rPr lang="en-US" altLang="ko-KR" sz="1800" b="0" i="1" smtClean="0">
                            <a:latin typeface="Cambria Math" panose="02040503050406030204" pitchFamily="18" charset="0"/>
                            <a:sym typeface="Wingdings" panose="05000000000000000000" pitchFamily="2" charset="2"/>
                          </a:rPr>
                          <m:t>1</m:t>
                        </m:r>
                      </m:sub>
                    </m:sSub>
                    <m:r>
                      <a:rPr lang="en-US" altLang="ko-KR" sz="1800" b="0" i="1" smtClean="0">
                        <a:latin typeface="Cambria Math" panose="02040503050406030204" pitchFamily="18" charset="0"/>
                        <a:sym typeface="Wingdings" panose="05000000000000000000" pitchFamily="2" charset="2"/>
                      </a:rPr>
                      <m:t>=4.91∗</m:t>
                    </m:r>
                    <m:sSup>
                      <m:sSupPr>
                        <m:ctrlPr>
                          <a:rPr lang="en-US" altLang="ko-KR" sz="1800" b="0" i="1" smtClean="0">
                            <a:latin typeface="Cambria Math" panose="02040503050406030204" pitchFamily="18" charset="0"/>
                            <a:sym typeface="Wingdings" panose="05000000000000000000" pitchFamily="2" charset="2"/>
                          </a:rPr>
                        </m:ctrlPr>
                      </m:sSupPr>
                      <m:e>
                        <m:r>
                          <a:rPr lang="en-US" altLang="ko-KR" sz="1800" b="0" i="1" smtClean="0">
                            <a:latin typeface="Cambria Math" panose="02040503050406030204" pitchFamily="18" charset="0"/>
                            <a:sym typeface="Wingdings" panose="05000000000000000000" pitchFamily="2" charset="2"/>
                          </a:rPr>
                          <m:t>10</m:t>
                        </m:r>
                      </m:e>
                      <m:sup>
                        <m:r>
                          <a:rPr lang="en-US" altLang="ko-KR" sz="1800" b="0" i="1" smtClean="0">
                            <a:latin typeface="Cambria Math" panose="02040503050406030204" pitchFamily="18" charset="0"/>
                            <a:sym typeface="Wingdings" panose="05000000000000000000" pitchFamily="2" charset="2"/>
                          </a:rPr>
                          <m:t>−5</m:t>
                        </m:r>
                      </m:sup>
                    </m:sSup>
                  </m:oMath>
                </a14:m>
                <a:r>
                  <a:rPr lang="en-US" altLang="ko-KR" sz="1800" dirty="0"/>
                  <a:t> </a:t>
                </a:r>
              </a:p>
              <a:p>
                <a:r>
                  <a:rPr lang="en-US" altLang="ko-KR" sz="1800" dirty="0"/>
                  <a:t>you want to know how happy Cypriots are. Fortunately, you can use your model to make a good </a:t>
                </a:r>
                <a:r>
                  <a:rPr lang="en-US" altLang="ko-KR" sz="1800" dirty="0">
                    <a:solidFill>
                      <a:srgbClr val="FF0000"/>
                    </a:solidFill>
                  </a:rPr>
                  <a:t>prediction.</a:t>
                </a:r>
                <a:endParaRPr lang="en-US" altLang="ko-KR" sz="1800" dirty="0"/>
              </a:p>
              <a:p>
                <a:endParaRPr lang="en-US" altLang="ko-KR" sz="1800" dirty="0"/>
              </a:p>
              <a:p>
                <a:r>
                  <a:rPr lang="en-US" altLang="ko-KR" sz="1800" dirty="0"/>
                  <a:t>If all went well, your model will make good predictions. If not, you may need to use more attributes (employment rate, health, air pollution, etc.), get more or better quality training data, or perhaps select a more powerful model (e.g., a Polynomial Regression model).</a:t>
                </a:r>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838200" y="1825625"/>
                <a:ext cx="6413500" cy="4351338"/>
              </a:xfrm>
              <a:blipFill>
                <a:blip r:embed="rId2"/>
                <a:stretch>
                  <a:fillRect l="-665" t="-1401" r="-1426"/>
                </a:stretch>
              </a:blipFill>
            </p:spPr>
            <p:txBody>
              <a:bodyPr/>
              <a:lstStyle/>
              <a:p>
                <a:r>
                  <a:rPr lang="ko-KR" altLang="en-US">
                    <a:noFill/>
                  </a:rPr>
                  <a:t> </a:t>
                </a:r>
              </a:p>
            </p:txBody>
          </p:sp>
        </mc:Fallback>
      </mc:AlternateContent>
      <p:pic>
        <p:nvPicPr>
          <p:cNvPr id="5" name="그림 4"/>
          <p:cNvPicPr>
            <a:picLocks noChangeAspect="1"/>
          </p:cNvPicPr>
          <p:nvPr/>
        </p:nvPicPr>
        <p:blipFill>
          <a:blip r:embed="rId3"/>
          <a:stretch>
            <a:fillRect/>
          </a:stretch>
        </p:blipFill>
        <p:spPr>
          <a:xfrm>
            <a:off x="6991350" y="2305844"/>
            <a:ext cx="4762500" cy="3390900"/>
          </a:xfrm>
          <a:prstGeom prst="rect">
            <a:avLst/>
          </a:prstGeom>
        </p:spPr>
      </p:pic>
    </p:spTree>
    <p:extLst>
      <p:ext uri="{BB962C8B-B14F-4D97-AF65-F5344CB8AC3E}">
        <p14:creationId xmlns:p14="http://schemas.microsoft.com/office/powerpoint/2010/main" val="428830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Machine Learning (ML)</a:t>
            </a:r>
            <a:endParaRPr lang="ko-KR" altLang="en-US" sz="2800" b="1" dirty="0"/>
          </a:p>
        </p:txBody>
      </p:sp>
      <p:sp>
        <p:nvSpPr>
          <p:cNvPr id="3" name="내용 개체 틀 2"/>
          <p:cNvSpPr>
            <a:spLocks noGrp="1"/>
          </p:cNvSpPr>
          <p:nvPr>
            <p:ph idx="1"/>
          </p:nvPr>
        </p:nvSpPr>
        <p:spPr/>
        <p:txBody>
          <a:bodyPr>
            <a:noAutofit/>
          </a:bodyPr>
          <a:lstStyle/>
          <a:p>
            <a:r>
              <a:rPr lang="en-US" altLang="ko-KR" sz="1800" dirty="0"/>
              <a:t>Machine Learning is the field of study that gives computers the ability to learn without being explicitly programmed. &lt;Arthur Samuel, 1959&gt;</a:t>
            </a:r>
          </a:p>
          <a:p>
            <a:endParaRPr lang="en-US" altLang="ko-KR" sz="1800" dirty="0"/>
          </a:p>
          <a:p>
            <a:r>
              <a:rPr lang="en-US" altLang="ko-KR" sz="1800" dirty="0"/>
              <a:t>A computer program is said to learn from experience </a:t>
            </a:r>
            <a:r>
              <a:rPr lang="en-US" altLang="ko-KR" sz="1800" b="1" dirty="0"/>
              <a:t>E</a:t>
            </a:r>
            <a:r>
              <a:rPr lang="en-US" altLang="ko-KR" sz="1800" dirty="0"/>
              <a:t> with respect to some task </a:t>
            </a:r>
            <a:r>
              <a:rPr lang="en-US" altLang="ko-KR" sz="1800" b="1" dirty="0"/>
              <a:t>T</a:t>
            </a:r>
            <a:r>
              <a:rPr lang="en-US" altLang="ko-KR" sz="1800" dirty="0"/>
              <a:t> and some performance measure </a:t>
            </a:r>
            <a:r>
              <a:rPr lang="en-US" altLang="ko-KR" sz="1800" b="1" dirty="0"/>
              <a:t>P</a:t>
            </a:r>
            <a:r>
              <a:rPr lang="en-US" altLang="ko-KR" sz="1800" dirty="0"/>
              <a:t>, if its performance on </a:t>
            </a:r>
            <a:r>
              <a:rPr lang="en-US" altLang="ko-KR" sz="1800" b="1" dirty="0"/>
              <a:t>T</a:t>
            </a:r>
            <a:r>
              <a:rPr lang="en-US" altLang="ko-KR" sz="1800" dirty="0"/>
              <a:t>, as measured by </a:t>
            </a:r>
            <a:r>
              <a:rPr lang="en-US" altLang="ko-KR" sz="1800" b="1" dirty="0"/>
              <a:t>P</a:t>
            </a:r>
            <a:r>
              <a:rPr lang="en-US" altLang="ko-KR" sz="1800" dirty="0"/>
              <a:t>, improves with experience </a:t>
            </a:r>
            <a:r>
              <a:rPr lang="en-US" altLang="ko-KR" sz="1800" b="1" dirty="0"/>
              <a:t>E</a:t>
            </a:r>
            <a:r>
              <a:rPr lang="en-US" altLang="ko-KR" sz="1800" dirty="0"/>
              <a:t>. &lt;Tom Mitchell, 1997&gt;</a:t>
            </a:r>
          </a:p>
          <a:p>
            <a:endParaRPr lang="en-US" altLang="ko-KR" sz="1800" dirty="0"/>
          </a:p>
        </p:txBody>
      </p:sp>
    </p:spTree>
    <p:extLst>
      <p:ext uri="{BB962C8B-B14F-4D97-AF65-F5344CB8AC3E}">
        <p14:creationId xmlns:p14="http://schemas.microsoft.com/office/powerpoint/2010/main" val="3644315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Main Challenges of ML: Insufficient Quantity of Training Data</a:t>
            </a:r>
            <a:endParaRPr lang="ko-KR" altLang="en-US" sz="2800" b="1" dirty="0"/>
          </a:p>
        </p:txBody>
      </p:sp>
      <p:sp>
        <p:nvSpPr>
          <p:cNvPr id="3" name="내용 개체 틀 2"/>
          <p:cNvSpPr>
            <a:spLocks noGrp="1"/>
          </p:cNvSpPr>
          <p:nvPr>
            <p:ph idx="1"/>
          </p:nvPr>
        </p:nvSpPr>
        <p:spPr>
          <a:xfrm>
            <a:off x="838200" y="1825625"/>
            <a:ext cx="6719596" cy="4351338"/>
          </a:xfrm>
        </p:spPr>
        <p:txBody>
          <a:bodyPr>
            <a:normAutofit/>
          </a:bodyPr>
          <a:lstStyle/>
          <a:p>
            <a:r>
              <a:rPr lang="en-US" altLang="ko-KR" sz="1800" dirty="0"/>
              <a:t>Even for very simple problems you typically need thousands of examples, and for complex problems such as image or speech recognition you may need millions of examples </a:t>
            </a:r>
          </a:p>
          <a:p>
            <a:r>
              <a:rPr lang="en-US" altLang="ko-KR" sz="1800" dirty="0"/>
              <a:t>Very different ML algorithms, including fairly simple ones, performed almost identically well on a complex problem of natural language disambiguation once they were given enough data (Michele </a:t>
            </a:r>
            <a:r>
              <a:rPr lang="en-US" altLang="ko-KR" sz="1800" dirty="0" err="1"/>
              <a:t>Banko</a:t>
            </a:r>
            <a:r>
              <a:rPr lang="en-US" altLang="ko-KR" sz="1800" dirty="0"/>
              <a:t> et al, 2001)</a:t>
            </a:r>
          </a:p>
          <a:p>
            <a:r>
              <a:rPr lang="en-US" altLang="ko-KR" sz="1800" dirty="0"/>
              <a:t>As the authors put it: “these results suggest that we may want to reconsider the trade-off between spending time and money on algorithm development versus spending it on corpus development.”</a:t>
            </a:r>
          </a:p>
        </p:txBody>
      </p:sp>
      <p:pic>
        <p:nvPicPr>
          <p:cNvPr id="4" name="그림 3"/>
          <p:cNvPicPr>
            <a:picLocks noChangeAspect="1"/>
          </p:cNvPicPr>
          <p:nvPr/>
        </p:nvPicPr>
        <p:blipFill>
          <a:blip r:embed="rId2"/>
          <a:stretch>
            <a:fillRect/>
          </a:stretch>
        </p:blipFill>
        <p:spPr>
          <a:xfrm>
            <a:off x="7804095" y="1455575"/>
            <a:ext cx="4130471" cy="4540898"/>
          </a:xfrm>
          <a:prstGeom prst="rect">
            <a:avLst/>
          </a:prstGeom>
        </p:spPr>
      </p:pic>
    </p:spTree>
    <p:extLst>
      <p:ext uri="{BB962C8B-B14F-4D97-AF65-F5344CB8AC3E}">
        <p14:creationId xmlns:p14="http://schemas.microsoft.com/office/powerpoint/2010/main" val="31489902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Main Challenges of ML: Non-representative Training Data</a:t>
            </a:r>
            <a:endParaRPr lang="ko-KR" altLang="en-US" sz="2800" b="1" dirty="0"/>
          </a:p>
        </p:txBody>
      </p:sp>
      <p:sp>
        <p:nvSpPr>
          <p:cNvPr id="3" name="내용 개체 틀 2"/>
          <p:cNvSpPr>
            <a:spLocks noGrp="1"/>
          </p:cNvSpPr>
          <p:nvPr>
            <p:ph idx="1"/>
          </p:nvPr>
        </p:nvSpPr>
        <p:spPr>
          <a:xfrm>
            <a:off x="838200" y="1825625"/>
            <a:ext cx="5994400" cy="4351338"/>
          </a:xfrm>
        </p:spPr>
        <p:txBody>
          <a:bodyPr>
            <a:normAutofit/>
          </a:bodyPr>
          <a:lstStyle/>
          <a:p>
            <a:r>
              <a:rPr lang="en-US" altLang="ko-KR" sz="1800" dirty="0"/>
              <a:t>In order to generalize well, it is crucial that your training data be representative of the new cases you want to generalize to.</a:t>
            </a:r>
          </a:p>
          <a:p>
            <a:pPr lvl="1"/>
            <a:endParaRPr lang="en-US" altLang="ko-KR" sz="1800" dirty="0"/>
          </a:p>
          <a:p>
            <a:r>
              <a:rPr lang="en-US" altLang="ko-KR" sz="1800" dirty="0"/>
              <a:t>For example, the set of countries we used earlier for training the linear model was not perfectly representative; a few countries were missing.</a:t>
            </a:r>
          </a:p>
          <a:p>
            <a:pPr lvl="1"/>
            <a:endParaRPr lang="en-US" altLang="ko-KR" sz="1800" dirty="0"/>
          </a:p>
          <a:p>
            <a:r>
              <a:rPr lang="en-US" altLang="ko-KR" sz="1800" dirty="0"/>
              <a:t>By using a </a:t>
            </a:r>
            <a:r>
              <a:rPr lang="en-US" altLang="ko-KR" sz="1800" dirty="0" err="1"/>
              <a:t>nonrepresentative</a:t>
            </a:r>
            <a:r>
              <a:rPr lang="en-US" altLang="ko-KR" sz="1800" dirty="0"/>
              <a:t> training set, we trained a model that is unlikely to make accurate predictions, especially for very poor and very rich countries.</a:t>
            </a:r>
          </a:p>
        </p:txBody>
      </p:sp>
      <p:pic>
        <p:nvPicPr>
          <p:cNvPr id="4" name="그림 3"/>
          <p:cNvPicPr>
            <a:picLocks noChangeAspect="1"/>
          </p:cNvPicPr>
          <p:nvPr/>
        </p:nvPicPr>
        <p:blipFill>
          <a:blip r:embed="rId2"/>
          <a:stretch>
            <a:fillRect/>
          </a:stretch>
        </p:blipFill>
        <p:spPr>
          <a:xfrm>
            <a:off x="7204075" y="1825625"/>
            <a:ext cx="4591050" cy="2047875"/>
          </a:xfrm>
          <a:prstGeom prst="rect">
            <a:avLst/>
          </a:prstGeom>
        </p:spPr>
      </p:pic>
    </p:spTree>
    <p:extLst>
      <p:ext uri="{BB962C8B-B14F-4D97-AF65-F5344CB8AC3E}">
        <p14:creationId xmlns:p14="http://schemas.microsoft.com/office/powerpoint/2010/main" val="590114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Main Challenges of ML: Poor-Quality Data</a:t>
            </a:r>
            <a:endParaRPr lang="ko-KR" altLang="en-US" sz="2800" b="1" dirty="0"/>
          </a:p>
        </p:txBody>
      </p:sp>
      <p:sp>
        <p:nvSpPr>
          <p:cNvPr id="3" name="내용 개체 틀 2"/>
          <p:cNvSpPr>
            <a:spLocks noGrp="1"/>
          </p:cNvSpPr>
          <p:nvPr>
            <p:ph idx="1"/>
          </p:nvPr>
        </p:nvSpPr>
        <p:spPr/>
        <p:txBody>
          <a:bodyPr>
            <a:normAutofit/>
          </a:bodyPr>
          <a:lstStyle/>
          <a:p>
            <a:r>
              <a:rPr lang="en-US" altLang="ko-KR" sz="2000" dirty="0"/>
              <a:t>If your training data is full of errors, outliers, and noise (e.g., due to poor-quality measurements), it will make it harder for the system to detect the underlying patterns. </a:t>
            </a:r>
          </a:p>
          <a:p>
            <a:pPr lvl="1"/>
            <a:endParaRPr lang="en-US" altLang="ko-KR" sz="2000" dirty="0"/>
          </a:p>
          <a:p>
            <a:r>
              <a:rPr lang="en-US" altLang="ko-KR" sz="2000" dirty="0"/>
              <a:t>most data scientists spend a significant part of their time doing just that.</a:t>
            </a:r>
          </a:p>
          <a:p>
            <a:pPr lvl="1"/>
            <a:r>
              <a:rPr lang="en-US" altLang="ko-KR" sz="2000" dirty="0"/>
              <a:t>If some instances are clearly outliers, it may help to simply discard them or try to fix the errors manually.</a:t>
            </a:r>
          </a:p>
          <a:p>
            <a:pPr lvl="1"/>
            <a:r>
              <a:rPr lang="en-US" altLang="ko-KR" sz="2000" dirty="0"/>
              <a:t>If some instances are missing a few features (e.g., 5% of your customers did not specify their age), you must decide whether you want to ignore this attribute altogether, ignore these instances, fill in the missing values (e.g., with the median age), or train one model with the feature and one model without it, and so on.</a:t>
            </a:r>
          </a:p>
        </p:txBody>
      </p:sp>
    </p:spTree>
    <p:extLst>
      <p:ext uri="{BB962C8B-B14F-4D97-AF65-F5344CB8AC3E}">
        <p14:creationId xmlns:p14="http://schemas.microsoft.com/office/powerpoint/2010/main" val="18265728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Main Challenges of ML: Irrelevant features</a:t>
            </a:r>
            <a:endParaRPr lang="ko-KR" altLang="en-US" sz="2800" b="1" dirty="0"/>
          </a:p>
        </p:txBody>
      </p:sp>
      <p:sp>
        <p:nvSpPr>
          <p:cNvPr id="3" name="내용 개체 틀 2"/>
          <p:cNvSpPr>
            <a:spLocks noGrp="1"/>
          </p:cNvSpPr>
          <p:nvPr>
            <p:ph idx="1"/>
          </p:nvPr>
        </p:nvSpPr>
        <p:spPr/>
        <p:txBody>
          <a:bodyPr>
            <a:normAutofit/>
          </a:bodyPr>
          <a:lstStyle/>
          <a:p>
            <a:r>
              <a:rPr lang="en-US" altLang="ko-KR" sz="2000" dirty="0"/>
              <a:t>Your system will only be capable of learning if the training data contains enough relevant features and not too many irrelevant ones. </a:t>
            </a:r>
          </a:p>
          <a:p>
            <a:pPr lvl="1"/>
            <a:endParaRPr lang="en-US" altLang="ko-KR" sz="2000" dirty="0"/>
          </a:p>
          <a:p>
            <a:r>
              <a:rPr lang="en-US" altLang="ko-KR" sz="2000" dirty="0">
                <a:solidFill>
                  <a:srgbClr val="FF0000"/>
                </a:solidFill>
              </a:rPr>
              <a:t>Feature engineering </a:t>
            </a:r>
            <a:r>
              <a:rPr lang="en-US" altLang="ko-KR" sz="2000" dirty="0"/>
              <a:t>involves:</a:t>
            </a:r>
          </a:p>
          <a:p>
            <a:pPr lvl="1"/>
            <a:r>
              <a:rPr lang="en-US" altLang="ko-KR" sz="2000" dirty="0"/>
              <a:t>Feature selection: selecting the most useful features to train on among existing features. </a:t>
            </a:r>
          </a:p>
          <a:p>
            <a:pPr lvl="1"/>
            <a:r>
              <a:rPr lang="en-US" altLang="ko-KR" sz="2000" dirty="0"/>
              <a:t>Feature extraction: combining existing features to produce a more useful one </a:t>
            </a:r>
          </a:p>
          <a:p>
            <a:pPr lvl="1"/>
            <a:r>
              <a:rPr lang="en-US" altLang="ko-KR" sz="2000" dirty="0"/>
              <a:t>Creating new features by gathering new data.</a:t>
            </a:r>
          </a:p>
        </p:txBody>
      </p:sp>
    </p:spTree>
    <p:extLst>
      <p:ext uri="{BB962C8B-B14F-4D97-AF65-F5344CB8AC3E}">
        <p14:creationId xmlns:p14="http://schemas.microsoft.com/office/powerpoint/2010/main" val="19025234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Main Challenges of ML: </a:t>
            </a:r>
            <a:r>
              <a:rPr lang="en-US" altLang="ko-KR" sz="2800" b="1" dirty="0">
                <a:solidFill>
                  <a:srgbClr val="FF0000"/>
                </a:solidFill>
              </a:rPr>
              <a:t>Overfitting</a:t>
            </a:r>
            <a:r>
              <a:rPr lang="en-US" altLang="ko-KR" sz="2800" b="1" dirty="0"/>
              <a:t> the training data</a:t>
            </a:r>
            <a:endParaRPr lang="ko-KR" altLang="en-US" sz="2800" b="1" dirty="0"/>
          </a:p>
        </p:txBody>
      </p:sp>
      <p:sp>
        <p:nvSpPr>
          <p:cNvPr id="3" name="내용 개체 틀 2"/>
          <p:cNvSpPr>
            <a:spLocks noGrp="1"/>
          </p:cNvSpPr>
          <p:nvPr>
            <p:ph idx="1"/>
          </p:nvPr>
        </p:nvSpPr>
        <p:spPr>
          <a:xfrm>
            <a:off x="838200" y="1825625"/>
            <a:ext cx="6540500" cy="4351338"/>
          </a:xfrm>
        </p:spPr>
        <p:txBody>
          <a:bodyPr>
            <a:normAutofit/>
          </a:bodyPr>
          <a:lstStyle/>
          <a:p>
            <a:r>
              <a:rPr lang="en-US" altLang="ko-KR" sz="2000" dirty="0"/>
              <a:t>The model performs well on the training data, but it does not generalize well</a:t>
            </a:r>
          </a:p>
          <a:p>
            <a:pPr lvl="1"/>
            <a:endParaRPr lang="en-US" altLang="ko-KR" sz="2000" dirty="0"/>
          </a:p>
          <a:p>
            <a:r>
              <a:rPr lang="en-US" altLang="ko-KR" sz="2000" dirty="0"/>
              <a:t>For example, say you feed your life satisfaction model many more attributes, including uninformative ones such as the country’s name. complex model may detect patterns like the fact that all countries in the training data with a w in their name have a life satisfaction greater than 7: New Zealand (7.3), Norway (7.4), Sweden (7.2), and Switzerland (7.5).</a:t>
            </a:r>
          </a:p>
        </p:txBody>
      </p:sp>
      <p:pic>
        <p:nvPicPr>
          <p:cNvPr id="4" name="그림 3"/>
          <p:cNvPicPr>
            <a:picLocks noChangeAspect="1"/>
          </p:cNvPicPr>
          <p:nvPr/>
        </p:nvPicPr>
        <p:blipFill>
          <a:blip r:embed="rId2"/>
          <a:stretch>
            <a:fillRect/>
          </a:stretch>
        </p:blipFill>
        <p:spPr>
          <a:xfrm>
            <a:off x="7378700" y="1972469"/>
            <a:ext cx="4629150" cy="2028825"/>
          </a:xfrm>
          <a:prstGeom prst="rect">
            <a:avLst/>
          </a:prstGeom>
        </p:spPr>
      </p:pic>
    </p:spTree>
    <p:extLst>
      <p:ext uri="{BB962C8B-B14F-4D97-AF65-F5344CB8AC3E}">
        <p14:creationId xmlns:p14="http://schemas.microsoft.com/office/powerpoint/2010/main" val="17006754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Main Challenges of ML: </a:t>
            </a:r>
            <a:r>
              <a:rPr lang="en-US" altLang="ko-KR" sz="2800" b="1" dirty="0">
                <a:solidFill>
                  <a:srgbClr val="FF0000"/>
                </a:solidFill>
              </a:rPr>
              <a:t>Overfitting</a:t>
            </a:r>
            <a:r>
              <a:rPr lang="en-US" altLang="ko-KR" sz="2800" b="1" dirty="0"/>
              <a:t> the training data</a:t>
            </a:r>
            <a:endParaRPr lang="ko-KR" altLang="en-US" sz="2800" dirty="0"/>
          </a:p>
        </p:txBody>
      </p:sp>
      <p:sp>
        <p:nvSpPr>
          <p:cNvPr id="3" name="내용 개체 틀 2"/>
          <p:cNvSpPr>
            <a:spLocks noGrp="1"/>
          </p:cNvSpPr>
          <p:nvPr>
            <p:ph idx="1"/>
          </p:nvPr>
        </p:nvSpPr>
        <p:spPr/>
        <p:txBody>
          <a:bodyPr>
            <a:normAutofit/>
          </a:bodyPr>
          <a:lstStyle/>
          <a:p>
            <a:r>
              <a:rPr lang="en-US" altLang="ko-KR" sz="2000" u="sng" dirty="0">
                <a:solidFill>
                  <a:srgbClr val="FF0000"/>
                </a:solidFill>
              </a:rPr>
              <a:t>Overfitting</a:t>
            </a:r>
            <a:r>
              <a:rPr lang="en-US" altLang="ko-KR" sz="2000" u="sng" dirty="0"/>
              <a:t> happens when the model is too complex relative to the amount and noisiness of the training data.</a:t>
            </a:r>
          </a:p>
          <a:p>
            <a:endParaRPr lang="en-US" altLang="ko-KR" sz="2000" dirty="0"/>
          </a:p>
          <a:p>
            <a:r>
              <a:rPr lang="en-US" altLang="ko-KR" sz="2000" dirty="0"/>
              <a:t>Possible solutions are : </a:t>
            </a:r>
          </a:p>
          <a:p>
            <a:pPr lvl="1"/>
            <a:r>
              <a:rPr lang="en-US" altLang="ko-KR" sz="2000" dirty="0"/>
              <a:t>To simplify the model by selecting one with fewer parameters, by reducing the number of attributes in the training data or by constraining the model</a:t>
            </a:r>
          </a:p>
          <a:p>
            <a:pPr lvl="1"/>
            <a:r>
              <a:rPr lang="en-US" altLang="ko-KR" sz="2000" dirty="0"/>
              <a:t>To gather more training data</a:t>
            </a:r>
          </a:p>
          <a:p>
            <a:pPr lvl="1"/>
            <a:r>
              <a:rPr lang="en-US" altLang="ko-KR" sz="2000" dirty="0"/>
              <a:t>To reduce the noise in the training data (e.g., fix data errors and remove outliers)</a:t>
            </a:r>
          </a:p>
        </p:txBody>
      </p:sp>
    </p:spTree>
    <p:extLst>
      <p:ext uri="{BB962C8B-B14F-4D97-AF65-F5344CB8AC3E}">
        <p14:creationId xmlns:p14="http://schemas.microsoft.com/office/powerpoint/2010/main" val="1833791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Main Challenges of ML: </a:t>
            </a:r>
            <a:r>
              <a:rPr lang="en-US" altLang="ko-KR" sz="2800" b="1" dirty="0">
                <a:solidFill>
                  <a:srgbClr val="FF0000"/>
                </a:solidFill>
              </a:rPr>
              <a:t>Overfitting</a:t>
            </a:r>
            <a:r>
              <a:rPr lang="en-US" altLang="ko-KR" sz="2800" b="1" dirty="0"/>
              <a:t> the training data</a:t>
            </a:r>
            <a:endParaRPr lang="ko-KR" altLang="en-US" sz="2800" dirty="0"/>
          </a:p>
        </p:txBody>
      </p:sp>
      <p:sp>
        <p:nvSpPr>
          <p:cNvPr id="3" name="내용 개체 틀 2"/>
          <p:cNvSpPr>
            <a:spLocks noGrp="1"/>
          </p:cNvSpPr>
          <p:nvPr>
            <p:ph idx="1"/>
          </p:nvPr>
        </p:nvSpPr>
        <p:spPr/>
        <p:txBody>
          <a:bodyPr>
            <a:normAutofit/>
          </a:bodyPr>
          <a:lstStyle/>
          <a:p>
            <a:r>
              <a:rPr lang="en-US" altLang="ko-KR" sz="2000" dirty="0"/>
              <a:t>Constraining a model to make it simpler and reduce the risk of overfitting </a:t>
            </a:r>
            <a:r>
              <a:rPr lang="en-US" altLang="ko-KR" sz="2000" dirty="0">
                <a:sym typeface="Wingdings" panose="05000000000000000000" pitchFamily="2" charset="2"/>
              </a:rPr>
              <a:t> </a:t>
            </a:r>
            <a:r>
              <a:rPr lang="en-US" altLang="ko-KR" sz="2000" dirty="0">
                <a:solidFill>
                  <a:srgbClr val="FF0000"/>
                </a:solidFill>
                <a:sym typeface="Wingdings" panose="05000000000000000000" pitchFamily="2" charset="2"/>
              </a:rPr>
              <a:t>regularization</a:t>
            </a:r>
          </a:p>
          <a:p>
            <a:pPr lvl="1"/>
            <a:r>
              <a:rPr lang="en-US" altLang="ko-KR" sz="2000" dirty="0"/>
              <a:t>For example, the linear model we defined earlier has two parameters, θ</a:t>
            </a:r>
            <a:r>
              <a:rPr lang="en-US" altLang="ko-KR" sz="2000" baseline="-25000" dirty="0"/>
              <a:t>0</a:t>
            </a:r>
            <a:r>
              <a:rPr lang="en-US" altLang="ko-KR" sz="2000" dirty="0"/>
              <a:t> and θ</a:t>
            </a:r>
            <a:r>
              <a:rPr lang="en-US" altLang="ko-KR" sz="2000" baseline="-25000" dirty="0"/>
              <a:t>1</a:t>
            </a:r>
            <a:r>
              <a:rPr lang="en-US" altLang="ko-KR" sz="2000" dirty="0"/>
              <a:t>. This gives the learning algorithm two degrees of freedom. </a:t>
            </a:r>
          </a:p>
          <a:p>
            <a:pPr lvl="1"/>
            <a:r>
              <a:rPr lang="en-US" altLang="ko-KR" sz="2000" dirty="0"/>
              <a:t>If we allow the algorithm to modify θ1 but we force it to keep it small, then the learning algorithm will effectively have somewhere in between one and two degrees of freedom.</a:t>
            </a:r>
          </a:p>
        </p:txBody>
      </p:sp>
      <p:pic>
        <p:nvPicPr>
          <p:cNvPr id="4" name="그림 3"/>
          <p:cNvPicPr>
            <a:picLocks noChangeAspect="1"/>
          </p:cNvPicPr>
          <p:nvPr/>
        </p:nvPicPr>
        <p:blipFill>
          <a:blip r:embed="rId2"/>
          <a:stretch>
            <a:fillRect/>
          </a:stretch>
        </p:blipFill>
        <p:spPr>
          <a:xfrm>
            <a:off x="3994150" y="4001294"/>
            <a:ext cx="4610100" cy="2324100"/>
          </a:xfrm>
          <a:prstGeom prst="rect">
            <a:avLst/>
          </a:prstGeom>
        </p:spPr>
      </p:pic>
    </p:spTree>
    <p:extLst>
      <p:ext uri="{BB962C8B-B14F-4D97-AF65-F5344CB8AC3E}">
        <p14:creationId xmlns:p14="http://schemas.microsoft.com/office/powerpoint/2010/main" val="17952406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Main Challenges of ML: </a:t>
            </a:r>
            <a:r>
              <a:rPr lang="en-US" altLang="ko-KR" sz="2800" b="1" dirty="0">
                <a:solidFill>
                  <a:srgbClr val="FF0000"/>
                </a:solidFill>
              </a:rPr>
              <a:t>Overfitting</a:t>
            </a:r>
            <a:r>
              <a:rPr lang="en-US" altLang="ko-KR" sz="2800" b="1" dirty="0"/>
              <a:t> the training data</a:t>
            </a:r>
            <a:endParaRPr lang="ko-KR" altLang="en-US" sz="2800" dirty="0"/>
          </a:p>
        </p:txBody>
      </p:sp>
      <p:sp>
        <p:nvSpPr>
          <p:cNvPr id="3" name="내용 개체 틀 2"/>
          <p:cNvSpPr>
            <a:spLocks noGrp="1"/>
          </p:cNvSpPr>
          <p:nvPr>
            <p:ph idx="1"/>
          </p:nvPr>
        </p:nvSpPr>
        <p:spPr/>
        <p:txBody>
          <a:bodyPr>
            <a:normAutofit/>
          </a:bodyPr>
          <a:lstStyle/>
          <a:p>
            <a:r>
              <a:rPr lang="en-US" altLang="ko-KR" sz="2000" dirty="0"/>
              <a:t>The amount of regularization to apply during learning can be controlled by a </a:t>
            </a:r>
            <a:r>
              <a:rPr lang="en-US" altLang="ko-KR" sz="2000" dirty="0" err="1">
                <a:solidFill>
                  <a:srgbClr val="FF0000"/>
                </a:solidFill>
              </a:rPr>
              <a:t>hyperparameter</a:t>
            </a:r>
            <a:r>
              <a:rPr lang="en-US" altLang="ko-KR" sz="2000" dirty="0"/>
              <a:t>.</a:t>
            </a:r>
          </a:p>
          <a:p>
            <a:pPr lvl="1"/>
            <a:r>
              <a:rPr lang="en-US" altLang="ko-KR" sz="2000" dirty="0"/>
              <a:t>A hyperparameter is a parameter of a learning algorithm.</a:t>
            </a:r>
          </a:p>
          <a:p>
            <a:pPr lvl="1"/>
            <a:r>
              <a:rPr lang="en-US" altLang="ko-KR" sz="2000" dirty="0"/>
              <a:t>If you set the regularization </a:t>
            </a:r>
            <a:r>
              <a:rPr lang="en-US" altLang="ko-KR" sz="2000" dirty="0" err="1"/>
              <a:t>hyperparameter</a:t>
            </a:r>
            <a:r>
              <a:rPr lang="en-US" altLang="ko-KR" sz="2000" dirty="0"/>
              <a:t> to a very large value, you will get an almost flat model (a slope close to zero); the learning algorithm will almost certainly not </a:t>
            </a:r>
            <a:r>
              <a:rPr lang="en-US" altLang="ko-KR" sz="2000" dirty="0" err="1"/>
              <a:t>overfit</a:t>
            </a:r>
            <a:r>
              <a:rPr lang="en-US" altLang="ko-KR" sz="2000" dirty="0"/>
              <a:t> the training data, but it will be less likely to find a good solution.</a:t>
            </a:r>
          </a:p>
          <a:p>
            <a:pPr lvl="1"/>
            <a:r>
              <a:rPr lang="en-US" altLang="ko-KR" sz="2000" dirty="0"/>
              <a:t>Tuning </a:t>
            </a:r>
            <a:r>
              <a:rPr lang="en-US" altLang="ko-KR" sz="2000" dirty="0" err="1"/>
              <a:t>hyperparameters</a:t>
            </a:r>
            <a:r>
              <a:rPr lang="en-US" altLang="ko-KR" sz="2000" dirty="0"/>
              <a:t> is an important part of building a Machine Learning system</a:t>
            </a:r>
          </a:p>
        </p:txBody>
      </p:sp>
    </p:spTree>
    <p:extLst>
      <p:ext uri="{BB962C8B-B14F-4D97-AF65-F5344CB8AC3E}">
        <p14:creationId xmlns:p14="http://schemas.microsoft.com/office/powerpoint/2010/main" val="3762957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Main Challenges of ML: </a:t>
            </a:r>
            <a:r>
              <a:rPr lang="en-US" altLang="ko-KR" sz="2800" b="1" dirty="0" err="1">
                <a:solidFill>
                  <a:srgbClr val="FF0000"/>
                </a:solidFill>
              </a:rPr>
              <a:t>Underfitting</a:t>
            </a:r>
            <a:r>
              <a:rPr lang="en-US" altLang="ko-KR" sz="2800" b="1" dirty="0">
                <a:solidFill>
                  <a:srgbClr val="FF0000"/>
                </a:solidFill>
              </a:rPr>
              <a:t> </a:t>
            </a:r>
            <a:r>
              <a:rPr lang="en-US" altLang="ko-KR" sz="2800" b="1" dirty="0"/>
              <a:t>the Training Data</a:t>
            </a:r>
            <a:endParaRPr lang="ko-KR" altLang="en-US" sz="2800" b="1" dirty="0"/>
          </a:p>
        </p:txBody>
      </p:sp>
      <p:sp>
        <p:nvSpPr>
          <p:cNvPr id="3" name="내용 개체 틀 2"/>
          <p:cNvSpPr>
            <a:spLocks noGrp="1"/>
          </p:cNvSpPr>
          <p:nvPr>
            <p:ph idx="1"/>
          </p:nvPr>
        </p:nvSpPr>
        <p:spPr/>
        <p:txBody>
          <a:bodyPr>
            <a:normAutofit/>
          </a:bodyPr>
          <a:lstStyle/>
          <a:p>
            <a:r>
              <a:rPr lang="en-US" altLang="ko-KR" sz="2000" dirty="0" err="1"/>
              <a:t>underfitting</a:t>
            </a:r>
            <a:r>
              <a:rPr lang="en-US" altLang="ko-KR" sz="2000" dirty="0"/>
              <a:t> is the opposite of overfitting: it occurs when your model is too simple to learn the underlying structure of the data.</a:t>
            </a:r>
          </a:p>
          <a:p>
            <a:r>
              <a:rPr lang="en-US" altLang="ko-KR" sz="2000" dirty="0"/>
              <a:t>For example, a linear model of life satisfaction is prone to </a:t>
            </a:r>
            <a:r>
              <a:rPr lang="en-US" altLang="ko-KR" sz="2000" dirty="0" err="1"/>
              <a:t>underfit</a:t>
            </a:r>
            <a:r>
              <a:rPr lang="en-US" altLang="ko-KR" sz="2000" dirty="0"/>
              <a:t>; reality is just more complex than the model, so its predictions are bound to be inaccurate, even on the training examples.</a:t>
            </a:r>
          </a:p>
          <a:p>
            <a:pPr lvl="1"/>
            <a:endParaRPr lang="en-US" altLang="ko-KR" sz="2000" dirty="0"/>
          </a:p>
          <a:p>
            <a:r>
              <a:rPr lang="en-US" altLang="ko-KR" sz="2000" dirty="0"/>
              <a:t>The main options to fix this problem are: </a:t>
            </a:r>
          </a:p>
          <a:p>
            <a:pPr lvl="1"/>
            <a:r>
              <a:rPr lang="en-US" altLang="ko-KR" sz="2000" dirty="0"/>
              <a:t>Selecting a more powerful model, with more parameters </a:t>
            </a:r>
          </a:p>
          <a:p>
            <a:pPr lvl="1"/>
            <a:r>
              <a:rPr lang="en-US" altLang="ko-KR" sz="2000" dirty="0"/>
              <a:t>Feeding better features to the learning algorithm (feature engineering) </a:t>
            </a:r>
          </a:p>
          <a:p>
            <a:pPr lvl="1"/>
            <a:r>
              <a:rPr lang="en-US" altLang="ko-KR" sz="2000" dirty="0"/>
              <a:t>Reducing the constraints on the model (e.g., reducing the regularization </a:t>
            </a:r>
            <a:r>
              <a:rPr lang="en-US" altLang="ko-KR" sz="2000" dirty="0" err="1"/>
              <a:t>hyperparameter</a:t>
            </a:r>
            <a:r>
              <a:rPr lang="en-US" altLang="ko-KR" sz="2000" dirty="0"/>
              <a:t>)</a:t>
            </a:r>
          </a:p>
        </p:txBody>
      </p:sp>
    </p:spTree>
    <p:extLst>
      <p:ext uri="{BB962C8B-B14F-4D97-AF65-F5344CB8AC3E}">
        <p14:creationId xmlns:p14="http://schemas.microsoft.com/office/powerpoint/2010/main" val="31643946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Testing and Validating</a:t>
            </a:r>
            <a:endParaRPr lang="ko-KR" altLang="en-US" sz="2800" b="1" dirty="0"/>
          </a:p>
        </p:txBody>
      </p:sp>
      <p:sp>
        <p:nvSpPr>
          <p:cNvPr id="3" name="내용 개체 틀 2"/>
          <p:cNvSpPr>
            <a:spLocks noGrp="1"/>
          </p:cNvSpPr>
          <p:nvPr>
            <p:ph idx="1"/>
          </p:nvPr>
        </p:nvSpPr>
        <p:spPr/>
        <p:txBody>
          <a:bodyPr>
            <a:normAutofit/>
          </a:bodyPr>
          <a:lstStyle/>
          <a:p>
            <a:r>
              <a:rPr lang="en-US" altLang="ko-KR" sz="2000" dirty="0"/>
              <a:t>The only way to know how well a model will generalize to new cases is to actually try it out on new cases.</a:t>
            </a:r>
          </a:p>
          <a:p>
            <a:r>
              <a:rPr lang="en-US" altLang="ko-KR" sz="2000" dirty="0"/>
              <a:t>One way to do that is to put your model in production and monitor how well it performs. </a:t>
            </a:r>
            <a:r>
              <a:rPr lang="en-US" altLang="ko-KR" sz="2000" dirty="0">
                <a:sym typeface="Wingdings" panose="05000000000000000000" pitchFamily="2" charset="2"/>
              </a:rPr>
              <a:t> Bad</a:t>
            </a:r>
            <a:endParaRPr lang="en-US" altLang="ko-KR" sz="2000" dirty="0"/>
          </a:p>
          <a:p>
            <a:r>
              <a:rPr lang="en-US" altLang="ko-KR" sz="2000" dirty="0"/>
              <a:t>Instead, split your data into two sets: the </a:t>
            </a:r>
            <a:r>
              <a:rPr lang="en-US" altLang="ko-KR" sz="2000" dirty="0">
                <a:solidFill>
                  <a:srgbClr val="FF0000"/>
                </a:solidFill>
              </a:rPr>
              <a:t>training set </a:t>
            </a:r>
            <a:r>
              <a:rPr lang="en-US" altLang="ko-KR" sz="2000" dirty="0"/>
              <a:t>and the </a:t>
            </a:r>
            <a:r>
              <a:rPr lang="en-US" altLang="ko-KR" sz="2000" dirty="0">
                <a:solidFill>
                  <a:srgbClr val="FF0000"/>
                </a:solidFill>
              </a:rPr>
              <a:t>test set</a:t>
            </a:r>
            <a:r>
              <a:rPr lang="en-US" altLang="ko-KR" sz="2000" dirty="0"/>
              <a:t>.</a:t>
            </a:r>
          </a:p>
          <a:p>
            <a:pPr lvl="1"/>
            <a:r>
              <a:rPr lang="en-US" altLang="ko-KR" sz="2000" dirty="0"/>
              <a:t>It is common to use 80% of the data for training and hold out 20% for testing.</a:t>
            </a:r>
          </a:p>
          <a:p>
            <a:r>
              <a:rPr lang="en-US" altLang="ko-KR" sz="2000" dirty="0"/>
              <a:t>The error rate on new cases is called the </a:t>
            </a:r>
            <a:r>
              <a:rPr lang="en-US" altLang="ko-KR" sz="2000" dirty="0">
                <a:solidFill>
                  <a:srgbClr val="FF0000"/>
                </a:solidFill>
              </a:rPr>
              <a:t>generalization</a:t>
            </a:r>
            <a:r>
              <a:rPr lang="en-US" altLang="ko-KR" sz="2000" dirty="0"/>
              <a:t> </a:t>
            </a:r>
            <a:r>
              <a:rPr lang="en-US" altLang="ko-KR" sz="2000" dirty="0">
                <a:solidFill>
                  <a:srgbClr val="FF0000"/>
                </a:solidFill>
              </a:rPr>
              <a:t>error</a:t>
            </a:r>
            <a:r>
              <a:rPr lang="en-US" altLang="ko-KR" sz="2000" dirty="0"/>
              <a:t> (or out-of-sample error)</a:t>
            </a:r>
          </a:p>
          <a:p>
            <a:r>
              <a:rPr lang="en-US" altLang="ko-KR" sz="2000" u="sng" dirty="0"/>
              <a:t>If the training error is low (i.e., your model makes few mistakes on the training set) but the generalization error is high, it means that your model is overfitting the training data.</a:t>
            </a:r>
          </a:p>
          <a:p>
            <a:endParaRPr lang="en-US" altLang="ko-KR" sz="2000" dirty="0"/>
          </a:p>
        </p:txBody>
      </p:sp>
    </p:spTree>
    <p:extLst>
      <p:ext uri="{BB962C8B-B14F-4D97-AF65-F5344CB8AC3E}">
        <p14:creationId xmlns:p14="http://schemas.microsoft.com/office/powerpoint/2010/main" val="3467298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Housing Price Prediction</a:t>
            </a:r>
            <a:endParaRPr lang="ko-KR" altLang="en-US" sz="2800" b="1" dirty="0"/>
          </a:p>
        </p:txBody>
      </p:sp>
      <p:cxnSp>
        <p:nvCxnSpPr>
          <p:cNvPr id="7" name="직선 화살표 연결선 6"/>
          <p:cNvCxnSpPr/>
          <p:nvPr/>
        </p:nvCxnSpPr>
        <p:spPr>
          <a:xfrm>
            <a:off x="1206500" y="4572000"/>
            <a:ext cx="358563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직선 화살표 연결선 7"/>
          <p:cNvCxnSpPr/>
          <p:nvPr/>
        </p:nvCxnSpPr>
        <p:spPr>
          <a:xfrm flipV="1">
            <a:off x="1206500" y="2319866"/>
            <a:ext cx="12700" cy="22521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95550" y="4572000"/>
            <a:ext cx="1998134" cy="369332"/>
          </a:xfrm>
          <a:prstGeom prst="rect">
            <a:avLst/>
          </a:prstGeom>
          <a:noFill/>
        </p:spPr>
        <p:txBody>
          <a:bodyPr wrap="square" rtlCol="0">
            <a:spAutoFit/>
          </a:bodyPr>
          <a:lstStyle/>
          <a:p>
            <a:r>
              <a:rPr lang="en-US" altLang="ko-KR" dirty="0"/>
              <a:t>size of house</a:t>
            </a:r>
            <a:endParaRPr lang="ko-KR" altLang="en-US" dirty="0"/>
          </a:p>
        </p:txBody>
      </p:sp>
      <p:sp>
        <p:nvSpPr>
          <p:cNvPr id="12" name="TextBox 11"/>
          <p:cNvSpPr txBox="1"/>
          <p:nvPr/>
        </p:nvSpPr>
        <p:spPr>
          <a:xfrm rot="16200000">
            <a:off x="320284" y="3013749"/>
            <a:ext cx="1079765" cy="369332"/>
          </a:xfrm>
          <a:prstGeom prst="rect">
            <a:avLst/>
          </a:prstGeom>
          <a:noFill/>
        </p:spPr>
        <p:txBody>
          <a:bodyPr wrap="square" rtlCol="0">
            <a:spAutoFit/>
          </a:bodyPr>
          <a:lstStyle/>
          <a:p>
            <a:r>
              <a:rPr lang="en-US" altLang="ko-KR" dirty="0"/>
              <a:t>price</a:t>
            </a:r>
            <a:endParaRPr lang="ko-KR" altLang="en-US" dirty="0"/>
          </a:p>
        </p:txBody>
      </p:sp>
      <p:sp>
        <p:nvSpPr>
          <p:cNvPr id="13" name="곱셈 기호 12"/>
          <p:cNvSpPr/>
          <p:nvPr/>
        </p:nvSpPr>
        <p:spPr>
          <a:xfrm>
            <a:off x="2082800" y="3738298"/>
            <a:ext cx="412750" cy="41036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곱셈 기호 13"/>
          <p:cNvSpPr/>
          <p:nvPr/>
        </p:nvSpPr>
        <p:spPr>
          <a:xfrm>
            <a:off x="2654300" y="3839898"/>
            <a:ext cx="412750" cy="41036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곱셈 기호 14"/>
          <p:cNvSpPr/>
          <p:nvPr/>
        </p:nvSpPr>
        <p:spPr>
          <a:xfrm>
            <a:off x="2654300" y="3240748"/>
            <a:ext cx="412750" cy="41036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곱셈 기호 15"/>
          <p:cNvSpPr/>
          <p:nvPr/>
        </p:nvSpPr>
        <p:spPr>
          <a:xfrm>
            <a:off x="3292475" y="3429529"/>
            <a:ext cx="412750" cy="41036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곱셈 기호 16"/>
          <p:cNvSpPr/>
          <p:nvPr/>
        </p:nvSpPr>
        <p:spPr>
          <a:xfrm>
            <a:off x="3118108" y="3060198"/>
            <a:ext cx="412750" cy="41036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곱셈 기호 17"/>
          <p:cNvSpPr/>
          <p:nvPr/>
        </p:nvSpPr>
        <p:spPr>
          <a:xfrm>
            <a:off x="3588266" y="2890174"/>
            <a:ext cx="412750" cy="41036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순서도: 연결자 19"/>
          <p:cNvSpPr/>
          <p:nvPr/>
        </p:nvSpPr>
        <p:spPr>
          <a:xfrm>
            <a:off x="8449733" y="3060198"/>
            <a:ext cx="660400" cy="67810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1" name="직선 화살표 연결선 20"/>
          <p:cNvCxnSpPr/>
          <p:nvPr/>
        </p:nvCxnSpPr>
        <p:spPr>
          <a:xfrm>
            <a:off x="7653867" y="3429529"/>
            <a:ext cx="7958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a:off x="9110133" y="3387725"/>
            <a:ext cx="7958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76299" y="3000003"/>
            <a:ext cx="999067" cy="369332"/>
          </a:xfrm>
          <a:prstGeom prst="rect">
            <a:avLst/>
          </a:prstGeom>
          <a:noFill/>
        </p:spPr>
        <p:txBody>
          <a:bodyPr wrap="square" rtlCol="0">
            <a:spAutoFit/>
          </a:bodyPr>
          <a:lstStyle/>
          <a:p>
            <a:r>
              <a:rPr lang="en-US" altLang="ko-KR" dirty="0"/>
              <a:t>size x</a:t>
            </a:r>
            <a:endParaRPr lang="ko-KR" altLang="en-US" dirty="0"/>
          </a:p>
        </p:txBody>
      </p:sp>
      <p:sp>
        <p:nvSpPr>
          <p:cNvPr id="25" name="TextBox 24"/>
          <p:cNvSpPr txBox="1"/>
          <p:nvPr/>
        </p:nvSpPr>
        <p:spPr>
          <a:xfrm>
            <a:off x="9284500" y="2948437"/>
            <a:ext cx="999067" cy="369332"/>
          </a:xfrm>
          <a:prstGeom prst="rect">
            <a:avLst/>
          </a:prstGeom>
          <a:noFill/>
        </p:spPr>
        <p:txBody>
          <a:bodyPr wrap="square" rtlCol="0">
            <a:spAutoFit/>
          </a:bodyPr>
          <a:lstStyle/>
          <a:p>
            <a:r>
              <a:rPr lang="en-US" altLang="ko-KR" dirty="0"/>
              <a:t>price y</a:t>
            </a:r>
            <a:endParaRPr lang="ko-KR" altLang="en-US" dirty="0"/>
          </a:p>
        </p:txBody>
      </p:sp>
    </p:spTree>
    <p:extLst>
      <p:ext uri="{BB962C8B-B14F-4D97-AF65-F5344CB8AC3E}">
        <p14:creationId xmlns:p14="http://schemas.microsoft.com/office/powerpoint/2010/main" val="35934818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Testing and Validating</a:t>
            </a:r>
            <a:endParaRPr lang="ko-KR" altLang="en-US" sz="2800" dirty="0"/>
          </a:p>
        </p:txBody>
      </p:sp>
      <p:sp>
        <p:nvSpPr>
          <p:cNvPr id="3" name="내용 개체 틀 2"/>
          <p:cNvSpPr>
            <a:spLocks noGrp="1"/>
          </p:cNvSpPr>
          <p:nvPr>
            <p:ph idx="1"/>
          </p:nvPr>
        </p:nvSpPr>
        <p:spPr>
          <a:xfrm>
            <a:off x="6619875" y="1825625"/>
            <a:ext cx="4733925" cy="4351338"/>
          </a:xfrm>
        </p:spPr>
        <p:txBody>
          <a:bodyPr>
            <a:normAutofit/>
          </a:bodyPr>
          <a:lstStyle/>
          <a:p>
            <a:r>
              <a:rPr lang="en-US" altLang="ko-KR" sz="2000" dirty="0"/>
              <a:t>To detect the overfitting, split the dataset into three groups, i.e., training set (50%~60%), validation set (20%~25%), test set (20%~25%).</a:t>
            </a:r>
            <a:endParaRPr lang="ko-KR" altLang="en-US" sz="2000" dirty="0"/>
          </a:p>
          <a:p>
            <a:r>
              <a:rPr lang="en-US" altLang="ko-KR" sz="2000" dirty="0"/>
              <a:t>Training set is for training the model, </a:t>
            </a:r>
          </a:p>
          <a:p>
            <a:r>
              <a:rPr lang="en-US" altLang="ko-KR" sz="2000" dirty="0"/>
              <a:t>Validation set is for detecting the overfitting or </a:t>
            </a:r>
            <a:r>
              <a:rPr lang="en-US" altLang="ko-KR" sz="2000" dirty="0" err="1"/>
              <a:t>underfitting</a:t>
            </a:r>
            <a:r>
              <a:rPr lang="en-US" altLang="ko-KR" sz="2000" dirty="0"/>
              <a:t>,</a:t>
            </a:r>
            <a:endParaRPr lang="ko-KR" altLang="en-US" sz="2000" dirty="0"/>
          </a:p>
          <a:p>
            <a:r>
              <a:rPr lang="ko-KR" altLang="en-US" sz="2000" dirty="0"/>
              <a:t> </a:t>
            </a:r>
            <a:r>
              <a:rPr lang="en-US" altLang="ko-KR" sz="2000" dirty="0"/>
              <a:t>Test set is for evaluating the final model</a:t>
            </a:r>
            <a:r>
              <a:rPr lang="ko-KR" altLang="en-US" sz="2000" dirty="0"/>
              <a:t/>
            </a:r>
            <a:br>
              <a:rPr lang="ko-KR" altLang="en-US" sz="2000" dirty="0"/>
            </a:br>
            <a:r>
              <a:rPr lang="ko-KR" altLang="en-US" sz="2000" dirty="0"/>
              <a:t/>
            </a:r>
            <a:br>
              <a:rPr lang="ko-KR" altLang="en-US" sz="2000" dirty="0"/>
            </a:br>
            <a:r>
              <a:rPr lang="en-US" altLang="ko-KR" sz="2000" dirty="0"/>
              <a:t>&lt;</a:t>
            </a:r>
            <a:r>
              <a:rPr lang="en-US" altLang="ko-KR" sz="2000" dirty="0">
                <a:hlinkClick r:id="rId2"/>
              </a:rPr>
              <a:t>http://rfriend.tistory.com/188</a:t>
            </a:r>
            <a:r>
              <a:rPr lang="ko-KR" altLang="en-US" sz="2000" dirty="0"/>
              <a:t> </a:t>
            </a:r>
            <a:r>
              <a:rPr lang="en-US" altLang="ko-KR" sz="2000" dirty="0"/>
              <a:t>&gt;</a:t>
            </a:r>
            <a:endParaRPr lang="ko-KR" altLang="en-US" sz="2000" dirty="0"/>
          </a:p>
        </p:txBody>
      </p:sp>
      <p:pic>
        <p:nvPicPr>
          <p:cNvPr id="4" name="그림 3"/>
          <p:cNvPicPr>
            <a:picLocks noChangeAspect="1"/>
          </p:cNvPicPr>
          <p:nvPr/>
        </p:nvPicPr>
        <p:blipFill>
          <a:blip r:embed="rId3"/>
          <a:stretch>
            <a:fillRect/>
          </a:stretch>
        </p:blipFill>
        <p:spPr>
          <a:xfrm>
            <a:off x="838200" y="1825625"/>
            <a:ext cx="5781675" cy="4067175"/>
          </a:xfrm>
          <a:prstGeom prst="rect">
            <a:avLst/>
          </a:prstGeom>
        </p:spPr>
      </p:pic>
    </p:spTree>
    <p:extLst>
      <p:ext uri="{BB962C8B-B14F-4D97-AF65-F5344CB8AC3E}">
        <p14:creationId xmlns:p14="http://schemas.microsoft.com/office/powerpoint/2010/main" val="25121574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Testing and Validating</a:t>
            </a:r>
            <a:endParaRPr lang="ko-KR" altLang="en-US" sz="2800" dirty="0"/>
          </a:p>
        </p:txBody>
      </p:sp>
      <p:pic>
        <p:nvPicPr>
          <p:cNvPr id="4" name="내용 개체 틀 3"/>
          <p:cNvPicPr>
            <a:picLocks noGrp="1" noChangeAspect="1"/>
          </p:cNvPicPr>
          <p:nvPr>
            <p:ph idx="1"/>
          </p:nvPr>
        </p:nvPicPr>
        <p:blipFill>
          <a:blip r:embed="rId2"/>
          <a:stretch>
            <a:fillRect/>
          </a:stretch>
        </p:blipFill>
        <p:spPr>
          <a:xfrm>
            <a:off x="968568" y="1690688"/>
            <a:ext cx="5528955" cy="4351338"/>
          </a:xfrm>
          <a:prstGeom prst="rect">
            <a:avLst/>
          </a:prstGeom>
        </p:spPr>
      </p:pic>
      <p:sp>
        <p:nvSpPr>
          <p:cNvPr id="6" name="내용 개체 틀 2"/>
          <p:cNvSpPr txBox="1">
            <a:spLocks/>
          </p:cNvSpPr>
          <p:nvPr/>
        </p:nvSpPr>
        <p:spPr>
          <a:xfrm>
            <a:off x="6619875" y="1825625"/>
            <a:ext cx="4733925" cy="435133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a:t>The inflection point of the dotted line could be the starting point of the overfitting</a:t>
            </a:r>
            <a:endParaRPr lang="ko-KR" altLang="en-US" sz="2000" dirty="0"/>
          </a:p>
        </p:txBody>
      </p:sp>
    </p:spTree>
    <p:extLst>
      <p:ext uri="{BB962C8B-B14F-4D97-AF65-F5344CB8AC3E}">
        <p14:creationId xmlns:p14="http://schemas.microsoft.com/office/powerpoint/2010/main" val="21683581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Testing and Validating : k-fold cross validation</a:t>
            </a:r>
            <a:endParaRPr lang="ko-KR" altLang="en-US" sz="2800" dirty="0"/>
          </a:p>
        </p:txBody>
      </p:sp>
      <p:sp>
        <p:nvSpPr>
          <p:cNvPr id="3" name="내용 개체 틀 2"/>
          <p:cNvSpPr>
            <a:spLocks noGrp="1"/>
          </p:cNvSpPr>
          <p:nvPr>
            <p:ph idx="1"/>
          </p:nvPr>
        </p:nvSpPr>
        <p:spPr>
          <a:xfrm>
            <a:off x="7822194" y="1825625"/>
            <a:ext cx="3531606" cy="4351338"/>
          </a:xfrm>
        </p:spPr>
        <p:txBody>
          <a:bodyPr>
            <a:normAutofit/>
          </a:bodyPr>
          <a:lstStyle/>
          <a:p>
            <a:r>
              <a:rPr lang="en-US" altLang="ko-KR" sz="2000"/>
              <a:t>To avoid wasting </a:t>
            </a:r>
            <a:r>
              <a:rPr lang="en-US" altLang="ko-KR" sz="2000" dirty="0"/>
              <a:t>too much training data in validation sets, we use cross validation.</a:t>
            </a:r>
            <a:endParaRPr lang="ko-KR" altLang="en-US" sz="2000" dirty="0"/>
          </a:p>
        </p:txBody>
      </p:sp>
      <p:pic>
        <p:nvPicPr>
          <p:cNvPr id="4" name="그림 3"/>
          <p:cNvPicPr>
            <a:picLocks noChangeAspect="1"/>
          </p:cNvPicPr>
          <p:nvPr/>
        </p:nvPicPr>
        <p:blipFill>
          <a:blip r:embed="rId2"/>
          <a:stretch>
            <a:fillRect/>
          </a:stretch>
        </p:blipFill>
        <p:spPr>
          <a:xfrm>
            <a:off x="963345" y="1588553"/>
            <a:ext cx="6191250" cy="4676775"/>
          </a:xfrm>
          <a:prstGeom prst="rect">
            <a:avLst/>
          </a:prstGeom>
        </p:spPr>
      </p:pic>
    </p:spTree>
    <p:extLst>
      <p:ext uri="{BB962C8B-B14F-4D97-AF65-F5344CB8AC3E}">
        <p14:creationId xmlns:p14="http://schemas.microsoft.com/office/powerpoint/2010/main" val="2766731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Housing Price Prediction</a:t>
            </a:r>
            <a:endParaRPr lang="ko-KR" altLang="en-US" sz="2800" b="1" dirty="0"/>
          </a:p>
        </p:txBody>
      </p:sp>
      <p:cxnSp>
        <p:nvCxnSpPr>
          <p:cNvPr id="7" name="직선 화살표 연결선 6"/>
          <p:cNvCxnSpPr/>
          <p:nvPr/>
        </p:nvCxnSpPr>
        <p:spPr>
          <a:xfrm>
            <a:off x="1206500" y="4572000"/>
            <a:ext cx="358563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직선 화살표 연결선 7"/>
          <p:cNvCxnSpPr/>
          <p:nvPr/>
        </p:nvCxnSpPr>
        <p:spPr>
          <a:xfrm flipV="1">
            <a:off x="1206500" y="2319866"/>
            <a:ext cx="12700" cy="22521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95550" y="4572000"/>
            <a:ext cx="1998134" cy="369332"/>
          </a:xfrm>
          <a:prstGeom prst="rect">
            <a:avLst/>
          </a:prstGeom>
          <a:noFill/>
        </p:spPr>
        <p:txBody>
          <a:bodyPr wrap="square" rtlCol="0">
            <a:spAutoFit/>
          </a:bodyPr>
          <a:lstStyle/>
          <a:p>
            <a:r>
              <a:rPr lang="en-US" altLang="ko-KR" dirty="0"/>
              <a:t>size of house</a:t>
            </a:r>
            <a:endParaRPr lang="ko-KR" altLang="en-US" dirty="0"/>
          </a:p>
        </p:txBody>
      </p:sp>
      <p:sp>
        <p:nvSpPr>
          <p:cNvPr id="12" name="TextBox 11"/>
          <p:cNvSpPr txBox="1"/>
          <p:nvPr/>
        </p:nvSpPr>
        <p:spPr>
          <a:xfrm rot="16200000">
            <a:off x="320284" y="3013749"/>
            <a:ext cx="1079765" cy="369332"/>
          </a:xfrm>
          <a:prstGeom prst="rect">
            <a:avLst/>
          </a:prstGeom>
          <a:noFill/>
        </p:spPr>
        <p:txBody>
          <a:bodyPr wrap="square" rtlCol="0">
            <a:spAutoFit/>
          </a:bodyPr>
          <a:lstStyle/>
          <a:p>
            <a:r>
              <a:rPr lang="en-US" altLang="ko-KR" dirty="0"/>
              <a:t>price</a:t>
            </a:r>
            <a:endParaRPr lang="ko-KR" altLang="en-US" dirty="0"/>
          </a:p>
        </p:txBody>
      </p:sp>
      <p:sp>
        <p:nvSpPr>
          <p:cNvPr id="13" name="곱셈 기호 12"/>
          <p:cNvSpPr/>
          <p:nvPr/>
        </p:nvSpPr>
        <p:spPr>
          <a:xfrm>
            <a:off x="2082800" y="3738298"/>
            <a:ext cx="412750" cy="41036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곱셈 기호 13"/>
          <p:cNvSpPr/>
          <p:nvPr/>
        </p:nvSpPr>
        <p:spPr>
          <a:xfrm>
            <a:off x="2654300" y="3839898"/>
            <a:ext cx="412750" cy="41036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곱셈 기호 14"/>
          <p:cNvSpPr/>
          <p:nvPr/>
        </p:nvSpPr>
        <p:spPr>
          <a:xfrm>
            <a:off x="2654300" y="3240748"/>
            <a:ext cx="412750" cy="41036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곱셈 기호 15"/>
          <p:cNvSpPr/>
          <p:nvPr/>
        </p:nvSpPr>
        <p:spPr>
          <a:xfrm>
            <a:off x="3292475" y="3429529"/>
            <a:ext cx="412750" cy="41036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곱셈 기호 16"/>
          <p:cNvSpPr/>
          <p:nvPr/>
        </p:nvSpPr>
        <p:spPr>
          <a:xfrm>
            <a:off x="3118108" y="3060198"/>
            <a:ext cx="412750" cy="41036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곱셈 기호 17"/>
          <p:cNvSpPr/>
          <p:nvPr/>
        </p:nvSpPr>
        <p:spPr>
          <a:xfrm>
            <a:off x="3588266" y="2890174"/>
            <a:ext cx="412750" cy="41036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순서도: 연결자 19"/>
          <p:cNvSpPr/>
          <p:nvPr/>
        </p:nvSpPr>
        <p:spPr>
          <a:xfrm>
            <a:off x="8449733" y="3060198"/>
            <a:ext cx="660400" cy="67810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1" name="직선 화살표 연결선 20"/>
          <p:cNvCxnSpPr/>
          <p:nvPr/>
        </p:nvCxnSpPr>
        <p:spPr>
          <a:xfrm>
            <a:off x="7653867" y="3429529"/>
            <a:ext cx="7958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a:off x="9110133" y="3387725"/>
            <a:ext cx="7958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76299" y="3000003"/>
            <a:ext cx="999067" cy="369332"/>
          </a:xfrm>
          <a:prstGeom prst="rect">
            <a:avLst/>
          </a:prstGeom>
          <a:noFill/>
        </p:spPr>
        <p:txBody>
          <a:bodyPr wrap="square" rtlCol="0">
            <a:spAutoFit/>
          </a:bodyPr>
          <a:lstStyle/>
          <a:p>
            <a:r>
              <a:rPr lang="en-US" altLang="ko-KR" dirty="0"/>
              <a:t>size x</a:t>
            </a:r>
            <a:endParaRPr lang="ko-KR" altLang="en-US" dirty="0"/>
          </a:p>
        </p:txBody>
      </p:sp>
      <p:sp>
        <p:nvSpPr>
          <p:cNvPr id="25" name="TextBox 24"/>
          <p:cNvSpPr txBox="1"/>
          <p:nvPr/>
        </p:nvSpPr>
        <p:spPr>
          <a:xfrm>
            <a:off x="9284500" y="2948437"/>
            <a:ext cx="999067" cy="369332"/>
          </a:xfrm>
          <a:prstGeom prst="rect">
            <a:avLst/>
          </a:prstGeom>
          <a:noFill/>
        </p:spPr>
        <p:txBody>
          <a:bodyPr wrap="square" rtlCol="0">
            <a:spAutoFit/>
          </a:bodyPr>
          <a:lstStyle/>
          <a:p>
            <a:r>
              <a:rPr lang="en-US" altLang="ko-KR" dirty="0"/>
              <a:t>price y</a:t>
            </a:r>
            <a:endParaRPr lang="ko-KR" altLang="en-US" dirty="0"/>
          </a:p>
        </p:txBody>
      </p:sp>
      <p:cxnSp>
        <p:nvCxnSpPr>
          <p:cNvPr id="5" name="직선 연결선 4"/>
          <p:cNvCxnSpPr/>
          <p:nvPr/>
        </p:nvCxnSpPr>
        <p:spPr>
          <a:xfrm flipH="1">
            <a:off x="2082800" y="2658532"/>
            <a:ext cx="2099733" cy="1913468"/>
          </a:xfrm>
          <a:prstGeom prst="line">
            <a:avLst/>
          </a:prstGeom>
          <a:ln w="635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직선 연결선 21"/>
          <p:cNvCxnSpPr/>
          <p:nvPr/>
        </p:nvCxnSpPr>
        <p:spPr>
          <a:xfrm>
            <a:off x="1206500" y="4572000"/>
            <a:ext cx="876300" cy="0"/>
          </a:xfrm>
          <a:prstGeom prst="line">
            <a:avLst/>
          </a:prstGeom>
          <a:ln w="635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182533" y="2238124"/>
            <a:ext cx="1405466" cy="369332"/>
          </a:xfrm>
          <a:prstGeom prst="rect">
            <a:avLst/>
          </a:prstGeom>
          <a:noFill/>
        </p:spPr>
        <p:txBody>
          <a:bodyPr wrap="square" rtlCol="0">
            <a:spAutoFit/>
          </a:bodyPr>
          <a:lstStyle/>
          <a:p>
            <a:r>
              <a:rPr lang="en-US" altLang="ko-KR" dirty="0" err="1"/>
              <a:t>ReLU</a:t>
            </a:r>
            <a:endParaRPr lang="ko-KR" altLang="en-US" dirty="0"/>
          </a:p>
        </p:txBody>
      </p:sp>
    </p:spTree>
    <p:extLst>
      <p:ext uri="{BB962C8B-B14F-4D97-AF65-F5344CB8AC3E}">
        <p14:creationId xmlns:p14="http://schemas.microsoft.com/office/powerpoint/2010/main" val="270675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Housing Price Prediction</a:t>
            </a:r>
            <a:endParaRPr lang="ko-KR" altLang="en-US" sz="2800" b="1" dirty="0"/>
          </a:p>
        </p:txBody>
      </p:sp>
      <p:sp>
        <p:nvSpPr>
          <p:cNvPr id="20" name="순서도: 연결자 19"/>
          <p:cNvSpPr/>
          <p:nvPr/>
        </p:nvSpPr>
        <p:spPr>
          <a:xfrm>
            <a:off x="3488266" y="2281265"/>
            <a:ext cx="660400" cy="67810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1" name="직선 화살표 연결선 20"/>
          <p:cNvCxnSpPr/>
          <p:nvPr/>
        </p:nvCxnSpPr>
        <p:spPr>
          <a:xfrm>
            <a:off x="2556933" y="2354170"/>
            <a:ext cx="931333" cy="296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a:off x="4148666" y="2608792"/>
            <a:ext cx="2252134" cy="8964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693333" y="2096599"/>
            <a:ext cx="999067" cy="369332"/>
          </a:xfrm>
          <a:prstGeom prst="rect">
            <a:avLst/>
          </a:prstGeom>
          <a:noFill/>
        </p:spPr>
        <p:txBody>
          <a:bodyPr wrap="square" rtlCol="0">
            <a:spAutoFit/>
          </a:bodyPr>
          <a:lstStyle/>
          <a:p>
            <a:r>
              <a:rPr lang="en-US" altLang="ko-KR" dirty="0"/>
              <a:t>size</a:t>
            </a:r>
            <a:endParaRPr lang="ko-KR" altLang="en-US" dirty="0"/>
          </a:p>
        </p:txBody>
      </p:sp>
      <p:sp>
        <p:nvSpPr>
          <p:cNvPr id="25" name="TextBox 24"/>
          <p:cNvSpPr txBox="1"/>
          <p:nvPr/>
        </p:nvSpPr>
        <p:spPr>
          <a:xfrm>
            <a:off x="4555066" y="2435649"/>
            <a:ext cx="1845734" cy="369332"/>
          </a:xfrm>
          <a:prstGeom prst="rect">
            <a:avLst/>
          </a:prstGeom>
          <a:noFill/>
        </p:spPr>
        <p:txBody>
          <a:bodyPr wrap="square" rtlCol="0">
            <a:spAutoFit/>
          </a:bodyPr>
          <a:lstStyle/>
          <a:p>
            <a:r>
              <a:rPr lang="en-US" altLang="ko-KR" dirty="0"/>
              <a:t>family size</a:t>
            </a:r>
            <a:endParaRPr lang="ko-KR" altLang="en-US" dirty="0"/>
          </a:p>
        </p:txBody>
      </p:sp>
      <p:sp>
        <p:nvSpPr>
          <p:cNvPr id="26" name="순서도: 연결자 25"/>
          <p:cNvSpPr/>
          <p:nvPr/>
        </p:nvSpPr>
        <p:spPr>
          <a:xfrm>
            <a:off x="3471332" y="3339188"/>
            <a:ext cx="660400" cy="67810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순서도: 연결자 26"/>
          <p:cNvSpPr/>
          <p:nvPr/>
        </p:nvSpPr>
        <p:spPr>
          <a:xfrm>
            <a:off x="3471332" y="4397111"/>
            <a:ext cx="660400" cy="67810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p:cNvSpPr txBox="1"/>
          <p:nvPr/>
        </p:nvSpPr>
        <p:spPr>
          <a:xfrm>
            <a:off x="1083732" y="2969856"/>
            <a:ext cx="1473201" cy="369332"/>
          </a:xfrm>
          <a:prstGeom prst="rect">
            <a:avLst/>
          </a:prstGeom>
          <a:noFill/>
        </p:spPr>
        <p:txBody>
          <a:bodyPr wrap="square" rtlCol="0">
            <a:spAutoFit/>
          </a:bodyPr>
          <a:lstStyle/>
          <a:p>
            <a:r>
              <a:rPr lang="en-US" altLang="ko-KR" dirty="0"/>
              <a:t>#bedrooms</a:t>
            </a:r>
            <a:endParaRPr lang="ko-KR" altLang="en-US" dirty="0"/>
          </a:p>
        </p:txBody>
      </p:sp>
      <p:sp>
        <p:nvSpPr>
          <p:cNvPr id="29" name="TextBox 28"/>
          <p:cNvSpPr txBox="1"/>
          <p:nvPr/>
        </p:nvSpPr>
        <p:spPr>
          <a:xfrm>
            <a:off x="1219199" y="3832622"/>
            <a:ext cx="1473201" cy="369332"/>
          </a:xfrm>
          <a:prstGeom prst="rect">
            <a:avLst/>
          </a:prstGeom>
          <a:noFill/>
        </p:spPr>
        <p:txBody>
          <a:bodyPr wrap="square" rtlCol="0">
            <a:spAutoFit/>
          </a:bodyPr>
          <a:lstStyle/>
          <a:p>
            <a:r>
              <a:rPr lang="en-US" altLang="ko-KR" dirty="0"/>
              <a:t>zip code</a:t>
            </a:r>
            <a:endParaRPr lang="ko-KR" altLang="en-US" dirty="0"/>
          </a:p>
        </p:txBody>
      </p:sp>
      <p:sp>
        <p:nvSpPr>
          <p:cNvPr id="30" name="TextBox 29"/>
          <p:cNvSpPr txBox="1"/>
          <p:nvPr/>
        </p:nvSpPr>
        <p:spPr>
          <a:xfrm>
            <a:off x="1456265" y="4813154"/>
            <a:ext cx="1473201" cy="369332"/>
          </a:xfrm>
          <a:prstGeom prst="rect">
            <a:avLst/>
          </a:prstGeom>
          <a:noFill/>
        </p:spPr>
        <p:txBody>
          <a:bodyPr wrap="square" rtlCol="0">
            <a:spAutoFit/>
          </a:bodyPr>
          <a:lstStyle/>
          <a:p>
            <a:r>
              <a:rPr lang="en-US" altLang="ko-KR" dirty="0"/>
              <a:t>Wealth</a:t>
            </a:r>
            <a:endParaRPr lang="ko-KR" altLang="en-US" dirty="0"/>
          </a:p>
        </p:txBody>
      </p:sp>
      <p:cxnSp>
        <p:nvCxnSpPr>
          <p:cNvPr id="31" name="직선 화살표 연결선 30"/>
          <p:cNvCxnSpPr>
            <a:stCxn id="28" idx="3"/>
            <a:endCxn id="20" idx="2"/>
          </p:cNvCxnSpPr>
          <p:nvPr/>
        </p:nvCxnSpPr>
        <p:spPr>
          <a:xfrm flipV="1">
            <a:off x="2556933" y="2620315"/>
            <a:ext cx="931333" cy="5342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직선 화살표 연결선 31"/>
          <p:cNvCxnSpPr>
            <a:endCxn id="26" idx="2"/>
          </p:cNvCxnSpPr>
          <p:nvPr/>
        </p:nvCxnSpPr>
        <p:spPr>
          <a:xfrm flipV="1">
            <a:off x="2421467" y="3678238"/>
            <a:ext cx="1049865" cy="3627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p:cNvCxnSpPr/>
          <p:nvPr/>
        </p:nvCxnSpPr>
        <p:spPr>
          <a:xfrm flipV="1">
            <a:off x="2556933" y="4813154"/>
            <a:ext cx="914398" cy="1566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a:endCxn id="27" idx="2"/>
          </p:cNvCxnSpPr>
          <p:nvPr/>
        </p:nvCxnSpPr>
        <p:spPr>
          <a:xfrm>
            <a:off x="2421467" y="4041020"/>
            <a:ext cx="1049865" cy="6951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p:cNvCxnSpPr>
            <a:stCxn id="26" idx="6"/>
          </p:cNvCxnSpPr>
          <p:nvPr/>
        </p:nvCxnSpPr>
        <p:spPr>
          <a:xfrm flipV="1">
            <a:off x="4131732" y="3575156"/>
            <a:ext cx="2269068" cy="1030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직선 화살표 연결선 43"/>
          <p:cNvCxnSpPr/>
          <p:nvPr/>
        </p:nvCxnSpPr>
        <p:spPr>
          <a:xfrm flipV="1">
            <a:off x="4250264" y="3678238"/>
            <a:ext cx="2150536" cy="10579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267199" y="3180610"/>
            <a:ext cx="1845734" cy="369332"/>
          </a:xfrm>
          <a:prstGeom prst="rect">
            <a:avLst/>
          </a:prstGeom>
          <a:noFill/>
        </p:spPr>
        <p:txBody>
          <a:bodyPr wrap="square" rtlCol="0">
            <a:spAutoFit/>
          </a:bodyPr>
          <a:lstStyle/>
          <a:p>
            <a:r>
              <a:rPr lang="en-US" altLang="ko-KR" dirty="0"/>
              <a:t>walkability</a:t>
            </a:r>
            <a:endParaRPr lang="ko-KR" altLang="en-US" dirty="0"/>
          </a:p>
        </p:txBody>
      </p:sp>
      <p:sp>
        <p:nvSpPr>
          <p:cNvPr id="48" name="TextBox 47"/>
          <p:cNvSpPr txBox="1"/>
          <p:nvPr/>
        </p:nvSpPr>
        <p:spPr>
          <a:xfrm>
            <a:off x="4555066" y="4600458"/>
            <a:ext cx="1845734" cy="369332"/>
          </a:xfrm>
          <a:prstGeom prst="rect">
            <a:avLst/>
          </a:prstGeom>
          <a:noFill/>
        </p:spPr>
        <p:txBody>
          <a:bodyPr wrap="square" rtlCol="0">
            <a:spAutoFit/>
          </a:bodyPr>
          <a:lstStyle/>
          <a:p>
            <a:r>
              <a:rPr lang="en-US" altLang="ko-KR" dirty="0"/>
              <a:t>school quality</a:t>
            </a:r>
            <a:endParaRPr lang="ko-KR" altLang="en-US" dirty="0"/>
          </a:p>
        </p:txBody>
      </p:sp>
      <p:sp>
        <p:nvSpPr>
          <p:cNvPr id="49" name="순서도: 연결자 48"/>
          <p:cNvSpPr/>
          <p:nvPr/>
        </p:nvSpPr>
        <p:spPr>
          <a:xfrm>
            <a:off x="6400800" y="3269232"/>
            <a:ext cx="660400" cy="67810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0" name="직선 화살표 연결선 49"/>
          <p:cNvCxnSpPr/>
          <p:nvPr/>
        </p:nvCxnSpPr>
        <p:spPr>
          <a:xfrm>
            <a:off x="7061200" y="3650906"/>
            <a:ext cx="1066800" cy="27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7264400" y="3197146"/>
            <a:ext cx="1845734" cy="369332"/>
          </a:xfrm>
          <a:prstGeom prst="rect">
            <a:avLst/>
          </a:prstGeom>
          <a:noFill/>
        </p:spPr>
        <p:txBody>
          <a:bodyPr wrap="square" rtlCol="0">
            <a:spAutoFit/>
          </a:bodyPr>
          <a:lstStyle/>
          <a:p>
            <a:r>
              <a:rPr lang="en-US" altLang="ko-KR" dirty="0"/>
              <a:t>price of house</a:t>
            </a:r>
            <a:endParaRPr lang="ko-KR" altLang="en-US" dirty="0"/>
          </a:p>
        </p:txBody>
      </p:sp>
    </p:spTree>
    <p:extLst>
      <p:ext uri="{BB962C8B-B14F-4D97-AF65-F5344CB8AC3E}">
        <p14:creationId xmlns:p14="http://schemas.microsoft.com/office/powerpoint/2010/main" val="224460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Housing Price Prediction</a:t>
            </a:r>
            <a:endParaRPr lang="ko-KR" altLang="en-US" sz="2800" b="1" dirty="0"/>
          </a:p>
        </p:txBody>
      </p:sp>
      <p:sp>
        <p:nvSpPr>
          <p:cNvPr id="20" name="순서도: 연결자 19"/>
          <p:cNvSpPr/>
          <p:nvPr/>
        </p:nvSpPr>
        <p:spPr>
          <a:xfrm>
            <a:off x="3488266" y="2281265"/>
            <a:ext cx="660400" cy="67810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1" name="직선 화살표 연결선 20"/>
          <p:cNvCxnSpPr/>
          <p:nvPr/>
        </p:nvCxnSpPr>
        <p:spPr>
          <a:xfrm>
            <a:off x="2556933" y="2354170"/>
            <a:ext cx="931333" cy="296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a:off x="4148666" y="2608792"/>
            <a:ext cx="2252134" cy="8964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693333" y="2096599"/>
            <a:ext cx="999067" cy="369332"/>
          </a:xfrm>
          <a:prstGeom prst="rect">
            <a:avLst/>
          </a:prstGeom>
          <a:noFill/>
        </p:spPr>
        <p:txBody>
          <a:bodyPr wrap="square" rtlCol="0">
            <a:spAutoFit/>
          </a:bodyPr>
          <a:lstStyle/>
          <a:p>
            <a:pPr algn="ctr"/>
            <a:r>
              <a:rPr lang="en-US" altLang="ko-KR" dirty="0"/>
              <a:t>x1</a:t>
            </a:r>
            <a:endParaRPr lang="ko-KR" altLang="en-US" dirty="0"/>
          </a:p>
        </p:txBody>
      </p:sp>
      <p:sp>
        <p:nvSpPr>
          <p:cNvPr id="26" name="순서도: 연결자 25"/>
          <p:cNvSpPr/>
          <p:nvPr/>
        </p:nvSpPr>
        <p:spPr>
          <a:xfrm>
            <a:off x="3471332" y="3339188"/>
            <a:ext cx="660400" cy="67810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순서도: 연결자 26"/>
          <p:cNvSpPr/>
          <p:nvPr/>
        </p:nvSpPr>
        <p:spPr>
          <a:xfrm>
            <a:off x="3471332" y="4397111"/>
            <a:ext cx="660400" cy="67810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1" name="직선 화살표 연결선 30"/>
          <p:cNvCxnSpPr>
            <a:endCxn id="20" idx="2"/>
          </p:cNvCxnSpPr>
          <p:nvPr/>
        </p:nvCxnSpPr>
        <p:spPr>
          <a:xfrm flipV="1">
            <a:off x="2556933" y="2620315"/>
            <a:ext cx="931333" cy="5342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직선 화살표 연결선 31"/>
          <p:cNvCxnSpPr>
            <a:endCxn id="26" idx="2"/>
          </p:cNvCxnSpPr>
          <p:nvPr/>
        </p:nvCxnSpPr>
        <p:spPr>
          <a:xfrm flipV="1">
            <a:off x="2421467" y="3678238"/>
            <a:ext cx="1049865" cy="3627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p:cNvCxnSpPr/>
          <p:nvPr/>
        </p:nvCxnSpPr>
        <p:spPr>
          <a:xfrm flipV="1">
            <a:off x="2556933" y="4813154"/>
            <a:ext cx="914398" cy="1566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a:endCxn id="27" idx="2"/>
          </p:cNvCxnSpPr>
          <p:nvPr/>
        </p:nvCxnSpPr>
        <p:spPr>
          <a:xfrm>
            <a:off x="2421467" y="4041020"/>
            <a:ext cx="1049865" cy="6951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p:cNvCxnSpPr>
            <a:stCxn id="26" idx="6"/>
          </p:cNvCxnSpPr>
          <p:nvPr/>
        </p:nvCxnSpPr>
        <p:spPr>
          <a:xfrm flipV="1">
            <a:off x="4131732" y="3575156"/>
            <a:ext cx="2269068" cy="1030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직선 화살표 연결선 43"/>
          <p:cNvCxnSpPr/>
          <p:nvPr/>
        </p:nvCxnSpPr>
        <p:spPr>
          <a:xfrm flipV="1">
            <a:off x="4250264" y="3678238"/>
            <a:ext cx="2150536" cy="10579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순서도: 연결자 48"/>
          <p:cNvSpPr/>
          <p:nvPr/>
        </p:nvSpPr>
        <p:spPr>
          <a:xfrm>
            <a:off x="6400800" y="3269232"/>
            <a:ext cx="660400" cy="67810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0" name="직선 화살표 연결선 49"/>
          <p:cNvCxnSpPr/>
          <p:nvPr/>
        </p:nvCxnSpPr>
        <p:spPr>
          <a:xfrm>
            <a:off x="7061200" y="3650906"/>
            <a:ext cx="1066800" cy="27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659466" y="2959365"/>
            <a:ext cx="999067" cy="369332"/>
          </a:xfrm>
          <a:prstGeom prst="rect">
            <a:avLst/>
          </a:prstGeom>
          <a:noFill/>
        </p:spPr>
        <p:txBody>
          <a:bodyPr wrap="square" rtlCol="0">
            <a:spAutoFit/>
          </a:bodyPr>
          <a:lstStyle/>
          <a:p>
            <a:pPr algn="ctr"/>
            <a:r>
              <a:rPr lang="en-US" altLang="ko-KR" dirty="0"/>
              <a:t>x2</a:t>
            </a:r>
            <a:endParaRPr lang="ko-KR" altLang="en-US" dirty="0"/>
          </a:p>
        </p:txBody>
      </p:sp>
      <p:sp>
        <p:nvSpPr>
          <p:cNvPr id="35" name="TextBox 34"/>
          <p:cNvSpPr txBox="1"/>
          <p:nvPr/>
        </p:nvSpPr>
        <p:spPr>
          <a:xfrm>
            <a:off x="1642533" y="3856354"/>
            <a:ext cx="999067" cy="369332"/>
          </a:xfrm>
          <a:prstGeom prst="rect">
            <a:avLst/>
          </a:prstGeom>
          <a:noFill/>
        </p:spPr>
        <p:txBody>
          <a:bodyPr wrap="square" rtlCol="0">
            <a:spAutoFit/>
          </a:bodyPr>
          <a:lstStyle/>
          <a:p>
            <a:pPr algn="ctr"/>
            <a:r>
              <a:rPr lang="en-US" altLang="ko-KR" dirty="0"/>
              <a:t>x3</a:t>
            </a:r>
            <a:endParaRPr lang="ko-KR" altLang="en-US" dirty="0"/>
          </a:p>
        </p:txBody>
      </p:sp>
      <p:sp>
        <p:nvSpPr>
          <p:cNvPr id="36" name="TextBox 35"/>
          <p:cNvSpPr txBox="1"/>
          <p:nvPr/>
        </p:nvSpPr>
        <p:spPr>
          <a:xfrm>
            <a:off x="1659466" y="4862117"/>
            <a:ext cx="999067" cy="369332"/>
          </a:xfrm>
          <a:prstGeom prst="rect">
            <a:avLst/>
          </a:prstGeom>
          <a:noFill/>
        </p:spPr>
        <p:txBody>
          <a:bodyPr wrap="square" rtlCol="0">
            <a:spAutoFit/>
          </a:bodyPr>
          <a:lstStyle/>
          <a:p>
            <a:pPr algn="ctr"/>
            <a:r>
              <a:rPr lang="en-US" altLang="ko-KR" dirty="0"/>
              <a:t>x4</a:t>
            </a:r>
            <a:endParaRPr lang="ko-KR" altLang="en-US" dirty="0"/>
          </a:p>
        </p:txBody>
      </p:sp>
      <p:cxnSp>
        <p:nvCxnSpPr>
          <p:cNvPr id="37" name="직선 화살표 연결선 36"/>
          <p:cNvCxnSpPr>
            <a:endCxn id="26" idx="2"/>
          </p:cNvCxnSpPr>
          <p:nvPr/>
        </p:nvCxnSpPr>
        <p:spPr>
          <a:xfrm>
            <a:off x="2607734" y="2422792"/>
            <a:ext cx="863598" cy="12554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p:nvPr/>
        </p:nvCxnSpPr>
        <p:spPr>
          <a:xfrm>
            <a:off x="2624665" y="2422792"/>
            <a:ext cx="795867" cy="22873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p:cNvCxnSpPr>
            <a:endCxn id="26" idx="2"/>
          </p:cNvCxnSpPr>
          <p:nvPr/>
        </p:nvCxnSpPr>
        <p:spPr>
          <a:xfrm>
            <a:off x="2539999" y="3203485"/>
            <a:ext cx="931333" cy="4747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직선 화살표 연결선 41"/>
          <p:cNvCxnSpPr>
            <a:endCxn id="27" idx="2"/>
          </p:cNvCxnSpPr>
          <p:nvPr/>
        </p:nvCxnSpPr>
        <p:spPr>
          <a:xfrm>
            <a:off x="2573865" y="3269232"/>
            <a:ext cx="897467" cy="14669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직선 화살표 연결선 42"/>
          <p:cNvCxnSpPr>
            <a:endCxn id="26" idx="2"/>
          </p:cNvCxnSpPr>
          <p:nvPr/>
        </p:nvCxnSpPr>
        <p:spPr>
          <a:xfrm flipV="1">
            <a:off x="2607731" y="3678238"/>
            <a:ext cx="863601" cy="12293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직선 화살표 연결선 44"/>
          <p:cNvCxnSpPr/>
          <p:nvPr/>
        </p:nvCxnSpPr>
        <p:spPr>
          <a:xfrm flipV="1">
            <a:off x="2573864" y="2723502"/>
            <a:ext cx="863599" cy="21679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직선 화살표 연결선 45"/>
          <p:cNvCxnSpPr/>
          <p:nvPr/>
        </p:nvCxnSpPr>
        <p:spPr>
          <a:xfrm flipV="1">
            <a:off x="2455332" y="2753354"/>
            <a:ext cx="965200" cy="12809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8051802" y="3466240"/>
            <a:ext cx="999067" cy="369332"/>
          </a:xfrm>
          <a:prstGeom prst="rect">
            <a:avLst/>
          </a:prstGeom>
          <a:noFill/>
        </p:spPr>
        <p:txBody>
          <a:bodyPr wrap="square" rtlCol="0">
            <a:spAutoFit/>
          </a:bodyPr>
          <a:lstStyle/>
          <a:p>
            <a:pPr algn="ctr"/>
            <a:r>
              <a:rPr lang="en-US" altLang="ko-KR" dirty="0"/>
              <a:t>y</a:t>
            </a:r>
            <a:endParaRPr lang="ko-KR" altLang="en-US" dirty="0"/>
          </a:p>
        </p:txBody>
      </p:sp>
    </p:spTree>
    <p:extLst>
      <p:ext uri="{BB962C8B-B14F-4D97-AF65-F5344CB8AC3E}">
        <p14:creationId xmlns:p14="http://schemas.microsoft.com/office/powerpoint/2010/main" val="507594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Example of applications : Spam filter</a:t>
            </a:r>
            <a:endParaRPr lang="ko-KR" altLang="en-US" sz="2800" b="1" dirty="0"/>
          </a:p>
        </p:txBody>
      </p:sp>
      <p:sp>
        <p:nvSpPr>
          <p:cNvPr id="3" name="내용 개체 틀 2"/>
          <p:cNvSpPr>
            <a:spLocks noGrp="1"/>
          </p:cNvSpPr>
          <p:nvPr>
            <p:ph idx="1"/>
          </p:nvPr>
        </p:nvSpPr>
        <p:spPr>
          <a:xfrm>
            <a:off x="838199" y="1690688"/>
            <a:ext cx="6386465" cy="4351338"/>
          </a:xfrm>
        </p:spPr>
        <p:txBody>
          <a:bodyPr>
            <a:noAutofit/>
          </a:bodyPr>
          <a:lstStyle/>
          <a:p>
            <a:r>
              <a:rPr lang="en-US" altLang="ko-KR" sz="1800" dirty="0"/>
              <a:t>Traditional programming technique:</a:t>
            </a:r>
          </a:p>
          <a:p>
            <a:pPr lvl="1"/>
            <a:r>
              <a:rPr lang="en-US" altLang="ko-KR" sz="1800" dirty="0"/>
              <a:t>look at what spam typically looks like. </a:t>
            </a:r>
          </a:p>
          <a:p>
            <a:pPr lvl="1"/>
            <a:r>
              <a:rPr lang="en-US" altLang="ko-KR" sz="1800" dirty="0"/>
              <a:t>notice that some words or phrases (such as “4U,” “credit card,” “free,” and “amazing”) tend to come up a lot in the subject. Perhaps you would also notice a few other patterns in the sender’s name, the email’s body, and so on. </a:t>
            </a:r>
          </a:p>
          <a:p>
            <a:pPr lvl="1"/>
            <a:r>
              <a:rPr lang="en-US" altLang="ko-KR" sz="1800" dirty="0"/>
              <a:t>Write a detection algorithm for each of the patterns that you noticed</a:t>
            </a:r>
          </a:p>
          <a:p>
            <a:pPr lvl="1"/>
            <a:r>
              <a:rPr lang="en-US" altLang="ko-KR" sz="1800" dirty="0"/>
              <a:t>Your program would flag emails as spam if a number of these patterns are detected. </a:t>
            </a:r>
          </a:p>
          <a:p>
            <a:r>
              <a:rPr lang="en-US" altLang="ko-KR" sz="1800" dirty="0"/>
              <a:t>Since the problem is not trivial, your program will likely become a long list of complex rules — pretty hard to maintain.</a:t>
            </a:r>
          </a:p>
        </p:txBody>
      </p:sp>
      <p:pic>
        <p:nvPicPr>
          <p:cNvPr id="4" name="그림 3"/>
          <p:cNvPicPr>
            <a:picLocks noChangeAspect="1"/>
          </p:cNvPicPr>
          <p:nvPr/>
        </p:nvPicPr>
        <p:blipFill>
          <a:blip r:embed="rId2"/>
          <a:stretch>
            <a:fillRect/>
          </a:stretch>
        </p:blipFill>
        <p:spPr>
          <a:xfrm>
            <a:off x="7316787" y="2152650"/>
            <a:ext cx="4619625" cy="3086100"/>
          </a:xfrm>
          <a:prstGeom prst="rect">
            <a:avLst/>
          </a:prstGeom>
        </p:spPr>
      </p:pic>
    </p:spTree>
    <p:extLst>
      <p:ext uri="{BB962C8B-B14F-4D97-AF65-F5344CB8AC3E}">
        <p14:creationId xmlns:p14="http://schemas.microsoft.com/office/powerpoint/2010/main" val="1088988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b="1" dirty="0"/>
              <a:t>Example of applications : Spam filter</a:t>
            </a:r>
            <a:endParaRPr lang="ko-KR" altLang="en-US" sz="2800" b="1" dirty="0"/>
          </a:p>
        </p:txBody>
      </p:sp>
      <p:sp>
        <p:nvSpPr>
          <p:cNvPr id="3" name="내용 개체 틀 2"/>
          <p:cNvSpPr>
            <a:spLocks noGrp="1"/>
          </p:cNvSpPr>
          <p:nvPr>
            <p:ph idx="1"/>
          </p:nvPr>
        </p:nvSpPr>
        <p:spPr>
          <a:xfrm>
            <a:off x="838200" y="1825625"/>
            <a:ext cx="5486400" cy="4351338"/>
          </a:xfrm>
        </p:spPr>
        <p:txBody>
          <a:bodyPr>
            <a:normAutofit/>
          </a:bodyPr>
          <a:lstStyle/>
          <a:p>
            <a:r>
              <a:rPr lang="en-US" altLang="ko-KR" sz="1800" dirty="0"/>
              <a:t>A spam filter based on ML</a:t>
            </a:r>
          </a:p>
          <a:p>
            <a:pPr lvl="1"/>
            <a:r>
              <a:rPr lang="en-US" altLang="ko-KR" sz="1800" dirty="0"/>
              <a:t>Automatically learns which words and phrases are good predictors of spam by detecting unusually frequent patterns of words in the spam examples compared to the ham examples. </a:t>
            </a:r>
          </a:p>
          <a:p>
            <a:pPr lvl="1"/>
            <a:r>
              <a:rPr lang="en-US" altLang="ko-KR" sz="1800" dirty="0"/>
              <a:t>The program is much shorter, easier to maintain, and most likely more accurate.</a:t>
            </a:r>
          </a:p>
        </p:txBody>
      </p:sp>
      <p:pic>
        <p:nvPicPr>
          <p:cNvPr id="5" name="그림 4"/>
          <p:cNvPicPr>
            <a:picLocks noChangeAspect="1"/>
          </p:cNvPicPr>
          <p:nvPr/>
        </p:nvPicPr>
        <p:blipFill>
          <a:blip r:embed="rId2"/>
          <a:stretch>
            <a:fillRect/>
          </a:stretch>
        </p:blipFill>
        <p:spPr>
          <a:xfrm>
            <a:off x="6810375" y="1825625"/>
            <a:ext cx="4543425" cy="3200400"/>
          </a:xfrm>
          <a:prstGeom prst="rect">
            <a:avLst/>
          </a:prstGeom>
        </p:spPr>
      </p:pic>
    </p:spTree>
    <p:extLst>
      <p:ext uri="{BB962C8B-B14F-4D97-AF65-F5344CB8AC3E}">
        <p14:creationId xmlns:p14="http://schemas.microsoft.com/office/powerpoint/2010/main" val="193341732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5516</TotalTime>
  <Words>3082</Words>
  <Application>Microsoft Office PowerPoint</Application>
  <PresentationFormat>와이드스크린</PresentationFormat>
  <Paragraphs>256</Paragraphs>
  <Slides>42</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42</vt:i4>
      </vt:variant>
    </vt:vector>
  </HeadingPairs>
  <TitlesOfParts>
    <vt:vector size="47" baseType="lpstr">
      <vt:lpstr>맑은 고딕</vt:lpstr>
      <vt:lpstr>Arial</vt:lpstr>
      <vt:lpstr>Cambria Math</vt:lpstr>
      <vt:lpstr>Wingdings</vt:lpstr>
      <vt:lpstr>Office 테마</vt:lpstr>
      <vt:lpstr>Chapter 1</vt:lpstr>
      <vt:lpstr>References</vt:lpstr>
      <vt:lpstr>Machine Learning (ML)</vt:lpstr>
      <vt:lpstr>Housing Price Prediction</vt:lpstr>
      <vt:lpstr>Housing Price Prediction</vt:lpstr>
      <vt:lpstr>Housing Price Prediction</vt:lpstr>
      <vt:lpstr>Housing Price Prediction</vt:lpstr>
      <vt:lpstr>Example of applications : Spam filter</vt:lpstr>
      <vt:lpstr>Example of applications : Spam filter</vt:lpstr>
      <vt:lpstr>Example of applications : Speech recognition</vt:lpstr>
      <vt:lpstr>ML is great for</vt:lpstr>
      <vt:lpstr>Types of ML </vt:lpstr>
      <vt:lpstr>Types of ML : Supervised Learning</vt:lpstr>
      <vt:lpstr>Supervised learning : applications</vt:lpstr>
      <vt:lpstr>Supervised learning : data types</vt:lpstr>
      <vt:lpstr>Supervised learning : data types</vt:lpstr>
      <vt:lpstr>Types of ML : Unsupervised learning</vt:lpstr>
      <vt:lpstr>Types of ML : Unsupervised learning</vt:lpstr>
      <vt:lpstr>Types of ML : Unsupervised learning</vt:lpstr>
      <vt:lpstr>Types of ML : Semisupervised learning</vt:lpstr>
      <vt:lpstr>Types of ML : Reinforcement Learning</vt:lpstr>
      <vt:lpstr>Types of ML : Batch learning</vt:lpstr>
      <vt:lpstr>Types of ML : Online learning (Incremental learning)</vt:lpstr>
      <vt:lpstr>Types of ML : Online learning (Incremental learning)</vt:lpstr>
      <vt:lpstr>Types of ML : Instance-based learning</vt:lpstr>
      <vt:lpstr>Types of ML : Model-based learning</vt:lpstr>
      <vt:lpstr>Types of ML : Example of Model-based learning</vt:lpstr>
      <vt:lpstr>Types of ML : Example of Model-based learning</vt:lpstr>
      <vt:lpstr>Types of ML : Example of Model-based learning</vt:lpstr>
      <vt:lpstr>Main Challenges of ML: Insufficient Quantity of Training Data</vt:lpstr>
      <vt:lpstr>Main Challenges of ML: Non-representative Training Data</vt:lpstr>
      <vt:lpstr>Main Challenges of ML: Poor-Quality Data</vt:lpstr>
      <vt:lpstr>Main Challenges of ML: Irrelevant features</vt:lpstr>
      <vt:lpstr>Main Challenges of ML: Overfitting the training data</vt:lpstr>
      <vt:lpstr>Main Challenges of ML: Overfitting the training data</vt:lpstr>
      <vt:lpstr>Main Challenges of ML: Overfitting the training data</vt:lpstr>
      <vt:lpstr>Main Challenges of ML: Overfitting the training data</vt:lpstr>
      <vt:lpstr>Main Challenges of ML: Underfitting the Training Data</vt:lpstr>
      <vt:lpstr>Testing and Validating</vt:lpstr>
      <vt:lpstr>Testing and Validating</vt:lpstr>
      <vt:lpstr>Testing and Validating</vt:lpstr>
      <vt:lpstr>Testing and Validating : k-fold cross validation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1.1 </dc:title>
  <dc:creator>hyeonjoong Cho</dc:creator>
  <cp:lastModifiedBy>hyeonjoong Cho</cp:lastModifiedBy>
  <cp:revision>121</cp:revision>
  <dcterms:created xsi:type="dcterms:W3CDTF">2017-08-21T13:49:18Z</dcterms:created>
  <dcterms:modified xsi:type="dcterms:W3CDTF">2018-03-12T00:33:55Z</dcterms:modified>
</cp:coreProperties>
</file>