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8" r:id="rId3"/>
    <p:sldId id="257" r:id="rId4"/>
    <p:sldId id="259" r:id="rId5"/>
    <p:sldId id="260" r:id="rId6"/>
    <p:sldId id="261" r:id="rId7"/>
    <p:sldId id="298" r:id="rId8"/>
    <p:sldId id="262" r:id="rId9"/>
    <p:sldId id="263" r:id="rId10"/>
    <p:sldId id="264" r:id="rId11"/>
    <p:sldId id="265" r:id="rId12"/>
    <p:sldId id="266" r:id="rId13"/>
    <p:sldId id="267" r:id="rId14"/>
    <p:sldId id="268" r:id="rId15"/>
    <p:sldId id="299" r:id="rId16"/>
    <p:sldId id="269" r:id="rId17"/>
    <p:sldId id="270" r:id="rId18"/>
    <p:sldId id="301" r:id="rId19"/>
    <p:sldId id="302" r:id="rId20"/>
    <p:sldId id="303" r:id="rId21"/>
    <p:sldId id="272" r:id="rId22"/>
    <p:sldId id="273" r:id="rId23"/>
    <p:sldId id="275" r:id="rId24"/>
    <p:sldId id="304" r:id="rId25"/>
    <p:sldId id="276" r:id="rId26"/>
    <p:sldId id="277" r:id="rId27"/>
    <p:sldId id="278" r:id="rId28"/>
    <p:sldId id="280" r:id="rId29"/>
    <p:sldId id="281" r:id="rId30"/>
    <p:sldId id="284" r:id="rId31"/>
    <p:sldId id="283" r:id="rId32"/>
    <p:sldId id="282" r:id="rId33"/>
    <p:sldId id="279" r:id="rId34"/>
    <p:sldId id="285" r:id="rId35"/>
    <p:sldId id="286" r:id="rId36"/>
    <p:sldId id="287" r:id="rId37"/>
    <p:sldId id="288" r:id="rId38"/>
    <p:sldId id="290" r:id="rId39"/>
    <p:sldId id="291" r:id="rId40"/>
    <p:sldId id="292" r:id="rId41"/>
    <p:sldId id="289" r:id="rId42"/>
    <p:sldId id="293" r:id="rId43"/>
    <p:sldId id="295" r:id="rId44"/>
    <p:sldId id="296" r:id="rId45"/>
    <p:sldId id="297" r:id="rId4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9" d="100"/>
          <a:sy n="69" d="100"/>
        </p:scale>
        <p:origin x="9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82F6D-13A5-43EF-A588-62077E956176}" type="datetimeFigureOut">
              <a:rPr lang="ko-KR" altLang="en-US" smtClean="0"/>
              <a:t>2019-03-11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B630A-DD76-46FD-9784-5319A52A8C09}" type="slidenum">
              <a:rPr lang="ko-KR" altLang="en-US" smtClean="0"/>
              <a:t>‹#›</a:t>
            </a:fld>
            <a:endParaRPr lang="ko-KR" altLang="en-US"/>
          </a:p>
        </p:txBody>
      </p:sp>
    </p:spTree>
    <p:extLst>
      <p:ext uri="{BB962C8B-B14F-4D97-AF65-F5344CB8AC3E}">
        <p14:creationId xmlns:p14="http://schemas.microsoft.com/office/powerpoint/2010/main" val="10674459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DB630A-DD76-46FD-9784-5319A52A8C09}" type="slidenum">
              <a:rPr lang="ko-KR" altLang="en-US" smtClean="0"/>
              <a:t>36</a:t>
            </a:fld>
            <a:endParaRPr lang="ko-KR" altLang="en-US"/>
          </a:p>
        </p:txBody>
      </p:sp>
    </p:spTree>
    <p:extLst>
      <p:ext uri="{BB962C8B-B14F-4D97-AF65-F5344CB8AC3E}">
        <p14:creationId xmlns:p14="http://schemas.microsoft.com/office/powerpoint/2010/main" val="112994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DB630A-DD76-46FD-9784-5319A52A8C09}" type="slidenum">
              <a:rPr lang="ko-KR" altLang="en-US" smtClean="0"/>
              <a:t>37</a:t>
            </a:fld>
            <a:endParaRPr lang="ko-KR" altLang="en-US"/>
          </a:p>
        </p:txBody>
      </p:sp>
    </p:spTree>
    <p:extLst>
      <p:ext uri="{BB962C8B-B14F-4D97-AF65-F5344CB8AC3E}">
        <p14:creationId xmlns:p14="http://schemas.microsoft.com/office/powerpoint/2010/main" val="252078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DB630A-DD76-46FD-9784-5319A52A8C09}" type="slidenum">
              <a:rPr lang="ko-KR" altLang="en-US" smtClean="0"/>
              <a:t>38</a:t>
            </a:fld>
            <a:endParaRPr lang="ko-KR" altLang="en-US"/>
          </a:p>
        </p:txBody>
      </p:sp>
    </p:spTree>
    <p:extLst>
      <p:ext uri="{BB962C8B-B14F-4D97-AF65-F5344CB8AC3E}">
        <p14:creationId xmlns:p14="http://schemas.microsoft.com/office/powerpoint/2010/main" val="31027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DB630A-DD76-46FD-9784-5319A52A8C09}" type="slidenum">
              <a:rPr lang="ko-KR" altLang="en-US" smtClean="0"/>
              <a:t>39</a:t>
            </a:fld>
            <a:endParaRPr lang="ko-KR" altLang="en-US"/>
          </a:p>
        </p:txBody>
      </p:sp>
    </p:spTree>
    <p:extLst>
      <p:ext uri="{BB962C8B-B14F-4D97-AF65-F5344CB8AC3E}">
        <p14:creationId xmlns:p14="http://schemas.microsoft.com/office/powerpoint/2010/main" val="161280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DB630A-DD76-46FD-9784-5319A52A8C09}" type="slidenum">
              <a:rPr lang="ko-KR" altLang="en-US" smtClean="0"/>
              <a:t>40</a:t>
            </a:fld>
            <a:endParaRPr lang="ko-KR" altLang="en-US"/>
          </a:p>
        </p:txBody>
      </p:sp>
    </p:spTree>
    <p:extLst>
      <p:ext uri="{BB962C8B-B14F-4D97-AF65-F5344CB8AC3E}">
        <p14:creationId xmlns:p14="http://schemas.microsoft.com/office/powerpoint/2010/main" val="243710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0725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193304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70504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74091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8041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72389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16205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1046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183344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72037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A9DB680-FEB7-44E1-BAD7-0563EBDE179B}" type="datetimeFigureOut">
              <a:rPr lang="ko-KR" altLang="en-US" smtClean="0"/>
              <a:t>2019-03-11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4022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DB680-FEB7-44E1-BAD7-0563EBDE179B}" type="datetimeFigureOut">
              <a:rPr lang="ko-KR" altLang="en-US" smtClean="0"/>
              <a:t>2019-03-11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949130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scipy.org/doc/numpy/reference/"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scipy.org/doc/numpy/user/basics.broadcasting.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jupyter.org/index.html"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Machine Learning Practice</a:t>
            </a:r>
            <a:endParaRPr lang="ko-KR" altLang="en-US" dirty="0"/>
          </a:p>
        </p:txBody>
      </p:sp>
      <p:sp>
        <p:nvSpPr>
          <p:cNvPr id="3" name="부제목 2"/>
          <p:cNvSpPr>
            <a:spLocks noGrp="1"/>
          </p:cNvSpPr>
          <p:nvPr>
            <p:ph type="subTitle" idx="1"/>
          </p:nvPr>
        </p:nvSpPr>
        <p:spPr/>
        <p:txBody>
          <a:bodyPr/>
          <a:lstStyle/>
          <a:p>
            <a:r>
              <a:rPr lang="en-US" altLang="ko-KR" dirty="0"/>
              <a:t>Python, </a:t>
            </a:r>
            <a:r>
              <a:rPr lang="en-US" altLang="ko-KR" dirty="0" err="1"/>
              <a:t>Numpy</a:t>
            </a:r>
            <a:r>
              <a:rPr lang="en-US" altLang="ko-KR" dirty="0"/>
              <a:t>, </a:t>
            </a:r>
            <a:r>
              <a:rPr lang="en-US" altLang="ko-KR" dirty="0" err="1"/>
              <a:t>Matplotlib</a:t>
            </a:r>
            <a:endParaRPr lang="ko-KR" altLang="en-US" dirty="0"/>
          </a:p>
        </p:txBody>
      </p:sp>
    </p:spTree>
    <p:extLst>
      <p:ext uri="{BB962C8B-B14F-4D97-AF65-F5344CB8AC3E}">
        <p14:creationId xmlns:p14="http://schemas.microsoft.com/office/powerpoint/2010/main" val="12157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Containers : Dictionaries</a:t>
            </a:r>
            <a:endParaRPr lang="ko-KR" altLang="en-US" sz="2800" dirty="0"/>
          </a:p>
        </p:txBody>
      </p:sp>
      <p:sp>
        <p:nvSpPr>
          <p:cNvPr id="4" name="내용 개체 틀 2"/>
          <p:cNvSpPr txBox="1">
            <a:spLocks/>
          </p:cNvSpPr>
          <p:nvPr/>
        </p:nvSpPr>
        <p:spPr>
          <a:xfrm>
            <a:off x="1010652" y="1450056"/>
            <a:ext cx="7872663" cy="481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Dictionary comprehensions : similar to list comprehensions</a:t>
            </a:r>
            <a:endParaRPr lang="en-US" altLang="ko-KR" sz="1800" dirty="0"/>
          </a:p>
        </p:txBody>
      </p:sp>
      <p:sp>
        <p:nvSpPr>
          <p:cNvPr id="5" name="TextBox 4">
            <a:extLst>
              <a:ext uri="{FF2B5EF4-FFF2-40B4-BE49-F238E27FC236}">
                <a16:creationId xmlns:a16="http://schemas.microsoft.com/office/drawing/2014/main" id="{A33BCD84-10D4-4F32-A89D-5B338AC70061}"/>
              </a:ext>
            </a:extLst>
          </p:cNvPr>
          <p:cNvSpPr txBox="1"/>
          <p:nvPr/>
        </p:nvSpPr>
        <p:spPr>
          <a:xfrm>
            <a:off x="1010652" y="1799303"/>
            <a:ext cx="9400674" cy="738664"/>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[0, 1, 2, 3, 4]</a:t>
            </a:r>
          </a:p>
          <a:p>
            <a:r>
              <a:rPr lang="en-US" altLang="ko-KR" sz="1400" b="1" dirty="0" err="1">
                <a:latin typeface="Courier New" panose="02070309020205020404" pitchFamily="49" charset="0"/>
                <a:cs typeface="Courier New" panose="02070309020205020404" pitchFamily="49" charset="0"/>
              </a:rPr>
              <a:t>even_num_to_square</a:t>
            </a:r>
            <a:r>
              <a:rPr lang="en-US" altLang="ko-KR" sz="1400" b="1" dirty="0">
                <a:latin typeface="Courier New" panose="02070309020205020404" pitchFamily="49" charset="0"/>
                <a:cs typeface="Courier New" panose="02070309020205020404" pitchFamily="49" charset="0"/>
              </a:rPr>
              <a:t> = {x: x ** 2 for x in </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if x % 2 == 0}</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even_num_to_square</a:t>
            </a:r>
            <a:r>
              <a:rPr lang="en-US" altLang="ko-KR" sz="1400" b="1" dirty="0">
                <a:latin typeface="Courier New" panose="02070309020205020404" pitchFamily="49" charset="0"/>
                <a:cs typeface="Courier New" panose="02070309020205020404" pitchFamily="49" charset="0"/>
              </a:rPr>
              <a:t>)  # Prints "{0: 0, 2: 4, 4: 16}"</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857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Containers : </a:t>
            </a:r>
            <a:r>
              <a:rPr lang="en-US" altLang="ko-KR" sz="2800" b="1" dirty="0" smtClean="0"/>
              <a:t>Sets</a:t>
            </a:r>
            <a:endParaRPr lang="ko-KR" altLang="en-US" sz="2800" dirty="0"/>
          </a:p>
        </p:txBody>
      </p:sp>
      <p:sp>
        <p:nvSpPr>
          <p:cNvPr id="4" name="내용 개체 틀 2"/>
          <p:cNvSpPr txBox="1">
            <a:spLocks/>
          </p:cNvSpPr>
          <p:nvPr/>
        </p:nvSpPr>
        <p:spPr>
          <a:xfrm>
            <a:off x="1010652" y="1450056"/>
            <a:ext cx="7872663" cy="481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Unordered collection of distinct elements</a:t>
            </a:r>
            <a:endParaRPr lang="en-US" altLang="ko-KR" sz="1800" dirty="0"/>
          </a:p>
        </p:txBody>
      </p:sp>
      <p:sp>
        <p:nvSpPr>
          <p:cNvPr id="5" name="TextBox 4">
            <a:extLst>
              <a:ext uri="{FF2B5EF4-FFF2-40B4-BE49-F238E27FC236}">
                <a16:creationId xmlns:a16="http://schemas.microsoft.com/office/drawing/2014/main" id="{A33BCD84-10D4-4F32-A89D-5B338AC70061}"/>
              </a:ext>
            </a:extLst>
          </p:cNvPr>
          <p:cNvSpPr txBox="1"/>
          <p:nvPr/>
        </p:nvSpPr>
        <p:spPr>
          <a:xfrm>
            <a:off x="1010652" y="1799303"/>
            <a:ext cx="9400674" cy="224676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animals = {'cat', 'dog'}</a:t>
            </a:r>
          </a:p>
          <a:p>
            <a:r>
              <a:rPr lang="en-US" altLang="ko-KR" sz="1400" b="1" dirty="0">
                <a:latin typeface="Courier New" panose="02070309020205020404" pitchFamily="49" charset="0"/>
                <a:cs typeface="Courier New" panose="02070309020205020404" pitchFamily="49" charset="0"/>
              </a:rPr>
              <a:t>print('cat' in animals)   # Check if an element is in a set; prints "True"</a:t>
            </a:r>
          </a:p>
          <a:p>
            <a:r>
              <a:rPr lang="en-US" altLang="ko-KR" sz="1400" b="1" dirty="0">
                <a:latin typeface="Courier New" panose="02070309020205020404" pitchFamily="49" charset="0"/>
                <a:cs typeface="Courier New" panose="02070309020205020404" pitchFamily="49" charset="0"/>
              </a:rPr>
              <a:t>print('fish' in animals)  # prints "False"</a:t>
            </a:r>
          </a:p>
          <a:p>
            <a:r>
              <a:rPr lang="en-US" altLang="ko-KR" sz="1400" b="1" dirty="0" err="1">
                <a:latin typeface="Courier New" panose="02070309020205020404" pitchFamily="49" charset="0"/>
                <a:cs typeface="Courier New" panose="02070309020205020404" pitchFamily="49" charset="0"/>
              </a:rPr>
              <a:t>animals.add</a:t>
            </a:r>
            <a:r>
              <a:rPr lang="en-US" altLang="ko-KR" sz="1400" b="1" dirty="0">
                <a:latin typeface="Courier New" panose="02070309020205020404" pitchFamily="49" charset="0"/>
                <a:cs typeface="Courier New" panose="02070309020205020404" pitchFamily="49" charset="0"/>
              </a:rPr>
              <a:t>('fish')       # Add an element to a set</a:t>
            </a:r>
          </a:p>
          <a:p>
            <a:r>
              <a:rPr lang="en-US" altLang="ko-KR" sz="1400" b="1" dirty="0">
                <a:latin typeface="Courier New" panose="02070309020205020404" pitchFamily="49" charset="0"/>
                <a:cs typeface="Courier New" panose="02070309020205020404" pitchFamily="49" charset="0"/>
              </a:rPr>
              <a:t>print('fish' in animals)  # Prints "True"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(animals))       # Number of elements in a set; prints "3"</a:t>
            </a:r>
          </a:p>
          <a:p>
            <a:r>
              <a:rPr lang="en-US" altLang="ko-KR" sz="1400" b="1" dirty="0" err="1">
                <a:latin typeface="Courier New" panose="02070309020205020404" pitchFamily="49" charset="0"/>
                <a:cs typeface="Courier New" panose="02070309020205020404" pitchFamily="49" charset="0"/>
              </a:rPr>
              <a:t>animals.add</a:t>
            </a:r>
            <a:r>
              <a:rPr lang="en-US" altLang="ko-KR" sz="1400" b="1" dirty="0">
                <a:latin typeface="Courier New" panose="02070309020205020404" pitchFamily="49" charset="0"/>
                <a:cs typeface="Courier New" panose="02070309020205020404" pitchFamily="49" charset="0"/>
              </a:rPr>
              <a:t>('cat')        # Adding an element that is already in the set does nothing</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(animals))       # Prints "3"</a:t>
            </a:r>
          </a:p>
          <a:p>
            <a:r>
              <a:rPr lang="en-US" altLang="ko-KR" sz="1400" b="1" dirty="0" err="1">
                <a:latin typeface="Courier New" panose="02070309020205020404" pitchFamily="49" charset="0"/>
                <a:cs typeface="Courier New" panose="02070309020205020404" pitchFamily="49" charset="0"/>
              </a:rPr>
              <a:t>animals.remove</a:t>
            </a:r>
            <a:r>
              <a:rPr lang="en-US" altLang="ko-KR" sz="1400" b="1" dirty="0">
                <a:latin typeface="Courier New" panose="02070309020205020404" pitchFamily="49" charset="0"/>
                <a:cs typeface="Courier New" panose="02070309020205020404" pitchFamily="49" charset="0"/>
              </a:rPr>
              <a:t>('cat')     # Remove an element from a set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(animals))       # Prints "2"</a:t>
            </a:r>
            <a:endParaRPr lang="ko-KR" altLang="en-US" sz="1400" b="1" dirty="0">
              <a:latin typeface="Courier New" panose="02070309020205020404" pitchFamily="49" charset="0"/>
              <a:cs typeface="Courier New" panose="02070309020205020404" pitchFamily="49" charset="0"/>
            </a:endParaRPr>
          </a:p>
        </p:txBody>
      </p:sp>
      <p:sp>
        <p:nvSpPr>
          <p:cNvPr id="6" name="내용 개체 틀 2"/>
          <p:cNvSpPr txBox="1">
            <a:spLocks/>
          </p:cNvSpPr>
          <p:nvPr/>
        </p:nvSpPr>
        <p:spPr>
          <a:xfrm>
            <a:off x="1010651" y="4154687"/>
            <a:ext cx="10188486" cy="6436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Loops : </a:t>
            </a:r>
            <a:r>
              <a:rPr lang="en-US" altLang="ko-KR" sz="1800" dirty="0"/>
              <a:t>since sets are unordered, you cannot make assumptions about the order in which you visit the elements of the set:</a:t>
            </a:r>
          </a:p>
        </p:txBody>
      </p:sp>
      <p:sp>
        <p:nvSpPr>
          <p:cNvPr id="7" name="TextBox 6">
            <a:extLst>
              <a:ext uri="{FF2B5EF4-FFF2-40B4-BE49-F238E27FC236}">
                <a16:creationId xmlns:a16="http://schemas.microsoft.com/office/drawing/2014/main" id="{A33BCD84-10D4-4F32-A89D-5B338AC70061}"/>
              </a:ext>
            </a:extLst>
          </p:cNvPr>
          <p:cNvSpPr txBox="1"/>
          <p:nvPr/>
        </p:nvSpPr>
        <p:spPr>
          <a:xfrm>
            <a:off x="1010652" y="4798337"/>
            <a:ext cx="9400674" cy="954107"/>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animals </a:t>
            </a:r>
            <a:r>
              <a:rPr lang="en-US" altLang="ko-KR" sz="1400" b="1" dirty="0">
                <a:latin typeface="Courier New" panose="02070309020205020404" pitchFamily="49" charset="0"/>
                <a:cs typeface="Courier New" panose="02070309020205020404" pitchFamily="49" charset="0"/>
              </a:rPr>
              <a:t>= {'cat', 'dog', 'fish'}</a:t>
            </a:r>
          </a:p>
          <a:p>
            <a:r>
              <a:rPr lang="en-US" altLang="ko-KR" sz="1400" b="1" dirty="0">
                <a:latin typeface="Courier New" panose="02070309020205020404" pitchFamily="49" charset="0"/>
                <a:cs typeface="Courier New" panose="02070309020205020404" pitchFamily="49" charset="0"/>
              </a:rPr>
              <a:t>for </a:t>
            </a:r>
            <a:r>
              <a:rPr lang="en-US" altLang="ko-KR" sz="1400" b="1" dirty="0" err="1">
                <a:latin typeface="Courier New" panose="02070309020205020404" pitchFamily="49" charset="0"/>
                <a:cs typeface="Courier New" panose="02070309020205020404" pitchFamily="49" charset="0"/>
              </a:rPr>
              <a:t>idx</a:t>
            </a:r>
            <a:r>
              <a:rPr lang="en-US" altLang="ko-KR" sz="1400" b="1" dirty="0">
                <a:latin typeface="Courier New" panose="02070309020205020404" pitchFamily="49" charset="0"/>
                <a:cs typeface="Courier New" panose="02070309020205020404" pitchFamily="49" charset="0"/>
              </a:rPr>
              <a:t>, animal in enumerate(animals):</a:t>
            </a:r>
          </a:p>
          <a:p>
            <a:r>
              <a:rPr lang="en-US" altLang="ko-KR" sz="1400" b="1" dirty="0">
                <a:latin typeface="Courier New" panose="02070309020205020404" pitchFamily="49" charset="0"/>
                <a:cs typeface="Courier New" panose="02070309020205020404" pitchFamily="49" charset="0"/>
              </a:rPr>
              <a:t>    print('#%d: %s' % (</a:t>
            </a:r>
            <a:r>
              <a:rPr lang="en-US" altLang="ko-KR" sz="1400" b="1" dirty="0" err="1">
                <a:latin typeface="Courier New" panose="02070309020205020404" pitchFamily="49" charset="0"/>
                <a:cs typeface="Courier New" panose="02070309020205020404" pitchFamily="49" charset="0"/>
              </a:rPr>
              <a:t>idx</a:t>
            </a:r>
            <a:r>
              <a:rPr lang="en-US" altLang="ko-KR" sz="1400" b="1" dirty="0">
                <a:latin typeface="Courier New" panose="02070309020205020404" pitchFamily="49" charset="0"/>
                <a:cs typeface="Courier New" panose="02070309020205020404" pitchFamily="49" charset="0"/>
              </a:rPr>
              <a:t> + 1, animal))</a:t>
            </a:r>
          </a:p>
          <a:p>
            <a:r>
              <a:rPr lang="en-US" altLang="ko-KR" sz="1400" b="1" dirty="0">
                <a:latin typeface="Courier New" panose="02070309020205020404" pitchFamily="49" charset="0"/>
                <a:cs typeface="Courier New" panose="02070309020205020404" pitchFamily="49" charset="0"/>
              </a:rPr>
              <a:t># Prints "#1: fish", "#2: dog", "#3: cat"</a:t>
            </a:r>
            <a:endParaRPr lang="ko-KR" altLang="en-US" sz="1400"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33BCD84-10D4-4F32-A89D-5B338AC70061}"/>
              </a:ext>
            </a:extLst>
          </p:cNvPr>
          <p:cNvSpPr txBox="1"/>
          <p:nvPr/>
        </p:nvSpPr>
        <p:spPr>
          <a:xfrm>
            <a:off x="1010652" y="5900107"/>
            <a:ext cx="9400674" cy="738664"/>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from math import </a:t>
            </a:r>
            <a:r>
              <a:rPr lang="en-US" altLang="ko-KR" sz="1400" b="1" dirty="0" err="1">
                <a:latin typeface="Courier New" panose="02070309020205020404" pitchFamily="49" charset="0"/>
                <a:cs typeface="Courier New" panose="02070309020205020404" pitchFamily="49" charset="0"/>
              </a:rPr>
              <a:t>sqrt</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int</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sqrt</a:t>
            </a:r>
            <a:r>
              <a:rPr lang="en-US" altLang="ko-KR" sz="1400" b="1" dirty="0">
                <a:latin typeface="Courier New" panose="02070309020205020404" pitchFamily="49" charset="0"/>
                <a:cs typeface="Courier New" panose="02070309020205020404" pitchFamily="49" charset="0"/>
              </a:rPr>
              <a:t>(x)) for x in range(30</a:t>
            </a:r>
            <a:r>
              <a:rPr lang="en-US" altLang="ko-KR" sz="1400" b="1" dirty="0" smtClean="0">
                <a:latin typeface="Courier New" panose="02070309020205020404" pitchFamily="49" charset="0"/>
                <a:cs typeface="Courier New" panose="02070309020205020404" pitchFamily="49" charset="0"/>
              </a:rPr>
              <a:t>)}   # set comprehensions</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Prints "{0, 1, 2, 3, 4, 5}"</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210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Containers : </a:t>
            </a:r>
            <a:r>
              <a:rPr lang="en-US" altLang="ko-KR" sz="2800" b="1" dirty="0" smtClean="0"/>
              <a:t>Tuples</a:t>
            </a:r>
            <a:endParaRPr lang="ko-KR" altLang="en-US" sz="2800" dirty="0"/>
          </a:p>
        </p:txBody>
      </p:sp>
      <p:sp>
        <p:nvSpPr>
          <p:cNvPr id="3" name="내용 개체 틀 2"/>
          <p:cNvSpPr>
            <a:spLocks noGrp="1"/>
          </p:cNvSpPr>
          <p:nvPr>
            <p:ph idx="1"/>
          </p:nvPr>
        </p:nvSpPr>
        <p:spPr>
          <a:xfrm>
            <a:off x="838200" y="1825625"/>
            <a:ext cx="10515600" cy="836094"/>
          </a:xfrm>
        </p:spPr>
        <p:txBody>
          <a:bodyPr>
            <a:normAutofit/>
          </a:bodyPr>
          <a:lstStyle/>
          <a:p>
            <a:r>
              <a:rPr lang="en-US" altLang="ko-KR" sz="1800" dirty="0"/>
              <a:t>A tuple is an (</a:t>
            </a:r>
            <a:r>
              <a:rPr lang="en-US" altLang="ko-KR" sz="1800" dirty="0">
                <a:solidFill>
                  <a:srgbClr val="FF0000"/>
                </a:solidFill>
              </a:rPr>
              <a:t>immutable</a:t>
            </a:r>
            <a:r>
              <a:rPr lang="en-US" altLang="ko-KR" sz="1800" dirty="0"/>
              <a:t>) ordered list of values. A tuple is in many ways similar to a list; one of the most important differences is that tuples can be used as keys in dictionaries and as elements of sets, while lists cannot. </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83492" y="2661719"/>
            <a:ext cx="9400674" cy="1169551"/>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d = {(x, x + 1): x for x in range(10)}  # Create a dictionary with tuple keys</a:t>
            </a:r>
          </a:p>
          <a:p>
            <a:r>
              <a:rPr lang="en-US" altLang="ko-KR" sz="1400" b="1" dirty="0">
                <a:latin typeface="Courier New" panose="02070309020205020404" pitchFamily="49" charset="0"/>
                <a:cs typeface="Courier New" panose="02070309020205020404" pitchFamily="49" charset="0"/>
              </a:rPr>
              <a:t>t = (5, 6)        # Create a tuple</a:t>
            </a:r>
          </a:p>
          <a:p>
            <a:r>
              <a:rPr lang="en-US" altLang="ko-KR" sz="1400" b="1" dirty="0">
                <a:latin typeface="Courier New" panose="02070309020205020404" pitchFamily="49" charset="0"/>
                <a:cs typeface="Courier New" panose="02070309020205020404" pitchFamily="49" charset="0"/>
              </a:rPr>
              <a:t>print(type(t))    # Prints "&lt;class 'tuple'&gt;"</a:t>
            </a:r>
          </a:p>
          <a:p>
            <a:r>
              <a:rPr lang="en-US" altLang="ko-KR" sz="1400" b="1" dirty="0">
                <a:latin typeface="Courier New" panose="02070309020205020404" pitchFamily="49" charset="0"/>
                <a:cs typeface="Courier New" panose="02070309020205020404" pitchFamily="49" charset="0"/>
              </a:rPr>
              <a:t>print(d[t])       # Prints "5"</a:t>
            </a:r>
          </a:p>
          <a:p>
            <a:r>
              <a:rPr lang="en-US" altLang="ko-KR" sz="1400" b="1" dirty="0">
                <a:latin typeface="Courier New" panose="02070309020205020404" pitchFamily="49" charset="0"/>
                <a:cs typeface="Courier New" panose="02070309020205020404" pitchFamily="49" charset="0"/>
              </a:rPr>
              <a:t>print(d[(1, 2)])  # Prints "1"</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18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Functions</a:t>
            </a:r>
            <a:endParaRPr lang="ko-KR" altLang="en-US" sz="2800" dirty="0"/>
          </a:p>
        </p:txBody>
      </p:sp>
      <p:sp>
        <p:nvSpPr>
          <p:cNvPr id="3" name="내용 개체 틀 2"/>
          <p:cNvSpPr>
            <a:spLocks noGrp="1"/>
          </p:cNvSpPr>
          <p:nvPr>
            <p:ph idx="1"/>
          </p:nvPr>
        </p:nvSpPr>
        <p:spPr>
          <a:xfrm>
            <a:off x="838200" y="1825625"/>
            <a:ext cx="4802109" cy="356260"/>
          </a:xfrm>
        </p:spPr>
        <p:txBody>
          <a:bodyPr>
            <a:normAutofit/>
          </a:bodyPr>
          <a:lstStyle/>
          <a:p>
            <a:r>
              <a:rPr lang="en-US" altLang="ko-KR" sz="1800" dirty="0" smtClean="0"/>
              <a:t>Defined by using </a:t>
            </a:r>
            <a:r>
              <a:rPr lang="en-US" altLang="ko-KR" sz="1800" dirty="0" err="1" smtClean="0"/>
              <a:t>def</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65385" y="2181885"/>
            <a:ext cx="4674924" cy="2462213"/>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sign(x):</a:t>
            </a:r>
          </a:p>
          <a:p>
            <a:r>
              <a:rPr lang="en-US" altLang="ko-KR" sz="1400" b="1" dirty="0">
                <a:latin typeface="Courier New" panose="02070309020205020404" pitchFamily="49" charset="0"/>
                <a:cs typeface="Courier New" panose="02070309020205020404" pitchFamily="49" charset="0"/>
              </a:rPr>
              <a:t>    if x &gt; 0:</a:t>
            </a:r>
          </a:p>
          <a:p>
            <a:r>
              <a:rPr lang="en-US" altLang="ko-KR" sz="1400" b="1" dirty="0">
                <a:latin typeface="Courier New" panose="02070309020205020404" pitchFamily="49" charset="0"/>
                <a:cs typeface="Courier New" panose="02070309020205020404" pitchFamily="49" charset="0"/>
              </a:rPr>
              <a:t>        return 'positive'</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elif</a:t>
            </a:r>
            <a:r>
              <a:rPr lang="en-US" altLang="ko-KR" sz="1400" b="1" dirty="0">
                <a:latin typeface="Courier New" panose="02070309020205020404" pitchFamily="49" charset="0"/>
                <a:cs typeface="Courier New" panose="02070309020205020404" pitchFamily="49" charset="0"/>
              </a:rPr>
              <a:t> x &lt; 0:</a:t>
            </a:r>
          </a:p>
          <a:p>
            <a:r>
              <a:rPr lang="en-US" altLang="ko-KR" sz="1400" b="1" dirty="0">
                <a:latin typeface="Courier New" panose="02070309020205020404" pitchFamily="49" charset="0"/>
                <a:cs typeface="Courier New" panose="02070309020205020404" pitchFamily="49" charset="0"/>
              </a:rPr>
              <a:t>        return 'negative'</a:t>
            </a:r>
          </a:p>
          <a:p>
            <a:r>
              <a:rPr lang="en-US" altLang="ko-KR" sz="1400" b="1" dirty="0">
                <a:latin typeface="Courier New" panose="02070309020205020404" pitchFamily="49" charset="0"/>
                <a:cs typeface="Courier New" panose="02070309020205020404" pitchFamily="49" charset="0"/>
              </a:rPr>
              <a:t>    else:</a:t>
            </a:r>
          </a:p>
          <a:p>
            <a:r>
              <a:rPr lang="en-US" altLang="ko-KR" sz="1400" b="1" dirty="0">
                <a:latin typeface="Courier New" panose="02070309020205020404" pitchFamily="49" charset="0"/>
                <a:cs typeface="Courier New" panose="02070309020205020404" pitchFamily="49" charset="0"/>
              </a:rPr>
              <a:t>        return 'zero'</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for x in [-1, 0, 1]:</a:t>
            </a:r>
          </a:p>
          <a:p>
            <a:r>
              <a:rPr lang="en-US" altLang="ko-KR" sz="1400" b="1" dirty="0">
                <a:latin typeface="Courier New" panose="02070309020205020404" pitchFamily="49" charset="0"/>
                <a:cs typeface="Courier New" panose="02070309020205020404" pitchFamily="49" charset="0"/>
              </a:rPr>
              <a:t>    print(sign(x))</a:t>
            </a:r>
          </a:p>
          <a:p>
            <a:r>
              <a:rPr lang="en-US" altLang="ko-KR" sz="1400" b="1" dirty="0">
                <a:latin typeface="Courier New" panose="02070309020205020404" pitchFamily="49" charset="0"/>
                <a:cs typeface="Courier New" panose="02070309020205020404" pitchFamily="49" charset="0"/>
              </a:rPr>
              <a:t># Prints "negative", "zero", "positive"</a:t>
            </a:r>
            <a:endParaRPr lang="ko-KR" altLang="en-US" sz="1400" b="1" dirty="0">
              <a:latin typeface="Courier New" panose="02070309020205020404" pitchFamily="49" charset="0"/>
              <a:cs typeface="Courier New" panose="02070309020205020404" pitchFamily="49" charset="0"/>
            </a:endParaRPr>
          </a:p>
        </p:txBody>
      </p:sp>
      <p:sp>
        <p:nvSpPr>
          <p:cNvPr id="5" name="내용 개체 틀 2"/>
          <p:cNvSpPr txBox="1">
            <a:spLocks/>
          </p:cNvSpPr>
          <p:nvPr/>
        </p:nvSpPr>
        <p:spPr>
          <a:xfrm>
            <a:off x="5861364" y="1825625"/>
            <a:ext cx="4802109" cy="35626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optional keyword </a:t>
            </a:r>
            <a:r>
              <a:rPr lang="en-US" altLang="ko-KR" sz="1800" dirty="0" smtClean="0"/>
              <a:t>arguments</a:t>
            </a:r>
            <a:endParaRPr lang="ko-KR" altLang="en-US" sz="1800" dirty="0"/>
          </a:p>
        </p:txBody>
      </p:sp>
      <p:sp>
        <p:nvSpPr>
          <p:cNvPr id="6" name="TextBox 5">
            <a:extLst>
              <a:ext uri="{FF2B5EF4-FFF2-40B4-BE49-F238E27FC236}">
                <a16:creationId xmlns:a16="http://schemas.microsoft.com/office/drawing/2014/main" id="{A33BCD84-10D4-4F32-A89D-5B338AC70061}"/>
              </a:ext>
            </a:extLst>
          </p:cNvPr>
          <p:cNvSpPr txBox="1"/>
          <p:nvPr/>
        </p:nvSpPr>
        <p:spPr>
          <a:xfrm>
            <a:off x="5970006" y="2316822"/>
            <a:ext cx="5520232" cy="1815882"/>
          </a:xfrm>
          <a:prstGeom prst="rect">
            <a:avLst/>
          </a:prstGeom>
          <a:noFill/>
          <a:ln>
            <a:solidFill>
              <a:schemeClr val="bg1">
                <a:lumMod val="75000"/>
              </a:schemeClr>
            </a:solidFill>
          </a:ln>
        </p:spPr>
        <p:txBody>
          <a:bodyPr wrap="square" rtlCol="0">
            <a:spAutoFit/>
          </a:bodyPr>
          <a:lstStyle/>
          <a:p>
            <a:r>
              <a:rPr lang="en-US" altLang="ko-KR" sz="1400" b="1" dirty="0" err="1" smtClean="0">
                <a:latin typeface="Courier New" panose="02070309020205020404" pitchFamily="49" charset="0"/>
                <a:cs typeface="Courier New" panose="02070309020205020404" pitchFamily="49" charset="0"/>
              </a:rPr>
              <a:t>def</a:t>
            </a:r>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hello(name, loud=False):</a:t>
            </a:r>
          </a:p>
          <a:p>
            <a:r>
              <a:rPr lang="en-US" altLang="ko-KR" sz="1400" b="1" dirty="0">
                <a:latin typeface="Courier New" panose="02070309020205020404" pitchFamily="49" charset="0"/>
                <a:cs typeface="Courier New" panose="02070309020205020404" pitchFamily="49" charset="0"/>
              </a:rPr>
              <a:t>    if loud:</a:t>
            </a:r>
          </a:p>
          <a:p>
            <a:r>
              <a:rPr lang="en-US" altLang="ko-KR" sz="1400" b="1" dirty="0">
                <a:latin typeface="Courier New" panose="02070309020205020404" pitchFamily="49" charset="0"/>
                <a:cs typeface="Courier New" panose="02070309020205020404" pitchFamily="49" charset="0"/>
              </a:rPr>
              <a:t>        print('HELLO, %s!' % </a:t>
            </a:r>
            <a:r>
              <a:rPr lang="en-US" altLang="ko-KR" sz="1400" b="1" dirty="0" err="1">
                <a:latin typeface="Courier New" panose="02070309020205020404" pitchFamily="49" charset="0"/>
                <a:cs typeface="Courier New" panose="02070309020205020404" pitchFamily="49" charset="0"/>
              </a:rPr>
              <a:t>name.upper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else:</a:t>
            </a:r>
          </a:p>
          <a:p>
            <a:r>
              <a:rPr lang="en-US" altLang="ko-KR" sz="1400" b="1" dirty="0">
                <a:latin typeface="Courier New" panose="02070309020205020404" pitchFamily="49" charset="0"/>
                <a:cs typeface="Courier New" panose="02070309020205020404" pitchFamily="49" charset="0"/>
              </a:rPr>
              <a:t>        print('Hello, %s' % name)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hello('Bob') # Prints "Hello, Bob"</a:t>
            </a:r>
          </a:p>
          <a:p>
            <a:r>
              <a:rPr lang="en-US" altLang="ko-KR" sz="1400" b="1" dirty="0">
                <a:latin typeface="Courier New" panose="02070309020205020404" pitchFamily="49" charset="0"/>
                <a:cs typeface="Courier New" panose="02070309020205020404" pitchFamily="49" charset="0"/>
              </a:rPr>
              <a:t>hello('Fred', loud=True)  # Prints "HELLO, FRED!"</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23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Classes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20117" y="1690688"/>
            <a:ext cx="8196722" cy="353943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class Greeter(object):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 Constructor</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__</a:t>
            </a:r>
            <a:r>
              <a:rPr lang="en-US" altLang="ko-KR" sz="1400" b="1" dirty="0" err="1">
                <a:latin typeface="Courier New" panose="02070309020205020404" pitchFamily="49" charset="0"/>
                <a:cs typeface="Courier New" panose="02070309020205020404" pitchFamily="49" charset="0"/>
              </a:rPr>
              <a:t>init</a:t>
            </a:r>
            <a:r>
              <a:rPr lang="en-US" altLang="ko-KR" sz="1400" b="1" dirty="0">
                <a:latin typeface="Courier New" panose="02070309020205020404" pitchFamily="49" charset="0"/>
                <a:cs typeface="Courier New" panose="02070309020205020404" pitchFamily="49" charset="0"/>
              </a:rPr>
              <a:t>__(self, name):</a:t>
            </a:r>
          </a:p>
          <a:p>
            <a:r>
              <a:rPr lang="en-US" altLang="ko-KR" sz="1400" b="1" dirty="0">
                <a:latin typeface="Courier New" panose="02070309020205020404" pitchFamily="49" charset="0"/>
                <a:cs typeface="Courier New" panose="02070309020205020404" pitchFamily="49" charset="0"/>
              </a:rPr>
              <a:t>        self.name = name  # Create an instance variable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 Instance method</a:t>
            </a:r>
          </a:p>
          <a:p>
            <a:r>
              <a:rPr lang="en-US" altLang="ko-KR" sz="1400" b="1" dirty="0" smtClean="0">
                <a:latin typeface="Courier New" panose="02070309020205020404" pitchFamily="49" charset="0"/>
                <a:cs typeface="Courier New" panose="02070309020205020404" pitchFamily="49" charset="0"/>
              </a:rPr>
              <a:t>    </a:t>
            </a:r>
            <a:r>
              <a:rPr lang="en-US" altLang="ko-KR" sz="1400" b="1" dirty="0" err="1" smtClean="0">
                <a:latin typeface="Courier New" panose="02070309020205020404" pitchFamily="49" charset="0"/>
                <a:cs typeface="Courier New" panose="02070309020205020404" pitchFamily="49" charset="0"/>
              </a:rPr>
              <a:t>def</a:t>
            </a:r>
            <a:r>
              <a:rPr lang="en-US" altLang="ko-KR" sz="1400" b="1" dirty="0" smtClean="0">
                <a:latin typeface="Courier New" panose="02070309020205020404" pitchFamily="49" charset="0"/>
                <a:cs typeface="Courier New" panose="02070309020205020404" pitchFamily="49" charset="0"/>
              </a:rPr>
              <a:t> greet(self, loud=False):</a:t>
            </a:r>
          </a:p>
          <a:p>
            <a:r>
              <a:rPr lang="en-US" altLang="ko-KR" sz="1400" b="1" dirty="0" smtClean="0">
                <a:latin typeface="Courier New" panose="02070309020205020404" pitchFamily="49" charset="0"/>
                <a:cs typeface="Courier New" panose="02070309020205020404" pitchFamily="49" charset="0"/>
              </a:rPr>
              <a:t>        if loud:</a:t>
            </a:r>
          </a:p>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print('HELLO, %s!' % </a:t>
            </a:r>
            <a:r>
              <a:rPr lang="en-US" altLang="ko-KR" sz="1400" b="1" dirty="0" err="1">
                <a:latin typeface="Courier New" panose="02070309020205020404" pitchFamily="49" charset="0"/>
                <a:cs typeface="Courier New" panose="02070309020205020404" pitchFamily="49" charset="0"/>
              </a:rPr>
              <a:t>self.name.upper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else:</a:t>
            </a:r>
          </a:p>
          <a:p>
            <a:r>
              <a:rPr lang="en-US" altLang="ko-KR" sz="1400" b="1" dirty="0">
                <a:latin typeface="Courier New" panose="02070309020205020404" pitchFamily="49" charset="0"/>
                <a:cs typeface="Courier New" panose="02070309020205020404" pitchFamily="49" charset="0"/>
              </a:rPr>
              <a:t>            print('Hello, %s' % self.name)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g = Greeter('Fred')  # Construct an instance of the Greeter class</a:t>
            </a:r>
          </a:p>
          <a:p>
            <a:r>
              <a:rPr lang="en-US" altLang="ko-KR" sz="1400" b="1" dirty="0" err="1">
                <a:latin typeface="Courier New" panose="02070309020205020404" pitchFamily="49" charset="0"/>
                <a:cs typeface="Courier New" panose="02070309020205020404" pitchFamily="49" charset="0"/>
              </a:rPr>
              <a:t>g.greet</a:t>
            </a:r>
            <a:r>
              <a:rPr lang="en-US" altLang="ko-KR" sz="1400" b="1" dirty="0">
                <a:latin typeface="Courier New" panose="02070309020205020404" pitchFamily="49" charset="0"/>
                <a:cs typeface="Courier New" panose="02070309020205020404" pitchFamily="49" charset="0"/>
              </a:rPr>
              <a:t>()            # Call an instance method; prints "Hello, Fred"</a:t>
            </a:r>
          </a:p>
          <a:p>
            <a:r>
              <a:rPr lang="en-US" altLang="ko-KR" sz="1400" b="1" dirty="0" err="1">
                <a:latin typeface="Courier New" panose="02070309020205020404" pitchFamily="49" charset="0"/>
                <a:cs typeface="Courier New" panose="02070309020205020404" pitchFamily="49" charset="0"/>
              </a:rPr>
              <a:t>g.greet</a:t>
            </a:r>
            <a:r>
              <a:rPr lang="en-US" altLang="ko-KR" sz="1400" b="1" dirty="0">
                <a:latin typeface="Courier New" panose="02070309020205020404" pitchFamily="49" charset="0"/>
                <a:cs typeface="Courier New" panose="02070309020205020404" pitchFamily="49" charset="0"/>
              </a:rPr>
              <a:t>(loud=True)   # Call an instance method; prints "HELLO, FRED!"</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718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Class inheritance</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4717417" y="801688"/>
            <a:ext cx="5747383" cy="569386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class </a:t>
            </a:r>
            <a:r>
              <a:rPr lang="en-US" altLang="ko-KR" sz="1400" b="1" dirty="0" err="1">
                <a:latin typeface="Courier New" panose="02070309020205020404" pitchFamily="49" charset="0"/>
                <a:cs typeface="Courier New" panose="02070309020205020404" pitchFamily="49" charset="0"/>
              </a:rPr>
              <a:t>FourCal</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setdata</a:t>
            </a:r>
            <a:r>
              <a:rPr lang="en-US" altLang="ko-KR" sz="1400" b="1" dirty="0">
                <a:latin typeface="Courier New" panose="02070309020205020404" pitchFamily="49" charset="0"/>
                <a:cs typeface="Courier New" panose="02070309020205020404" pitchFamily="49" charset="0"/>
              </a:rPr>
              <a:t>(self, first, second):</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self.first</a:t>
            </a:r>
            <a:r>
              <a:rPr lang="en-US" altLang="ko-KR" sz="1400" b="1" dirty="0">
                <a:latin typeface="Courier New" panose="02070309020205020404" pitchFamily="49" charset="0"/>
                <a:cs typeface="Courier New" panose="02070309020205020404" pitchFamily="49" charset="0"/>
              </a:rPr>
              <a:t> = first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self.second</a:t>
            </a:r>
            <a:r>
              <a:rPr lang="en-US" altLang="ko-KR" sz="1400" b="1" dirty="0">
                <a:latin typeface="Courier New" panose="02070309020205020404" pitchFamily="49" charset="0"/>
                <a:cs typeface="Courier New" panose="02070309020205020404" pitchFamily="49" charset="0"/>
              </a:rPr>
              <a:t> = second</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sum(self):</a:t>
            </a:r>
          </a:p>
          <a:p>
            <a:r>
              <a:rPr lang="en-US" altLang="ko-KR" sz="1400" b="1" dirty="0">
                <a:latin typeface="Courier New" panose="02070309020205020404" pitchFamily="49" charset="0"/>
                <a:cs typeface="Courier New" panose="02070309020205020404" pitchFamily="49" charset="0"/>
              </a:rPr>
              <a:t>        result = </a:t>
            </a:r>
            <a:r>
              <a:rPr lang="en-US" altLang="ko-KR" sz="1400" b="1" dirty="0" err="1">
                <a:latin typeface="Courier New" panose="02070309020205020404" pitchFamily="49" charset="0"/>
                <a:cs typeface="Courier New" panose="02070309020205020404" pitchFamily="49" charset="0"/>
              </a:rPr>
              <a:t>self.first</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self.second</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return result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mul</a:t>
            </a:r>
            <a:r>
              <a:rPr lang="en-US" altLang="ko-KR" sz="1400" b="1" dirty="0">
                <a:latin typeface="Courier New" panose="02070309020205020404" pitchFamily="49" charset="0"/>
                <a:cs typeface="Courier New" panose="02070309020205020404" pitchFamily="49" charset="0"/>
              </a:rPr>
              <a:t>(self):</a:t>
            </a:r>
          </a:p>
          <a:p>
            <a:r>
              <a:rPr lang="en-US" altLang="ko-KR" sz="1400" b="1" dirty="0">
                <a:latin typeface="Courier New" panose="02070309020205020404" pitchFamily="49" charset="0"/>
                <a:cs typeface="Courier New" panose="02070309020205020404" pitchFamily="49" charset="0"/>
              </a:rPr>
              <a:t>        result = </a:t>
            </a:r>
            <a:r>
              <a:rPr lang="en-US" altLang="ko-KR" sz="1400" b="1" dirty="0" err="1">
                <a:latin typeface="Courier New" panose="02070309020205020404" pitchFamily="49" charset="0"/>
                <a:cs typeface="Courier New" panose="02070309020205020404" pitchFamily="49" charset="0"/>
              </a:rPr>
              <a:t>self.first</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self.second</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return result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sub(self):</a:t>
            </a:r>
          </a:p>
          <a:p>
            <a:r>
              <a:rPr lang="en-US" altLang="ko-KR" sz="1400" b="1" dirty="0">
                <a:latin typeface="Courier New" panose="02070309020205020404" pitchFamily="49" charset="0"/>
                <a:cs typeface="Courier New" panose="02070309020205020404" pitchFamily="49" charset="0"/>
              </a:rPr>
              <a:t>        result = </a:t>
            </a:r>
            <a:r>
              <a:rPr lang="en-US" altLang="ko-KR" sz="1400" b="1" dirty="0" err="1">
                <a:latin typeface="Courier New" panose="02070309020205020404" pitchFamily="49" charset="0"/>
                <a:cs typeface="Courier New" panose="02070309020205020404" pitchFamily="49" charset="0"/>
              </a:rPr>
              <a:t>self.first</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self.second</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return result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div(self):</a:t>
            </a:r>
          </a:p>
          <a:p>
            <a:r>
              <a:rPr lang="en-US" altLang="ko-KR" sz="1400" b="1" dirty="0">
                <a:latin typeface="Courier New" panose="02070309020205020404" pitchFamily="49" charset="0"/>
                <a:cs typeface="Courier New" panose="02070309020205020404" pitchFamily="49" charset="0"/>
              </a:rPr>
              <a:t>        result = </a:t>
            </a:r>
            <a:r>
              <a:rPr lang="en-US" altLang="ko-KR" sz="1400" b="1" dirty="0" err="1">
                <a:latin typeface="Courier New" panose="02070309020205020404" pitchFamily="49" charset="0"/>
                <a:cs typeface="Courier New" panose="02070309020205020404" pitchFamily="49" charset="0"/>
              </a:rPr>
              <a:t>self.first</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self.second</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return result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class </a:t>
            </a:r>
            <a:r>
              <a:rPr lang="en-US" altLang="ko-KR" sz="1400" b="1" dirty="0" err="1">
                <a:latin typeface="Courier New" panose="02070309020205020404" pitchFamily="49" charset="0"/>
                <a:cs typeface="Courier New" panose="02070309020205020404" pitchFamily="49" charset="0"/>
              </a:rPr>
              <a:t>MoreFourCal</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FourCal</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pow(self):</a:t>
            </a:r>
          </a:p>
          <a:p>
            <a:r>
              <a:rPr lang="en-US" altLang="ko-KR" sz="1400" b="1" dirty="0">
                <a:latin typeface="Courier New" panose="02070309020205020404" pitchFamily="49" charset="0"/>
                <a:cs typeface="Courier New" panose="02070309020205020404" pitchFamily="49" charset="0"/>
              </a:rPr>
              <a:t>        result = </a:t>
            </a:r>
            <a:r>
              <a:rPr lang="en-US" altLang="ko-KR" sz="1400" b="1" dirty="0" err="1">
                <a:latin typeface="Courier New" panose="02070309020205020404" pitchFamily="49" charset="0"/>
                <a:cs typeface="Courier New" panose="02070309020205020404" pitchFamily="49" charset="0"/>
              </a:rPr>
              <a:t>self.first</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self.second</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return result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m = </a:t>
            </a:r>
            <a:r>
              <a:rPr lang="en-US" altLang="ko-KR" sz="1400" b="1" dirty="0" err="1">
                <a:latin typeface="Courier New" panose="02070309020205020404" pitchFamily="49" charset="0"/>
                <a:cs typeface="Courier New" panose="02070309020205020404" pitchFamily="49" charset="0"/>
              </a:rPr>
              <a:t>MoreFourCal</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m.setdata</a:t>
            </a:r>
            <a:r>
              <a:rPr lang="en-US" altLang="ko-KR" sz="1400" b="1" dirty="0">
                <a:latin typeface="Courier New" panose="02070309020205020404" pitchFamily="49" charset="0"/>
                <a:cs typeface="Courier New" panose="02070309020205020404" pitchFamily="49" charset="0"/>
              </a:rPr>
              <a:t>(1,2)</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m.mul</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m.pow</a:t>
            </a:r>
            <a:r>
              <a:rPr lang="en-US" altLang="ko-KR" sz="1400" b="1" dirty="0">
                <a:latin typeface="Courier New" panose="02070309020205020404" pitchFamily="49" charset="0"/>
                <a:cs typeface="Courier New" panose="02070309020205020404" pitchFamily="49" charset="0"/>
              </a:rPr>
              <a:t>())</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810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Built-in functions : e.g., print</a:t>
            </a:r>
            <a:endParaRPr lang="ko-KR" altLang="en-US" sz="2800" b="1" dirty="0"/>
          </a:p>
        </p:txBody>
      </p:sp>
      <p:sp>
        <p:nvSpPr>
          <p:cNvPr id="3" name="내용 개체 틀 2"/>
          <p:cNvSpPr>
            <a:spLocks noGrp="1"/>
          </p:cNvSpPr>
          <p:nvPr>
            <p:ph idx="1"/>
          </p:nvPr>
        </p:nvSpPr>
        <p:spPr>
          <a:xfrm>
            <a:off x="838200" y="1825625"/>
            <a:ext cx="10515600" cy="372058"/>
          </a:xfrm>
        </p:spPr>
        <p:txBody>
          <a:bodyPr>
            <a:normAutofit/>
          </a:bodyPr>
          <a:lstStyle/>
          <a:p>
            <a:r>
              <a:rPr lang="en-US" altLang="ko-KR" sz="1800" dirty="0" err="1" smtClean="0"/>
              <a:t>dir</a:t>
            </a:r>
            <a:r>
              <a:rPr lang="en-US" altLang="ko-KR" sz="1800" dirty="0" smtClean="0"/>
              <a:t> : </a:t>
            </a:r>
            <a:r>
              <a:rPr lang="en-US" altLang="ko-KR" sz="1800" dirty="0" err="1"/>
              <a:t>dir</a:t>
            </a:r>
            <a:r>
              <a:rPr lang="ko-KR" altLang="en-US" sz="1800" dirty="0"/>
              <a:t>은 객체가 자체적으로 가지고 있는 변수나 함수를 보여 준다</a:t>
            </a:r>
            <a:r>
              <a:rPr lang="en-US" altLang="ko-KR" sz="1800" dirty="0"/>
              <a:t>. </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74438" y="2197683"/>
            <a:ext cx="8196722" cy="954107"/>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dir</a:t>
            </a:r>
            <a:r>
              <a:rPr lang="en-US" altLang="ko-KR" sz="1400" b="1" dirty="0">
                <a:latin typeface="Courier New" panose="02070309020205020404" pitchFamily="49" charset="0"/>
                <a:cs typeface="Courier New" panose="02070309020205020404" pitchFamily="49" charset="0"/>
              </a:rPr>
              <a:t>([1, 2, 3])</a:t>
            </a:r>
          </a:p>
          <a:p>
            <a:r>
              <a:rPr lang="en-US" altLang="ko-KR" sz="1400" b="1" dirty="0">
                <a:latin typeface="Courier New" panose="02070309020205020404" pitchFamily="49" charset="0"/>
                <a:cs typeface="Courier New" panose="02070309020205020404" pitchFamily="49" charset="0"/>
              </a:rPr>
              <a:t>['append', 'count', 'extend', 'index', 'insert', 'pop',...]</a:t>
            </a:r>
          </a:p>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dir</a:t>
            </a:r>
            <a:r>
              <a:rPr lang="en-US" altLang="ko-KR" sz="1400" b="1" dirty="0">
                <a:latin typeface="Courier New" panose="02070309020205020404" pitchFamily="49" charset="0"/>
                <a:cs typeface="Courier New" panose="02070309020205020404" pitchFamily="49" charset="0"/>
              </a:rPr>
              <a:t>({'1':'a'})</a:t>
            </a:r>
          </a:p>
          <a:p>
            <a:r>
              <a:rPr lang="en-US" altLang="ko-KR" sz="1400" b="1" dirty="0">
                <a:latin typeface="Courier New" panose="02070309020205020404" pitchFamily="49" charset="0"/>
                <a:cs typeface="Courier New" panose="02070309020205020404" pitchFamily="49" charset="0"/>
              </a:rPr>
              <a:t>['clear', 'copy', 'get', '</a:t>
            </a:r>
            <a:r>
              <a:rPr lang="en-US" altLang="ko-KR" sz="1400" b="1" dirty="0" err="1">
                <a:latin typeface="Courier New" panose="02070309020205020404" pitchFamily="49" charset="0"/>
                <a:cs typeface="Courier New" panose="02070309020205020404" pitchFamily="49" charset="0"/>
              </a:rPr>
              <a:t>has_key</a:t>
            </a:r>
            <a:r>
              <a:rPr lang="en-US" altLang="ko-KR" sz="1400" b="1" dirty="0">
                <a:latin typeface="Courier New" panose="02070309020205020404" pitchFamily="49" charset="0"/>
                <a:cs typeface="Courier New" panose="02070309020205020404" pitchFamily="49" charset="0"/>
              </a:rPr>
              <a:t>', 'items', 'keys',...]</a:t>
            </a:r>
            <a:endParaRPr lang="ko-KR" altLang="en-US" sz="1400" b="1" dirty="0">
              <a:latin typeface="Courier New" panose="02070309020205020404" pitchFamily="49" charset="0"/>
              <a:cs typeface="Courier New" panose="02070309020205020404" pitchFamily="49" charset="0"/>
            </a:endParaRPr>
          </a:p>
        </p:txBody>
      </p:sp>
      <p:sp>
        <p:nvSpPr>
          <p:cNvPr id="5" name="내용 개체 틀 2"/>
          <p:cNvSpPr txBox="1">
            <a:spLocks/>
          </p:cNvSpPr>
          <p:nvPr/>
        </p:nvSpPr>
        <p:spPr>
          <a:xfrm>
            <a:off x="909119" y="3337819"/>
            <a:ext cx="10515600" cy="372058"/>
          </a:xfrm>
          <a:prstGeom prst="rect">
            <a:avLst/>
          </a:prstGeom>
        </p:spPr>
        <p:txBody>
          <a:bodyPr vert="horz" lIns="91440" tIns="45720" rIns="91440" bIns="45720" rtlCol="0">
            <a:normAutofit fontScale="925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enumerate : </a:t>
            </a:r>
            <a:r>
              <a:rPr lang="ko-KR" altLang="en-US" sz="1800" dirty="0" err="1" smtClean="0"/>
              <a:t>자료형</a:t>
            </a:r>
            <a:r>
              <a:rPr lang="en-US" altLang="ko-KR" sz="1800" dirty="0" smtClean="0"/>
              <a:t>(List, Tuple, String)</a:t>
            </a:r>
            <a:r>
              <a:rPr lang="ko-KR" altLang="en-US" sz="1800" dirty="0"/>
              <a:t>을 입력으로 받아 인덱스 값을 포함하는 </a:t>
            </a:r>
            <a:r>
              <a:rPr lang="en-US" altLang="ko-KR" sz="1800" dirty="0"/>
              <a:t>enumerate </a:t>
            </a:r>
            <a:r>
              <a:rPr lang="ko-KR" altLang="en-US" sz="1800" dirty="0"/>
              <a:t>객체를 리턴</a:t>
            </a:r>
          </a:p>
        </p:txBody>
      </p:sp>
      <p:sp>
        <p:nvSpPr>
          <p:cNvPr id="6" name="TextBox 5">
            <a:extLst>
              <a:ext uri="{FF2B5EF4-FFF2-40B4-BE49-F238E27FC236}">
                <a16:creationId xmlns:a16="http://schemas.microsoft.com/office/drawing/2014/main" id="{A33BCD84-10D4-4F32-A89D-5B338AC70061}"/>
              </a:ext>
            </a:extLst>
          </p:cNvPr>
          <p:cNvSpPr txBox="1"/>
          <p:nvPr/>
        </p:nvSpPr>
        <p:spPr>
          <a:xfrm>
            <a:off x="974438" y="3725074"/>
            <a:ext cx="8196722" cy="52322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for </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name in enumerate(['body', 'foo', 'bar</a:t>
            </a:r>
            <a:r>
              <a:rPr lang="en-US" altLang="ko-KR" sz="1400" b="1" dirty="0" smtClean="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print(</a:t>
            </a:r>
            <a:r>
              <a:rPr lang="en-US" altLang="ko-KR" sz="1400" b="1" dirty="0" err="1" smtClean="0">
                <a:latin typeface="Courier New" panose="02070309020205020404" pitchFamily="49" charset="0"/>
                <a:cs typeface="Courier New" panose="02070309020205020404" pitchFamily="49" charset="0"/>
              </a:rPr>
              <a:t>i</a:t>
            </a:r>
            <a:r>
              <a:rPr lang="en-US" altLang="ko-KR" sz="1400" b="1" dirty="0" smtClean="0">
                <a:latin typeface="Courier New" panose="02070309020205020404" pitchFamily="49" charset="0"/>
                <a:cs typeface="Courier New" panose="02070309020205020404" pitchFamily="49" charset="0"/>
              </a:rPr>
              <a:t>, name)</a:t>
            </a:r>
            <a:endParaRPr lang="ko-KR" altLang="en-US" sz="1400" b="1" dirty="0">
              <a:latin typeface="Courier New" panose="02070309020205020404" pitchFamily="49" charset="0"/>
              <a:cs typeface="Courier New" panose="02070309020205020404" pitchFamily="49" charset="0"/>
            </a:endParaRPr>
          </a:p>
        </p:txBody>
      </p:sp>
      <p:sp>
        <p:nvSpPr>
          <p:cNvPr id="7" name="내용 개체 틀 2"/>
          <p:cNvSpPr txBox="1">
            <a:spLocks/>
          </p:cNvSpPr>
          <p:nvPr/>
        </p:nvSpPr>
        <p:spPr>
          <a:xfrm>
            <a:off x="909119" y="4426863"/>
            <a:ext cx="10515600" cy="37205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err="1" smtClean="0"/>
              <a:t>eval</a:t>
            </a:r>
            <a:r>
              <a:rPr lang="en-US" altLang="ko-KR" sz="1800" dirty="0" smtClean="0"/>
              <a:t> </a:t>
            </a:r>
            <a:r>
              <a:rPr lang="en-US" altLang="ko-KR" sz="1800" dirty="0"/>
              <a:t>: </a:t>
            </a:r>
            <a:r>
              <a:rPr lang="en-US" altLang="ko-KR" sz="1800" dirty="0" err="1"/>
              <a:t>eval</a:t>
            </a:r>
            <a:r>
              <a:rPr lang="en-US" altLang="ko-KR" sz="1800" dirty="0"/>
              <a:t>(expression)</a:t>
            </a:r>
            <a:r>
              <a:rPr lang="ko-KR" altLang="en-US" sz="1800" dirty="0"/>
              <a:t>은 실행 가능한 </a:t>
            </a:r>
            <a:r>
              <a:rPr lang="ko-KR" altLang="en-US" sz="1800" u="sng" dirty="0" smtClean="0"/>
              <a:t>문자열</a:t>
            </a:r>
            <a:r>
              <a:rPr lang="ko-KR" altLang="en-US" sz="1800" dirty="0" smtClean="0"/>
              <a:t>을 </a:t>
            </a:r>
            <a:r>
              <a:rPr lang="ko-KR" altLang="en-US" sz="1800" dirty="0"/>
              <a:t>입력으로 받아 문자열을 실행한 결과값을 리턴</a:t>
            </a:r>
          </a:p>
        </p:txBody>
      </p:sp>
      <p:sp>
        <p:nvSpPr>
          <p:cNvPr id="8" name="TextBox 7">
            <a:extLst>
              <a:ext uri="{FF2B5EF4-FFF2-40B4-BE49-F238E27FC236}">
                <a16:creationId xmlns:a16="http://schemas.microsoft.com/office/drawing/2014/main" id="{A33BCD84-10D4-4F32-A89D-5B338AC70061}"/>
              </a:ext>
            </a:extLst>
          </p:cNvPr>
          <p:cNvSpPr txBox="1"/>
          <p:nvPr/>
        </p:nvSpPr>
        <p:spPr>
          <a:xfrm>
            <a:off x="974438" y="4833788"/>
            <a:ext cx="8196722" cy="138499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('1+2')</a:t>
            </a:r>
          </a:p>
          <a:p>
            <a:r>
              <a:rPr lang="en-US" altLang="ko-KR" sz="1400" b="1" dirty="0">
                <a:latin typeface="Courier New" panose="02070309020205020404" pitchFamily="49" charset="0"/>
                <a:cs typeface="Courier New" panose="02070309020205020404" pitchFamily="49" charset="0"/>
              </a:rPr>
              <a:t>3</a:t>
            </a:r>
          </a:p>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("'hi' + 'a'")</a:t>
            </a:r>
          </a:p>
          <a:p>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hia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divmod</a:t>
            </a:r>
            <a:r>
              <a:rPr lang="en-US" altLang="ko-KR" sz="1400" b="1" dirty="0">
                <a:latin typeface="Courier New" panose="02070309020205020404" pitchFamily="49" charset="0"/>
                <a:cs typeface="Courier New" panose="02070309020205020404" pitchFamily="49" charset="0"/>
              </a:rPr>
              <a:t>(4, 3)')</a:t>
            </a:r>
          </a:p>
          <a:p>
            <a:r>
              <a:rPr lang="en-US" altLang="ko-KR" sz="1400" b="1" dirty="0">
                <a:latin typeface="Courier New" panose="02070309020205020404" pitchFamily="49" charset="0"/>
                <a:cs typeface="Courier New" panose="02070309020205020404" pitchFamily="49" charset="0"/>
              </a:rPr>
              <a:t>(1, 1)</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742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Built-in functions : e.g., print</a:t>
            </a:r>
            <a:endParaRPr lang="ko-KR" altLang="en-US" sz="2800" b="1" dirty="0"/>
          </a:p>
        </p:txBody>
      </p:sp>
      <p:sp>
        <p:nvSpPr>
          <p:cNvPr id="3" name="내용 개체 틀 2"/>
          <p:cNvSpPr>
            <a:spLocks noGrp="1"/>
          </p:cNvSpPr>
          <p:nvPr>
            <p:ph idx="1"/>
          </p:nvPr>
        </p:nvSpPr>
        <p:spPr>
          <a:xfrm>
            <a:off x="838200" y="1690688"/>
            <a:ext cx="10515600" cy="506995"/>
          </a:xfrm>
        </p:spPr>
        <p:txBody>
          <a:bodyPr>
            <a:noAutofit/>
          </a:bodyPr>
          <a:lstStyle/>
          <a:p>
            <a:r>
              <a:rPr lang="en-US" altLang="ko-KR" sz="1800" dirty="0" smtClean="0"/>
              <a:t>id : </a:t>
            </a:r>
            <a:r>
              <a:rPr lang="ko-KR" altLang="en-US" sz="1800" dirty="0"/>
              <a:t>객체를 </a:t>
            </a:r>
            <a:r>
              <a:rPr lang="ko-KR" altLang="en-US" sz="1800" dirty="0" err="1"/>
              <a:t>입력받아</a:t>
            </a:r>
            <a:r>
              <a:rPr lang="ko-KR" altLang="en-US" sz="1800" dirty="0"/>
              <a:t> 객체의 고유 </a:t>
            </a:r>
            <a:r>
              <a:rPr lang="ko-KR" altLang="en-US" sz="1800" dirty="0" err="1"/>
              <a:t>주소값</a:t>
            </a:r>
            <a:r>
              <a:rPr lang="en-US" altLang="ko-KR" sz="1800" dirty="0"/>
              <a:t>(</a:t>
            </a:r>
            <a:r>
              <a:rPr lang="ko-KR" altLang="en-US" sz="1800" dirty="0" err="1"/>
              <a:t>레퍼런스</a:t>
            </a:r>
            <a:r>
              <a:rPr lang="en-US" altLang="ko-KR" sz="1800" dirty="0"/>
              <a:t>)</a:t>
            </a:r>
            <a:r>
              <a:rPr lang="ko-KR" altLang="en-US" sz="1800" dirty="0"/>
              <a:t>을 </a:t>
            </a:r>
            <a:r>
              <a:rPr lang="ko-KR" altLang="en-US" sz="1800" dirty="0" smtClean="0"/>
              <a:t>리턴</a:t>
            </a:r>
            <a:r>
              <a:rPr lang="en-US" altLang="ko-KR" sz="1800" dirty="0"/>
              <a:t> </a:t>
            </a:r>
            <a:r>
              <a:rPr lang="en-US" altLang="ko-KR" sz="1800" dirty="0" smtClean="0"/>
              <a:t>or </a:t>
            </a:r>
            <a:r>
              <a:rPr lang="ko-KR" altLang="en-US" sz="1800" dirty="0" smtClean="0"/>
              <a:t>변</a:t>
            </a:r>
            <a:r>
              <a:rPr lang="ko-KR" altLang="en-US" sz="1800" dirty="0" smtClean="0"/>
              <a:t>수가 </a:t>
            </a:r>
            <a:r>
              <a:rPr lang="ko-KR" altLang="en-US" sz="1800" dirty="0"/>
              <a:t>가리키고 있는 객체의 주소를 리턴</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74438" y="2197683"/>
            <a:ext cx="8196722" cy="1169551"/>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a = 3</a:t>
            </a:r>
          </a:p>
          <a:p>
            <a:r>
              <a:rPr lang="en-US" altLang="ko-KR" sz="1400" b="1" dirty="0">
                <a:latin typeface="Courier New" panose="02070309020205020404" pitchFamily="49" charset="0"/>
                <a:cs typeface="Courier New" panose="02070309020205020404" pitchFamily="49" charset="0"/>
              </a:rPr>
              <a:t>&gt;&gt;&gt; id(3)</a:t>
            </a:r>
          </a:p>
          <a:p>
            <a:r>
              <a:rPr lang="en-US" altLang="ko-KR" sz="1400" b="1" dirty="0">
                <a:latin typeface="Courier New" panose="02070309020205020404" pitchFamily="49" charset="0"/>
                <a:cs typeface="Courier New" panose="02070309020205020404" pitchFamily="49" charset="0"/>
              </a:rPr>
              <a:t>135072304</a:t>
            </a:r>
          </a:p>
          <a:p>
            <a:r>
              <a:rPr lang="en-US" altLang="ko-KR" sz="1400" b="1" dirty="0">
                <a:latin typeface="Courier New" panose="02070309020205020404" pitchFamily="49" charset="0"/>
                <a:cs typeface="Courier New" panose="02070309020205020404" pitchFamily="49" charset="0"/>
              </a:rPr>
              <a:t>&gt;&gt;&gt; id(a)</a:t>
            </a:r>
          </a:p>
          <a:p>
            <a:r>
              <a:rPr lang="en-US" altLang="ko-KR" sz="1400" b="1" dirty="0">
                <a:latin typeface="Courier New" panose="02070309020205020404" pitchFamily="49" charset="0"/>
                <a:cs typeface="Courier New" panose="02070309020205020404" pitchFamily="49" charset="0"/>
              </a:rPr>
              <a:t>135072304</a:t>
            </a:r>
            <a:endParaRPr lang="ko-KR" altLang="en-US" sz="1400" b="1" dirty="0">
              <a:latin typeface="Courier New" panose="02070309020205020404" pitchFamily="49" charset="0"/>
              <a:cs typeface="Courier New" panose="02070309020205020404" pitchFamily="49" charset="0"/>
            </a:endParaRPr>
          </a:p>
        </p:txBody>
      </p:sp>
      <p:sp>
        <p:nvSpPr>
          <p:cNvPr id="5" name="내용 개체 틀 2"/>
          <p:cNvSpPr txBox="1">
            <a:spLocks/>
          </p:cNvSpPr>
          <p:nvPr/>
        </p:nvSpPr>
        <p:spPr>
          <a:xfrm>
            <a:off x="909119" y="3337819"/>
            <a:ext cx="10515600" cy="37205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input : </a:t>
            </a:r>
            <a:r>
              <a:rPr lang="ko-KR" altLang="en-US" sz="1800" dirty="0" smtClean="0"/>
              <a:t>사용자</a:t>
            </a:r>
            <a:r>
              <a:rPr lang="en-US" altLang="ko-KR" sz="1800" dirty="0" smtClean="0"/>
              <a:t> </a:t>
            </a:r>
            <a:r>
              <a:rPr lang="ko-KR" altLang="en-US" sz="1800" dirty="0" smtClean="0"/>
              <a:t>입력을 받는 함수</a:t>
            </a:r>
            <a:endParaRPr lang="ko-KR" altLang="en-US" sz="1800" dirty="0"/>
          </a:p>
        </p:txBody>
      </p:sp>
      <p:sp>
        <p:nvSpPr>
          <p:cNvPr id="6" name="TextBox 5">
            <a:extLst>
              <a:ext uri="{FF2B5EF4-FFF2-40B4-BE49-F238E27FC236}">
                <a16:creationId xmlns:a16="http://schemas.microsoft.com/office/drawing/2014/main" id="{A33BCD84-10D4-4F32-A89D-5B338AC70061}"/>
              </a:ext>
            </a:extLst>
          </p:cNvPr>
          <p:cNvSpPr txBox="1"/>
          <p:nvPr/>
        </p:nvSpPr>
        <p:spPr>
          <a:xfrm>
            <a:off x="974438" y="3725074"/>
            <a:ext cx="8196722" cy="138499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a = input()</a:t>
            </a:r>
          </a:p>
          <a:p>
            <a:r>
              <a:rPr lang="en-US" altLang="ko-KR" sz="1400" b="1" dirty="0">
                <a:latin typeface="Courier New" panose="02070309020205020404" pitchFamily="49" charset="0"/>
                <a:cs typeface="Courier New" panose="02070309020205020404" pitchFamily="49" charset="0"/>
              </a:rPr>
              <a:t>hi</a:t>
            </a:r>
          </a:p>
          <a:p>
            <a:r>
              <a:rPr lang="en-US" altLang="ko-KR" sz="1400" b="1" dirty="0">
                <a:latin typeface="Courier New" panose="02070309020205020404" pitchFamily="49" charset="0"/>
                <a:cs typeface="Courier New" panose="02070309020205020404" pitchFamily="49" charset="0"/>
              </a:rPr>
              <a:t>&gt;&gt;&gt; a</a:t>
            </a:r>
          </a:p>
          <a:p>
            <a:r>
              <a:rPr lang="en-US" altLang="ko-KR" sz="1400" b="1" dirty="0">
                <a:latin typeface="Courier New" panose="02070309020205020404" pitchFamily="49" charset="0"/>
                <a:cs typeface="Courier New" panose="02070309020205020404" pitchFamily="49" charset="0"/>
              </a:rPr>
              <a:t>'hi'</a:t>
            </a:r>
          </a:p>
          <a:p>
            <a:r>
              <a:rPr lang="en-US" altLang="ko-KR" sz="1400" b="1" dirty="0">
                <a:latin typeface="Courier New" panose="02070309020205020404" pitchFamily="49" charset="0"/>
                <a:cs typeface="Courier New" panose="02070309020205020404" pitchFamily="49" charset="0"/>
              </a:rPr>
              <a:t>&gt;&gt;&gt; b = input("Enter: ")</a:t>
            </a:r>
          </a:p>
          <a:p>
            <a:r>
              <a:rPr lang="en-US" altLang="ko-KR" sz="1400" b="1" dirty="0">
                <a:latin typeface="Courier New" panose="02070309020205020404" pitchFamily="49" charset="0"/>
                <a:cs typeface="Courier New" panose="02070309020205020404" pitchFamily="49" charset="0"/>
              </a:rPr>
              <a:t>Enter: hi</a:t>
            </a:r>
            <a:endParaRPr lang="ko-KR" altLang="en-US" sz="1400" b="1" dirty="0">
              <a:latin typeface="Courier New" panose="02070309020205020404" pitchFamily="49" charset="0"/>
              <a:cs typeface="Courier New" panose="02070309020205020404" pitchFamily="49" charset="0"/>
            </a:endParaRPr>
          </a:p>
        </p:txBody>
      </p:sp>
      <p:sp>
        <p:nvSpPr>
          <p:cNvPr id="7" name="내용 개체 틀 2"/>
          <p:cNvSpPr txBox="1">
            <a:spLocks/>
          </p:cNvSpPr>
          <p:nvPr/>
        </p:nvSpPr>
        <p:spPr>
          <a:xfrm>
            <a:off x="838200" y="5170979"/>
            <a:ext cx="10515600" cy="37205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err="1" smtClean="0"/>
              <a:t>int</a:t>
            </a:r>
            <a:r>
              <a:rPr lang="en-US" altLang="ko-KR" sz="1800" dirty="0" smtClean="0"/>
              <a:t> : </a:t>
            </a:r>
            <a:r>
              <a:rPr lang="ko-KR" altLang="en-US" sz="1800" dirty="0" smtClean="0"/>
              <a:t>정수</a:t>
            </a:r>
            <a:r>
              <a:rPr lang="en-US" altLang="ko-KR" sz="1800" dirty="0" smtClean="0"/>
              <a:t> </a:t>
            </a:r>
            <a:r>
              <a:rPr lang="ko-KR" altLang="en-US" sz="1800" dirty="0" smtClean="0"/>
              <a:t>형태 리턴</a:t>
            </a:r>
            <a:endParaRPr lang="ko-KR" altLang="en-US" sz="1800" dirty="0"/>
          </a:p>
        </p:txBody>
      </p:sp>
      <p:sp>
        <p:nvSpPr>
          <p:cNvPr id="9" name="TextBox 8">
            <a:extLst>
              <a:ext uri="{FF2B5EF4-FFF2-40B4-BE49-F238E27FC236}">
                <a16:creationId xmlns:a16="http://schemas.microsoft.com/office/drawing/2014/main" id="{A33BCD84-10D4-4F32-A89D-5B338AC70061}"/>
              </a:ext>
            </a:extLst>
          </p:cNvPr>
          <p:cNvSpPr txBox="1"/>
          <p:nvPr/>
        </p:nvSpPr>
        <p:spPr>
          <a:xfrm>
            <a:off x="974438" y="5561914"/>
            <a:ext cx="8196722" cy="954107"/>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int</a:t>
            </a:r>
            <a:r>
              <a:rPr lang="en-US" altLang="ko-KR" sz="1400" b="1" dirty="0">
                <a:latin typeface="Courier New" panose="02070309020205020404" pitchFamily="49" charset="0"/>
                <a:cs typeface="Courier New" panose="02070309020205020404" pitchFamily="49" charset="0"/>
              </a:rPr>
              <a:t>('3')</a:t>
            </a:r>
          </a:p>
          <a:p>
            <a:r>
              <a:rPr lang="en-US" altLang="ko-KR" sz="1400" b="1" dirty="0">
                <a:latin typeface="Courier New" panose="02070309020205020404" pitchFamily="49" charset="0"/>
                <a:cs typeface="Courier New" panose="02070309020205020404" pitchFamily="49" charset="0"/>
              </a:rPr>
              <a:t>3</a:t>
            </a:r>
          </a:p>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int</a:t>
            </a:r>
            <a:r>
              <a:rPr lang="en-US" altLang="ko-KR" sz="1400" b="1" dirty="0">
                <a:latin typeface="Courier New" panose="02070309020205020404" pitchFamily="49" charset="0"/>
                <a:cs typeface="Courier New" panose="02070309020205020404" pitchFamily="49" charset="0"/>
              </a:rPr>
              <a:t>(3.4)</a:t>
            </a:r>
          </a:p>
          <a:p>
            <a:r>
              <a:rPr lang="en-US" altLang="ko-KR" sz="1400" b="1" dirty="0">
                <a:latin typeface="Courier New" panose="02070309020205020404" pitchFamily="49" charset="0"/>
                <a:cs typeface="Courier New" panose="02070309020205020404" pitchFamily="49" charset="0"/>
              </a:rPr>
              <a:t>3</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062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Assignment</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228600" y="1838325"/>
            <a:ext cx="5867400" cy="3539430"/>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 = 'Fred'</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first_names</a:t>
            </a:r>
            <a:r>
              <a:rPr lang="en-US" altLang="ko-KR" sz="1400" b="1" dirty="0">
                <a:latin typeface="Courier New" panose="02070309020205020404" pitchFamily="49" charset="0"/>
                <a:cs typeface="Courier New" panose="02070309020205020404" pitchFamily="49" charset="0"/>
              </a:rPr>
              <a:t> = []</a:t>
            </a:r>
          </a:p>
          <a:p>
            <a:r>
              <a:rPr lang="en-US" altLang="ko-KR" sz="1400" b="1" dirty="0" err="1">
                <a:latin typeface="Courier New" panose="02070309020205020404" pitchFamily="49" charset="0"/>
                <a:cs typeface="Courier New" panose="02070309020205020404" pitchFamily="49" charset="0"/>
              </a:rPr>
              <a:t>first_names.append</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another_list_of_names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first_names</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another_list_of_names.append</a:t>
            </a:r>
            <a:r>
              <a:rPr lang="en-US" altLang="ko-KR" sz="1400" b="1" dirty="0">
                <a:latin typeface="Courier New" panose="02070309020205020404" pitchFamily="49" charset="0"/>
                <a:cs typeface="Courier New" panose="02070309020205020404" pitchFamily="49" charset="0"/>
              </a:rPr>
              <a:t>('George')</a:t>
            </a:r>
          </a:p>
          <a:p>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 = 'Bill'</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 (</a:t>
            </a:r>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first_names</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another_list_of_names</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print(id(</a:t>
            </a:r>
            <a:r>
              <a:rPr lang="en-US" altLang="ko-KR" sz="1400" b="1" dirty="0" err="1">
                <a:latin typeface="Courier New" panose="02070309020205020404" pitchFamily="49" charset="0"/>
                <a:cs typeface="Courier New" panose="02070309020205020404" pitchFamily="49" charset="0"/>
              </a:rPr>
              <a:t>first_names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print(id(</a:t>
            </a:r>
            <a:r>
              <a:rPr lang="en-US" altLang="ko-KR" sz="1400" b="1" dirty="0" err="1">
                <a:latin typeface="Courier New" panose="02070309020205020404" pitchFamily="49" charset="0"/>
                <a:cs typeface="Courier New" panose="02070309020205020404" pitchFamily="49" charset="0"/>
              </a:rPr>
              <a:t>another_list_of_names</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&gt;&gt;&gt; </a:t>
            </a:r>
            <a:r>
              <a:rPr lang="en-US" altLang="ko-KR" sz="1400" dirty="0" smtClean="0"/>
              <a:t>Bill </a:t>
            </a:r>
            <a:r>
              <a:rPr lang="en-US" altLang="ko-KR" sz="1400" dirty="0"/>
              <a:t>['Fred', 'George'] ['Fred', 'George'] </a:t>
            </a:r>
            <a:endParaRPr lang="en-US" altLang="ko-KR" sz="1400" dirty="0" smtClean="0"/>
          </a:p>
          <a:p>
            <a:r>
              <a:rPr lang="en-US" altLang="ko-KR" sz="1400" b="1" dirty="0">
                <a:latin typeface="Courier New" panose="02070309020205020404" pitchFamily="49" charset="0"/>
                <a:cs typeface="Courier New" panose="02070309020205020404" pitchFamily="49" charset="0"/>
              </a:rPr>
              <a:t>&gt;&gt;&gt;</a:t>
            </a:r>
            <a:endParaRPr lang="ko-KR" altLang="en-US" sz="14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33BCD84-10D4-4F32-A89D-5B338AC70061}"/>
              </a:ext>
            </a:extLst>
          </p:cNvPr>
          <p:cNvSpPr txBox="1"/>
          <p:nvPr/>
        </p:nvSpPr>
        <p:spPr>
          <a:xfrm>
            <a:off x="6223000" y="1838325"/>
            <a:ext cx="5867400" cy="3600986"/>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 = 'Fred'</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first_names</a:t>
            </a:r>
            <a:r>
              <a:rPr lang="en-US" altLang="ko-KR" sz="1400" b="1" dirty="0">
                <a:latin typeface="Courier New" panose="02070309020205020404" pitchFamily="49" charset="0"/>
                <a:cs typeface="Courier New" panose="02070309020205020404" pitchFamily="49" charset="0"/>
              </a:rPr>
              <a:t> = []</a:t>
            </a:r>
          </a:p>
          <a:p>
            <a:r>
              <a:rPr lang="en-US" altLang="ko-KR" sz="1400" b="1" dirty="0" err="1">
                <a:latin typeface="Courier New" panose="02070309020205020404" pitchFamily="49" charset="0"/>
                <a:cs typeface="Courier New" panose="02070309020205020404" pitchFamily="49" charset="0"/>
              </a:rPr>
              <a:t>first_names.append</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another_list_of_names</a:t>
            </a:r>
            <a:r>
              <a:rPr lang="en-US" altLang="ko-KR" sz="1400" b="1" dirty="0">
                <a:latin typeface="Courier New" panose="02070309020205020404" pitchFamily="49" charset="0"/>
                <a:cs typeface="Courier New" panose="02070309020205020404" pitchFamily="49" charset="0"/>
              </a:rPr>
              <a:t> = </a:t>
            </a:r>
            <a:r>
              <a:rPr lang="en-US" altLang="ko-KR" sz="1400" b="1" dirty="0" err="1" smtClean="0">
                <a:latin typeface="Courier New" panose="02070309020205020404" pitchFamily="49" charset="0"/>
                <a:cs typeface="Courier New" panose="02070309020205020404" pitchFamily="49" charset="0"/>
              </a:rPr>
              <a:t>first_names.copy</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another_list_of_names.append</a:t>
            </a:r>
            <a:r>
              <a:rPr lang="en-US" altLang="ko-KR" sz="1400" b="1" dirty="0">
                <a:latin typeface="Courier New" panose="02070309020205020404" pitchFamily="49" charset="0"/>
                <a:cs typeface="Courier New" panose="02070309020205020404" pitchFamily="49" charset="0"/>
              </a:rPr>
              <a:t>('George')</a:t>
            </a:r>
          </a:p>
          <a:p>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 = 'Bill'</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 (</a:t>
            </a:r>
            <a:r>
              <a:rPr lang="en-US" altLang="ko-KR" sz="1400" b="1" dirty="0" err="1">
                <a:latin typeface="Courier New" panose="02070309020205020404" pitchFamily="49" charset="0"/>
                <a:cs typeface="Courier New" panose="02070309020205020404" pitchFamily="49" charset="0"/>
              </a:rPr>
              <a:t>some_guy</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first_names</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another_list_of_names</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print(id(</a:t>
            </a:r>
            <a:r>
              <a:rPr lang="en-US" altLang="ko-KR" sz="1400" b="1" dirty="0" err="1">
                <a:latin typeface="Courier New" panose="02070309020205020404" pitchFamily="49" charset="0"/>
                <a:cs typeface="Courier New" panose="02070309020205020404" pitchFamily="49" charset="0"/>
              </a:rPr>
              <a:t>first_names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print(id(</a:t>
            </a:r>
            <a:r>
              <a:rPr lang="en-US" altLang="ko-KR" sz="1400" b="1" dirty="0" err="1">
                <a:latin typeface="Courier New" panose="02070309020205020404" pitchFamily="49" charset="0"/>
                <a:cs typeface="Courier New" panose="02070309020205020404" pitchFamily="49" charset="0"/>
              </a:rPr>
              <a:t>another_list_of_names</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&gt;&gt;&gt; </a:t>
            </a:r>
            <a:r>
              <a:rPr lang="en-US" altLang="ko-KR" sz="1400" dirty="0"/>
              <a:t>Bill ['Fred'] ['Fred', 'George']</a:t>
            </a:r>
            <a:endParaRPr lang="en-US" altLang="ko-KR" sz="1400" dirty="0" smtClean="0"/>
          </a:p>
          <a:p>
            <a:r>
              <a:rPr lang="en-US" altLang="ko-KR" sz="1400" b="1" dirty="0">
                <a:latin typeface="Courier New" panose="02070309020205020404" pitchFamily="49" charset="0"/>
                <a:cs typeface="Courier New" panose="02070309020205020404" pitchFamily="49" charset="0"/>
              </a:rPr>
              <a:t>&gt;&gt;&gt;</a:t>
            </a:r>
            <a:endParaRPr lang="ko-KR" altLang="en-US" sz="1400" b="1" dirty="0">
              <a:latin typeface="Courier New" panose="02070309020205020404" pitchFamily="49" charset="0"/>
              <a:cs typeface="Courier New" panose="02070309020205020404" pitchFamily="49" charset="0"/>
            </a:endParaRPr>
          </a:p>
        </p:txBody>
      </p:sp>
      <p:sp>
        <p:nvSpPr>
          <p:cNvPr id="3" name="TextBox 2"/>
          <p:cNvSpPr txBox="1"/>
          <p:nvPr/>
        </p:nvSpPr>
        <p:spPr>
          <a:xfrm>
            <a:off x="609600" y="6108700"/>
            <a:ext cx="9283700" cy="276999"/>
          </a:xfrm>
          <a:prstGeom prst="rect">
            <a:avLst/>
          </a:prstGeom>
          <a:noFill/>
        </p:spPr>
        <p:txBody>
          <a:bodyPr wrap="square" rtlCol="0">
            <a:spAutoFit/>
          </a:bodyPr>
          <a:lstStyle/>
          <a:p>
            <a:r>
              <a:rPr lang="en-US" altLang="ko-KR" sz="1200" dirty="0" smtClean="0"/>
              <a:t>[https</a:t>
            </a:r>
            <a:r>
              <a:rPr lang="en-US" altLang="ko-KR" sz="1200" dirty="0"/>
              <a:t>://jeffknupp.com/blog/2012/11/13/is-python-callbyvalue-or-callbyreference-neither</a:t>
            </a:r>
            <a:r>
              <a:rPr lang="en-US" altLang="ko-KR" sz="1200" dirty="0" smtClean="0"/>
              <a:t>/]</a:t>
            </a:r>
            <a:endParaRPr lang="ko-KR" altLang="en-US" sz="1200" dirty="0"/>
          </a:p>
        </p:txBody>
      </p:sp>
    </p:spTree>
    <p:extLst>
      <p:ext uri="{BB962C8B-B14F-4D97-AF65-F5344CB8AC3E}">
        <p14:creationId xmlns:p14="http://schemas.microsoft.com/office/powerpoint/2010/main" val="228039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Call</a:t>
            </a:r>
            <a:endParaRPr lang="ko-KR" altLang="en-US" sz="2800" b="1" dirty="0"/>
          </a:p>
        </p:txBody>
      </p:sp>
      <p:sp>
        <p:nvSpPr>
          <p:cNvPr id="3" name="내용 개체 틀 2"/>
          <p:cNvSpPr>
            <a:spLocks noGrp="1"/>
          </p:cNvSpPr>
          <p:nvPr>
            <p:ph idx="1"/>
          </p:nvPr>
        </p:nvSpPr>
        <p:spPr>
          <a:xfrm>
            <a:off x="838200" y="1825625"/>
            <a:ext cx="5537200" cy="4351338"/>
          </a:xfrm>
        </p:spPr>
        <p:txBody>
          <a:bodyPr>
            <a:normAutofit/>
          </a:bodyPr>
          <a:lstStyle/>
          <a:p>
            <a:r>
              <a:rPr lang="en-US" altLang="ko-KR" sz="1800" dirty="0"/>
              <a:t>immutable object</a:t>
            </a:r>
          </a:p>
          <a:p>
            <a:pPr lvl="1"/>
            <a:r>
              <a:rPr lang="en-US" altLang="ko-KR" sz="1800" dirty="0" err="1"/>
              <a:t>int</a:t>
            </a:r>
            <a:r>
              <a:rPr lang="en-US" altLang="ko-KR" sz="1800" dirty="0"/>
              <a:t>, float, </a:t>
            </a:r>
            <a:r>
              <a:rPr lang="en-US" altLang="ko-KR" sz="1800" dirty="0" err="1"/>
              <a:t>str</a:t>
            </a:r>
            <a:r>
              <a:rPr lang="en-US" altLang="ko-KR" sz="1800" dirty="0"/>
              <a:t>, tuple</a:t>
            </a:r>
          </a:p>
          <a:p>
            <a:pPr lvl="1"/>
            <a:r>
              <a:rPr lang="en-US" altLang="ko-KR" sz="1800" dirty="0"/>
              <a:t>immutable </a:t>
            </a:r>
            <a:r>
              <a:rPr lang="ko-KR" altLang="en-US" sz="1800" dirty="0"/>
              <a:t>객체가 함수의 </a:t>
            </a:r>
            <a:r>
              <a:rPr lang="en-US" altLang="ko-KR" sz="1800" dirty="0"/>
              <a:t>arguments</a:t>
            </a:r>
            <a:r>
              <a:rPr lang="ko-KR" altLang="en-US" sz="1800" dirty="0"/>
              <a:t>로 전달되면 처음에는 </a:t>
            </a:r>
            <a:r>
              <a:rPr lang="en-US" altLang="ko-KR" sz="1800" dirty="0"/>
              <a:t>call by reference</a:t>
            </a:r>
            <a:r>
              <a:rPr lang="ko-KR" altLang="en-US" sz="1800" dirty="0"/>
              <a:t>로 받지만</a:t>
            </a:r>
            <a:r>
              <a:rPr lang="en-US" altLang="ko-KR" sz="1800" dirty="0"/>
              <a:t>, </a:t>
            </a:r>
            <a:r>
              <a:rPr lang="ko-KR" altLang="en-US" sz="1800" dirty="0"/>
              <a:t>값이 변경되면 </a:t>
            </a:r>
            <a:r>
              <a:rPr lang="en-US" altLang="ko-KR" sz="1800" dirty="0"/>
              <a:t>call by value</a:t>
            </a:r>
            <a:r>
              <a:rPr lang="ko-KR" altLang="en-US" sz="1800" dirty="0"/>
              <a:t>로 </a:t>
            </a:r>
            <a:r>
              <a:rPr lang="ko-KR" altLang="en-US" sz="1800" dirty="0" smtClean="0"/>
              <a:t>동작한다</a:t>
            </a:r>
            <a:r>
              <a:rPr lang="en-US" altLang="ko-KR" sz="1800" smtClean="0"/>
              <a:t>(?).</a:t>
            </a:r>
            <a:r>
              <a:rPr lang="en-US" altLang="ko-KR" sz="1800" dirty="0"/>
              <a:t> </a:t>
            </a:r>
            <a:br>
              <a:rPr lang="en-US" altLang="ko-KR" sz="1800" dirty="0"/>
            </a:br>
            <a:r>
              <a:rPr lang="ko-KR" altLang="en-US" sz="1800" dirty="0"/>
              <a:t>즉 함수 내에서 </a:t>
            </a:r>
            <a:r>
              <a:rPr lang="en-US" altLang="ko-KR" sz="1800" dirty="0"/>
              <a:t>formal parameter </a:t>
            </a:r>
            <a:r>
              <a:rPr lang="ko-KR" altLang="en-US" sz="1800" dirty="0"/>
              <a:t>값이 바뀌어도</a:t>
            </a:r>
            <a:r>
              <a:rPr lang="en-US" altLang="ko-KR" sz="1800" dirty="0"/>
              <a:t>, actual parameter</a:t>
            </a:r>
            <a:r>
              <a:rPr lang="ko-KR" altLang="en-US" sz="1800" dirty="0"/>
              <a:t>에는 영향이 없다</a:t>
            </a:r>
            <a:r>
              <a:rPr lang="en-US" altLang="ko-KR" sz="1800" dirty="0"/>
              <a:t>.</a:t>
            </a:r>
          </a:p>
          <a:p>
            <a:r>
              <a:rPr lang="en-US" altLang="ko-KR" sz="1800" dirty="0"/>
              <a:t>mutable object</a:t>
            </a:r>
          </a:p>
          <a:p>
            <a:pPr lvl="1"/>
            <a:r>
              <a:rPr lang="en-US" altLang="ko-KR" sz="1800" dirty="0"/>
              <a:t>list, </a:t>
            </a:r>
            <a:r>
              <a:rPr lang="en-US" altLang="ko-KR" sz="1800" dirty="0" err="1"/>
              <a:t>dict</a:t>
            </a:r>
            <a:r>
              <a:rPr lang="en-US" altLang="ko-KR" sz="1800" dirty="0"/>
              <a:t>, set</a:t>
            </a:r>
          </a:p>
          <a:p>
            <a:pPr lvl="1"/>
            <a:r>
              <a:rPr lang="en-US" altLang="ko-KR" sz="1800" dirty="0"/>
              <a:t>mutable </a:t>
            </a:r>
            <a:r>
              <a:rPr lang="ko-KR" altLang="en-US" sz="1800" dirty="0"/>
              <a:t>객체가 함수의 </a:t>
            </a:r>
            <a:r>
              <a:rPr lang="en-US" altLang="ko-KR" sz="1800" dirty="0"/>
              <a:t>argument</a:t>
            </a:r>
            <a:r>
              <a:rPr lang="ko-KR" altLang="en-US" sz="1800" dirty="0"/>
              <a:t>로 넘어가면 </a:t>
            </a:r>
            <a:r>
              <a:rPr lang="en-US" altLang="ko-KR" sz="1800" dirty="0"/>
              <a:t>call by reference</a:t>
            </a:r>
            <a:r>
              <a:rPr lang="ko-KR" altLang="en-US" sz="1800" dirty="0"/>
              <a:t>로 동작한다</a:t>
            </a:r>
            <a:r>
              <a:rPr lang="en-US" altLang="ko-KR" sz="1800" dirty="0"/>
              <a:t>. </a:t>
            </a:r>
            <a:r>
              <a:rPr lang="ko-KR" altLang="en-US" sz="1800" dirty="0"/>
              <a:t>즉</a:t>
            </a:r>
            <a:r>
              <a:rPr lang="en-US" altLang="ko-KR" sz="1800" dirty="0"/>
              <a:t>, object reference</a:t>
            </a:r>
            <a:r>
              <a:rPr lang="ko-KR" altLang="en-US" sz="1800" dirty="0"/>
              <a:t>가 전달되어 </a:t>
            </a:r>
            <a:r>
              <a:rPr lang="en-US" altLang="ko-KR" sz="1800" dirty="0"/>
              <a:t>actual parameter</a:t>
            </a:r>
            <a:r>
              <a:rPr lang="ko-KR" altLang="en-US" sz="1800" dirty="0"/>
              <a:t>의 값에 영향을 미칠 수 있다</a:t>
            </a:r>
            <a:r>
              <a:rPr lang="en-US" altLang="ko-KR" sz="1800" dirty="0"/>
              <a:t>.</a:t>
            </a:r>
          </a:p>
          <a:p>
            <a:endParaRPr lang="ko-KR" altLang="en-US" sz="1800" dirty="0"/>
          </a:p>
        </p:txBody>
      </p:sp>
      <p:sp>
        <p:nvSpPr>
          <p:cNvPr id="4" name="TextBox 3"/>
          <p:cNvSpPr txBox="1"/>
          <p:nvPr/>
        </p:nvSpPr>
        <p:spPr>
          <a:xfrm>
            <a:off x="730250" y="5974250"/>
            <a:ext cx="10731500" cy="307777"/>
          </a:xfrm>
          <a:prstGeom prst="rect">
            <a:avLst/>
          </a:prstGeom>
          <a:noFill/>
        </p:spPr>
        <p:txBody>
          <a:bodyPr wrap="square" rtlCol="0">
            <a:spAutoFit/>
          </a:bodyPr>
          <a:lstStyle/>
          <a:p>
            <a:r>
              <a:rPr lang="en-US" altLang="ko-KR" sz="1400" dirty="0" smtClean="0"/>
              <a:t>[https</a:t>
            </a:r>
            <a:r>
              <a:rPr lang="en-US" altLang="ko-KR" sz="1400" dirty="0"/>
              <a:t>://wayhome25.github.io/cs/2017/04/11/cs-13</a:t>
            </a:r>
            <a:r>
              <a:rPr lang="en-US" altLang="ko-KR" sz="1400" dirty="0" smtClean="0"/>
              <a:t>/]</a:t>
            </a:r>
            <a:endParaRPr lang="ko-KR" altLang="en-US" sz="1400" dirty="0"/>
          </a:p>
        </p:txBody>
      </p:sp>
      <p:sp>
        <p:nvSpPr>
          <p:cNvPr id="5" name="TextBox 4">
            <a:extLst>
              <a:ext uri="{FF2B5EF4-FFF2-40B4-BE49-F238E27FC236}">
                <a16:creationId xmlns:a16="http://schemas.microsoft.com/office/drawing/2014/main" id="{A33BCD84-10D4-4F32-A89D-5B338AC70061}"/>
              </a:ext>
            </a:extLst>
          </p:cNvPr>
          <p:cNvSpPr txBox="1"/>
          <p:nvPr/>
        </p:nvSpPr>
        <p:spPr>
          <a:xfrm>
            <a:off x="7531100" y="2041525"/>
            <a:ext cx="2476500" cy="1384995"/>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foo(b):</a:t>
            </a:r>
          </a:p>
          <a:p>
            <a:r>
              <a:rPr lang="en-US" altLang="ko-KR" sz="1400" b="1" dirty="0">
                <a:latin typeface="Courier New" panose="02070309020205020404" pitchFamily="49" charset="0"/>
                <a:cs typeface="Courier New" panose="02070309020205020404" pitchFamily="49" charset="0"/>
              </a:rPr>
              <a:t>    b = 100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1</a:t>
            </a:r>
          </a:p>
          <a:p>
            <a:r>
              <a:rPr lang="en-US" altLang="ko-KR" sz="1400" b="1" dirty="0">
                <a:latin typeface="Courier New" panose="02070309020205020404" pitchFamily="49" charset="0"/>
                <a:cs typeface="Courier New" panose="02070309020205020404" pitchFamily="49" charset="0"/>
              </a:rPr>
              <a:t>foo(a)</a:t>
            </a:r>
          </a:p>
          <a:p>
            <a:r>
              <a:rPr lang="en-US" altLang="ko-KR" sz="1400" b="1" dirty="0">
                <a:latin typeface="Courier New" panose="02070309020205020404" pitchFamily="49" charset="0"/>
                <a:cs typeface="Courier New" panose="02070309020205020404" pitchFamily="49" charset="0"/>
              </a:rPr>
              <a:t>print(a)</a:t>
            </a:r>
            <a:endParaRPr lang="ko-KR" altLang="en-US" sz="1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33BCD84-10D4-4F32-A89D-5B338AC70061}"/>
              </a:ext>
            </a:extLst>
          </p:cNvPr>
          <p:cNvSpPr txBox="1"/>
          <p:nvPr/>
        </p:nvSpPr>
        <p:spPr>
          <a:xfrm>
            <a:off x="7531100" y="3748633"/>
            <a:ext cx="2476500" cy="1384995"/>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foo(b):</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b.append</a:t>
            </a:r>
            <a:r>
              <a:rPr lang="en-US" altLang="ko-KR" sz="1400" b="1" dirty="0">
                <a:latin typeface="Courier New" panose="02070309020205020404" pitchFamily="49" charset="0"/>
                <a:cs typeface="Courier New" panose="02070309020205020404" pitchFamily="49" charset="0"/>
              </a:rPr>
              <a:t>(100)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[1]</a:t>
            </a:r>
          </a:p>
          <a:p>
            <a:r>
              <a:rPr lang="en-US" altLang="ko-KR" sz="1400" b="1" dirty="0">
                <a:latin typeface="Courier New" panose="02070309020205020404" pitchFamily="49" charset="0"/>
                <a:cs typeface="Courier New" panose="02070309020205020404" pitchFamily="49" charset="0"/>
              </a:rPr>
              <a:t>foo(a)</a:t>
            </a:r>
          </a:p>
          <a:p>
            <a:r>
              <a:rPr lang="en-US" altLang="ko-KR" sz="1400" b="1" dirty="0">
                <a:latin typeface="Courier New" panose="02070309020205020404" pitchFamily="49" charset="0"/>
                <a:cs typeface="Courier New" panose="02070309020205020404" pitchFamily="49" charset="0"/>
              </a:rPr>
              <a:t>print(a)</a:t>
            </a:r>
            <a:endParaRPr lang="ko-KR" altLang="en-US" sz="1400" b="1" dirty="0">
              <a:latin typeface="Courier New" panose="02070309020205020404" pitchFamily="49" charset="0"/>
              <a:cs typeface="Courier New" panose="02070309020205020404" pitchFamily="49" charset="0"/>
            </a:endParaRPr>
          </a:p>
        </p:txBody>
      </p:sp>
      <p:sp>
        <p:nvSpPr>
          <p:cNvPr id="7" name="직사각형 6"/>
          <p:cNvSpPr/>
          <p:nvPr/>
        </p:nvSpPr>
        <p:spPr>
          <a:xfrm>
            <a:off x="730250" y="6311900"/>
            <a:ext cx="2867965" cy="338554"/>
          </a:xfrm>
          <a:prstGeom prst="rect">
            <a:avLst/>
          </a:prstGeom>
        </p:spPr>
        <p:txBody>
          <a:bodyPr wrap="none">
            <a:spAutoFit/>
          </a:bodyPr>
          <a:lstStyle/>
          <a:p>
            <a:r>
              <a:rPr lang="ko-KR" altLang="en-US" sz="1600" dirty="0"/>
              <a:t>https://ledgku.tistory.com/54</a:t>
            </a:r>
          </a:p>
        </p:txBody>
      </p:sp>
    </p:spTree>
    <p:extLst>
      <p:ext uri="{BB962C8B-B14F-4D97-AF65-F5344CB8AC3E}">
        <p14:creationId xmlns:p14="http://schemas.microsoft.com/office/powerpoint/2010/main" val="299976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EE0E8B-59F9-4AE1-81C7-5FF15825AA62}"/>
              </a:ext>
            </a:extLst>
          </p:cNvPr>
          <p:cNvSpPr>
            <a:spLocks noGrp="1"/>
          </p:cNvSpPr>
          <p:nvPr>
            <p:ph type="title"/>
          </p:nvPr>
        </p:nvSpPr>
        <p:spPr/>
        <p:txBody>
          <a:bodyPr/>
          <a:lstStyle/>
          <a:p>
            <a:r>
              <a:rPr lang="en-US" altLang="ko-KR" sz="2800" b="1" dirty="0" smtClean="0"/>
              <a:t>Ref.</a:t>
            </a:r>
            <a:endParaRPr lang="ko-KR" altLang="en-US" sz="2800" b="1" dirty="0"/>
          </a:p>
        </p:txBody>
      </p:sp>
      <p:sp>
        <p:nvSpPr>
          <p:cNvPr id="3" name="내용 개체 틀 2">
            <a:extLst>
              <a:ext uri="{FF2B5EF4-FFF2-40B4-BE49-F238E27FC236}">
                <a16:creationId xmlns:a16="http://schemas.microsoft.com/office/drawing/2014/main" id="{1E9D0A57-C3FD-49B5-A109-93247127FB46}"/>
              </a:ext>
            </a:extLst>
          </p:cNvPr>
          <p:cNvSpPr>
            <a:spLocks noGrp="1"/>
          </p:cNvSpPr>
          <p:nvPr>
            <p:ph idx="1"/>
          </p:nvPr>
        </p:nvSpPr>
        <p:spPr/>
        <p:txBody>
          <a:bodyPr>
            <a:normAutofit/>
          </a:bodyPr>
          <a:lstStyle/>
          <a:p>
            <a:r>
              <a:rPr lang="en-US" altLang="ko-KR" sz="1800" dirty="0" smtClean="0"/>
              <a:t>CS231n CNN for Visual Recognition by Justin Johnson, </a:t>
            </a:r>
          </a:p>
          <a:p>
            <a:pPr lvl="1"/>
            <a:r>
              <a:rPr lang="en-US" altLang="ko-KR" sz="1800" dirty="0" smtClean="0">
                <a:hlinkClick r:id="rId2"/>
              </a:rPr>
              <a:t>http</a:t>
            </a:r>
            <a:r>
              <a:rPr lang="en-US" altLang="ko-KR" sz="1800" dirty="0">
                <a:hlinkClick r:id="rId2"/>
              </a:rPr>
              <a:t>://cs231n.github.io/python-numpy-tutorial/</a:t>
            </a:r>
          </a:p>
          <a:p>
            <a:r>
              <a:rPr lang="en-US" altLang="ko-KR" sz="1800" dirty="0" smtClean="0"/>
              <a:t>Python </a:t>
            </a:r>
            <a:r>
              <a:rPr lang="en-US" altLang="ko-KR" sz="1800" dirty="0"/>
              <a:t>3.6.4 documentation</a:t>
            </a:r>
          </a:p>
          <a:p>
            <a:pPr lvl="1"/>
            <a:r>
              <a:rPr lang="en-US" altLang="ko-KR" sz="1800" dirty="0" smtClean="0">
                <a:hlinkClick r:id="rId2"/>
              </a:rPr>
              <a:t>https</a:t>
            </a:r>
            <a:r>
              <a:rPr lang="en-US" altLang="ko-KR" sz="1800" dirty="0">
                <a:hlinkClick r:id="rId2"/>
              </a:rPr>
              <a:t>://</a:t>
            </a:r>
            <a:r>
              <a:rPr lang="en-US" altLang="ko-KR" sz="1800" dirty="0" smtClean="0">
                <a:hlinkClick r:id="rId2"/>
              </a:rPr>
              <a:t>docs.python.org</a:t>
            </a:r>
            <a:endParaRPr lang="en-US" altLang="ko-KR" sz="1800" dirty="0" smtClean="0"/>
          </a:p>
          <a:p>
            <a:r>
              <a:rPr lang="ko-KR" altLang="en-US" sz="1800" dirty="0" smtClean="0"/>
              <a:t>점프 투 </a:t>
            </a:r>
            <a:r>
              <a:rPr lang="ko-KR" altLang="en-US" sz="1800" dirty="0" err="1" smtClean="0"/>
              <a:t>파이썬</a:t>
            </a:r>
            <a:r>
              <a:rPr lang="en-US" altLang="ko-KR" sz="1800" dirty="0" smtClean="0"/>
              <a:t>, </a:t>
            </a:r>
            <a:r>
              <a:rPr lang="ko-KR" altLang="en-US" sz="1800" dirty="0" smtClean="0"/>
              <a:t>박응용</a:t>
            </a:r>
            <a:endParaRPr lang="en-US" altLang="ko-KR" sz="1800" dirty="0" smtClean="0"/>
          </a:p>
          <a:p>
            <a:pPr lvl="1"/>
            <a:r>
              <a:rPr lang="en-US" altLang="ko-KR" sz="1800" dirty="0"/>
              <a:t>https://wikidocs.net/book/1</a:t>
            </a:r>
          </a:p>
          <a:p>
            <a:endParaRPr lang="en-US" altLang="ko-KR" sz="1800" dirty="0"/>
          </a:p>
          <a:p>
            <a:endParaRPr lang="en-US" altLang="ko-KR" sz="1800" dirty="0">
              <a:hlinkClick r:id="rId2"/>
            </a:endParaRPr>
          </a:p>
          <a:p>
            <a:pPr marL="0" indent="0">
              <a:buNone/>
            </a:pPr>
            <a:endParaRPr lang="en-US" altLang="ko-KR" sz="1800" dirty="0" smtClean="0"/>
          </a:p>
        </p:txBody>
      </p:sp>
    </p:spTree>
    <p:extLst>
      <p:ext uri="{BB962C8B-B14F-4D97-AF65-F5344CB8AC3E}">
        <p14:creationId xmlns:p14="http://schemas.microsoft.com/office/powerpoint/2010/main" val="22765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Call</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6064250" y="2701924"/>
            <a:ext cx="4089400" cy="2246769"/>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foo(b):</a:t>
            </a:r>
          </a:p>
          <a:p>
            <a:r>
              <a:rPr lang="en-US" altLang="ko-KR" sz="1400" b="1" dirty="0">
                <a:latin typeface="Courier New" panose="02070309020205020404" pitchFamily="49" charset="0"/>
                <a:cs typeface="Courier New" panose="02070309020205020404" pitchFamily="49" charset="0"/>
              </a:rPr>
              <a:t>    print("2. id(b)", id(b) )  </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b.append</a:t>
            </a:r>
            <a:r>
              <a:rPr lang="en-US" altLang="ko-KR" sz="1400" b="1" dirty="0">
                <a:latin typeface="Courier New" panose="02070309020205020404" pitchFamily="49" charset="0"/>
                <a:cs typeface="Courier New" panose="02070309020205020404" pitchFamily="49" charset="0"/>
              </a:rPr>
              <a:t>(100)</a:t>
            </a:r>
          </a:p>
          <a:p>
            <a:r>
              <a:rPr lang="en-US" altLang="ko-KR" sz="1400" b="1" dirty="0">
                <a:latin typeface="Courier New" panose="02070309020205020404" pitchFamily="49" charset="0"/>
                <a:cs typeface="Courier New" panose="02070309020205020404" pitchFamily="49" charset="0"/>
              </a:rPr>
              <a:t>    print("3. id(b)", id(b) )  </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[1]</a:t>
            </a:r>
          </a:p>
          <a:p>
            <a:r>
              <a:rPr lang="en-US" altLang="ko-KR" sz="1400" b="1" dirty="0">
                <a:latin typeface="Courier New" panose="02070309020205020404" pitchFamily="49" charset="0"/>
                <a:cs typeface="Courier New" panose="02070309020205020404" pitchFamily="49" charset="0"/>
              </a:rPr>
              <a:t>print("1. id(a)", id(a) )  </a:t>
            </a:r>
          </a:p>
          <a:p>
            <a:r>
              <a:rPr lang="en-US" altLang="ko-KR" sz="1400" b="1" dirty="0">
                <a:latin typeface="Courier New" panose="02070309020205020404" pitchFamily="49" charset="0"/>
                <a:cs typeface="Courier New" panose="02070309020205020404" pitchFamily="49" charset="0"/>
              </a:rPr>
              <a:t>foo(a)</a:t>
            </a:r>
          </a:p>
          <a:p>
            <a:r>
              <a:rPr lang="en-US" altLang="ko-KR" sz="1400" b="1" dirty="0">
                <a:latin typeface="Courier New" panose="02070309020205020404" pitchFamily="49" charset="0"/>
                <a:cs typeface="Courier New" panose="02070309020205020404" pitchFamily="49" charset="0"/>
              </a:rPr>
              <a:t>print("4. id(a)", id(a) )</a:t>
            </a:r>
          </a:p>
          <a:p>
            <a:r>
              <a:rPr lang="en-US" altLang="ko-KR" sz="1400" b="1" dirty="0">
                <a:latin typeface="Courier New" panose="02070309020205020404" pitchFamily="49" charset="0"/>
                <a:cs typeface="Courier New" panose="02070309020205020404" pitchFamily="49" charset="0"/>
              </a:rPr>
              <a:t>print(a)</a:t>
            </a:r>
            <a:endParaRPr lang="ko-KR" altLang="en-US" sz="14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33BCD84-10D4-4F32-A89D-5B338AC70061}"/>
              </a:ext>
            </a:extLst>
          </p:cNvPr>
          <p:cNvSpPr txBox="1"/>
          <p:nvPr/>
        </p:nvSpPr>
        <p:spPr>
          <a:xfrm>
            <a:off x="1587500" y="2698748"/>
            <a:ext cx="4089400" cy="2246769"/>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 foo(b):</a:t>
            </a:r>
          </a:p>
          <a:p>
            <a:r>
              <a:rPr lang="en-US" altLang="ko-KR" sz="1400" b="1" dirty="0">
                <a:latin typeface="Courier New" panose="02070309020205020404" pitchFamily="49" charset="0"/>
                <a:cs typeface="Courier New" panose="02070309020205020404" pitchFamily="49" charset="0"/>
              </a:rPr>
              <a:t>    print("2. id(b)", id(b) )  </a:t>
            </a:r>
          </a:p>
          <a:p>
            <a:r>
              <a:rPr lang="en-US" altLang="ko-KR" sz="1400" b="1" dirty="0">
                <a:latin typeface="Courier New" panose="02070309020205020404" pitchFamily="49" charset="0"/>
                <a:cs typeface="Courier New" panose="02070309020205020404" pitchFamily="49" charset="0"/>
              </a:rPr>
              <a:t>    b = 100</a:t>
            </a:r>
          </a:p>
          <a:p>
            <a:r>
              <a:rPr lang="en-US" altLang="ko-KR" sz="1400" b="1" dirty="0">
                <a:latin typeface="Courier New" panose="02070309020205020404" pitchFamily="49" charset="0"/>
                <a:cs typeface="Courier New" panose="02070309020205020404" pitchFamily="49" charset="0"/>
              </a:rPr>
              <a:t>    print("3. id(b)", id(b) )  </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1</a:t>
            </a:r>
          </a:p>
          <a:p>
            <a:r>
              <a:rPr lang="en-US" altLang="ko-KR" sz="1400" b="1" dirty="0">
                <a:latin typeface="Courier New" panose="02070309020205020404" pitchFamily="49" charset="0"/>
                <a:cs typeface="Courier New" panose="02070309020205020404" pitchFamily="49" charset="0"/>
              </a:rPr>
              <a:t>print("1. id(a)", id(a) )  </a:t>
            </a:r>
          </a:p>
          <a:p>
            <a:r>
              <a:rPr lang="en-US" altLang="ko-KR" sz="1400" b="1" dirty="0">
                <a:latin typeface="Courier New" panose="02070309020205020404" pitchFamily="49" charset="0"/>
                <a:cs typeface="Courier New" panose="02070309020205020404" pitchFamily="49" charset="0"/>
              </a:rPr>
              <a:t>foo(a)</a:t>
            </a:r>
          </a:p>
          <a:p>
            <a:r>
              <a:rPr lang="en-US" altLang="ko-KR" sz="1400" b="1" dirty="0">
                <a:latin typeface="Courier New" panose="02070309020205020404" pitchFamily="49" charset="0"/>
                <a:cs typeface="Courier New" panose="02070309020205020404" pitchFamily="49" charset="0"/>
              </a:rPr>
              <a:t>print("4. id(a)", id(a) )</a:t>
            </a:r>
          </a:p>
          <a:p>
            <a:r>
              <a:rPr lang="en-US" altLang="ko-KR" sz="1400" b="1" dirty="0">
                <a:latin typeface="Courier New" panose="02070309020205020404" pitchFamily="49" charset="0"/>
                <a:cs typeface="Courier New" panose="02070309020205020404" pitchFamily="49" charset="0"/>
              </a:rPr>
              <a:t>print(a)</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460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Built-in functions : e.g., print</a:t>
            </a:r>
            <a:endParaRPr lang="ko-KR" altLang="en-US" sz="2800" b="1" dirty="0"/>
          </a:p>
        </p:txBody>
      </p:sp>
      <p:sp>
        <p:nvSpPr>
          <p:cNvPr id="3" name="내용 개체 틀 2"/>
          <p:cNvSpPr>
            <a:spLocks noGrp="1"/>
          </p:cNvSpPr>
          <p:nvPr>
            <p:ph idx="1"/>
          </p:nvPr>
        </p:nvSpPr>
        <p:spPr>
          <a:xfrm>
            <a:off x="838200" y="2001906"/>
            <a:ext cx="10515600" cy="324835"/>
          </a:xfrm>
        </p:spPr>
        <p:txBody>
          <a:bodyPr>
            <a:normAutofit lnSpcReduction="10000"/>
          </a:bodyPr>
          <a:lstStyle/>
          <a:p>
            <a:r>
              <a:rPr lang="en-US" altLang="ko-KR" sz="1800" dirty="0" smtClean="0"/>
              <a:t>lambda : </a:t>
            </a:r>
            <a:r>
              <a:rPr lang="en-US" altLang="ko-KR" sz="1800" dirty="0"/>
              <a:t>lambda</a:t>
            </a:r>
            <a:r>
              <a:rPr lang="ko-KR" altLang="en-US" sz="1800" dirty="0"/>
              <a:t>는 함수를 생성할 때 사용하는 예약어로</a:t>
            </a:r>
            <a:r>
              <a:rPr lang="en-US" altLang="ko-KR" sz="1800" dirty="0"/>
              <a:t>, </a:t>
            </a:r>
            <a:r>
              <a:rPr lang="en-US" altLang="ko-KR" sz="1800" dirty="0" err="1"/>
              <a:t>def</a:t>
            </a:r>
            <a:r>
              <a:rPr lang="ko-KR" altLang="en-US" sz="1800" dirty="0"/>
              <a:t>와 동일한 </a:t>
            </a:r>
            <a:r>
              <a:rPr lang="ko-KR" altLang="en-US" sz="1800" dirty="0" smtClean="0"/>
              <a:t>역할</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74438" y="2508900"/>
            <a:ext cx="3521362" cy="738664"/>
          </a:xfrm>
          <a:prstGeom prst="rect">
            <a:avLst/>
          </a:prstGeom>
          <a:noFill/>
          <a:ln>
            <a:solidFill>
              <a:schemeClr val="bg1">
                <a:lumMod val="75000"/>
              </a:schemeClr>
            </a:solidFill>
          </a:ln>
        </p:spPr>
        <p:txBody>
          <a:bodyPr wrap="square" rtlCol="0">
            <a:spAutoFit/>
          </a:bodyPr>
          <a:lstStyle/>
          <a:p>
            <a:r>
              <a:rPr lang="pt-BR" altLang="ko-KR" sz="1400" b="1" dirty="0">
                <a:latin typeface="Courier New" panose="02070309020205020404" pitchFamily="49" charset="0"/>
                <a:cs typeface="Courier New" panose="02070309020205020404" pitchFamily="49" charset="0"/>
              </a:rPr>
              <a:t>&gt;&gt;&gt; sum = lambda a, b: a+b</a:t>
            </a:r>
          </a:p>
          <a:p>
            <a:r>
              <a:rPr lang="pt-BR" altLang="ko-KR" sz="1400" b="1" dirty="0">
                <a:latin typeface="Courier New" panose="02070309020205020404" pitchFamily="49" charset="0"/>
                <a:cs typeface="Courier New" panose="02070309020205020404" pitchFamily="49" charset="0"/>
              </a:rPr>
              <a:t>&gt;&gt;&gt; sum(3,4)</a:t>
            </a:r>
          </a:p>
          <a:p>
            <a:r>
              <a:rPr lang="pt-BR" altLang="ko-KR" sz="1400" b="1" dirty="0">
                <a:latin typeface="Courier New" panose="02070309020205020404" pitchFamily="49" charset="0"/>
                <a:cs typeface="Courier New" panose="02070309020205020404" pitchFamily="49" charset="0"/>
              </a:rPr>
              <a:t>7</a:t>
            </a:r>
            <a:endParaRPr lang="ko-KR" altLang="en-US" sz="14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A33BCD84-10D4-4F32-A89D-5B338AC70061}"/>
              </a:ext>
            </a:extLst>
          </p:cNvPr>
          <p:cNvSpPr txBox="1"/>
          <p:nvPr/>
        </p:nvSpPr>
        <p:spPr>
          <a:xfrm>
            <a:off x="974438" y="3429723"/>
            <a:ext cx="5515262" cy="1169551"/>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myList</a:t>
            </a:r>
            <a:r>
              <a:rPr lang="en-US" altLang="ko-KR" sz="1400" b="1" dirty="0">
                <a:latin typeface="Courier New" panose="02070309020205020404" pitchFamily="49" charset="0"/>
                <a:cs typeface="Courier New" panose="02070309020205020404" pitchFamily="49" charset="0"/>
              </a:rPr>
              <a:t> = [lambda </a:t>
            </a:r>
            <a:r>
              <a:rPr lang="en-US" altLang="ko-KR" sz="1400" b="1" dirty="0" err="1">
                <a:latin typeface="Courier New" panose="02070309020205020404" pitchFamily="49" charset="0"/>
                <a:cs typeface="Courier New" panose="02070309020205020404" pitchFamily="49" charset="0"/>
              </a:rPr>
              <a:t>a,b:a+b</a:t>
            </a:r>
            <a:r>
              <a:rPr lang="en-US" altLang="ko-KR" sz="1400" b="1" dirty="0">
                <a:latin typeface="Courier New" panose="02070309020205020404" pitchFamily="49" charset="0"/>
                <a:cs typeface="Courier New" panose="02070309020205020404" pitchFamily="49" charset="0"/>
              </a:rPr>
              <a:t>, lambda </a:t>
            </a:r>
            <a:r>
              <a:rPr lang="en-US" altLang="ko-KR" sz="1400" b="1" dirty="0" err="1">
                <a:latin typeface="Courier New" panose="02070309020205020404" pitchFamily="49" charset="0"/>
                <a:cs typeface="Courier New" panose="02070309020205020404" pitchFamily="49" charset="0"/>
              </a:rPr>
              <a:t>a,b:a</a:t>
            </a:r>
            <a:r>
              <a:rPr lang="en-US" altLang="ko-KR" sz="1400" b="1" dirty="0">
                <a:latin typeface="Courier New" panose="02070309020205020404" pitchFamily="49" charset="0"/>
                <a:cs typeface="Courier New" panose="02070309020205020404" pitchFamily="49" charset="0"/>
              </a:rPr>
              <a:t>*b]</a:t>
            </a:r>
          </a:p>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myList</a:t>
            </a:r>
            <a:r>
              <a:rPr lang="en-US" altLang="ko-KR" sz="1400" b="1" dirty="0">
                <a:latin typeface="Courier New" panose="02070309020205020404" pitchFamily="49" charset="0"/>
                <a:cs typeface="Courier New" panose="02070309020205020404" pitchFamily="49" charset="0"/>
              </a:rPr>
              <a:t>[0](3,4)</a:t>
            </a:r>
          </a:p>
          <a:p>
            <a:r>
              <a:rPr lang="en-US" altLang="ko-KR" sz="1400" b="1" dirty="0">
                <a:latin typeface="Courier New" panose="02070309020205020404" pitchFamily="49" charset="0"/>
                <a:cs typeface="Courier New" panose="02070309020205020404" pitchFamily="49" charset="0"/>
              </a:rPr>
              <a:t>7</a:t>
            </a:r>
          </a:p>
          <a:p>
            <a:r>
              <a:rPr lang="en-US" altLang="ko-KR" sz="1400" b="1" dirty="0">
                <a:latin typeface="Courier New" panose="02070309020205020404" pitchFamily="49" charset="0"/>
                <a:cs typeface="Courier New" panose="02070309020205020404" pitchFamily="49" charset="0"/>
              </a:rPr>
              <a:t>&gt;&gt;&gt; </a:t>
            </a:r>
            <a:r>
              <a:rPr lang="en-US" altLang="ko-KR" sz="1400" b="1" dirty="0" err="1">
                <a:latin typeface="Courier New" panose="02070309020205020404" pitchFamily="49" charset="0"/>
                <a:cs typeface="Courier New" panose="02070309020205020404" pitchFamily="49" charset="0"/>
              </a:rPr>
              <a:t>myList</a:t>
            </a:r>
            <a:r>
              <a:rPr lang="en-US" altLang="ko-KR" sz="1400" b="1" dirty="0">
                <a:latin typeface="Courier New" panose="02070309020205020404" pitchFamily="49" charset="0"/>
                <a:cs typeface="Courier New" panose="02070309020205020404" pitchFamily="49" charset="0"/>
              </a:rPr>
              <a:t>[1](3,4)</a:t>
            </a:r>
          </a:p>
          <a:p>
            <a:r>
              <a:rPr lang="en-US" altLang="ko-KR" sz="1400" b="1" dirty="0">
                <a:latin typeface="Courier New" panose="02070309020205020404" pitchFamily="49" charset="0"/>
                <a:cs typeface="Courier New" panose="02070309020205020404" pitchFamily="49" charset="0"/>
              </a:rPr>
              <a:t>12</a:t>
            </a:r>
            <a:endParaRPr lang="ko-KR" altLang="en-US" sz="1400" b="1" dirty="0">
              <a:latin typeface="Courier New" panose="02070309020205020404" pitchFamily="49" charset="0"/>
              <a:cs typeface="Courier New" panose="02070309020205020404" pitchFamily="49" charset="0"/>
            </a:endParaRPr>
          </a:p>
        </p:txBody>
      </p:sp>
      <p:sp>
        <p:nvSpPr>
          <p:cNvPr id="11" name="내용 개체 틀 2"/>
          <p:cNvSpPr txBox="1">
            <a:spLocks/>
          </p:cNvSpPr>
          <p:nvPr/>
        </p:nvSpPr>
        <p:spPr>
          <a:xfrm>
            <a:off x="838200" y="4827790"/>
            <a:ext cx="10515600" cy="324835"/>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err="1" smtClean="0"/>
              <a:t>len</a:t>
            </a:r>
            <a:r>
              <a:rPr lang="en-US" altLang="ko-KR" sz="1800" dirty="0" smtClean="0"/>
              <a:t> : </a:t>
            </a:r>
            <a:r>
              <a:rPr lang="en-US" altLang="ko-KR" sz="1800" dirty="0" err="1"/>
              <a:t>len</a:t>
            </a:r>
            <a:r>
              <a:rPr lang="en-US" altLang="ko-KR" sz="1800" dirty="0"/>
              <a:t>(s)</a:t>
            </a:r>
            <a:r>
              <a:rPr lang="ko-KR" altLang="en-US" sz="1800" dirty="0"/>
              <a:t>은 </a:t>
            </a:r>
            <a:r>
              <a:rPr lang="ko-KR" altLang="en-US" sz="1800" dirty="0" err="1"/>
              <a:t>입력값</a:t>
            </a:r>
            <a:r>
              <a:rPr lang="ko-KR" altLang="en-US" sz="1800" dirty="0"/>
              <a:t> </a:t>
            </a:r>
            <a:r>
              <a:rPr lang="en-US" altLang="ko-KR" sz="1800" dirty="0"/>
              <a:t>s</a:t>
            </a:r>
            <a:r>
              <a:rPr lang="ko-KR" altLang="en-US" sz="1800" dirty="0"/>
              <a:t>의 길이</a:t>
            </a:r>
            <a:r>
              <a:rPr lang="en-US" altLang="ko-KR" sz="1800" dirty="0"/>
              <a:t>(</a:t>
            </a:r>
            <a:r>
              <a:rPr lang="ko-KR" altLang="en-US" sz="1800" dirty="0"/>
              <a:t>요소의 전체 개수</a:t>
            </a:r>
            <a:r>
              <a:rPr lang="en-US" altLang="ko-KR" sz="1800" dirty="0"/>
              <a:t>)</a:t>
            </a:r>
            <a:r>
              <a:rPr lang="ko-KR" altLang="en-US" sz="1800" dirty="0"/>
              <a:t>를 리턴</a:t>
            </a:r>
          </a:p>
        </p:txBody>
      </p:sp>
      <p:sp>
        <p:nvSpPr>
          <p:cNvPr id="12" name="내용 개체 틀 2"/>
          <p:cNvSpPr txBox="1">
            <a:spLocks/>
          </p:cNvSpPr>
          <p:nvPr/>
        </p:nvSpPr>
        <p:spPr>
          <a:xfrm>
            <a:off x="838200" y="5218723"/>
            <a:ext cx="10515600" cy="324835"/>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list : </a:t>
            </a:r>
            <a:r>
              <a:rPr lang="en-US" altLang="ko-KR" sz="1800" dirty="0"/>
              <a:t>list(s)</a:t>
            </a:r>
            <a:r>
              <a:rPr lang="ko-KR" altLang="en-US" sz="1800" dirty="0"/>
              <a:t>는 반복 가능한 </a:t>
            </a:r>
            <a:r>
              <a:rPr lang="ko-KR" altLang="en-US" sz="1800" dirty="0" err="1"/>
              <a:t>자료형</a:t>
            </a:r>
            <a:r>
              <a:rPr lang="ko-KR" altLang="en-US" sz="1800" dirty="0"/>
              <a:t> </a:t>
            </a:r>
            <a:r>
              <a:rPr lang="en-US" altLang="ko-KR" sz="1800" dirty="0"/>
              <a:t>s</a:t>
            </a:r>
            <a:r>
              <a:rPr lang="ko-KR" altLang="en-US" sz="1800" dirty="0"/>
              <a:t>를 </a:t>
            </a:r>
            <a:r>
              <a:rPr lang="ko-KR" altLang="en-US" sz="1800" dirty="0" err="1"/>
              <a:t>입력받아</a:t>
            </a:r>
            <a:r>
              <a:rPr lang="ko-KR" altLang="en-US" sz="1800" dirty="0"/>
              <a:t> 리스트로 만들어 리턴</a:t>
            </a:r>
          </a:p>
        </p:txBody>
      </p:sp>
      <p:sp>
        <p:nvSpPr>
          <p:cNvPr id="14" name="TextBox 13">
            <a:extLst>
              <a:ext uri="{FF2B5EF4-FFF2-40B4-BE49-F238E27FC236}">
                <a16:creationId xmlns:a16="http://schemas.microsoft.com/office/drawing/2014/main" id="{A33BCD84-10D4-4F32-A89D-5B338AC70061}"/>
              </a:ext>
            </a:extLst>
          </p:cNvPr>
          <p:cNvSpPr txBox="1"/>
          <p:nvPr/>
        </p:nvSpPr>
        <p:spPr>
          <a:xfrm>
            <a:off x="974438" y="5609656"/>
            <a:ext cx="8196722" cy="954107"/>
          </a:xfrm>
          <a:prstGeom prst="rect">
            <a:avLst/>
          </a:prstGeom>
          <a:noFill/>
          <a:ln>
            <a:solidFill>
              <a:schemeClr val="bg1">
                <a:lumMod val="75000"/>
              </a:schemeClr>
            </a:solidFill>
          </a:ln>
        </p:spPr>
        <p:txBody>
          <a:bodyPr wrap="square" rtlCol="0">
            <a:spAutoFit/>
          </a:bodyPr>
          <a:lstStyle/>
          <a:p>
            <a:r>
              <a:rPr lang="pt-BR" altLang="ko-KR" sz="1400" b="1" dirty="0">
                <a:latin typeface="Courier New" panose="02070309020205020404" pitchFamily="49" charset="0"/>
                <a:cs typeface="Courier New" panose="02070309020205020404" pitchFamily="49" charset="0"/>
              </a:rPr>
              <a:t>&gt;&gt;&gt; list("python")</a:t>
            </a:r>
          </a:p>
          <a:p>
            <a:r>
              <a:rPr lang="pt-BR" altLang="ko-KR" sz="1400" b="1" dirty="0">
                <a:latin typeface="Courier New" panose="02070309020205020404" pitchFamily="49" charset="0"/>
                <a:cs typeface="Courier New" panose="02070309020205020404" pitchFamily="49" charset="0"/>
              </a:rPr>
              <a:t>['p', 'y', 't', 'h', 'o', 'n']</a:t>
            </a:r>
          </a:p>
          <a:p>
            <a:r>
              <a:rPr lang="pt-BR" altLang="ko-KR" sz="1400" b="1" dirty="0">
                <a:latin typeface="Courier New" panose="02070309020205020404" pitchFamily="49" charset="0"/>
                <a:cs typeface="Courier New" panose="02070309020205020404" pitchFamily="49" charset="0"/>
              </a:rPr>
              <a:t>&gt;&gt;&gt; list((1,2,3))</a:t>
            </a:r>
          </a:p>
          <a:p>
            <a:r>
              <a:rPr lang="pt-BR" altLang="ko-KR" sz="1400" b="1" dirty="0">
                <a:latin typeface="Courier New" panose="02070309020205020404" pitchFamily="49" charset="0"/>
                <a:cs typeface="Courier New" panose="02070309020205020404" pitchFamily="49" charset="0"/>
              </a:rPr>
              <a:t>[1, 2, 3]</a:t>
            </a:r>
            <a:endParaRPr lang="ko-KR" altLang="en-US" sz="1400" b="1"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33BCD84-10D4-4F32-A89D-5B338AC70061}"/>
              </a:ext>
            </a:extLst>
          </p:cNvPr>
          <p:cNvSpPr txBox="1"/>
          <p:nvPr/>
        </p:nvSpPr>
        <p:spPr>
          <a:xfrm>
            <a:off x="7197438" y="2408096"/>
            <a:ext cx="3521362" cy="1384995"/>
          </a:xfrm>
          <a:prstGeom prst="rect">
            <a:avLst/>
          </a:prstGeom>
          <a:noFill/>
          <a:ln>
            <a:solidFill>
              <a:schemeClr val="bg1">
                <a:lumMod val="75000"/>
              </a:schemeClr>
            </a:solidFill>
          </a:ln>
        </p:spPr>
        <p:txBody>
          <a:bodyPr wrap="square" rtlCol="0">
            <a:spAutoFit/>
          </a:bodyPr>
          <a:lstStyle/>
          <a:p>
            <a:r>
              <a:rPr lang="pt-BR" altLang="ko-KR" sz="1400" b="1" dirty="0">
                <a:latin typeface="Courier New" panose="02070309020205020404" pitchFamily="49" charset="0"/>
                <a:cs typeface="Courier New" panose="02070309020205020404" pitchFamily="49" charset="0"/>
              </a:rPr>
              <a:t>&gt;&gt;&gt; def transform(n):</a:t>
            </a:r>
          </a:p>
          <a:p>
            <a:r>
              <a:rPr lang="pt-BR" altLang="ko-KR" sz="1400" b="1" dirty="0">
                <a:latin typeface="Courier New" panose="02070309020205020404" pitchFamily="49" charset="0"/>
                <a:cs typeface="Courier New" panose="02070309020205020404" pitchFamily="49" charset="0"/>
              </a:rPr>
              <a:t>...     return lambda x: x + n</a:t>
            </a:r>
          </a:p>
          <a:p>
            <a:r>
              <a:rPr lang="pt-BR" altLang="ko-KR" sz="1400" b="1" dirty="0">
                <a:latin typeface="Courier New" panose="02070309020205020404" pitchFamily="49" charset="0"/>
                <a:cs typeface="Courier New" panose="02070309020205020404" pitchFamily="49" charset="0"/>
              </a:rPr>
              <a:t>...</a:t>
            </a:r>
          </a:p>
          <a:p>
            <a:r>
              <a:rPr lang="pt-BR" altLang="ko-KR" sz="1400" b="1" dirty="0">
                <a:latin typeface="Courier New" panose="02070309020205020404" pitchFamily="49" charset="0"/>
                <a:cs typeface="Courier New" panose="02070309020205020404" pitchFamily="49" charset="0"/>
              </a:rPr>
              <a:t>&gt;&gt;&gt; f = transform(3)</a:t>
            </a:r>
          </a:p>
          <a:p>
            <a:r>
              <a:rPr lang="pt-BR" altLang="ko-KR" sz="1400" b="1" dirty="0">
                <a:latin typeface="Courier New" panose="02070309020205020404" pitchFamily="49" charset="0"/>
                <a:cs typeface="Courier New" panose="02070309020205020404" pitchFamily="49" charset="0"/>
              </a:rPr>
              <a:t>&gt;&gt;&gt; f(4)</a:t>
            </a:r>
          </a:p>
          <a:p>
            <a:r>
              <a:rPr lang="pt-BR" altLang="ko-KR" sz="1400" b="1" dirty="0">
                <a:latin typeface="Courier New" panose="02070309020205020404" pitchFamily="49" charset="0"/>
                <a:cs typeface="Courier New" panose="02070309020205020404" pitchFamily="49" charset="0"/>
              </a:rPr>
              <a:t>7</a:t>
            </a:r>
          </a:p>
        </p:txBody>
      </p:sp>
    </p:spTree>
    <p:extLst>
      <p:ext uri="{BB962C8B-B14F-4D97-AF65-F5344CB8AC3E}">
        <p14:creationId xmlns:p14="http://schemas.microsoft.com/office/powerpoint/2010/main" val="401730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Built-in functions : e.g., print</a:t>
            </a:r>
            <a:endParaRPr lang="ko-KR" altLang="en-US" sz="2800" b="1" dirty="0"/>
          </a:p>
        </p:txBody>
      </p:sp>
      <p:sp>
        <p:nvSpPr>
          <p:cNvPr id="3" name="내용 개체 틀 2"/>
          <p:cNvSpPr>
            <a:spLocks noGrp="1"/>
          </p:cNvSpPr>
          <p:nvPr>
            <p:ph idx="1"/>
          </p:nvPr>
        </p:nvSpPr>
        <p:spPr>
          <a:xfrm>
            <a:off x="838200" y="2001906"/>
            <a:ext cx="10515600" cy="324835"/>
          </a:xfrm>
        </p:spPr>
        <p:txBody>
          <a:bodyPr>
            <a:normAutofit fontScale="92500"/>
          </a:bodyPr>
          <a:lstStyle/>
          <a:p>
            <a:r>
              <a:rPr lang="en-US" altLang="ko-KR" sz="1800" dirty="0" smtClean="0"/>
              <a:t>range</a:t>
            </a:r>
            <a:r>
              <a:rPr lang="en-US" altLang="ko-KR" sz="1800" dirty="0"/>
              <a:t>([start,] stop [,step</a:t>
            </a:r>
            <a:r>
              <a:rPr lang="en-US" altLang="ko-KR" sz="1800" dirty="0" smtClean="0"/>
              <a:t>]) : </a:t>
            </a:r>
            <a:r>
              <a:rPr lang="ko-KR" altLang="en-US" sz="1800" dirty="0" err="1"/>
              <a:t>입력받은</a:t>
            </a:r>
            <a:r>
              <a:rPr lang="ko-KR" altLang="en-US" sz="1800" dirty="0"/>
              <a:t> 숫자에 해당되는 범위의 값을 반복 가능한 객체로 만들어 리턴</a:t>
            </a:r>
          </a:p>
        </p:txBody>
      </p:sp>
      <p:sp>
        <p:nvSpPr>
          <p:cNvPr id="4" name="TextBox 3">
            <a:extLst>
              <a:ext uri="{FF2B5EF4-FFF2-40B4-BE49-F238E27FC236}">
                <a16:creationId xmlns:a16="http://schemas.microsoft.com/office/drawing/2014/main" id="{A33BCD84-10D4-4F32-A89D-5B338AC70061}"/>
              </a:ext>
            </a:extLst>
          </p:cNvPr>
          <p:cNvSpPr txBox="1"/>
          <p:nvPr/>
        </p:nvSpPr>
        <p:spPr>
          <a:xfrm>
            <a:off x="983492" y="2418365"/>
            <a:ext cx="8196722" cy="1815882"/>
          </a:xfrm>
          <a:prstGeom prst="rect">
            <a:avLst/>
          </a:prstGeom>
          <a:noFill/>
          <a:ln>
            <a:solidFill>
              <a:schemeClr val="bg1">
                <a:lumMod val="75000"/>
              </a:schemeClr>
            </a:solidFill>
          </a:ln>
        </p:spPr>
        <p:txBody>
          <a:bodyPr wrap="square" rtlCol="0">
            <a:spAutoFit/>
          </a:bodyPr>
          <a:lstStyle/>
          <a:p>
            <a:r>
              <a:rPr lang="pt-BR" altLang="ko-KR" sz="1400" b="1" dirty="0">
                <a:latin typeface="Courier New" panose="02070309020205020404" pitchFamily="49" charset="0"/>
                <a:cs typeface="Courier New" panose="02070309020205020404" pitchFamily="49" charset="0"/>
              </a:rPr>
              <a:t>&gt;&gt;&gt; list(range(5))</a:t>
            </a:r>
          </a:p>
          <a:p>
            <a:r>
              <a:rPr lang="pt-BR" altLang="ko-KR" sz="1400" b="1" dirty="0">
                <a:latin typeface="Courier New" panose="02070309020205020404" pitchFamily="49" charset="0"/>
                <a:cs typeface="Courier New" panose="02070309020205020404" pitchFamily="49" charset="0"/>
              </a:rPr>
              <a:t>[0, 1, 2, 3, 4]</a:t>
            </a:r>
          </a:p>
          <a:p>
            <a:r>
              <a:rPr lang="pt-BR" altLang="ko-KR" sz="1400" b="1" dirty="0">
                <a:latin typeface="Courier New" panose="02070309020205020404" pitchFamily="49" charset="0"/>
                <a:cs typeface="Courier New" panose="02070309020205020404" pitchFamily="49" charset="0"/>
              </a:rPr>
              <a:t>&gt;&gt;&gt; list(range(5, 10))</a:t>
            </a:r>
          </a:p>
          <a:p>
            <a:r>
              <a:rPr lang="pt-BR" altLang="ko-KR" sz="1400" b="1" dirty="0">
                <a:latin typeface="Courier New" panose="02070309020205020404" pitchFamily="49" charset="0"/>
                <a:cs typeface="Courier New" panose="02070309020205020404" pitchFamily="49" charset="0"/>
              </a:rPr>
              <a:t>[5, 6, 7, 8, 9]</a:t>
            </a:r>
          </a:p>
          <a:p>
            <a:r>
              <a:rPr lang="pt-BR" altLang="ko-KR" sz="1400" b="1" dirty="0">
                <a:latin typeface="Courier New" panose="02070309020205020404" pitchFamily="49" charset="0"/>
                <a:cs typeface="Courier New" panose="02070309020205020404" pitchFamily="49" charset="0"/>
              </a:rPr>
              <a:t>&gt;&gt;&gt; list(range(1, 10, 2))</a:t>
            </a:r>
          </a:p>
          <a:p>
            <a:r>
              <a:rPr lang="pt-BR" altLang="ko-KR" sz="1400" b="1" dirty="0">
                <a:latin typeface="Courier New" panose="02070309020205020404" pitchFamily="49" charset="0"/>
                <a:cs typeface="Courier New" panose="02070309020205020404" pitchFamily="49" charset="0"/>
              </a:rPr>
              <a:t>[1, 3, 5, 7, 9]</a:t>
            </a:r>
          </a:p>
          <a:p>
            <a:r>
              <a:rPr lang="pt-BR" altLang="ko-KR" sz="1400" b="1" dirty="0">
                <a:latin typeface="Courier New" panose="02070309020205020404" pitchFamily="49" charset="0"/>
                <a:cs typeface="Courier New" panose="02070309020205020404" pitchFamily="49" charset="0"/>
              </a:rPr>
              <a:t>&gt;&gt;&gt; list(range(0, -10, -1))</a:t>
            </a:r>
          </a:p>
          <a:p>
            <a:r>
              <a:rPr lang="pt-BR" altLang="ko-KR" sz="1400" b="1" dirty="0">
                <a:latin typeface="Courier New" panose="02070309020205020404" pitchFamily="49" charset="0"/>
                <a:cs typeface="Courier New" panose="02070309020205020404" pitchFamily="49" charset="0"/>
              </a:rPr>
              <a:t>[0, -1, -2, -3, -4, -5, -6, -7, -8, -9]</a:t>
            </a:r>
            <a:endParaRPr lang="ko-KR" altLang="en-US" sz="1400" b="1" dirty="0">
              <a:latin typeface="Courier New" panose="02070309020205020404" pitchFamily="49" charset="0"/>
              <a:cs typeface="Courier New" panose="02070309020205020404" pitchFamily="49" charset="0"/>
            </a:endParaRPr>
          </a:p>
        </p:txBody>
      </p:sp>
      <p:sp>
        <p:nvSpPr>
          <p:cNvPr id="9" name="내용 개체 틀 2"/>
          <p:cNvSpPr txBox="1">
            <a:spLocks/>
          </p:cNvSpPr>
          <p:nvPr/>
        </p:nvSpPr>
        <p:spPr>
          <a:xfrm>
            <a:off x="838200" y="4325871"/>
            <a:ext cx="10515600" cy="324835"/>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type : </a:t>
            </a:r>
            <a:r>
              <a:rPr lang="en-US" altLang="ko-KR" sz="1800" dirty="0"/>
              <a:t>type(object)</a:t>
            </a:r>
            <a:r>
              <a:rPr lang="ko-KR" altLang="en-US" sz="1800" dirty="0"/>
              <a:t>은 </a:t>
            </a:r>
            <a:r>
              <a:rPr lang="ko-KR" altLang="en-US" sz="1800" dirty="0" err="1"/>
              <a:t>입력값의</a:t>
            </a:r>
            <a:r>
              <a:rPr lang="ko-KR" altLang="en-US" sz="1800" dirty="0"/>
              <a:t> </a:t>
            </a:r>
            <a:r>
              <a:rPr lang="ko-KR" altLang="en-US" sz="1800" dirty="0" err="1"/>
              <a:t>자료형이</a:t>
            </a:r>
            <a:r>
              <a:rPr lang="ko-KR" altLang="en-US" sz="1800" dirty="0"/>
              <a:t> 무엇인지 알려주는 함수</a:t>
            </a:r>
          </a:p>
        </p:txBody>
      </p:sp>
      <p:sp>
        <p:nvSpPr>
          <p:cNvPr id="13" name="TextBox 12">
            <a:extLst>
              <a:ext uri="{FF2B5EF4-FFF2-40B4-BE49-F238E27FC236}">
                <a16:creationId xmlns:a16="http://schemas.microsoft.com/office/drawing/2014/main" id="{A33BCD84-10D4-4F32-A89D-5B338AC70061}"/>
              </a:ext>
            </a:extLst>
          </p:cNvPr>
          <p:cNvSpPr txBox="1"/>
          <p:nvPr/>
        </p:nvSpPr>
        <p:spPr>
          <a:xfrm>
            <a:off x="983492" y="4650706"/>
            <a:ext cx="8196722" cy="1384995"/>
          </a:xfrm>
          <a:prstGeom prst="rect">
            <a:avLst/>
          </a:prstGeom>
          <a:noFill/>
          <a:ln>
            <a:solidFill>
              <a:schemeClr val="bg1">
                <a:lumMod val="75000"/>
              </a:schemeClr>
            </a:solidFill>
          </a:ln>
        </p:spPr>
        <p:txBody>
          <a:bodyPr wrap="square" rtlCol="0">
            <a:spAutoFit/>
          </a:bodyPr>
          <a:lstStyle/>
          <a:p>
            <a:r>
              <a:rPr lang="pt-BR" altLang="ko-KR" sz="1400" b="1" dirty="0" smtClean="0">
                <a:latin typeface="Courier New" panose="02070309020205020404" pitchFamily="49" charset="0"/>
                <a:cs typeface="Courier New" panose="02070309020205020404" pitchFamily="49" charset="0"/>
              </a:rPr>
              <a:t>&gt;&gt;&gt; </a:t>
            </a:r>
            <a:r>
              <a:rPr lang="pt-BR" altLang="ko-KR" sz="1400" b="1" dirty="0">
                <a:latin typeface="Courier New" panose="02070309020205020404" pitchFamily="49" charset="0"/>
                <a:cs typeface="Courier New" panose="02070309020205020404" pitchFamily="49" charset="0"/>
              </a:rPr>
              <a:t>type("abc")</a:t>
            </a:r>
          </a:p>
          <a:p>
            <a:r>
              <a:rPr lang="pt-BR" altLang="ko-KR" sz="1400" b="1" dirty="0">
                <a:latin typeface="Courier New" panose="02070309020205020404" pitchFamily="49" charset="0"/>
                <a:cs typeface="Courier New" panose="02070309020205020404" pitchFamily="49" charset="0"/>
              </a:rPr>
              <a:t>&lt;class 'str'&gt;</a:t>
            </a:r>
          </a:p>
          <a:p>
            <a:r>
              <a:rPr lang="pt-BR" altLang="ko-KR" sz="1400" b="1" dirty="0">
                <a:latin typeface="Courier New" panose="02070309020205020404" pitchFamily="49" charset="0"/>
                <a:cs typeface="Courier New" panose="02070309020205020404" pitchFamily="49" charset="0"/>
              </a:rPr>
              <a:t>&gt;&gt;&gt; type([ ])</a:t>
            </a:r>
          </a:p>
          <a:p>
            <a:r>
              <a:rPr lang="pt-BR" altLang="ko-KR" sz="1400" b="1" dirty="0">
                <a:latin typeface="Courier New" panose="02070309020205020404" pitchFamily="49" charset="0"/>
                <a:cs typeface="Courier New" panose="02070309020205020404" pitchFamily="49" charset="0"/>
              </a:rPr>
              <a:t>&lt;class 'list'&gt;</a:t>
            </a:r>
          </a:p>
          <a:p>
            <a:r>
              <a:rPr lang="pt-BR" altLang="ko-KR" sz="1400" b="1" dirty="0">
                <a:latin typeface="Courier New" panose="02070309020205020404" pitchFamily="49" charset="0"/>
                <a:cs typeface="Courier New" panose="02070309020205020404" pitchFamily="49" charset="0"/>
              </a:rPr>
              <a:t>&gt;&gt;&gt; type(open("test", 'w'))</a:t>
            </a:r>
          </a:p>
          <a:p>
            <a:r>
              <a:rPr lang="pt-BR" altLang="ko-KR" sz="1400" b="1" dirty="0">
                <a:latin typeface="Courier New" panose="02070309020205020404" pitchFamily="49" charset="0"/>
                <a:cs typeface="Courier New" panose="02070309020205020404" pitchFamily="49" charset="0"/>
              </a:rPr>
              <a:t>&lt;class '_io.TextIOWrapper'&gt;</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2258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Built-in functions : e.g., print</a:t>
            </a:r>
            <a:endParaRPr lang="ko-KR" altLang="en-US" sz="2800" b="1" dirty="0"/>
          </a:p>
        </p:txBody>
      </p:sp>
      <p:sp>
        <p:nvSpPr>
          <p:cNvPr id="3" name="내용 개체 틀 2"/>
          <p:cNvSpPr>
            <a:spLocks noGrp="1"/>
          </p:cNvSpPr>
          <p:nvPr>
            <p:ph idx="1"/>
          </p:nvPr>
        </p:nvSpPr>
        <p:spPr>
          <a:xfrm>
            <a:off x="838200" y="1825625"/>
            <a:ext cx="10515600" cy="372058"/>
          </a:xfrm>
        </p:spPr>
        <p:txBody>
          <a:bodyPr>
            <a:normAutofit/>
          </a:bodyPr>
          <a:lstStyle/>
          <a:p>
            <a:r>
              <a:rPr lang="en-US" altLang="ko-KR" sz="1800" dirty="0" smtClean="0"/>
              <a:t>zip : </a:t>
            </a:r>
            <a:r>
              <a:rPr lang="ko-KR" altLang="en-US" sz="1800" dirty="0" smtClean="0"/>
              <a:t>동일한</a:t>
            </a:r>
            <a:r>
              <a:rPr lang="en-US" altLang="ko-KR" sz="1800" dirty="0" smtClean="0"/>
              <a:t> </a:t>
            </a:r>
            <a:r>
              <a:rPr lang="ko-KR" altLang="en-US" sz="1800" dirty="0" smtClean="0"/>
              <a:t>개수로 이루어진 </a:t>
            </a:r>
            <a:r>
              <a:rPr lang="ko-KR" altLang="en-US" sz="1800" dirty="0" err="1" smtClean="0"/>
              <a:t>자료형을</a:t>
            </a:r>
            <a:r>
              <a:rPr lang="ko-KR" altLang="en-US" sz="1800" dirty="0" smtClean="0"/>
              <a:t> 묶어 주는 역할</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74438" y="2197683"/>
            <a:ext cx="8196722" cy="138499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&gt;&gt;&gt; list(zip([1, 2, 3], [4, 5, 6]))</a:t>
            </a:r>
          </a:p>
          <a:p>
            <a:r>
              <a:rPr lang="en-US" altLang="ko-KR" sz="1400" b="1" dirty="0">
                <a:latin typeface="Courier New" panose="02070309020205020404" pitchFamily="49" charset="0"/>
                <a:cs typeface="Courier New" panose="02070309020205020404" pitchFamily="49" charset="0"/>
              </a:rPr>
              <a:t>[(1, 4), (2, 5), (3, 6)]</a:t>
            </a:r>
          </a:p>
          <a:p>
            <a:r>
              <a:rPr lang="en-US" altLang="ko-KR" sz="1400" b="1" dirty="0">
                <a:latin typeface="Courier New" panose="02070309020205020404" pitchFamily="49" charset="0"/>
                <a:cs typeface="Courier New" panose="02070309020205020404" pitchFamily="49" charset="0"/>
              </a:rPr>
              <a:t>&gt;&gt;&gt; list(zip([1, 2, 3], [4, 5, 6], [7, 8, 9]))</a:t>
            </a:r>
          </a:p>
          <a:p>
            <a:r>
              <a:rPr lang="en-US" altLang="ko-KR" sz="1400" b="1" dirty="0">
                <a:latin typeface="Courier New" panose="02070309020205020404" pitchFamily="49" charset="0"/>
                <a:cs typeface="Courier New" panose="02070309020205020404" pitchFamily="49" charset="0"/>
              </a:rPr>
              <a:t>[(1, 4, 7), (2, 5, 8), (3, 6, 9)]</a:t>
            </a:r>
          </a:p>
          <a:p>
            <a:r>
              <a:rPr lang="en-US" altLang="ko-KR" sz="1400" b="1" dirty="0">
                <a:latin typeface="Courier New" panose="02070309020205020404" pitchFamily="49" charset="0"/>
                <a:cs typeface="Courier New" panose="02070309020205020404" pitchFamily="49" charset="0"/>
              </a:rPr>
              <a:t>&gt;&gt;&gt; list(zip("</a:t>
            </a:r>
            <a:r>
              <a:rPr lang="en-US" altLang="ko-KR" sz="1400" b="1" dirty="0" err="1">
                <a:latin typeface="Courier New" panose="02070309020205020404" pitchFamily="49" charset="0"/>
                <a:cs typeface="Courier New" panose="02070309020205020404" pitchFamily="49" charset="0"/>
              </a:rPr>
              <a:t>abc</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def</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[('a', 'd'), ('b', 'e'), ('c', 'f')]</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670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Class and its attributes</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47544" y="1825625"/>
            <a:ext cx="6018032" cy="52322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class A:</a:t>
            </a:r>
          </a:p>
          <a:p>
            <a:r>
              <a:rPr lang="en-US" altLang="ko-KR" sz="1400" b="1" dirty="0">
                <a:latin typeface="Courier New" panose="02070309020205020404" pitchFamily="49" charset="0"/>
                <a:cs typeface="Courier New" panose="02070309020205020404" pitchFamily="49" charset="0"/>
              </a:rPr>
              <a:t>    a = "I am a class attribute!"</a:t>
            </a:r>
            <a:endParaRPr lang="ko-KR" altLang="en-US" sz="14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33BCD84-10D4-4F32-A89D-5B338AC70061}"/>
              </a:ext>
            </a:extLst>
          </p:cNvPr>
          <p:cNvSpPr txBox="1"/>
          <p:nvPr/>
        </p:nvSpPr>
        <p:spPr>
          <a:xfrm>
            <a:off x="947544" y="2483782"/>
            <a:ext cx="6018032" cy="203132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x = A()</a:t>
            </a:r>
          </a:p>
          <a:p>
            <a:r>
              <a:rPr lang="en-US" altLang="ko-KR" sz="1400" b="1" dirty="0">
                <a:latin typeface="Courier New" panose="02070309020205020404" pitchFamily="49" charset="0"/>
                <a:cs typeface="Courier New" panose="02070309020205020404" pitchFamily="49" charset="0"/>
              </a:rPr>
              <a:t>y = A()</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y.a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A.a</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A.a</a:t>
            </a:r>
            <a:r>
              <a:rPr lang="en-US" altLang="ko-KR" sz="1400" b="1" dirty="0">
                <a:latin typeface="Courier New" panose="02070309020205020404" pitchFamily="49" charset="0"/>
                <a:cs typeface="Courier New" panose="02070309020205020404" pitchFamily="49" charset="0"/>
              </a:rPr>
              <a:t> = "I am a renewed class attribute"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y.a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A.a</a:t>
            </a:r>
            <a:r>
              <a:rPr lang="en-US" altLang="ko-KR" sz="1400" b="1" dirty="0">
                <a:latin typeface="Courier New" panose="02070309020205020404" pitchFamily="49" charset="0"/>
                <a:cs typeface="Courier New" panose="02070309020205020404" pitchFamily="49" charset="0"/>
              </a:rPr>
              <a:t>)</a:t>
            </a:r>
            <a:endParaRPr lang="ko-KR" altLang="en-US" sz="1400"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A33BCD84-10D4-4F32-A89D-5B338AC70061}"/>
              </a:ext>
            </a:extLst>
          </p:cNvPr>
          <p:cNvSpPr txBox="1"/>
          <p:nvPr/>
        </p:nvSpPr>
        <p:spPr>
          <a:xfrm>
            <a:off x="947544" y="4788460"/>
            <a:ext cx="6018032" cy="954107"/>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x.a</a:t>
            </a:r>
            <a:r>
              <a:rPr lang="en-US" altLang="ko-KR" sz="1400" b="1" dirty="0">
                <a:latin typeface="Courier New" panose="02070309020205020404" pitchFamily="49" charset="0"/>
                <a:cs typeface="Courier New" panose="02070309020205020404" pitchFamily="49" charset="0"/>
              </a:rPr>
              <a:t> = "This creates a new instance attribute for x!"</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y.a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A.a</a:t>
            </a:r>
            <a:r>
              <a:rPr lang="en-US" altLang="ko-KR" sz="1400" b="1" dirty="0">
                <a:latin typeface="Courier New" panose="02070309020205020404" pitchFamily="49" charset="0"/>
                <a:cs typeface="Courier New" panose="02070309020205020404" pitchFamily="49" charset="0"/>
              </a:rPr>
              <a:t>)</a:t>
            </a:r>
            <a:endParaRPr lang="ko-KR" altLang="en-US" sz="1400"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33BCD84-10D4-4F32-A89D-5B338AC70061}"/>
              </a:ext>
            </a:extLst>
          </p:cNvPr>
          <p:cNvSpPr txBox="1"/>
          <p:nvPr/>
        </p:nvSpPr>
        <p:spPr>
          <a:xfrm>
            <a:off x="947544" y="5903893"/>
            <a:ext cx="6018032" cy="307777"/>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A.a</a:t>
            </a:r>
            <a:r>
              <a:rPr lang="en-US" altLang="ko-KR" sz="1400" b="1" dirty="0">
                <a:latin typeface="Courier New" panose="02070309020205020404" pitchFamily="49" charset="0"/>
                <a:cs typeface="Courier New" panose="02070309020205020404" pitchFamily="49" charset="0"/>
              </a:rPr>
              <a:t> = "I am the second-time renewed class attribute"</a:t>
            </a:r>
            <a:endParaRPr lang="ko-KR" altLang="en-US" sz="1400" b="1" dirty="0">
              <a:latin typeface="Courier New" panose="02070309020205020404" pitchFamily="49" charset="0"/>
              <a:cs typeface="Courier New" panose="02070309020205020404" pitchFamily="49" charset="0"/>
            </a:endParaRPr>
          </a:p>
        </p:txBody>
      </p:sp>
      <p:sp>
        <p:nvSpPr>
          <p:cNvPr id="3" name="TextBox 2"/>
          <p:cNvSpPr txBox="1"/>
          <p:nvPr/>
        </p:nvSpPr>
        <p:spPr>
          <a:xfrm>
            <a:off x="219075" y="6372996"/>
            <a:ext cx="10725150" cy="307777"/>
          </a:xfrm>
          <a:prstGeom prst="rect">
            <a:avLst/>
          </a:prstGeom>
          <a:noFill/>
        </p:spPr>
        <p:txBody>
          <a:bodyPr wrap="square" rtlCol="0">
            <a:spAutoFit/>
          </a:bodyPr>
          <a:lstStyle/>
          <a:p>
            <a:r>
              <a:rPr lang="en-US" altLang="ko-KR" sz="1400" dirty="0"/>
              <a:t>https://www.python-course.eu/python3_class_and_instance_attributes.php</a:t>
            </a:r>
            <a:endParaRPr lang="ko-KR" altLang="en-US" sz="1400" dirty="0"/>
          </a:p>
        </p:txBody>
      </p:sp>
    </p:spTree>
    <p:extLst>
      <p:ext uri="{BB962C8B-B14F-4D97-AF65-F5344CB8AC3E}">
        <p14:creationId xmlns:p14="http://schemas.microsoft.com/office/powerpoint/2010/main" val="421367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b="1" dirty="0" err="1" smtClean="0"/>
              <a:t>Numpy</a:t>
            </a:r>
            <a:endParaRPr lang="ko-KR" altLang="en-US" sz="2800" b="1" dirty="0"/>
          </a:p>
        </p:txBody>
      </p:sp>
      <p:sp>
        <p:nvSpPr>
          <p:cNvPr id="3" name="내용 개체 틀 2"/>
          <p:cNvSpPr>
            <a:spLocks noGrp="1"/>
          </p:cNvSpPr>
          <p:nvPr>
            <p:ph idx="1"/>
          </p:nvPr>
        </p:nvSpPr>
        <p:spPr/>
        <p:txBody>
          <a:bodyPr>
            <a:noAutofit/>
          </a:bodyPr>
          <a:lstStyle/>
          <a:p>
            <a:r>
              <a:rPr lang="en-US" altLang="ko-KR" sz="1800" dirty="0"/>
              <a:t>CS231n CNN for Visual Recognition by Justin Johnson, </a:t>
            </a:r>
          </a:p>
          <a:p>
            <a:pPr lvl="1"/>
            <a:r>
              <a:rPr lang="en-US" altLang="ko-KR" sz="1800" dirty="0">
                <a:hlinkClick r:id="rId2"/>
              </a:rPr>
              <a:t>http://cs231n.github.io/python-numpy-tutorial/</a:t>
            </a:r>
          </a:p>
          <a:p>
            <a:r>
              <a:rPr lang="en-US" altLang="ko-KR" sz="1800" dirty="0">
                <a:hlinkClick r:id="rId3"/>
              </a:rPr>
              <a:t>https://docs.scipy.org/doc/numpy/reference</a:t>
            </a:r>
            <a:r>
              <a:rPr lang="en-US" altLang="ko-KR" sz="1800" dirty="0" smtClean="0">
                <a:hlinkClick r:id="rId3"/>
              </a:rPr>
              <a:t>/</a:t>
            </a:r>
            <a:endParaRPr lang="en-US" altLang="ko-KR" sz="1800" dirty="0" smtClean="0"/>
          </a:p>
          <a:p>
            <a:endParaRPr lang="en-US" altLang="ko-KR" sz="1800" dirty="0"/>
          </a:p>
          <a:p>
            <a:r>
              <a:rPr lang="en-US" altLang="ko-KR" sz="1800" dirty="0" err="1"/>
              <a:t>NumPy</a:t>
            </a:r>
            <a:r>
              <a:rPr lang="en-US" altLang="ko-KR" sz="1800" dirty="0"/>
              <a:t> is the fundamental package for scientific computing with Python. It contains among other things:</a:t>
            </a:r>
          </a:p>
          <a:p>
            <a:pPr lvl="1"/>
            <a:r>
              <a:rPr lang="en-US" altLang="ko-KR" sz="1800" dirty="0"/>
              <a:t>a powerful N-dimensional array object</a:t>
            </a:r>
          </a:p>
          <a:p>
            <a:pPr lvl="1"/>
            <a:r>
              <a:rPr lang="en-US" altLang="ko-KR" sz="1800" dirty="0"/>
              <a:t>sophisticated (broadcasting) functions</a:t>
            </a:r>
          </a:p>
          <a:p>
            <a:pPr lvl="1"/>
            <a:r>
              <a:rPr lang="en-US" altLang="ko-KR" sz="1800" dirty="0"/>
              <a:t>tools for integrating C/C++ and Fortran code</a:t>
            </a:r>
          </a:p>
          <a:p>
            <a:pPr lvl="1"/>
            <a:r>
              <a:rPr lang="en-US" altLang="ko-KR" sz="1800" dirty="0"/>
              <a:t>useful linear algebra, Fourier transform, and random number capabilities</a:t>
            </a:r>
          </a:p>
          <a:p>
            <a:r>
              <a:rPr lang="en-US" altLang="ko-KR" sz="1800" dirty="0"/>
              <a:t>Besides its obvious scientific uses, </a:t>
            </a:r>
            <a:r>
              <a:rPr lang="en-US" altLang="ko-KR" sz="1800" dirty="0" err="1"/>
              <a:t>NumPy</a:t>
            </a:r>
            <a:r>
              <a:rPr lang="en-US" altLang="ko-KR" sz="1800" dirty="0"/>
              <a:t> can also be used as an efficient multi-dimensional container of generic data. Arbitrary data-types can be defined. This allows </a:t>
            </a:r>
            <a:r>
              <a:rPr lang="en-US" altLang="ko-KR" sz="1800" dirty="0" err="1"/>
              <a:t>NumPy</a:t>
            </a:r>
            <a:r>
              <a:rPr lang="en-US" altLang="ko-KR" sz="1800" dirty="0"/>
              <a:t> to seamlessly and speedily integrate with a wide variety of databases.</a:t>
            </a:r>
          </a:p>
          <a:p>
            <a:endParaRPr lang="ko-KR" altLang="en-US" sz="1800" dirty="0"/>
          </a:p>
        </p:txBody>
      </p:sp>
    </p:spTree>
    <p:extLst>
      <p:ext uri="{BB962C8B-B14F-4D97-AF65-F5344CB8AC3E}">
        <p14:creationId xmlns:p14="http://schemas.microsoft.com/office/powerpoint/2010/main" val="3282573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Arrays</a:t>
            </a:r>
            <a:endParaRPr lang="ko-KR" altLang="en-US" sz="2800" b="1" dirty="0"/>
          </a:p>
        </p:txBody>
      </p:sp>
      <p:sp>
        <p:nvSpPr>
          <p:cNvPr id="3" name="내용 개체 틀 2"/>
          <p:cNvSpPr>
            <a:spLocks noGrp="1"/>
          </p:cNvSpPr>
          <p:nvPr>
            <p:ph idx="1"/>
          </p:nvPr>
        </p:nvSpPr>
        <p:spPr>
          <a:xfrm>
            <a:off x="838200" y="1830150"/>
            <a:ext cx="10515600" cy="883579"/>
          </a:xfrm>
        </p:spPr>
        <p:txBody>
          <a:bodyPr>
            <a:normAutofit/>
          </a:bodyPr>
          <a:lstStyle/>
          <a:p>
            <a:r>
              <a:rPr lang="en-US" altLang="ko-KR" sz="1800" dirty="0"/>
              <a:t>A </a:t>
            </a:r>
            <a:r>
              <a:rPr lang="en-US" altLang="ko-KR" sz="1800" dirty="0" err="1"/>
              <a:t>numpy</a:t>
            </a:r>
            <a:r>
              <a:rPr lang="en-US" altLang="ko-KR" sz="1800" dirty="0"/>
              <a:t> array is a grid of values, all of the same type, and is indexed by a tuple of nonnegative integers. The number of dimensions is the </a:t>
            </a:r>
            <a:r>
              <a:rPr lang="en-US" altLang="ko-KR" sz="1800" b="1" i="1" dirty="0">
                <a:solidFill>
                  <a:srgbClr val="FF0000"/>
                </a:solidFill>
              </a:rPr>
              <a:t>rank</a:t>
            </a:r>
            <a:r>
              <a:rPr lang="en-US" altLang="ko-KR" sz="1800" dirty="0"/>
              <a:t> of the array; the </a:t>
            </a:r>
            <a:r>
              <a:rPr lang="en-US" altLang="ko-KR" sz="1800" b="1" i="1" dirty="0">
                <a:solidFill>
                  <a:srgbClr val="FF0000"/>
                </a:solidFill>
              </a:rPr>
              <a:t>shape</a:t>
            </a:r>
            <a:r>
              <a:rPr lang="en-US" altLang="ko-KR" sz="1800" dirty="0"/>
              <a:t> of an array is a tuple of integers giving the size of the array along each dimension.</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65385" y="2713730"/>
            <a:ext cx="8196722" cy="267765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 2, 3])   # Create a </a:t>
            </a:r>
            <a:r>
              <a:rPr lang="en-US" altLang="ko-KR" sz="1400" b="1" dirty="0">
                <a:solidFill>
                  <a:srgbClr val="FF0000"/>
                </a:solidFill>
                <a:latin typeface="Courier New" panose="02070309020205020404" pitchFamily="49" charset="0"/>
                <a:cs typeface="Courier New" panose="02070309020205020404" pitchFamily="49" charset="0"/>
              </a:rPr>
              <a:t>rank 1 </a:t>
            </a:r>
            <a:r>
              <a:rPr lang="en-US" altLang="ko-KR" sz="1400" b="1" dirty="0" smtClean="0">
                <a:latin typeface="Courier New" panose="02070309020205020404" pitchFamily="49" charset="0"/>
                <a:cs typeface="Courier New" panose="02070309020205020404" pitchFamily="49" charset="0"/>
              </a:rPr>
              <a:t>array</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print(type(a))            # Prints "&lt;class '</a:t>
            </a:r>
            <a:r>
              <a:rPr lang="en-US" altLang="ko-KR" sz="1400" b="1" dirty="0" err="1">
                <a:latin typeface="Courier New" panose="02070309020205020404" pitchFamily="49" charset="0"/>
                <a:cs typeface="Courier New" panose="02070309020205020404" pitchFamily="49" charset="0"/>
              </a:rPr>
              <a:t>numpy.ndarray</a:t>
            </a:r>
            <a:r>
              <a:rPr lang="en-US" altLang="ko-KR" sz="1400" b="1" dirty="0">
                <a:latin typeface="Courier New" panose="02070309020205020404" pitchFamily="49" charset="0"/>
                <a:cs typeface="Courier New" panose="02070309020205020404" pitchFamily="49" charset="0"/>
              </a:rPr>
              <a:t>'&gt;"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a.shape</a:t>
            </a:r>
            <a:r>
              <a:rPr lang="en-US" altLang="ko-KR" sz="1400" b="1" dirty="0">
                <a:latin typeface="Courier New" panose="02070309020205020404" pitchFamily="49" charset="0"/>
                <a:cs typeface="Courier New" panose="02070309020205020404" pitchFamily="49" charset="0"/>
              </a:rPr>
              <a:t>)            # Prints "(3,)"</a:t>
            </a:r>
          </a:p>
          <a:p>
            <a:r>
              <a:rPr lang="en-US" altLang="ko-KR" sz="1400" b="1" dirty="0">
                <a:latin typeface="Courier New" panose="02070309020205020404" pitchFamily="49" charset="0"/>
                <a:cs typeface="Courier New" panose="02070309020205020404" pitchFamily="49" charset="0"/>
              </a:rPr>
              <a:t>print(a[0], a[1], a[2])   # Prints "1 2 3"</a:t>
            </a:r>
          </a:p>
          <a:p>
            <a:r>
              <a:rPr lang="en-US" altLang="ko-KR" sz="1400" b="1" dirty="0">
                <a:latin typeface="Courier New" panose="02070309020205020404" pitchFamily="49" charset="0"/>
                <a:cs typeface="Courier New" panose="02070309020205020404" pitchFamily="49" charset="0"/>
              </a:rPr>
              <a:t>a[0] = 5                  # Change an element of the array</a:t>
            </a:r>
          </a:p>
          <a:p>
            <a:r>
              <a:rPr lang="en-US" altLang="ko-KR" sz="1400" b="1" dirty="0">
                <a:latin typeface="Courier New" panose="02070309020205020404" pitchFamily="49" charset="0"/>
                <a:cs typeface="Courier New" panose="02070309020205020404" pitchFamily="49" charset="0"/>
              </a:rPr>
              <a:t>print(a)                  # Prints "[5, 2, 3]"</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b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([[1,2,3],[4,5,6]])    # Create a </a:t>
            </a:r>
            <a:r>
              <a:rPr lang="en-US" altLang="ko-KR" sz="1400" b="1" dirty="0">
                <a:solidFill>
                  <a:srgbClr val="FF0000"/>
                </a:solidFill>
                <a:latin typeface="Courier New" panose="02070309020205020404" pitchFamily="49" charset="0"/>
                <a:cs typeface="Courier New" panose="02070309020205020404" pitchFamily="49" charset="0"/>
              </a:rPr>
              <a:t>rank 2</a:t>
            </a:r>
            <a:r>
              <a:rPr lang="en-US" altLang="ko-KR" sz="1400" b="1" dirty="0">
                <a:latin typeface="Courier New" panose="02070309020205020404" pitchFamily="49" charset="0"/>
                <a:cs typeface="Courier New" panose="02070309020205020404" pitchFamily="49" charset="0"/>
              </a:rPr>
              <a:t> array</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b.shape</a:t>
            </a:r>
            <a:r>
              <a:rPr lang="en-US" altLang="ko-KR" sz="1400" b="1" dirty="0">
                <a:latin typeface="Courier New" panose="02070309020205020404" pitchFamily="49" charset="0"/>
                <a:cs typeface="Courier New" panose="02070309020205020404" pitchFamily="49" charset="0"/>
              </a:rPr>
              <a:t>)                     # Prints "(2, 3)"</a:t>
            </a:r>
          </a:p>
          <a:p>
            <a:r>
              <a:rPr lang="en-US" altLang="ko-KR" sz="1400" b="1" dirty="0">
                <a:latin typeface="Courier New" panose="02070309020205020404" pitchFamily="49" charset="0"/>
                <a:cs typeface="Courier New" panose="02070309020205020404" pitchFamily="49" charset="0"/>
              </a:rPr>
              <a:t>print(b[0, 0], b[0, 1], b[1, 0])   # Prints "1 2 4"</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172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Array indexing</a:t>
            </a:r>
          </a:p>
        </p:txBody>
      </p:sp>
      <p:sp>
        <p:nvSpPr>
          <p:cNvPr id="3" name="내용 개체 틀 2"/>
          <p:cNvSpPr>
            <a:spLocks noGrp="1"/>
          </p:cNvSpPr>
          <p:nvPr>
            <p:ph idx="1"/>
          </p:nvPr>
        </p:nvSpPr>
        <p:spPr>
          <a:xfrm>
            <a:off x="838200" y="1830151"/>
            <a:ext cx="7318972" cy="439478"/>
          </a:xfrm>
        </p:spPr>
        <p:txBody>
          <a:bodyPr>
            <a:normAutofit/>
          </a:bodyPr>
          <a:lstStyle/>
          <a:p>
            <a:r>
              <a:rPr lang="en-US" altLang="ko-KR" sz="1800" dirty="0" smtClean="0"/>
              <a:t>Slicing : Similar to Python lists, </a:t>
            </a:r>
            <a:r>
              <a:rPr lang="en-US" altLang="ko-KR" sz="1800" dirty="0" err="1" smtClean="0"/>
              <a:t>Numpy</a:t>
            </a:r>
            <a:r>
              <a:rPr lang="en-US" altLang="ko-KR" sz="1800" dirty="0" smtClean="0"/>
              <a:t> arrays can be sliced.</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47278" y="2188147"/>
            <a:ext cx="10288071" cy="4185761"/>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the following rank 2 array with shape (3, 4)</a:t>
            </a:r>
          </a:p>
          <a:p>
            <a:r>
              <a:rPr lang="en-US" altLang="ko-KR" sz="1400" b="1" dirty="0">
                <a:latin typeface="Courier New" panose="02070309020205020404" pitchFamily="49" charset="0"/>
                <a:cs typeface="Courier New" panose="02070309020205020404" pitchFamily="49" charset="0"/>
              </a:rPr>
              <a:t># [[ 1  2  3  4]</a:t>
            </a:r>
          </a:p>
          <a:p>
            <a:r>
              <a:rPr lang="en-US" altLang="ko-KR" sz="1400" b="1" dirty="0">
                <a:latin typeface="Courier New" panose="02070309020205020404" pitchFamily="49" charset="0"/>
                <a:cs typeface="Courier New" panose="02070309020205020404" pitchFamily="49" charset="0"/>
              </a:rPr>
              <a:t>#  [ 5  6  7  8]</a:t>
            </a:r>
          </a:p>
          <a:p>
            <a:r>
              <a:rPr lang="en-US" altLang="ko-KR" sz="1400" b="1" dirty="0">
                <a:latin typeface="Courier New" panose="02070309020205020404" pitchFamily="49" charset="0"/>
                <a:cs typeface="Courier New" panose="02070309020205020404" pitchFamily="49" charset="0"/>
              </a:rPr>
              <a:t>#  [ 9 10 11 12]]</a:t>
            </a: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 [5,6,7,8], [9,10,11,12]])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Use slicing to pull out the subarray consisting of the first 2 rows</a:t>
            </a:r>
          </a:p>
          <a:p>
            <a:r>
              <a:rPr lang="en-US" altLang="ko-KR" sz="1400" b="1" dirty="0">
                <a:latin typeface="Courier New" panose="02070309020205020404" pitchFamily="49" charset="0"/>
                <a:cs typeface="Courier New" panose="02070309020205020404" pitchFamily="49" charset="0"/>
              </a:rPr>
              <a:t># and columns 1 and 2; b is the following array of shape (2, 2):</a:t>
            </a:r>
          </a:p>
          <a:p>
            <a:r>
              <a:rPr lang="en-US" altLang="ko-KR" sz="1400" b="1" dirty="0">
                <a:latin typeface="Courier New" panose="02070309020205020404" pitchFamily="49" charset="0"/>
                <a:cs typeface="Courier New" panose="02070309020205020404" pitchFamily="49" charset="0"/>
              </a:rPr>
              <a:t># [[2 3]</a:t>
            </a:r>
          </a:p>
          <a:p>
            <a:r>
              <a:rPr lang="en-US" altLang="ko-KR" sz="1400" b="1" dirty="0">
                <a:latin typeface="Courier New" panose="02070309020205020404" pitchFamily="49" charset="0"/>
                <a:cs typeface="Courier New" panose="02070309020205020404" pitchFamily="49" charset="0"/>
              </a:rPr>
              <a:t>#  [6 7]]</a:t>
            </a:r>
          </a:p>
          <a:p>
            <a:r>
              <a:rPr lang="en-US" altLang="ko-KR" sz="1400" b="1" dirty="0">
                <a:latin typeface="Courier New" panose="02070309020205020404" pitchFamily="49" charset="0"/>
                <a:cs typeface="Courier New" panose="02070309020205020404" pitchFamily="49" charset="0"/>
              </a:rPr>
              <a:t>b = a[:2, 1:3</a:t>
            </a:r>
            <a:r>
              <a:rPr lang="en-US" altLang="ko-KR" sz="1400" b="1" dirty="0" smtClean="0">
                <a:latin typeface="Courier New" panose="02070309020205020404" pitchFamily="49" charset="0"/>
                <a:cs typeface="Courier New" panose="02070309020205020404" pitchFamily="49" charset="0"/>
              </a:rPr>
              <a:t>]   # vs. b=a[:2,1:3].copy()</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A slice of an array is a view into the same data, so modifying it</a:t>
            </a:r>
          </a:p>
          <a:p>
            <a:r>
              <a:rPr lang="en-US" altLang="ko-KR" sz="1400" b="1" dirty="0">
                <a:latin typeface="Courier New" panose="02070309020205020404" pitchFamily="49" charset="0"/>
                <a:cs typeface="Courier New" panose="02070309020205020404" pitchFamily="49" charset="0"/>
              </a:rPr>
              <a:t># will modify the original array.</a:t>
            </a:r>
          </a:p>
          <a:p>
            <a:r>
              <a:rPr lang="en-US" altLang="ko-KR" sz="1400" b="1" dirty="0">
                <a:latin typeface="Courier New" panose="02070309020205020404" pitchFamily="49" charset="0"/>
                <a:cs typeface="Courier New" panose="02070309020205020404" pitchFamily="49" charset="0"/>
              </a:rPr>
              <a:t>print(a[0, 1])   # Prints "2"</a:t>
            </a:r>
          </a:p>
          <a:p>
            <a:r>
              <a:rPr lang="en-US" altLang="ko-KR" sz="1400" b="1" dirty="0">
                <a:latin typeface="Courier New" panose="02070309020205020404" pitchFamily="49" charset="0"/>
                <a:cs typeface="Courier New" panose="02070309020205020404" pitchFamily="49" charset="0"/>
              </a:rPr>
              <a:t>b[0, 0] = 77     # b[0, 0] is the same piece of data as a[0, 1</a:t>
            </a:r>
            <a:r>
              <a:rPr lang="en-US" altLang="ko-KR" sz="1400" b="1" dirty="0" smtClean="0">
                <a:latin typeface="Courier New" panose="02070309020205020404" pitchFamily="49" charset="0"/>
                <a:cs typeface="Courier New" panose="02070309020205020404" pitchFamily="49" charset="0"/>
              </a:rPr>
              <a:t>], try print(a)</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print(a[0, 1])   # Prints "77"</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758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Array indexing</a:t>
            </a:r>
          </a:p>
        </p:txBody>
      </p:sp>
      <p:sp>
        <p:nvSpPr>
          <p:cNvPr id="3" name="내용 개체 틀 2"/>
          <p:cNvSpPr>
            <a:spLocks noGrp="1"/>
          </p:cNvSpPr>
          <p:nvPr>
            <p:ph idx="1"/>
          </p:nvPr>
        </p:nvSpPr>
        <p:spPr>
          <a:xfrm>
            <a:off x="838200" y="1470948"/>
            <a:ext cx="2375780" cy="3436029"/>
          </a:xfrm>
        </p:spPr>
        <p:txBody>
          <a:bodyPr>
            <a:normAutofit/>
          </a:bodyPr>
          <a:lstStyle/>
          <a:p>
            <a:r>
              <a:rPr lang="en-US" altLang="ko-KR" sz="1800" dirty="0" smtClean="0"/>
              <a:t>You </a:t>
            </a:r>
            <a:r>
              <a:rPr lang="en-US" altLang="ko-KR" sz="1800" dirty="0"/>
              <a:t>can also mix integer indexing with slice indexing. However, doing so will yield an array of lower rank than the original array.</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3513937" y="1264694"/>
            <a:ext cx="7839863" cy="526297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the following rank 2 array with shape (3, 4)</a:t>
            </a:r>
          </a:p>
          <a:p>
            <a:r>
              <a:rPr lang="en-US" altLang="ko-KR" sz="1400" b="1" dirty="0">
                <a:latin typeface="Courier New" panose="02070309020205020404" pitchFamily="49" charset="0"/>
                <a:cs typeface="Courier New" panose="02070309020205020404" pitchFamily="49" charset="0"/>
              </a:rPr>
              <a:t># [[ 1  2  3  4]</a:t>
            </a:r>
          </a:p>
          <a:p>
            <a:r>
              <a:rPr lang="en-US" altLang="ko-KR" sz="1400" b="1" dirty="0">
                <a:latin typeface="Courier New" panose="02070309020205020404" pitchFamily="49" charset="0"/>
                <a:cs typeface="Courier New" panose="02070309020205020404" pitchFamily="49" charset="0"/>
              </a:rPr>
              <a:t>#  [ 5  6  7  8]</a:t>
            </a:r>
          </a:p>
          <a:p>
            <a:r>
              <a:rPr lang="en-US" altLang="ko-KR" sz="1400" b="1" dirty="0">
                <a:latin typeface="Courier New" panose="02070309020205020404" pitchFamily="49" charset="0"/>
                <a:cs typeface="Courier New" panose="02070309020205020404" pitchFamily="49" charset="0"/>
              </a:rPr>
              <a:t>#  [ 9 10 11 12]]</a:t>
            </a: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 [5,6,7,8], [9,10,11,12]])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Two ways of accessing the data in the middle row of the array.</a:t>
            </a:r>
          </a:p>
          <a:p>
            <a:r>
              <a:rPr lang="en-US" altLang="ko-KR" sz="1400" b="1" dirty="0">
                <a:latin typeface="Courier New" panose="02070309020205020404" pitchFamily="49" charset="0"/>
                <a:cs typeface="Courier New" panose="02070309020205020404" pitchFamily="49" charset="0"/>
              </a:rPr>
              <a:t># Mixing integer indexing with slices yields an array of lower rank,</a:t>
            </a:r>
          </a:p>
          <a:p>
            <a:r>
              <a:rPr lang="en-US" altLang="ko-KR" sz="1400" b="1" dirty="0">
                <a:latin typeface="Courier New" panose="02070309020205020404" pitchFamily="49" charset="0"/>
                <a:cs typeface="Courier New" panose="02070309020205020404" pitchFamily="49" charset="0"/>
              </a:rPr>
              <a:t># while using only slices yields an array of the same rank as the</a:t>
            </a:r>
          </a:p>
          <a:p>
            <a:r>
              <a:rPr lang="en-US" altLang="ko-KR" sz="1400" b="1" dirty="0">
                <a:latin typeface="Courier New" panose="02070309020205020404" pitchFamily="49" charset="0"/>
                <a:cs typeface="Courier New" panose="02070309020205020404" pitchFamily="49" charset="0"/>
              </a:rPr>
              <a:t># original array:</a:t>
            </a:r>
          </a:p>
          <a:p>
            <a:r>
              <a:rPr lang="en-US" altLang="ko-KR" sz="1400" b="1" dirty="0">
                <a:latin typeface="Courier New" panose="02070309020205020404" pitchFamily="49" charset="0"/>
                <a:cs typeface="Courier New" panose="02070309020205020404" pitchFamily="49" charset="0"/>
              </a:rPr>
              <a:t>row_r1 = a[1, :]    # Rank 1 view of the second row of a</a:t>
            </a:r>
          </a:p>
          <a:p>
            <a:r>
              <a:rPr lang="en-US" altLang="ko-KR" sz="1400" b="1" dirty="0">
                <a:latin typeface="Courier New" panose="02070309020205020404" pitchFamily="49" charset="0"/>
                <a:cs typeface="Courier New" panose="02070309020205020404" pitchFamily="49" charset="0"/>
              </a:rPr>
              <a:t>row_r2 = a[1:2, :]  # Rank 2 view of the second row of a</a:t>
            </a:r>
          </a:p>
          <a:p>
            <a:r>
              <a:rPr lang="en-US" altLang="ko-KR" sz="1400" b="1" dirty="0">
                <a:latin typeface="Courier New" panose="02070309020205020404" pitchFamily="49" charset="0"/>
                <a:cs typeface="Courier New" panose="02070309020205020404" pitchFamily="49" charset="0"/>
              </a:rPr>
              <a:t>print(row_r1, row_r1.shape)  # Prints "[5 6 7 8] (4,)"</a:t>
            </a:r>
          </a:p>
          <a:p>
            <a:r>
              <a:rPr lang="en-US" altLang="ko-KR" sz="1400" b="1" dirty="0">
                <a:latin typeface="Courier New" panose="02070309020205020404" pitchFamily="49" charset="0"/>
                <a:cs typeface="Courier New" panose="02070309020205020404" pitchFamily="49" charset="0"/>
              </a:rPr>
              <a:t>print(row_r2, row_r2.shape)  # Prints "[[5 6 7 8]] (1, 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We can make the same distinction when accessing columns of an array:</a:t>
            </a:r>
          </a:p>
          <a:p>
            <a:r>
              <a:rPr lang="en-US" altLang="ko-KR" sz="1400" b="1" dirty="0">
                <a:latin typeface="Courier New" panose="02070309020205020404" pitchFamily="49" charset="0"/>
                <a:cs typeface="Courier New" panose="02070309020205020404" pitchFamily="49" charset="0"/>
              </a:rPr>
              <a:t>col_r1 = a[:, 1]</a:t>
            </a:r>
          </a:p>
          <a:p>
            <a:r>
              <a:rPr lang="en-US" altLang="ko-KR" sz="1400" b="1" dirty="0">
                <a:latin typeface="Courier New" panose="02070309020205020404" pitchFamily="49" charset="0"/>
                <a:cs typeface="Courier New" panose="02070309020205020404" pitchFamily="49" charset="0"/>
              </a:rPr>
              <a:t>col_r2 = a[:, 1:2]</a:t>
            </a:r>
          </a:p>
          <a:p>
            <a:r>
              <a:rPr lang="en-US" altLang="ko-KR" sz="1400" b="1" dirty="0">
                <a:latin typeface="Courier New" panose="02070309020205020404" pitchFamily="49" charset="0"/>
                <a:cs typeface="Courier New" panose="02070309020205020404" pitchFamily="49" charset="0"/>
              </a:rPr>
              <a:t>print(col_r1, col_r1.shape)  # Prints "[ 2  6 10] (3,)"</a:t>
            </a:r>
          </a:p>
          <a:p>
            <a:r>
              <a:rPr lang="en-US" altLang="ko-KR" sz="1400" b="1" dirty="0">
                <a:latin typeface="Courier New" panose="02070309020205020404" pitchFamily="49" charset="0"/>
                <a:cs typeface="Courier New" panose="02070309020205020404" pitchFamily="49" charset="0"/>
              </a:rPr>
              <a:t>print(col_r2, col_r2.shape)  # Prints "[[ 2]</a:t>
            </a:r>
          </a:p>
          <a:p>
            <a:r>
              <a:rPr lang="en-US" altLang="ko-KR" sz="1400" b="1" dirty="0">
                <a:latin typeface="Courier New" panose="02070309020205020404" pitchFamily="49" charset="0"/>
                <a:cs typeface="Courier New" panose="02070309020205020404" pitchFamily="49" charset="0"/>
              </a:rPr>
              <a:t>                             #          [ 6]</a:t>
            </a:r>
          </a:p>
          <a:p>
            <a:r>
              <a:rPr lang="en-US" altLang="ko-KR" sz="1400" b="1" dirty="0">
                <a:latin typeface="Courier New" panose="02070309020205020404" pitchFamily="49" charset="0"/>
                <a:cs typeface="Courier New" panose="02070309020205020404" pitchFamily="49" charset="0"/>
              </a:rPr>
              <a:t>                             #          [10]] (3, 1)"</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95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Array indexing</a:t>
            </a:r>
          </a:p>
        </p:txBody>
      </p:sp>
      <p:sp>
        <p:nvSpPr>
          <p:cNvPr id="3" name="내용 개체 틀 2"/>
          <p:cNvSpPr>
            <a:spLocks noGrp="1"/>
          </p:cNvSpPr>
          <p:nvPr>
            <p:ph idx="1"/>
          </p:nvPr>
        </p:nvSpPr>
        <p:spPr>
          <a:xfrm>
            <a:off x="838200" y="1470949"/>
            <a:ext cx="10813610" cy="873900"/>
          </a:xfrm>
        </p:spPr>
        <p:txBody>
          <a:bodyPr>
            <a:normAutofit/>
          </a:bodyPr>
          <a:lstStyle/>
          <a:p>
            <a:r>
              <a:rPr lang="en-US" altLang="ko-KR" sz="1800" b="1" u="sng" dirty="0"/>
              <a:t>Integer array </a:t>
            </a:r>
            <a:r>
              <a:rPr lang="en-US" altLang="ko-KR" sz="1800" b="1" dirty="0" smtClean="0"/>
              <a:t>indexing : </a:t>
            </a:r>
            <a:r>
              <a:rPr lang="en-US" altLang="ko-KR" sz="1800" dirty="0" smtClean="0"/>
              <a:t>When </a:t>
            </a:r>
            <a:r>
              <a:rPr lang="en-US" altLang="ko-KR" sz="1800" dirty="0"/>
              <a:t>you index into </a:t>
            </a:r>
            <a:r>
              <a:rPr lang="en-US" altLang="ko-KR" sz="1800" dirty="0" err="1"/>
              <a:t>numpy</a:t>
            </a:r>
            <a:r>
              <a:rPr lang="en-US" altLang="ko-KR" sz="1800" dirty="0"/>
              <a:t> arrays using slicing, the resulting array view will always be a subarray of the original array. In contrast, integer array indexing allows you to construct arbitrary arrays using the data from another array</a:t>
            </a:r>
            <a:r>
              <a:rPr lang="en-US" altLang="ko-KR" sz="1800" dirty="0" smtClean="0"/>
              <a:t>.</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87609" y="2351111"/>
            <a:ext cx="7839863" cy="3754874"/>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 [3, 4], [5, 6]])</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An example of integer array indexing.</a:t>
            </a:r>
          </a:p>
          <a:p>
            <a:r>
              <a:rPr lang="en-US" altLang="ko-KR" sz="1400" b="1" dirty="0">
                <a:latin typeface="Courier New" panose="02070309020205020404" pitchFamily="49" charset="0"/>
                <a:cs typeface="Courier New" panose="02070309020205020404" pitchFamily="49" charset="0"/>
              </a:rPr>
              <a:t># The returned array will have shape (3,) and</a:t>
            </a:r>
          </a:p>
          <a:p>
            <a:r>
              <a:rPr lang="en-US" altLang="ko-KR" sz="1400" b="1" dirty="0">
                <a:latin typeface="Courier New" panose="02070309020205020404" pitchFamily="49" charset="0"/>
                <a:cs typeface="Courier New" panose="02070309020205020404" pitchFamily="49" charset="0"/>
              </a:rPr>
              <a:t>print(a[[0, 1, 2], [0, 1, 0]])  # Prints "[1 4 5</a:t>
            </a:r>
            <a:r>
              <a:rPr lang="en-US" altLang="ko-KR" sz="1400" b="1" dirty="0" smtClean="0">
                <a:latin typeface="Courier New" panose="02070309020205020404" pitchFamily="49" charset="0"/>
                <a:cs typeface="Courier New" panose="02070309020205020404" pitchFamily="49" charset="0"/>
              </a:rPr>
              <a:t>]“  </a:t>
            </a:r>
            <a:endParaRPr lang="en-US" altLang="ko-KR" sz="1400" b="1" dirty="0">
              <a:solidFill>
                <a:srgbClr val="FF0000"/>
              </a:solidFill>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The above example of integer array indexing is equivalent to this:</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([a[0, 0], a[1, 1], a[2, 0]]))  # Prints "[1 4 5]"</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When using integer array indexing, you can reuse the same</a:t>
            </a:r>
          </a:p>
          <a:p>
            <a:r>
              <a:rPr lang="en-US" altLang="ko-KR" sz="1400" b="1" dirty="0">
                <a:latin typeface="Courier New" panose="02070309020205020404" pitchFamily="49" charset="0"/>
                <a:cs typeface="Courier New" panose="02070309020205020404" pitchFamily="49" charset="0"/>
              </a:rPr>
              <a:t># element from the source array:</a:t>
            </a:r>
          </a:p>
          <a:p>
            <a:r>
              <a:rPr lang="en-US" altLang="ko-KR" sz="1400" b="1" dirty="0">
                <a:latin typeface="Courier New" panose="02070309020205020404" pitchFamily="49" charset="0"/>
                <a:cs typeface="Courier New" panose="02070309020205020404" pitchFamily="49" charset="0"/>
              </a:rPr>
              <a:t>print(a[[0, 0], [1, 1]])  # Prints "[2 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Equivalent to the previous integer array indexing example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([a[0, 1], a[0, 1]]))  # Prints "[2 2]"</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656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Python</a:t>
            </a:r>
            <a:endParaRPr lang="ko-KR" altLang="en-US" sz="2800" b="1" dirty="0"/>
          </a:p>
        </p:txBody>
      </p:sp>
      <p:sp>
        <p:nvSpPr>
          <p:cNvPr id="3" name="내용 개체 틀 2"/>
          <p:cNvSpPr>
            <a:spLocks noGrp="1"/>
          </p:cNvSpPr>
          <p:nvPr>
            <p:ph idx="1"/>
          </p:nvPr>
        </p:nvSpPr>
        <p:spPr>
          <a:xfrm>
            <a:off x="334997" y="1825625"/>
            <a:ext cx="5809130" cy="4351338"/>
          </a:xfrm>
        </p:spPr>
        <p:txBody>
          <a:bodyPr>
            <a:normAutofit lnSpcReduction="10000"/>
          </a:bodyPr>
          <a:lstStyle/>
          <a:p>
            <a:r>
              <a:rPr lang="en-US" altLang="ko-KR" sz="1800" dirty="0"/>
              <a:t>Python is a high-level, dynamically typed multiparadigm programming language.</a:t>
            </a:r>
          </a:p>
          <a:p>
            <a:r>
              <a:rPr lang="en-US" altLang="ko-KR" sz="1800" dirty="0"/>
              <a:t>Versions</a:t>
            </a:r>
          </a:p>
          <a:p>
            <a:pPr lvl="1"/>
            <a:r>
              <a:rPr lang="en-US" altLang="ko-KR" sz="1800" dirty="0"/>
              <a:t>There are currently two different supported versions of Python, 2.7 and </a:t>
            </a:r>
            <a:r>
              <a:rPr lang="en-US" altLang="ko-KR" sz="1800" dirty="0" smtClean="0"/>
              <a:t>3.7.2. </a:t>
            </a:r>
            <a:r>
              <a:rPr lang="en-US" altLang="ko-KR" sz="1800" dirty="0"/>
              <a:t>Somewhat confusingly, Python 3.0 introduced many backwards-incompatible changes to the language, so code written for 2.7 may not work under 3.5 and vice versa. </a:t>
            </a:r>
          </a:p>
          <a:p>
            <a:pPr lvl="1"/>
            <a:r>
              <a:rPr lang="en-US" altLang="ko-KR" sz="1800" dirty="0"/>
              <a:t>python </a:t>
            </a:r>
            <a:r>
              <a:rPr lang="en-US" altLang="ko-KR" sz="1800" dirty="0" smtClean="0"/>
              <a:t>--version (in </a:t>
            </a:r>
            <a:r>
              <a:rPr lang="en-US" altLang="ko-KR" sz="1800" dirty="0" err="1" smtClean="0"/>
              <a:t>cmd</a:t>
            </a:r>
            <a:r>
              <a:rPr lang="en-US" altLang="ko-KR" sz="1800" dirty="0" smtClean="0"/>
              <a:t>)</a:t>
            </a:r>
          </a:p>
          <a:p>
            <a:pPr lvl="1"/>
            <a:r>
              <a:rPr lang="en-US" altLang="ko-KR" sz="1800" dirty="0" smtClean="0"/>
              <a:t>or</a:t>
            </a:r>
          </a:p>
          <a:p>
            <a:pPr lvl="1"/>
            <a:r>
              <a:rPr lang="en-US" altLang="ko-KR" sz="1800" dirty="0" smtClean="0"/>
              <a:t>import sys</a:t>
            </a:r>
          </a:p>
          <a:p>
            <a:pPr lvl="1"/>
            <a:r>
              <a:rPr lang="en-US" altLang="ko-KR" sz="1800" dirty="0" smtClean="0"/>
              <a:t>print(</a:t>
            </a:r>
            <a:r>
              <a:rPr lang="en-US" altLang="ko-KR" sz="1800" dirty="0" err="1" smtClean="0"/>
              <a:t>sys.version</a:t>
            </a:r>
            <a:r>
              <a:rPr lang="en-US" altLang="ko-KR" sz="1800" dirty="0" smtClean="0"/>
              <a:t>)</a:t>
            </a:r>
          </a:p>
          <a:p>
            <a:pPr lvl="1"/>
            <a:r>
              <a:rPr lang="en-US" altLang="ko-KR" sz="1800" dirty="0" smtClean="0"/>
              <a:t>or (In </a:t>
            </a:r>
            <a:r>
              <a:rPr lang="en-US" altLang="ko-KR" sz="1800" dirty="0" err="1" smtClean="0"/>
              <a:t>jupyter</a:t>
            </a:r>
            <a:r>
              <a:rPr lang="en-US" altLang="ko-KR" sz="1800" dirty="0" smtClean="0"/>
              <a:t> notebook)</a:t>
            </a:r>
          </a:p>
          <a:p>
            <a:pPr lvl="1"/>
            <a:r>
              <a:rPr lang="en-US" altLang="ko-KR" sz="1800" dirty="0" smtClean="0"/>
              <a:t>import platform</a:t>
            </a:r>
          </a:p>
          <a:p>
            <a:pPr lvl="1"/>
            <a:r>
              <a:rPr lang="en-US" altLang="ko-KR" sz="1800" dirty="0" err="1" smtClean="0"/>
              <a:t>platform.python_version</a:t>
            </a:r>
            <a:r>
              <a:rPr lang="en-US" altLang="ko-KR" sz="1800" dirty="0" smtClean="0"/>
              <a:t>()</a:t>
            </a:r>
          </a:p>
          <a:p>
            <a:pPr lvl="1"/>
            <a:endParaRPr lang="en-US" altLang="ko-KR" sz="1800" dirty="0" smtClean="0"/>
          </a:p>
          <a:p>
            <a:pPr lvl="1"/>
            <a:endParaRPr lang="en-US" altLang="ko-KR" sz="1800" dirty="0" smtClean="0"/>
          </a:p>
        </p:txBody>
      </p:sp>
      <p:sp>
        <p:nvSpPr>
          <p:cNvPr id="5" name="TextBox 4">
            <a:extLst>
              <a:ext uri="{FF2B5EF4-FFF2-40B4-BE49-F238E27FC236}">
                <a16:creationId xmlns:a16="http://schemas.microsoft.com/office/drawing/2014/main" id="{A33BCD84-10D4-4F32-A89D-5B338AC70061}"/>
              </a:ext>
            </a:extLst>
          </p:cNvPr>
          <p:cNvSpPr txBox="1"/>
          <p:nvPr/>
        </p:nvSpPr>
        <p:spPr>
          <a:xfrm>
            <a:off x="6144127" y="2014954"/>
            <a:ext cx="5903494" cy="289310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#sample code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def quicksort(</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if </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 &lt;= 1:</a:t>
            </a:r>
          </a:p>
          <a:p>
            <a:r>
              <a:rPr lang="en-US" altLang="ko-KR" sz="1400" b="1" dirty="0">
                <a:latin typeface="Courier New" panose="02070309020205020404" pitchFamily="49" charset="0"/>
                <a:cs typeface="Courier New" panose="02070309020205020404" pitchFamily="49" charset="0"/>
              </a:rPr>
              <a:t>        return </a:t>
            </a:r>
            <a:r>
              <a:rPr lang="en-US" altLang="ko-KR" sz="1400" b="1" dirty="0" err="1">
                <a:latin typeface="Courier New" panose="02070309020205020404" pitchFamily="49" charset="0"/>
                <a:cs typeface="Courier New" panose="02070309020205020404" pitchFamily="49" charset="0"/>
              </a:rPr>
              <a:t>arr</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pivot = </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 // 2]</a:t>
            </a:r>
          </a:p>
          <a:p>
            <a:r>
              <a:rPr lang="en-US" altLang="ko-KR" sz="1400" b="1" dirty="0">
                <a:latin typeface="Courier New" panose="02070309020205020404" pitchFamily="49" charset="0"/>
                <a:cs typeface="Courier New" panose="02070309020205020404" pitchFamily="49" charset="0"/>
              </a:rPr>
              <a:t>    left = [x for x in </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 if x &lt; pivot]</a:t>
            </a:r>
          </a:p>
          <a:p>
            <a:r>
              <a:rPr lang="en-US" altLang="ko-KR" sz="1400" b="1" dirty="0">
                <a:latin typeface="Courier New" panose="02070309020205020404" pitchFamily="49" charset="0"/>
                <a:cs typeface="Courier New" panose="02070309020205020404" pitchFamily="49" charset="0"/>
              </a:rPr>
              <a:t>    middle = [x for x in </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 if x == pivot]</a:t>
            </a:r>
          </a:p>
          <a:p>
            <a:r>
              <a:rPr lang="en-US" altLang="ko-KR" sz="1400" b="1" dirty="0">
                <a:latin typeface="Courier New" panose="02070309020205020404" pitchFamily="49" charset="0"/>
                <a:cs typeface="Courier New" panose="02070309020205020404" pitchFamily="49" charset="0"/>
              </a:rPr>
              <a:t>    right = [x for x in </a:t>
            </a:r>
            <a:r>
              <a:rPr lang="en-US" altLang="ko-KR" sz="1400" b="1" dirty="0" err="1">
                <a:latin typeface="Courier New" panose="02070309020205020404" pitchFamily="49" charset="0"/>
                <a:cs typeface="Courier New" panose="02070309020205020404" pitchFamily="49" charset="0"/>
              </a:rPr>
              <a:t>arr</a:t>
            </a:r>
            <a:r>
              <a:rPr lang="en-US" altLang="ko-KR" sz="1400" b="1" dirty="0">
                <a:latin typeface="Courier New" panose="02070309020205020404" pitchFamily="49" charset="0"/>
                <a:cs typeface="Courier New" panose="02070309020205020404" pitchFamily="49" charset="0"/>
              </a:rPr>
              <a:t> if x &gt; pivot]</a:t>
            </a:r>
          </a:p>
          <a:p>
            <a:r>
              <a:rPr lang="en-US" altLang="ko-KR" sz="1400" b="1" dirty="0" smtClean="0">
                <a:latin typeface="Courier New" panose="02070309020205020404" pitchFamily="49" charset="0"/>
                <a:cs typeface="Courier New" panose="02070309020205020404" pitchFamily="49" charset="0"/>
              </a:rPr>
              <a:t>    return quicksort(left) + middle + quicksort(right)</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print(quicksort([3,6,8,10,1,2,1]))</a:t>
            </a:r>
          </a:p>
          <a:p>
            <a:r>
              <a:rPr lang="en-US" altLang="ko-KR" sz="1400" b="1" dirty="0">
                <a:latin typeface="Courier New" panose="02070309020205020404" pitchFamily="49" charset="0"/>
                <a:cs typeface="Courier New" panose="02070309020205020404" pitchFamily="49" charset="0"/>
              </a:rPr>
              <a:t># Prints "[1, 1, 2, 3, 6, 8, 10]"</a:t>
            </a:r>
            <a:endParaRPr lang="ko-KR" altLang="en-US" sz="1400" b="1" dirty="0">
              <a:latin typeface="Courier New" panose="02070309020205020404" pitchFamily="49" charset="0"/>
              <a:cs typeface="Courier New" panose="02070309020205020404" pitchFamily="49" charset="0"/>
            </a:endParaRPr>
          </a:p>
        </p:txBody>
      </p:sp>
      <p:pic>
        <p:nvPicPr>
          <p:cNvPr id="4" name="그림 3"/>
          <p:cNvPicPr>
            <a:picLocks noChangeAspect="1"/>
          </p:cNvPicPr>
          <p:nvPr/>
        </p:nvPicPr>
        <p:blipFill>
          <a:blip r:embed="rId2"/>
          <a:stretch>
            <a:fillRect/>
          </a:stretch>
        </p:blipFill>
        <p:spPr>
          <a:xfrm>
            <a:off x="8355823" y="664041"/>
            <a:ext cx="2346326" cy="792520"/>
          </a:xfrm>
          <a:prstGeom prst="rect">
            <a:avLst/>
          </a:prstGeom>
        </p:spPr>
      </p:pic>
    </p:spTree>
    <p:extLst>
      <p:ext uri="{BB962C8B-B14F-4D97-AF65-F5344CB8AC3E}">
        <p14:creationId xmlns:p14="http://schemas.microsoft.com/office/powerpoint/2010/main" val="4099618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Array </a:t>
            </a:r>
            <a:r>
              <a:rPr lang="en-US" altLang="ko-KR" sz="2800" b="1" dirty="0" smtClean="0"/>
              <a:t>indexing (test, optional)</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608726"/>
            <a:ext cx="7839863" cy="353943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smtClean="0">
                <a:latin typeface="Courier New" panose="02070309020205020404" pitchFamily="49" charset="0"/>
                <a:cs typeface="Courier New" panose="02070309020205020404" pitchFamily="49" charset="0"/>
              </a:rPr>
              <a:t>([[[</a:t>
            </a:r>
            <a:r>
              <a:rPr lang="en-US" altLang="ko-KR" sz="1400" b="1" dirty="0">
                <a:latin typeface="Courier New" panose="02070309020205020404" pitchFamily="49" charset="0"/>
                <a:cs typeface="Courier New" panose="02070309020205020404" pitchFamily="49" charset="0"/>
              </a:rPr>
              <a:t>1,2</a:t>
            </a:r>
            <a:r>
              <a:rPr lang="en-US" altLang="ko-KR" sz="1400" b="1" dirty="0" smtClean="0">
                <a:latin typeface="Courier New" panose="02070309020205020404" pitchFamily="49" charset="0"/>
                <a:cs typeface="Courier New" panose="02070309020205020404" pitchFamily="49" charset="0"/>
              </a:rPr>
              <a:t>],[2,3]], [[</a:t>
            </a:r>
            <a:r>
              <a:rPr lang="en-US" altLang="ko-KR" sz="1400" b="1" dirty="0">
                <a:latin typeface="Courier New" panose="02070309020205020404" pitchFamily="49" charset="0"/>
                <a:cs typeface="Courier New" panose="02070309020205020404" pitchFamily="49" charset="0"/>
              </a:rPr>
              <a:t>3, 4</a:t>
            </a:r>
            <a:r>
              <a:rPr lang="en-US" altLang="ko-KR" sz="1400" b="1" dirty="0" smtClean="0">
                <a:latin typeface="Courier New" panose="02070309020205020404" pitchFamily="49" charset="0"/>
                <a:cs typeface="Courier New" panose="02070309020205020404" pitchFamily="49" charset="0"/>
              </a:rPr>
              <a:t>],[4,5]], [[</a:t>
            </a:r>
            <a:r>
              <a:rPr lang="en-US" altLang="ko-KR" sz="1400" b="1" dirty="0">
                <a:latin typeface="Courier New" panose="02070309020205020404" pitchFamily="49" charset="0"/>
                <a:cs typeface="Courier New" panose="02070309020205020404" pitchFamily="49" charset="0"/>
              </a:rPr>
              <a:t>5, 6</a:t>
            </a:r>
            <a:r>
              <a:rPr lang="en-US" altLang="ko-KR" sz="1400" b="1" dirty="0" smtClean="0">
                <a:latin typeface="Courier New" panose="02070309020205020404" pitchFamily="49" charset="0"/>
                <a:cs typeface="Courier New" panose="02070309020205020404" pitchFamily="49" charset="0"/>
              </a:rPr>
              <a:t>],[6,7]]])</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 The returned array will have shape (3,2) and</a:t>
            </a:r>
          </a:p>
          <a:p>
            <a:r>
              <a:rPr lang="en-US" altLang="ko-KR" sz="1400" b="1" dirty="0" smtClean="0">
                <a:latin typeface="Courier New" panose="02070309020205020404" pitchFamily="49" charset="0"/>
                <a:cs typeface="Courier New" panose="02070309020205020404" pitchFamily="49" charset="0"/>
              </a:rPr>
              <a:t>print(a</a:t>
            </a:r>
            <a:r>
              <a:rPr lang="en-US" altLang="ko-KR" sz="1400" b="1" dirty="0">
                <a:latin typeface="Courier New" panose="02070309020205020404" pitchFamily="49" charset="0"/>
                <a:cs typeface="Courier New" panose="02070309020205020404" pitchFamily="49" charset="0"/>
              </a:rPr>
              <a:t>[[0, 1, 2], [0, 1, 0]])  # </a:t>
            </a:r>
            <a:r>
              <a:rPr lang="en-US" altLang="ko-KR" sz="1400" b="1" dirty="0" smtClean="0">
                <a:latin typeface="Courier New" panose="02070309020205020404" pitchFamily="49" charset="0"/>
                <a:cs typeface="Courier New" panose="02070309020205020404" pitchFamily="49" charset="0"/>
              </a:rPr>
              <a:t>Prints [[1,2], [4,5], [5,6]]</a:t>
            </a:r>
            <a:endParaRPr lang="en-US" altLang="ko-KR" sz="1400" b="1" dirty="0">
              <a:solidFill>
                <a:srgbClr val="FF0000"/>
              </a:solidFill>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The above example of integer array indexing is equivalent to this:</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([a[0, 0], a[1, 1], a[2, 0]]))  # Prints </a:t>
            </a:r>
            <a:r>
              <a:rPr lang="en-US" altLang="ko-KR" sz="1400" b="1" dirty="0" smtClean="0">
                <a:latin typeface="Courier New" panose="02070309020205020404" pitchFamily="49" charset="0"/>
                <a:cs typeface="Courier New" panose="02070309020205020404" pitchFamily="49" charset="0"/>
              </a:rPr>
              <a:t>the same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The returned array will have shape (3,2) and</a:t>
            </a:r>
          </a:p>
          <a:p>
            <a:r>
              <a:rPr lang="en-US" altLang="ko-KR" sz="1400" b="1" dirty="0">
                <a:latin typeface="Courier New" panose="02070309020205020404" pitchFamily="49" charset="0"/>
                <a:cs typeface="Courier New" panose="02070309020205020404" pitchFamily="49" charset="0"/>
              </a:rPr>
              <a:t>print(a[[0, 1, 2], [0, 1, 0</a:t>
            </a:r>
            <a:r>
              <a:rPr lang="en-US" altLang="ko-KR" sz="1400" b="1" dirty="0" smtClean="0">
                <a:latin typeface="Courier New" panose="02070309020205020404" pitchFamily="49" charset="0"/>
                <a:cs typeface="Courier New" panose="02070309020205020404" pitchFamily="49" charset="0"/>
              </a:rPr>
              <a:t>], [1, 1, 1]])  </a:t>
            </a:r>
            <a:r>
              <a:rPr lang="en-US" altLang="ko-KR" sz="1400" b="1" dirty="0">
                <a:latin typeface="Courier New" panose="02070309020205020404" pitchFamily="49" charset="0"/>
                <a:cs typeface="Courier New" panose="02070309020205020404" pitchFamily="49" charset="0"/>
              </a:rPr>
              <a:t># Prints </a:t>
            </a:r>
            <a:r>
              <a:rPr lang="en-US" altLang="ko-KR" sz="1400" b="1" dirty="0" smtClean="0">
                <a:latin typeface="Courier New" panose="02070309020205020404" pitchFamily="49" charset="0"/>
                <a:cs typeface="Courier New" panose="02070309020205020404" pitchFamily="49" charset="0"/>
              </a:rPr>
              <a:t>[2, 5, 6]</a:t>
            </a:r>
            <a:endParaRPr lang="en-US" altLang="ko-KR" sz="1400" b="1" dirty="0">
              <a:solidFill>
                <a:srgbClr val="FF0000"/>
              </a:solidFill>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endParaRPr lang="en-US" altLang="ko-KR" sz="1400" b="1" dirty="0" smtClean="0">
              <a:latin typeface="Courier New" panose="02070309020205020404" pitchFamily="49" charset="0"/>
              <a:cs typeface="Courier New" panose="02070309020205020404" pitchFamily="49" charset="0"/>
            </a:endParaRPr>
          </a:p>
          <a:p>
            <a:endParaRPr lang="en-US" altLang="ko-KR" sz="1400" b="1" dirty="0" smtClean="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68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Array indexing</a:t>
            </a:r>
          </a:p>
        </p:txBody>
      </p:sp>
      <p:sp>
        <p:nvSpPr>
          <p:cNvPr id="3" name="내용 개체 틀 2"/>
          <p:cNvSpPr>
            <a:spLocks noGrp="1"/>
          </p:cNvSpPr>
          <p:nvPr>
            <p:ph idx="1"/>
          </p:nvPr>
        </p:nvSpPr>
        <p:spPr>
          <a:xfrm>
            <a:off x="838200" y="1470948"/>
            <a:ext cx="3081950" cy="4684097"/>
          </a:xfrm>
        </p:spPr>
        <p:txBody>
          <a:bodyPr>
            <a:normAutofit/>
          </a:bodyPr>
          <a:lstStyle/>
          <a:p>
            <a:r>
              <a:rPr lang="en-US" altLang="ko-KR" sz="1800" dirty="0"/>
              <a:t>One useful trick with integer array indexing is selecting or mutating one element from each row of a matrix</a:t>
            </a:r>
            <a:r>
              <a:rPr lang="en-US" altLang="ko-KR" sz="1800" dirty="0" smtClean="0"/>
              <a:t>:</a:t>
            </a:r>
          </a:p>
          <a:p>
            <a:endParaRPr lang="en-US" altLang="ko-KR" sz="1800" dirty="0"/>
          </a:p>
          <a:p>
            <a:r>
              <a:rPr lang="en-US" altLang="ko-KR" sz="1800" dirty="0" err="1"/>
              <a:t>numpy.arange</a:t>
            </a:r>
            <a:r>
              <a:rPr lang="en-US" altLang="ko-KR" sz="1800" dirty="0"/>
              <a:t>([start, ]stop, [step, ]</a:t>
            </a:r>
            <a:r>
              <a:rPr lang="en-US" altLang="ko-KR" sz="1800" dirty="0" err="1"/>
              <a:t>dtype</a:t>
            </a:r>
            <a:r>
              <a:rPr lang="en-US" altLang="ko-KR" sz="1800" dirty="0"/>
              <a:t>=None</a:t>
            </a:r>
            <a:r>
              <a:rPr lang="en-US" altLang="ko-KR" sz="1800" dirty="0" smtClean="0"/>
              <a:t>)</a:t>
            </a:r>
          </a:p>
          <a:p>
            <a:pPr lvl="1"/>
            <a:r>
              <a:rPr lang="en-US" altLang="ko-KR" sz="1800" dirty="0"/>
              <a:t>Return evenly spaced values within a given interval.</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4129574" y="1107509"/>
            <a:ext cx="7839863" cy="504753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a new array from which we will select elements</a:t>
            </a: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 [4,5,6], [7,8,9], [10, 11, 12]])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  # prints "array([[ 1,  2,  3],</a:t>
            </a:r>
          </a:p>
          <a:p>
            <a:r>
              <a:rPr lang="en-US" altLang="ko-KR" sz="1400" b="1" dirty="0">
                <a:latin typeface="Courier New" panose="02070309020205020404" pitchFamily="49" charset="0"/>
                <a:cs typeface="Courier New" panose="02070309020205020404" pitchFamily="49" charset="0"/>
              </a:rPr>
              <a:t>          #                [ 4,  5,  6],</a:t>
            </a:r>
          </a:p>
          <a:p>
            <a:r>
              <a:rPr lang="en-US" altLang="ko-KR" sz="1400" b="1" dirty="0">
                <a:latin typeface="Courier New" panose="02070309020205020404" pitchFamily="49" charset="0"/>
                <a:cs typeface="Courier New" panose="02070309020205020404" pitchFamily="49" charset="0"/>
              </a:rPr>
              <a:t>          #                [ 7,  8,  9],</a:t>
            </a:r>
          </a:p>
          <a:p>
            <a:r>
              <a:rPr lang="en-US" altLang="ko-KR" sz="1400" b="1" dirty="0">
                <a:latin typeface="Courier New" panose="02070309020205020404" pitchFamily="49" charset="0"/>
                <a:cs typeface="Courier New" panose="02070309020205020404" pitchFamily="49" charset="0"/>
              </a:rPr>
              <a:t>          #                [10, 11, 12]])"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an array of indices</a:t>
            </a:r>
          </a:p>
          <a:p>
            <a:r>
              <a:rPr lang="en-US" altLang="ko-KR" sz="1400" b="1" dirty="0">
                <a:latin typeface="Courier New" panose="02070309020205020404" pitchFamily="49" charset="0"/>
                <a:cs typeface="Courier New" panose="02070309020205020404" pitchFamily="49" charset="0"/>
              </a:rPr>
              <a:t>b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([0, 2, 0, 1])</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Select one element from each row of a using the indices in b</a:t>
            </a:r>
          </a:p>
          <a:p>
            <a:r>
              <a:rPr lang="en-US" altLang="ko-KR" sz="1400" b="1" dirty="0">
                <a:latin typeface="Courier New" panose="02070309020205020404" pitchFamily="49" charset="0"/>
                <a:cs typeface="Courier New" panose="02070309020205020404" pitchFamily="49" charset="0"/>
              </a:rPr>
              <a:t>print(a[</a:t>
            </a:r>
            <a:r>
              <a:rPr lang="en-US" altLang="ko-KR" sz="1400" b="1" dirty="0" err="1">
                <a:latin typeface="Courier New" panose="02070309020205020404" pitchFamily="49" charset="0"/>
                <a:cs typeface="Courier New" panose="02070309020205020404" pitchFamily="49" charset="0"/>
              </a:rPr>
              <a:t>np.arange</a:t>
            </a:r>
            <a:r>
              <a:rPr lang="en-US" altLang="ko-KR" sz="1400" b="1" dirty="0">
                <a:latin typeface="Courier New" panose="02070309020205020404" pitchFamily="49" charset="0"/>
                <a:cs typeface="Courier New" panose="02070309020205020404" pitchFamily="49" charset="0"/>
              </a:rPr>
              <a:t>(4), b])  # Prints "[ 1  6  7 11]"</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Mutate one element from each row of a using the indices in b</a:t>
            </a:r>
          </a:p>
          <a:p>
            <a:r>
              <a:rPr lang="en-US" altLang="ko-KR" sz="1400" b="1" dirty="0">
                <a:latin typeface="Courier New" panose="02070309020205020404" pitchFamily="49" charset="0"/>
                <a:cs typeface="Courier New" panose="02070309020205020404" pitchFamily="49" charset="0"/>
              </a:rPr>
              <a:t>a[</a:t>
            </a:r>
            <a:r>
              <a:rPr lang="en-US" altLang="ko-KR" sz="1400" b="1" dirty="0" err="1">
                <a:latin typeface="Courier New" panose="02070309020205020404" pitchFamily="49" charset="0"/>
                <a:cs typeface="Courier New" panose="02070309020205020404" pitchFamily="49" charset="0"/>
              </a:rPr>
              <a:t>np.arange</a:t>
            </a:r>
            <a:r>
              <a:rPr lang="en-US" altLang="ko-KR" sz="1400" b="1" dirty="0">
                <a:latin typeface="Courier New" panose="02070309020205020404" pitchFamily="49" charset="0"/>
                <a:cs typeface="Courier New" panose="02070309020205020404" pitchFamily="49" charset="0"/>
              </a:rPr>
              <a:t>(4), b] += 10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  # prints "array([[11,  2,  3],</a:t>
            </a:r>
          </a:p>
          <a:p>
            <a:r>
              <a:rPr lang="en-US" altLang="ko-KR" sz="1400" b="1" dirty="0">
                <a:latin typeface="Courier New" panose="02070309020205020404" pitchFamily="49" charset="0"/>
                <a:cs typeface="Courier New" panose="02070309020205020404" pitchFamily="49" charset="0"/>
              </a:rPr>
              <a:t>          #                [ 4,  5, 16],</a:t>
            </a:r>
          </a:p>
          <a:p>
            <a:r>
              <a:rPr lang="en-US" altLang="ko-KR" sz="1400" b="1" dirty="0">
                <a:latin typeface="Courier New" panose="02070309020205020404" pitchFamily="49" charset="0"/>
                <a:cs typeface="Courier New" panose="02070309020205020404" pitchFamily="49" charset="0"/>
              </a:rPr>
              <a:t>          #                [17,  8,  9],</a:t>
            </a:r>
          </a:p>
          <a:p>
            <a:r>
              <a:rPr lang="en-US" altLang="ko-KR" sz="1400" b="1" dirty="0">
                <a:latin typeface="Courier New" panose="02070309020205020404" pitchFamily="49" charset="0"/>
                <a:cs typeface="Courier New" panose="02070309020205020404" pitchFamily="49" charset="0"/>
              </a:rPr>
              <a:t>          #                [10, 21, 12]])</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8623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Array indexing</a:t>
            </a:r>
            <a:endParaRPr lang="ko-KR" altLang="en-US" sz="2800" dirty="0"/>
          </a:p>
        </p:txBody>
      </p:sp>
      <p:sp>
        <p:nvSpPr>
          <p:cNvPr id="3" name="내용 개체 틀 2"/>
          <p:cNvSpPr>
            <a:spLocks noGrp="1"/>
          </p:cNvSpPr>
          <p:nvPr>
            <p:ph idx="1"/>
          </p:nvPr>
        </p:nvSpPr>
        <p:spPr>
          <a:xfrm>
            <a:off x="838200" y="1825625"/>
            <a:ext cx="2819400" cy="4351338"/>
          </a:xfrm>
        </p:spPr>
        <p:txBody>
          <a:bodyPr>
            <a:normAutofit/>
          </a:bodyPr>
          <a:lstStyle/>
          <a:p>
            <a:r>
              <a:rPr lang="en-US" altLang="ko-KR" sz="1800" b="1" dirty="0"/>
              <a:t>Boolean array indexing:</a:t>
            </a:r>
            <a:r>
              <a:rPr lang="en-US" altLang="ko-KR" sz="1800" dirty="0"/>
              <a:t> Boolean array indexing lets you pick out arbitrary elements of an array. Frequently this type of indexing is used to select the elements of an array that satisfy some condition. Here is an example:</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3657600" y="1800691"/>
            <a:ext cx="8058340" cy="440120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 [3, 4], [5, 6]])</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bool_idx</a:t>
            </a:r>
            <a:r>
              <a:rPr lang="en-US" altLang="ko-KR" sz="1400" b="1" dirty="0">
                <a:latin typeface="Courier New" panose="02070309020205020404" pitchFamily="49" charset="0"/>
                <a:cs typeface="Courier New" panose="02070309020205020404" pitchFamily="49" charset="0"/>
              </a:rPr>
              <a:t> = (a &gt; 2)   # Find the elements of a that are bigger than 2;</a:t>
            </a:r>
          </a:p>
          <a:p>
            <a:r>
              <a:rPr lang="en-US" altLang="ko-KR" sz="1400" b="1" dirty="0">
                <a:latin typeface="Courier New" panose="02070309020205020404" pitchFamily="49" charset="0"/>
                <a:cs typeface="Courier New" panose="02070309020205020404" pitchFamily="49" charset="0"/>
              </a:rPr>
              <a:t>                     # this returns a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array of Booleans of the same</a:t>
            </a:r>
          </a:p>
          <a:p>
            <a:r>
              <a:rPr lang="en-US" altLang="ko-KR" sz="1400" b="1" dirty="0">
                <a:latin typeface="Courier New" panose="02070309020205020404" pitchFamily="49" charset="0"/>
                <a:cs typeface="Courier New" panose="02070309020205020404" pitchFamily="49" charset="0"/>
              </a:rPr>
              <a:t>                     # shape as a, where each slot of </a:t>
            </a:r>
            <a:r>
              <a:rPr lang="en-US" altLang="ko-KR" sz="1400" b="1" dirty="0" err="1">
                <a:latin typeface="Courier New" panose="02070309020205020404" pitchFamily="49" charset="0"/>
                <a:cs typeface="Courier New" panose="02070309020205020404" pitchFamily="49" charset="0"/>
              </a:rPr>
              <a:t>bool_idx</a:t>
            </a:r>
            <a:r>
              <a:rPr lang="en-US" altLang="ko-KR" sz="1400" b="1" dirty="0">
                <a:latin typeface="Courier New" panose="02070309020205020404" pitchFamily="49" charset="0"/>
                <a:cs typeface="Courier New" panose="02070309020205020404" pitchFamily="49" charset="0"/>
              </a:rPr>
              <a:t> tells</a:t>
            </a:r>
          </a:p>
          <a:p>
            <a:r>
              <a:rPr lang="en-US" altLang="ko-KR" sz="1400" b="1" dirty="0">
                <a:latin typeface="Courier New" panose="02070309020205020404" pitchFamily="49" charset="0"/>
                <a:cs typeface="Courier New" panose="02070309020205020404" pitchFamily="49" charset="0"/>
              </a:rPr>
              <a:t>                     # whether that element of a is &gt; 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bool_idx</a:t>
            </a:r>
            <a:r>
              <a:rPr lang="en-US" altLang="ko-KR" sz="1400" b="1" dirty="0">
                <a:latin typeface="Courier New" panose="02070309020205020404" pitchFamily="49" charset="0"/>
                <a:cs typeface="Courier New" panose="02070309020205020404" pitchFamily="49" charset="0"/>
              </a:rPr>
              <a:t>)      # Prints "[[False False]</a:t>
            </a:r>
          </a:p>
          <a:p>
            <a:r>
              <a:rPr lang="en-US" altLang="ko-KR" sz="1400" b="1" dirty="0">
                <a:latin typeface="Courier New" panose="02070309020205020404" pitchFamily="49" charset="0"/>
                <a:cs typeface="Courier New" panose="02070309020205020404" pitchFamily="49" charset="0"/>
              </a:rPr>
              <a:t>                     #          [ True  True]</a:t>
            </a:r>
          </a:p>
          <a:p>
            <a:r>
              <a:rPr lang="en-US" altLang="ko-KR" sz="1400" b="1" dirty="0">
                <a:latin typeface="Courier New" panose="02070309020205020404" pitchFamily="49" charset="0"/>
                <a:cs typeface="Courier New" panose="02070309020205020404" pitchFamily="49" charset="0"/>
              </a:rPr>
              <a:t>                     #          [ True  True]]"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We use </a:t>
            </a:r>
            <a:r>
              <a:rPr lang="en-US" altLang="ko-KR" sz="1400" b="1" dirty="0" err="1">
                <a:latin typeface="Courier New" panose="02070309020205020404" pitchFamily="49" charset="0"/>
                <a:cs typeface="Courier New" panose="02070309020205020404" pitchFamily="49" charset="0"/>
              </a:rPr>
              <a:t>boolean</a:t>
            </a:r>
            <a:r>
              <a:rPr lang="en-US" altLang="ko-KR" sz="1400" b="1" dirty="0">
                <a:latin typeface="Courier New" panose="02070309020205020404" pitchFamily="49" charset="0"/>
                <a:cs typeface="Courier New" panose="02070309020205020404" pitchFamily="49" charset="0"/>
              </a:rPr>
              <a:t> array indexing to construct a rank 1 array</a:t>
            </a:r>
          </a:p>
          <a:p>
            <a:r>
              <a:rPr lang="en-US" altLang="ko-KR" sz="1400" b="1" dirty="0">
                <a:latin typeface="Courier New" panose="02070309020205020404" pitchFamily="49" charset="0"/>
                <a:cs typeface="Courier New" panose="02070309020205020404" pitchFamily="49" charset="0"/>
              </a:rPr>
              <a:t># consisting of the elements of a corresponding to the True values</a:t>
            </a:r>
          </a:p>
          <a:p>
            <a:r>
              <a:rPr lang="en-US" altLang="ko-KR" sz="1400" b="1" dirty="0">
                <a:latin typeface="Courier New" panose="02070309020205020404" pitchFamily="49" charset="0"/>
                <a:cs typeface="Courier New" panose="02070309020205020404" pitchFamily="49" charset="0"/>
              </a:rPr>
              <a:t># of </a:t>
            </a:r>
            <a:r>
              <a:rPr lang="en-US" altLang="ko-KR" sz="1400" b="1" dirty="0" err="1">
                <a:latin typeface="Courier New" panose="02070309020205020404" pitchFamily="49" charset="0"/>
                <a:cs typeface="Courier New" panose="02070309020205020404" pitchFamily="49" charset="0"/>
              </a:rPr>
              <a:t>bool_idx</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a:t>
            </a:r>
            <a:r>
              <a:rPr lang="en-US" altLang="ko-KR" sz="1400" b="1" dirty="0" err="1">
                <a:latin typeface="Courier New" panose="02070309020205020404" pitchFamily="49" charset="0"/>
                <a:cs typeface="Courier New" panose="02070309020205020404" pitchFamily="49" charset="0"/>
              </a:rPr>
              <a:t>bool_idx</a:t>
            </a:r>
            <a:r>
              <a:rPr lang="en-US" altLang="ko-KR" sz="1400" b="1" dirty="0">
                <a:latin typeface="Courier New" panose="02070309020205020404" pitchFamily="49" charset="0"/>
                <a:cs typeface="Courier New" panose="02070309020205020404" pitchFamily="49" charset="0"/>
              </a:rPr>
              <a:t>])  # Prints "[3 4 5 6]"</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We can do all of the above in a single concise statement:</a:t>
            </a:r>
          </a:p>
          <a:p>
            <a:r>
              <a:rPr lang="en-US" altLang="ko-KR" sz="1400" b="1" dirty="0">
                <a:latin typeface="Courier New" panose="02070309020205020404" pitchFamily="49" charset="0"/>
                <a:cs typeface="Courier New" panose="02070309020205020404" pitchFamily="49" charset="0"/>
              </a:rPr>
              <a:t>print(a[a &gt; 2])     # Prints "[3 4 5 6]"</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388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Datatype</a:t>
            </a:r>
            <a:endParaRPr lang="ko-KR" altLang="en-US" sz="2800" dirty="0"/>
          </a:p>
        </p:txBody>
      </p:sp>
      <p:sp>
        <p:nvSpPr>
          <p:cNvPr id="3" name="내용 개체 틀 2"/>
          <p:cNvSpPr>
            <a:spLocks noGrp="1"/>
          </p:cNvSpPr>
          <p:nvPr>
            <p:ph idx="1"/>
          </p:nvPr>
        </p:nvSpPr>
        <p:spPr>
          <a:xfrm>
            <a:off x="838200" y="1825625"/>
            <a:ext cx="10515600" cy="1134858"/>
          </a:xfrm>
        </p:spPr>
        <p:txBody>
          <a:bodyPr>
            <a:normAutofit/>
          </a:bodyPr>
          <a:lstStyle/>
          <a:p>
            <a:r>
              <a:rPr lang="en-US" altLang="ko-KR" sz="1800" dirty="0"/>
              <a:t>Every </a:t>
            </a:r>
            <a:r>
              <a:rPr lang="en-US" altLang="ko-KR" sz="1800" dirty="0" err="1"/>
              <a:t>numpy</a:t>
            </a:r>
            <a:r>
              <a:rPr lang="en-US" altLang="ko-KR" sz="1800" dirty="0"/>
              <a:t> array is a grid of elements of the same type. </a:t>
            </a:r>
            <a:r>
              <a:rPr lang="en-US" altLang="ko-KR" sz="1800" dirty="0" err="1"/>
              <a:t>Numpy</a:t>
            </a:r>
            <a:r>
              <a:rPr lang="en-US" altLang="ko-KR" sz="1800" dirty="0"/>
              <a:t> provides a large set of numeric datatypes that you can use to construct arrays. </a:t>
            </a:r>
            <a:r>
              <a:rPr lang="en-US" altLang="ko-KR" sz="1800" dirty="0" err="1"/>
              <a:t>Numpy</a:t>
            </a:r>
            <a:r>
              <a:rPr lang="en-US" altLang="ko-KR" sz="1800" dirty="0"/>
              <a:t> tries to guess a datatype when you create an array, but functions that construct arrays usually also include an optional argument to explicitly specify the datatype. </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140736" y="3095420"/>
            <a:ext cx="8058340" cy="224676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 2])   # Let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choose the datatype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x.dtype</a:t>
            </a:r>
            <a:r>
              <a:rPr lang="en-US" altLang="ko-KR" sz="1400" b="1" dirty="0">
                <a:latin typeface="Courier New" panose="02070309020205020404" pitchFamily="49" charset="0"/>
                <a:cs typeface="Courier New" panose="02070309020205020404" pitchFamily="49" charset="0"/>
              </a:rPr>
              <a:t>)         # Prints "int64"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([1.0, 2.0])   # Let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choose the datatype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x.dtype</a:t>
            </a:r>
            <a:r>
              <a:rPr lang="en-US" altLang="ko-KR" sz="1400" b="1" dirty="0">
                <a:latin typeface="Courier New" panose="02070309020205020404" pitchFamily="49" charset="0"/>
                <a:cs typeface="Courier New" panose="02070309020205020404" pitchFamily="49" charset="0"/>
              </a:rPr>
              <a:t>)             # Prints "float64"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 2], </a:t>
            </a:r>
            <a:r>
              <a:rPr lang="en-US" altLang="ko-KR" sz="1400" b="1" dirty="0" err="1">
                <a:latin typeface="Courier New" panose="02070309020205020404" pitchFamily="49" charset="0"/>
                <a:cs typeface="Courier New" panose="02070309020205020404" pitchFamily="49" charset="0"/>
              </a:rPr>
              <a:t>dtype</a:t>
            </a:r>
            <a:r>
              <a:rPr lang="en-US" altLang="ko-KR" sz="1400" b="1" dirty="0">
                <a:latin typeface="Courier New" panose="02070309020205020404" pitchFamily="49" charset="0"/>
                <a:cs typeface="Courier New" panose="02070309020205020404" pitchFamily="49" charset="0"/>
              </a:rPr>
              <a:t>=np.int64)   # Force a particular datatype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x.dtype</a:t>
            </a:r>
            <a:r>
              <a:rPr lang="en-US" altLang="ko-KR" sz="1400" b="1" dirty="0">
                <a:latin typeface="Courier New" panose="02070309020205020404" pitchFamily="49" charset="0"/>
                <a:cs typeface="Courier New" panose="02070309020205020404" pitchFamily="49" charset="0"/>
              </a:rPr>
              <a:t>)                         # Prints "int64"</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9440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Array math</a:t>
            </a:r>
            <a:endParaRPr lang="ko-KR" altLang="en-US" sz="2800" b="1" dirty="0"/>
          </a:p>
        </p:txBody>
      </p:sp>
      <p:sp>
        <p:nvSpPr>
          <p:cNvPr id="3" name="내용 개체 틀 2"/>
          <p:cNvSpPr>
            <a:spLocks noGrp="1"/>
          </p:cNvSpPr>
          <p:nvPr>
            <p:ph idx="1"/>
          </p:nvPr>
        </p:nvSpPr>
        <p:spPr>
          <a:xfrm>
            <a:off x="838200" y="1825625"/>
            <a:ext cx="3661372" cy="4351338"/>
          </a:xfrm>
        </p:spPr>
        <p:txBody>
          <a:bodyPr>
            <a:normAutofit/>
          </a:bodyPr>
          <a:lstStyle/>
          <a:p>
            <a:r>
              <a:rPr lang="en-US" altLang="ko-KR" sz="1800" dirty="0"/>
              <a:t>Basic mathematical functions operate elementwise on arrays, and are available both as operator overloads and as functions in the </a:t>
            </a:r>
            <a:r>
              <a:rPr lang="en-US" altLang="ko-KR" sz="1800" dirty="0" err="1"/>
              <a:t>numpy</a:t>
            </a:r>
            <a:r>
              <a:rPr lang="en-US" altLang="ko-KR" sz="1800" dirty="0"/>
              <a:t> module:</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5269116" y="0"/>
            <a:ext cx="6663351" cy="6771084"/>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x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 </a:t>
            </a:r>
            <a:r>
              <a:rPr lang="en-US" altLang="ko-KR" sz="1400" b="1" dirty="0" err="1">
                <a:latin typeface="Courier New" panose="02070309020205020404" pitchFamily="49" charset="0"/>
                <a:cs typeface="Courier New" panose="02070309020205020404" pitchFamily="49" charset="0"/>
              </a:rPr>
              <a:t>dtype</a:t>
            </a:r>
            <a:r>
              <a:rPr lang="en-US" altLang="ko-KR" sz="1400" b="1" dirty="0">
                <a:latin typeface="Courier New" panose="02070309020205020404" pitchFamily="49" charset="0"/>
                <a:cs typeface="Courier New" panose="02070309020205020404" pitchFamily="49" charset="0"/>
              </a:rPr>
              <a:t>=np.float64)</a:t>
            </a:r>
          </a:p>
          <a:p>
            <a:r>
              <a:rPr lang="en-US" altLang="ko-KR" sz="1400" b="1" dirty="0">
                <a:latin typeface="Courier New" panose="02070309020205020404" pitchFamily="49" charset="0"/>
                <a:cs typeface="Courier New" panose="02070309020205020404" pitchFamily="49" charset="0"/>
              </a:rPr>
              <a:t>y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([[5,6],[7,8]], </a:t>
            </a:r>
            <a:r>
              <a:rPr lang="en-US" altLang="ko-KR" sz="1400" b="1" dirty="0" err="1">
                <a:latin typeface="Courier New" panose="02070309020205020404" pitchFamily="49" charset="0"/>
                <a:cs typeface="Courier New" panose="02070309020205020404" pitchFamily="49" charset="0"/>
              </a:rPr>
              <a:t>dtype</a:t>
            </a:r>
            <a:r>
              <a:rPr lang="en-US" altLang="ko-KR" sz="1400" b="1" dirty="0">
                <a:latin typeface="Courier New" panose="02070309020205020404" pitchFamily="49" charset="0"/>
                <a:cs typeface="Courier New" panose="02070309020205020404" pitchFamily="49" charset="0"/>
              </a:rPr>
              <a:t>=np.float64)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Elementwise sum; both produce the array</a:t>
            </a:r>
          </a:p>
          <a:p>
            <a:r>
              <a:rPr lang="en-US" altLang="ko-KR" sz="1400" b="1" dirty="0">
                <a:latin typeface="Courier New" panose="02070309020205020404" pitchFamily="49" charset="0"/>
                <a:cs typeface="Courier New" panose="02070309020205020404" pitchFamily="49" charset="0"/>
              </a:rPr>
              <a:t># [[ 6.0  8.0]</a:t>
            </a:r>
          </a:p>
          <a:p>
            <a:r>
              <a:rPr lang="en-US" altLang="ko-KR" sz="1400" b="1" dirty="0">
                <a:latin typeface="Courier New" panose="02070309020205020404" pitchFamily="49" charset="0"/>
                <a:cs typeface="Courier New" panose="02070309020205020404" pitchFamily="49" charset="0"/>
              </a:rPr>
              <a:t>#  [10.0 12.0]]</a:t>
            </a:r>
          </a:p>
          <a:p>
            <a:r>
              <a:rPr lang="en-US" altLang="ko-KR" sz="1400" b="1" dirty="0">
                <a:latin typeface="Courier New" panose="02070309020205020404" pitchFamily="49" charset="0"/>
                <a:cs typeface="Courier New" panose="02070309020205020404" pitchFamily="49" charset="0"/>
              </a:rPr>
              <a:t>print(x + y)</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np.add</a:t>
            </a:r>
            <a:r>
              <a:rPr lang="en-US" altLang="ko-KR" sz="1400" b="1" dirty="0">
                <a:latin typeface="Courier New" panose="02070309020205020404" pitchFamily="49" charset="0"/>
                <a:cs typeface="Courier New" panose="02070309020205020404" pitchFamily="49" charset="0"/>
              </a:rPr>
              <a:t>(x, y))</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Elementwise difference; both produce the array</a:t>
            </a:r>
          </a:p>
          <a:p>
            <a:r>
              <a:rPr lang="en-US" altLang="ko-KR" sz="1400" b="1" dirty="0">
                <a:latin typeface="Courier New" panose="02070309020205020404" pitchFamily="49" charset="0"/>
                <a:cs typeface="Courier New" panose="02070309020205020404" pitchFamily="49" charset="0"/>
              </a:rPr>
              <a:t># [[-4.0 -4.0]</a:t>
            </a:r>
          </a:p>
          <a:p>
            <a:r>
              <a:rPr lang="en-US" altLang="ko-KR" sz="1400" b="1" dirty="0">
                <a:latin typeface="Courier New" panose="02070309020205020404" pitchFamily="49" charset="0"/>
                <a:cs typeface="Courier New" panose="02070309020205020404" pitchFamily="49" charset="0"/>
              </a:rPr>
              <a:t>#  [-4.0 -4.0]]</a:t>
            </a:r>
          </a:p>
          <a:p>
            <a:r>
              <a:rPr lang="en-US" altLang="ko-KR" sz="1400" b="1" dirty="0">
                <a:latin typeface="Courier New" panose="02070309020205020404" pitchFamily="49" charset="0"/>
                <a:cs typeface="Courier New" panose="02070309020205020404" pitchFamily="49" charset="0"/>
              </a:rPr>
              <a:t>print(x - y)</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np.subtract</a:t>
            </a:r>
            <a:r>
              <a:rPr lang="en-US" altLang="ko-KR" sz="1400" b="1" dirty="0">
                <a:latin typeface="Courier New" panose="02070309020205020404" pitchFamily="49" charset="0"/>
                <a:cs typeface="Courier New" panose="02070309020205020404" pitchFamily="49" charset="0"/>
              </a:rPr>
              <a:t>(x, y))</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Elementwise product; both produce the array</a:t>
            </a:r>
          </a:p>
          <a:p>
            <a:r>
              <a:rPr lang="en-US" altLang="ko-KR" sz="1400" b="1" dirty="0">
                <a:latin typeface="Courier New" panose="02070309020205020404" pitchFamily="49" charset="0"/>
                <a:cs typeface="Courier New" panose="02070309020205020404" pitchFamily="49" charset="0"/>
              </a:rPr>
              <a:t># [[ 5.0 12.0]</a:t>
            </a:r>
          </a:p>
          <a:p>
            <a:r>
              <a:rPr lang="en-US" altLang="ko-KR" sz="1400" b="1" dirty="0">
                <a:latin typeface="Courier New" panose="02070309020205020404" pitchFamily="49" charset="0"/>
                <a:cs typeface="Courier New" panose="02070309020205020404" pitchFamily="49" charset="0"/>
              </a:rPr>
              <a:t>#  [21.0 32.0]]</a:t>
            </a:r>
          </a:p>
          <a:p>
            <a:r>
              <a:rPr lang="en-US" altLang="ko-KR" sz="1400" b="1" dirty="0">
                <a:latin typeface="Courier New" panose="02070309020205020404" pitchFamily="49" charset="0"/>
                <a:cs typeface="Courier New" panose="02070309020205020404" pitchFamily="49" charset="0"/>
              </a:rPr>
              <a:t>print(x * y)</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np.multiply</a:t>
            </a:r>
            <a:r>
              <a:rPr lang="en-US" altLang="ko-KR" sz="1400" b="1" dirty="0">
                <a:latin typeface="Courier New" panose="02070309020205020404" pitchFamily="49" charset="0"/>
                <a:cs typeface="Courier New" panose="02070309020205020404" pitchFamily="49" charset="0"/>
              </a:rPr>
              <a:t>(x, y))</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Elementwise division; both produce the array</a:t>
            </a:r>
          </a:p>
          <a:p>
            <a:r>
              <a:rPr lang="en-US" altLang="ko-KR" sz="1400" b="1" dirty="0">
                <a:latin typeface="Courier New" panose="02070309020205020404" pitchFamily="49" charset="0"/>
                <a:cs typeface="Courier New" panose="02070309020205020404" pitchFamily="49" charset="0"/>
              </a:rPr>
              <a:t># [[ 0.2         0.33333333]</a:t>
            </a:r>
          </a:p>
          <a:p>
            <a:r>
              <a:rPr lang="en-US" altLang="ko-KR" sz="1400" b="1" dirty="0">
                <a:latin typeface="Courier New" panose="02070309020205020404" pitchFamily="49" charset="0"/>
                <a:cs typeface="Courier New" panose="02070309020205020404" pitchFamily="49" charset="0"/>
              </a:rPr>
              <a:t>#  [ 0.42857143  0.5       ]]</a:t>
            </a:r>
          </a:p>
          <a:p>
            <a:r>
              <a:rPr lang="en-US" altLang="ko-KR" sz="1400" b="1" dirty="0">
                <a:latin typeface="Courier New" panose="02070309020205020404" pitchFamily="49" charset="0"/>
                <a:cs typeface="Courier New" panose="02070309020205020404" pitchFamily="49" charset="0"/>
              </a:rPr>
              <a:t>print(x / y)</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np.divide</a:t>
            </a:r>
            <a:r>
              <a:rPr lang="en-US" altLang="ko-KR" sz="1400" b="1" dirty="0">
                <a:latin typeface="Courier New" panose="02070309020205020404" pitchFamily="49" charset="0"/>
                <a:cs typeface="Courier New" panose="02070309020205020404" pitchFamily="49" charset="0"/>
              </a:rPr>
              <a:t>(x, y))</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Elementwise square root; produces the array</a:t>
            </a:r>
          </a:p>
          <a:p>
            <a:r>
              <a:rPr lang="en-US" altLang="ko-KR" sz="1400" b="1" dirty="0">
                <a:latin typeface="Courier New" panose="02070309020205020404" pitchFamily="49" charset="0"/>
                <a:cs typeface="Courier New" panose="02070309020205020404" pitchFamily="49" charset="0"/>
              </a:rPr>
              <a:t># [[ 1.          1.41421356]</a:t>
            </a:r>
          </a:p>
          <a:p>
            <a:r>
              <a:rPr lang="en-US" altLang="ko-KR" sz="1400" b="1" dirty="0">
                <a:latin typeface="Courier New" panose="02070309020205020404" pitchFamily="49" charset="0"/>
                <a:cs typeface="Courier New" panose="02070309020205020404" pitchFamily="49" charset="0"/>
              </a:rPr>
              <a:t>#  [ 1.73205081  2.        ]]</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np.sqrt</a:t>
            </a:r>
            <a:r>
              <a:rPr lang="en-US" altLang="ko-KR" sz="1400" b="1" dirty="0">
                <a:latin typeface="Courier New" panose="02070309020205020404" pitchFamily="49" charset="0"/>
                <a:cs typeface="Courier New" panose="02070309020205020404" pitchFamily="49" charset="0"/>
              </a:rPr>
              <a:t>(x))</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141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Array math</a:t>
            </a:r>
            <a:endParaRPr lang="ko-KR" altLang="en-US" sz="2800" b="1" dirty="0"/>
          </a:p>
        </p:txBody>
      </p:sp>
      <p:sp>
        <p:nvSpPr>
          <p:cNvPr id="3" name="내용 개체 틀 2"/>
          <p:cNvSpPr>
            <a:spLocks noGrp="1"/>
          </p:cNvSpPr>
          <p:nvPr>
            <p:ph idx="1"/>
          </p:nvPr>
        </p:nvSpPr>
        <p:spPr>
          <a:xfrm>
            <a:off x="838200" y="1825625"/>
            <a:ext cx="3661372" cy="4351338"/>
          </a:xfrm>
        </p:spPr>
        <p:txBody>
          <a:bodyPr>
            <a:normAutofit/>
          </a:bodyPr>
          <a:lstStyle/>
          <a:p>
            <a:r>
              <a:rPr lang="en-US" altLang="ko-KR" sz="1800" dirty="0" smtClean="0"/>
              <a:t>dot is available both as a function in the </a:t>
            </a:r>
            <a:r>
              <a:rPr lang="en-US" altLang="ko-KR" sz="1800" dirty="0" err="1" smtClean="0"/>
              <a:t>numpy</a:t>
            </a:r>
            <a:r>
              <a:rPr lang="en-US" altLang="ko-KR" sz="1800" dirty="0" smtClean="0"/>
              <a:t> module and as an instance method of array objects:</a:t>
            </a:r>
          </a:p>
          <a:p>
            <a:r>
              <a:rPr lang="en-US" altLang="ko-KR" sz="1800" dirty="0" smtClean="0"/>
              <a:t>Vs. </a:t>
            </a:r>
            <a:r>
              <a:rPr lang="en-US" altLang="ko-KR" sz="1800" dirty="0" err="1" smtClean="0"/>
              <a:t>np.matmul</a:t>
            </a:r>
            <a:r>
              <a:rPr lang="en-US" altLang="ko-KR" sz="1800" dirty="0" smtClean="0"/>
              <a:t>()</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4590861" y="1560315"/>
            <a:ext cx="7214858" cy="4616648"/>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a:t>
            </a:r>
          </a:p>
          <a:p>
            <a:r>
              <a:rPr lang="en-US" altLang="ko-KR" sz="1400" b="1" dirty="0">
                <a:latin typeface="Courier New" panose="02070309020205020404" pitchFamily="49" charset="0"/>
                <a:cs typeface="Courier New" panose="02070309020205020404" pitchFamily="49" charset="0"/>
              </a:rPr>
              <a:t>y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([[5,6],[7,8]])</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([9,10])</a:t>
            </a: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([11, 12])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Inner product of vectors; both produce 219</a:t>
            </a:r>
          </a:p>
          <a:p>
            <a:r>
              <a:rPr lang="en-US" altLang="ko-KR" sz="1400" b="1" dirty="0">
                <a:latin typeface="Courier New" panose="02070309020205020404" pitchFamily="49" charset="0"/>
                <a:cs typeface="Courier New" panose="02070309020205020404" pitchFamily="49" charset="0"/>
              </a:rPr>
              <a:t>print(v.dot(w))</a:t>
            </a:r>
          </a:p>
          <a:p>
            <a:r>
              <a:rPr lang="en-US" altLang="ko-KR" sz="1400" b="1" dirty="0">
                <a:latin typeface="Courier New" panose="02070309020205020404" pitchFamily="49" charset="0"/>
                <a:cs typeface="Courier New" panose="02070309020205020404" pitchFamily="49" charset="0"/>
              </a:rPr>
              <a:t>print(np.dot(v, w))</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Matrix / vector product; both produce the rank 1 array [29 67]</a:t>
            </a:r>
          </a:p>
          <a:p>
            <a:r>
              <a:rPr lang="en-US" altLang="ko-KR" sz="1400" b="1" dirty="0">
                <a:latin typeface="Courier New" panose="02070309020205020404" pitchFamily="49" charset="0"/>
                <a:cs typeface="Courier New" panose="02070309020205020404" pitchFamily="49" charset="0"/>
              </a:rPr>
              <a:t>print(x.dot(v))</a:t>
            </a:r>
          </a:p>
          <a:p>
            <a:r>
              <a:rPr lang="en-US" altLang="ko-KR" sz="1400" b="1" dirty="0">
                <a:latin typeface="Courier New" panose="02070309020205020404" pitchFamily="49" charset="0"/>
                <a:cs typeface="Courier New" panose="02070309020205020404" pitchFamily="49" charset="0"/>
              </a:rPr>
              <a:t>print(np.dot(x, v))</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Matrix / matrix product; both produce the rank 2 array</a:t>
            </a:r>
          </a:p>
          <a:p>
            <a:r>
              <a:rPr lang="en-US" altLang="ko-KR" sz="1400" b="1" dirty="0">
                <a:latin typeface="Courier New" panose="02070309020205020404" pitchFamily="49" charset="0"/>
                <a:cs typeface="Courier New" panose="02070309020205020404" pitchFamily="49" charset="0"/>
              </a:rPr>
              <a:t># [[19 22]</a:t>
            </a:r>
          </a:p>
          <a:p>
            <a:r>
              <a:rPr lang="en-US" altLang="ko-KR" sz="1400" b="1" dirty="0">
                <a:latin typeface="Courier New" panose="02070309020205020404" pitchFamily="49" charset="0"/>
                <a:cs typeface="Courier New" panose="02070309020205020404" pitchFamily="49" charset="0"/>
              </a:rPr>
              <a:t>#  [43 50]]</a:t>
            </a:r>
          </a:p>
          <a:p>
            <a:r>
              <a:rPr lang="en-US" altLang="ko-KR" sz="1400" b="1" dirty="0">
                <a:latin typeface="Courier New" panose="02070309020205020404" pitchFamily="49" charset="0"/>
                <a:cs typeface="Courier New" panose="02070309020205020404" pitchFamily="49" charset="0"/>
              </a:rPr>
              <a:t>print(x.dot(y))</a:t>
            </a:r>
          </a:p>
          <a:p>
            <a:r>
              <a:rPr lang="en-US" altLang="ko-KR" sz="1400" b="1" dirty="0">
                <a:latin typeface="Courier New" panose="02070309020205020404" pitchFamily="49" charset="0"/>
                <a:cs typeface="Courier New" panose="02070309020205020404" pitchFamily="49" charset="0"/>
              </a:rPr>
              <a:t>print(np.dot(x, y))</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8313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Array math</a:t>
            </a:r>
            <a:endParaRPr lang="ko-KR" altLang="en-US" sz="2800" b="1" dirty="0"/>
          </a:p>
        </p:txBody>
      </p:sp>
      <p:sp>
        <p:nvSpPr>
          <p:cNvPr id="3" name="내용 개체 틀 2"/>
          <p:cNvSpPr>
            <a:spLocks noGrp="1"/>
          </p:cNvSpPr>
          <p:nvPr>
            <p:ph idx="1"/>
          </p:nvPr>
        </p:nvSpPr>
        <p:spPr>
          <a:xfrm>
            <a:off x="838199" y="1825625"/>
            <a:ext cx="10695915" cy="645971"/>
          </a:xfrm>
        </p:spPr>
        <p:txBody>
          <a:bodyPr>
            <a:normAutofit/>
          </a:bodyPr>
          <a:lstStyle/>
          <a:p>
            <a:r>
              <a:rPr lang="en-US" altLang="ko-KR" sz="1800" dirty="0" err="1"/>
              <a:t>Numpy</a:t>
            </a:r>
            <a:r>
              <a:rPr lang="en-US" altLang="ko-KR" sz="1800" dirty="0"/>
              <a:t> provides many useful functions for performing computations on arrays; one of the most useful is sum:</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104523" y="2471596"/>
            <a:ext cx="8790915" cy="1169551"/>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x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np.sum</a:t>
            </a:r>
            <a:r>
              <a:rPr lang="en-US" altLang="ko-KR" sz="1400" b="1" dirty="0">
                <a:latin typeface="Courier New" panose="02070309020205020404" pitchFamily="49" charset="0"/>
                <a:cs typeface="Courier New" panose="02070309020205020404" pitchFamily="49" charset="0"/>
              </a:rPr>
              <a:t>(x))  # Compute sum of all elements; prints "10"</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np.sum</a:t>
            </a:r>
            <a:r>
              <a:rPr lang="en-US" altLang="ko-KR" sz="1400" b="1" dirty="0">
                <a:latin typeface="Courier New" panose="02070309020205020404" pitchFamily="49" charset="0"/>
                <a:cs typeface="Courier New" panose="02070309020205020404" pitchFamily="49" charset="0"/>
              </a:rPr>
              <a:t>(x, axis=0))  # Compute sum of each column; prints "[4 6]"</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np.sum</a:t>
            </a:r>
            <a:r>
              <a:rPr lang="en-US" altLang="ko-KR" sz="1400" b="1" dirty="0">
                <a:latin typeface="Courier New" panose="02070309020205020404" pitchFamily="49" charset="0"/>
                <a:cs typeface="Courier New" panose="02070309020205020404" pitchFamily="49" charset="0"/>
              </a:rPr>
              <a:t>(x, axis=1))  # Compute sum of each row; prints "[3 7]"</a:t>
            </a:r>
            <a:endParaRPr lang="ko-KR" altLang="en-US" sz="1400" b="1" dirty="0">
              <a:latin typeface="Courier New" panose="02070309020205020404" pitchFamily="49" charset="0"/>
              <a:cs typeface="Courier New" panose="02070309020205020404" pitchFamily="49" charset="0"/>
            </a:endParaRPr>
          </a:p>
        </p:txBody>
      </p:sp>
      <p:sp>
        <p:nvSpPr>
          <p:cNvPr id="6" name="내용 개체 틀 2"/>
          <p:cNvSpPr txBox="1">
            <a:spLocks/>
          </p:cNvSpPr>
          <p:nvPr/>
        </p:nvSpPr>
        <p:spPr>
          <a:xfrm>
            <a:off x="838198" y="3716290"/>
            <a:ext cx="10695915" cy="100056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Apart from computing mathematical functions using arrays, we frequently need to reshape or otherwise manipulate data in arrays. The simplest example of this type of operation is transposing a matrix; to transpose a matrix, simply use the </a:t>
            </a:r>
            <a:r>
              <a:rPr lang="en-US" altLang="ko-KR" sz="1800" b="1" dirty="0"/>
              <a:t>T attribute </a:t>
            </a:r>
            <a:r>
              <a:rPr lang="en-US" altLang="ko-KR" sz="1800" dirty="0"/>
              <a:t>of an array object:</a:t>
            </a:r>
            <a:endParaRPr lang="ko-KR" altLang="en-US" sz="1800" dirty="0"/>
          </a:p>
        </p:txBody>
      </p:sp>
      <p:sp>
        <p:nvSpPr>
          <p:cNvPr id="8" name="TextBox 7">
            <a:extLst>
              <a:ext uri="{FF2B5EF4-FFF2-40B4-BE49-F238E27FC236}">
                <a16:creationId xmlns:a16="http://schemas.microsoft.com/office/drawing/2014/main" id="{A33BCD84-10D4-4F32-A89D-5B338AC70061}"/>
              </a:ext>
            </a:extLst>
          </p:cNvPr>
          <p:cNvSpPr txBox="1"/>
          <p:nvPr/>
        </p:nvSpPr>
        <p:spPr>
          <a:xfrm>
            <a:off x="1104523" y="4497198"/>
            <a:ext cx="8790915" cy="2246769"/>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x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 [3,4]])</a:t>
            </a:r>
          </a:p>
          <a:p>
            <a:r>
              <a:rPr lang="en-US" altLang="ko-KR" sz="1400" b="1" dirty="0">
                <a:latin typeface="Courier New" panose="02070309020205020404" pitchFamily="49" charset="0"/>
                <a:cs typeface="Courier New" panose="02070309020205020404" pitchFamily="49" charset="0"/>
              </a:rPr>
              <a:t>print(x)    # Prints "[[1 2]</a:t>
            </a:r>
          </a:p>
          <a:p>
            <a:r>
              <a:rPr lang="en-US" altLang="ko-KR" sz="1400" b="1" dirty="0">
                <a:latin typeface="Courier New" panose="02070309020205020404" pitchFamily="49" charset="0"/>
                <a:cs typeface="Courier New" panose="02070309020205020404" pitchFamily="49" charset="0"/>
              </a:rPr>
              <a:t>            #          [3 4]]"</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x.T</a:t>
            </a:r>
            <a:r>
              <a:rPr lang="en-US" altLang="ko-KR" sz="1400" b="1" dirty="0">
                <a:latin typeface="Courier New" panose="02070309020205020404" pitchFamily="49" charset="0"/>
                <a:cs typeface="Courier New" panose="02070309020205020404" pitchFamily="49" charset="0"/>
              </a:rPr>
              <a:t>)  # Prints "[[1 3]</a:t>
            </a:r>
          </a:p>
          <a:p>
            <a:r>
              <a:rPr lang="en-US" altLang="ko-KR" sz="1400" b="1" dirty="0">
                <a:latin typeface="Courier New" panose="02070309020205020404" pitchFamily="49" charset="0"/>
                <a:cs typeface="Courier New" panose="02070309020205020404" pitchFamily="49" charset="0"/>
              </a:rPr>
              <a:t>            #          [2 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Note that taking the transpose of a rank 1 array does nothing:</a:t>
            </a:r>
          </a:p>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a:t>
            </a:r>
          </a:p>
          <a:p>
            <a:r>
              <a:rPr lang="en-US" altLang="ko-KR" sz="1400" b="1" dirty="0">
                <a:latin typeface="Courier New" panose="02070309020205020404" pitchFamily="49" charset="0"/>
                <a:cs typeface="Courier New" panose="02070309020205020404" pitchFamily="49" charset="0"/>
              </a:rPr>
              <a:t>print(v)    # Prints "[1 2 3]"</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v.T</a:t>
            </a:r>
            <a:r>
              <a:rPr lang="en-US" altLang="ko-KR" sz="1400" b="1" dirty="0">
                <a:latin typeface="Courier New" panose="02070309020205020404" pitchFamily="49" charset="0"/>
                <a:cs typeface="Courier New" panose="02070309020205020404" pitchFamily="49" charset="0"/>
              </a:rPr>
              <a:t>)  # Prints "[1 2 3]"</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8199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Broadcasting</a:t>
            </a:r>
            <a:endParaRPr lang="ko-KR" altLang="en-US" sz="2800" b="1" dirty="0"/>
          </a:p>
        </p:txBody>
      </p:sp>
      <p:sp>
        <p:nvSpPr>
          <p:cNvPr id="3" name="내용 개체 틀 2"/>
          <p:cNvSpPr>
            <a:spLocks noGrp="1"/>
          </p:cNvSpPr>
          <p:nvPr>
            <p:ph idx="1"/>
          </p:nvPr>
        </p:nvSpPr>
        <p:spPr>
          <a:xfrm>
            <a:off x="838199" y="1825625"/>
            <a:ext cx="10695915" cy="1152966"/>
          </a:xfrm>
        </p:spPr>
        <p:txBody>
          <a:bodyPr>
            <a:normAutofit fontScale="92500"/>
          </a:bodyPr>
          <a:lstStyle/>
          <a:p>
            <a:r>
              <a:rPr lang="en-US" altLang="ko-KR" sz="1800" dirty="0"/>
              <a:t>Broadcasting is a powerful mechanism that allows </a:t>
            </a:r>
            <a:r>
              <a:rPr lang="en-US" altLang="ko-KR" sz="1800" dirty="0" err="1"/>
              <a:t>numpy</a:t>
            </a:r>
            <a:r>
              <a:rPr lang="en-US" altLang="ko-KR" sz="1800" dirty="0"/>
              <a:t> to work with arrays of different shapes when performing arithmetic operations. Frequently we have a smaller array and a larger array, and we want to use the smaller array multiple times to perform some operation on the larger array</a:t>
            </a:r>
            <a:r>
              <a:rPr lang="en-US" altLang="ko-KR" sz="1800" dirty="0" smtClean="0"/>
              <a:t>.</a:t>
            </a:r>
          </a:p>
          <a:p>
            <a:r>
              <a:rPr lang="en-US" altLang="ko-KR" sz="1800" dirty="0" smtClean="0"/>
              <a:t>E.g., </a:t>
            </a:r>
            <a:r>
              <a:rPr lang="en-US" altLang="ko-KR" sz="1800" dirty="0"/>
              <a:t>suppose that we want to add a constant vector to each row of a matrix. We could do it like this:</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77363" y="3116046"/>
            <a:ext cx="8790915" cy="3539430"/>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We will add the vector v to each row of the matrix x,</a:t>
            </a:r>
          </a:p>
          <a:p>
            <a:r>
              <a:rPr lang="en-US" altLang="ko-KR" sz="1400" b="1" dirty="0">
                <a:latin typeface="Courier New" panose="02070309020205020404" pitchFamily="49" charset="0"/>
                <a:cs typeface="Courier New" panose="02070309020205020404" pitchFamily="49" charset="0"/>
              </a:rPr>
              <a:t># storing the result in the matrix y</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 [4,5,6], [7,8,9], [10, 11, 12]])</a:t>
            </a:r>
          </a:p>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 0, 1])</a:t>
            </a:r>
          </a:p>
          <a:p>
            <a:r>
              <a:rPr lang="en-US" altLang="ko-KR" sz="1400" b="1" dirty="0">
                <a:latin typeface="Courier New" panose="02070309020205020404" pitchFamily="49" charset="0"/>
                <a:cs typeface="Courier New" panose="02070309020205020404" pitchFamily="49" charset="0"/>
              </a:rPr>
              <a:t>y = </a:t>
            </a:r>
            <a:r>
              <a:rPr lang="en-US" altLang="ko-KR" sz="1400" b="1" dirty="0" err="1">
                <a:latin typeface="Courier New" panose="02070309020205020404" pitchFamily="49" charset="0"/>
                <a:cs typeface="Courier New" panose="02070309020205020404" pitchFamily="49" charset="0"/>
              </a:rPr>
              <a:t>np.empty_like</a:t>
            </a:r>
            <a:r>
              <a:rPr lang="en-US" altLang="ko-KR" sz="1400" b="1" dirty="0">
                <a:latin typeface="Courier New" panose="02070309020205020404" pitchFamily="49" charset="0"/>
                <a:cs typeface="Courier New" panose="02070309020205020404" pitchFamily="49" charset="0"/>
              </a:rPr>
              <a:t>(x)   # Create an empty matrix with the same shape as x</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Add the vector v to each row of the matrix x with an explicit loop</a:t>
            </a:r>
          </a:p>
          <a:p>
            <a:r>
              <a:rPr lang="en-US" altLang="ko-KR" sz="1400" b="1" dirty="0">
                <a:latin typeface="Courier New" panose="02070309020205020404" pitchFamily="49" charset="0"/>
                <a:cs typeface="Courier New" panose="02070309020205020404" pitchFamily="49" charset="0"/>
              </a:rPr>
              <a:t>for </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in range(4):</a:t>
            </a:r>
          </a:p>
          <a:p>
            <a:r>
              <a:rPr lang="en-US" altLang="ko-KR" sz="1400" b="1" dirty="0">
                <a:latin typeface="Courier New" panose="02070309020205020404" pitchFamily="49" charset="0"/>
                <a:cs typeface="Courier New" panose="02070309020205020404" pitchFamily="49" charset="0"/>
              </a:rPr>
              <a:t>    y[</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 = x[</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 + v</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Now y is the following</a:t>
            </a:r>
          </a:p>
          <a:p>
            <a:r>
              <a:rPr lang="en-US" altLang="ko-KR" sz="1400" b="1" dirty="0">
                <a:latin typeface="Courier New" panose="02070309020205020404" pitchFamily="49" charset="0"/>
                <a:cs typeface="Courier New" panose="02070309020205020404" pitchFamily="49" charset="0"/>
              </a:rPr>
              <a:t># [[ 2  2  4]</a:t>
            </a:r>
          </a:p>
          <a:p>
            <a:r>
              <a:rPr lang="en-US" altLang="ko-KR" sz="1400" b="1" dirty="0">
                <a:latin typeface="Courier New" panose="02070309020205020404" pitchFamily="49" charset="0"/>
                <a:cs typeface="Courier New" panose="02070309020205020404" pitchFamily="49" charset="0"/>
              </a:rPr>
              <a:t>#  [ 5  5  7]</a:t>
            </a:r>
          </a:p>
          <a:p>
            <a:r>
              <a:rPr lang="en-US" altLang="ko-KR" sz="1400" b="1" dirty="0">
                <a:latin typeface="Courier New" panose="02070309020205020404" pitchFamily="49" charset="0"/>
                <a:cs typeface="Courier New" panose="02070309020205020404" pitchFamily="49" charset="0"/>
              </a:rPr>
              <a:t>#  [ 8  8 10]</a:t>
            </a:r>
          </a:p>
          <a:p>
            <a:r>
              <a:rPr lang="en-US" altLang="ko-KR" sz="1400" b="1" dirty="0">
                <a:latin typeface="Courier New" panose="02070309020205020404" pitchFamily="49" charset="0"/>
                <a:cs typeface="Courier New" panose="02070309020205020404" pitchFamily="49" charset="0"/>
              </a:rPr>
              <a:t>#  [11 11 13]]</a:t>
            </a:r>
          </a:p>
          <a:p>
            <a:r>
              <a:rPr lang="en-US" altLang="ko-KR" sz="1400" b="1" dirty="0">
                <a:latin typeface="Courier New" panose="02070309020205020404" pitchFamily="49" charset="0"/>
                <a:cs typeface="Courier New" panose="02070309020205020404" pitchFamily="49" charset="0"/>
              </a:rPr>
              <a:t>print(y)</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9867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Broadcasting</a:t>
            </a:r>
            <a:endParaRPr lang="ko-KR" altLang="en-US" sz="2800" b="1" dirty="0"/>
          </a:p>
        </p:txBody>
      </p:sp>
      <p:sp>
        <p:nvSpPr>
          <p:cNvPr id="3" name="내용 개체 틀 2"/>
          <p:cNvSpPr>
            <a:spLocks noGrp="1"/>
          </p:cNvSpPr>
          <p:nvPr>
            <p:ph idx="1"/>
          </p:nvPr>
        </p:nvSpPr>
        <p:spPr>
          <a:xfrm>
            <a:off x="838199" y="1825625"/>
            <a:ext cx="10695915" cy="1152966"/>
          </a:xfrm>
        </p:spPr>
        <p:txBody>
          <a:bodyPr>
            <a:normAutofit/>
          </a:bodyPr>
          <a:lstStyle/>
          <a:p>
            <a:r>
              <a:rPr lang="en-US" altLang="ko-KR" sz="1800" dirty="0"/>
              <a:t>This works; however when the matrix x is very large, computing an explicit loop in Python could be slow. Note that adding the vector v to each row of the matrix x is equivalent to forming a matrix </a:t>
            </a:r>
            <a:r>
              <a:rPr lang="en-US" altLang="ko-KR" sz="1800" dirty="0" err="1"/>
              <a:t>vv</a:t>
            </a:r>
            <a:r>
              <a:rPr lang="en-US" altLang="ko-KR" sz="1800" dirty="0"/>
              <a:t> by stacking multiple copies of v vertically, then performing elementwise summation of x and vv. We could implement this approach like this:</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77363" y="2978591"/>
            <a:ext cx="8790915" cy="3108543"/>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We will add the vector v to each row of the matrix x,</a:t>
            </a:r>
          </a:p>
          <a:p>
            <a:r>
              <a:rPr lang="en-US" altLang="ko-KR" sz="1400" b="1" dirty="0">
                <a:latin typeface="Courier New" panose="02070309020205020404" pitchFamily="49" charset="0"/>
                <a:cs typeface="Courier New" panose="02070309020205020404" pitchFamily="49" charset="0"/>
              </a:rPr>
              <a:t># storing the result in the matrix y</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 [4,5,6], [7,8,9], [10, 11, 12]])</a:t>
            </a:r>
          </a:p>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 0, 1])</a:t>
            </a:r>
          </a:p>
          <a:p>
            <a:r>
              <a:rPr lang="en-US" altLang="ko-KR" sz="1400" b="1" dirty="0" err="1">
                <a:latin typeface="Courier New" panose="02070309020205020404" pitchFamily="49" charset="0"/>
                <a:cs typeface="Courier New" panose="02070309020205020404" pitchFamily="49" charset="0"/>
              </a:rPr>
              <a:t>vv</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np.tile</a:t>
            </a:r>
            <a:r>
              <a:rPr lang="en-US" altLang="ko-KR" sz="1400" b="1" dirty="0">
                <a:latin typeface="Courier New" panose="02070309020205020404" pitchFamily="49" charset="0"/>
                <a:cs typeface="Courier New" panose="02070309020205020404" pitchFamily="49" charset="0"/>
              </a:rPr>
              <a:t>(v, (4, 1))   # Stack 4 copies of v on top of each other</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vv</a:t>
            </a:r>
            <a:r>
              <a:rPr lang="en-US" altLang="ko-KR" sz="1400" b="1" dirty="0">
                <a:latin typeface="Courier New" panose="02070309020205020404" pitchFamily="49" charset="0"/>
                <a:cs typeface="Courier New" panose="02070309020205020404" pitchFamily="49" charset="0"/>
              </a:rPr>
              <a:t>)                 # Prints "[[1 0 1]</a:t>
            </a:r>
          </a:p>
          <a:p>
            <a:r>
              <a:rPr lang="en-US" altLang="ko-KR" sz="1400" b="1" dirty="0">
                <a:latin typeface="Courier New" panose="02070309020205020404" pitchFamily="49" charset="0"/>
                <a:cs typeface="Courier New" panose="02070309020205020404" pitchFamily="49" charset="0"/>
              </a:rPr>
              <a:t>                          #          [1 0 1]</a:t>
            </a:r>
          </a:p>
          <a:p>
            <a:r>
              <a:rPr lang="en-US" altLang="ko-KR" sz="1400" b="1" dirty="0">
                <a:latin typeface="Courier New" panose="02070309020205020404" pitchFamily="49" charset="0"/>
                <a:cs typeface="Courier New" panose="02070309020205020404" pitchFamily="49" charset="0"/>
              </a:rPr>
              <a:t>                          #          [1 0 1]</a:t>
            </a:r>
          </a:p>
          <a:p>
            <a:r>
              <a:rPr lang="en-US" altLang="ko-KR" sz="1400" b="1" dirty="0">
                <a:latin typeface="Courier New" panose="02070309020205020404" pitchFamily="49" charset="0"/>
                <a:cs typeface="Courier New" panose="02070309020205020404" pitchFamily="49" charset="0"/>
              </a:rPr>
              <a:t>                          #          [1 0 1]]"</a:t>
            </a:r>
          </a:p>
          <a:p>
            <a:r>
              <a:rPr lang="en-US" altLang="ko-KR" sz="1400" b="1" dirty="0">
                <a:latin typeface="Courier New" panose="02070309020205020404" pitchFamily="49" charset="0"/>
                <a:cs typeface="Courier New" panose="02070309020205020404" pitchFamily="49" charset="0"/>
              </a:rPr>
              <a:t>y = x + </a:t>
            </a:r>
            <a:r>
              <a:rPr lang="en-US" altLang="ko-KR" sz="1400" b="1" dirty="0" err="1">
                <a:latin typeface="Courier New" panose="02070309020205020404" pitchFamily="49" charset="0"/>
                <a:cs typeface="Courier New" panose="02070309020205020404" pitchFamily="49" charset="0"/>
              </a:rPr>
              <a:t>vv</a:t>
            </a:r>
            <a:r>
              <a:rPr lang="en-US" altLang="ko-KR" sz="1400" b="1" dirty="0">
                <a:latin typeface="Courier New" panose="02070309020205020404" pitchFamily="49" charset="0"/>
                <a:cs typeface="Courier New" panose="02070309020205020404" pitchFamily="49" charset="0"/>
              </a:rPr>
              <a:t>  # Add x and </a:t>
            </a:r>
            <a:r>
              <a:rPr lang="en-US" altLang="ko-KR" sz="1400" b="1" dirty="0" err="1">
                <a:latin typeface="Courier New" panose="02070309020205020404" pitchFamily="49" charset="0"/>
                <a:cs typeface="Courier New" panose="02070309020205020404" pitchFamily="49" charset="0"/>
              </a:rPr>
              <a:t>vv</a:t>
            </a:r>
            <a:r>
              <a:rPr lang="en-US" altLang="ko-KR" sz="1400" b="1" dirty="0">
                <a:latin typeface="Courier New" panose="02070309020205020404" pitchFamily="49" charset="0"/>
                <a:cs typeface="Courier New" panose="02070309020205020404" pitchFamily="49" charset="0"/>
              </a:rPr>
              <a:t> elementwise</a:t>
            </a:r>
          </a:p>
          <a:p>
            <a:r>
              <a:rPr lang="en-US" altLang="ko-KR" sz="1400" b="1" dirty="0">
                <a:latin typeface="Courier New" panose="02070309020205020404" pitchFamily="49" charset="0"/>
                <a:cs typeface="Courier New" panose="02070309020205020404" pitchFamily="49" charset="0"/>
              </a:rPr>
              <a:t>print(y)  # Prints "[[ 2  2  4</a:t>
            </a:r>
          </a:p>
          <a:p>
            <a:r>
              <a:rPr lang="en-US" altLang="ko-KR" sz="1400" b="1" dirty="0">
                <a:latin typeface="Courier New" panose="02070309020205020404" pitchFamily="49" charset="0"/>
                <a:cs typeface="Courier New" panose="02070309020205020404" pitchFamily="49" charset="0"/>
              </a:rPr>
              <a:t>          #          [ 5  5  7]</a:t>
            </a:r>
          </a:p>
          <a:p>
            <a:r>
              <a:rPr lang="en-US" altLang="ko-KR" sz="1400" b="1" dirty="0">
                <a:latin typeface="Courier New" panose="02070309020205020404" pitchFamily="49" charset="0"/>
                <a:cs typeface="Courier New" panose="02070309020205020404" pitchFamily="49" charset="0"/>
              </a:rPr>
              <a:t>          #          [ 8  8 10]</a:t>
            </a:r>
          </a:p>
          <a:p>
            <a:r>
              <a:rPr lang="en-US" altLang="ko-KR" sz="1400" b="1" dirty="0">
                <a:latin typeface="Courier New" panose="02070309020205020404" pitchFamily="49" charset="0"/>
                <a:cs typeface="Courier New" panose="02070309020205020404" pitchFamily="49" charset="0"/>
              </a:rPr>
              <a:t>          #          [11 11 13]]"</a:t>
            </a:r>
            <a:endParaRPr lang="ko-KR" altLang="en-US" sz="1400" b="1" dirty="0">
              <a:latin typeface="Courier New" panose="02070309020205020404" pitchFamily="49" charset="0"/>
              <a:cs typeface="Courier New" panose="02070309020205020404" pitchFamily="49" charset="0"/>
            </a:endParaRPr>
          </a:p>
        </p:txBody>
      </p:sp>
      <p:sp>
        <p:nvSpPr>
          <p:cNvPr id="6" name="모서리가 둥근 사각형 설명선 5"/>
          <p:cNvSpPr/>
          <p:nvPr/>
        </p:nvSpPr>
        <p:spPr>
          <a:xfrm>
            <a:off x="6234545" y="4253209"/>
            <a:ext cx="5837382" cy="2100404"/>
          </a:xfrm>
          <a:prstGeom prst="wedgeRoundRectCallout">
            <a:avLst>
              <a:gd name="adj1" fmla="val -51935"/>
              <a:gd name="adj2" fmla="val -38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a:t>numpy.tile</a:t>
            </a:r>
            <a:r>
              <a:rPr lang="en-US" altLang="ko-KR" sz="1400" dirty="0"/>
              <a:t>(A, reps)[source]</a:t>
            </a:r>
          </a:p>
          <a:p>
            <a:endParaRPr lang="en-US" altLang="ko-KR" sz="1400" dirty="0"/>
          </a:p>
          <a:p>
            <a:r>
              <a:rPr lang="en-US" altLang="ko-KR" sz="1400" dirty="0"/>
              <a:t>Construct an array by repeating A the number of times given by reps</a:t>
            </a:r>
            <a:r>
              <a:rPr lang="en-US" altLang="ko-KR" sz="1400" dirty="0" smtClean="0"/>
              <a:t>. reps : The </a:t>
            </a:r>
            <a:r>
              <a:rPr lang="en-US" altLang="ko-KR" sz="1400" dirty="0"/>
              <a:t>number of repetitions of A along each axis</a:t>
            </a:r>
            <a:r>
              <a:rPr lang="en-US" altLang="ko-KR" sz="1400" dirty="0" smtClean="0"/>
              <a:t>.</a:t>
            </a:r>
          </a:p>
          <a:p>
            <a:endParaRPr lang="en-US" altLang="ko-KR" sz="1400" dirty="0"/>
          </a:p>
          <a:p>
            <a:r>
              <a:rPr lang="en-US" altLang="ko-KR" sz="1400" dirty="0"/>
              <a:t>&gt;&gt;&gt; a = </a:t>
            </a:r>
            <a:r>
              <a:rPr lang="en-US" altLang="ko-KR" sz="1400" dirty="0" err="1"/>
              <a:t>np.array</a:t>
            </a:r>
            <a:r>
              <a:rPr lang="en-US" altLang="ko-KR" sz="1400" dirty="0"/>
              <a:t>([0, 1, 2])</a:t>
            </a:r>
          </a:p>
          <a:p>
            <a:r>
              <a:rPr lang="en-US" altLang="ko-KR" sz="1400" dirty="0"/>
              <a:t>&gt;&gt;&gt; </a:t>
            </a:r>
            <a:r>
              <a:rPr lang="en-US" altLang="ko-KR" sz="1400" dirty="0" err="1"/>
              <a:t>np.tile</a:t>
            </a:r>
            <a:r>
              <a:rPr lang="en-US" altLang="ko-KR" sz="1400" dirty="0"/>
              <a:t>(a, (2, 1, 2))</a:t>
            </a:r>
          </a:p>
          <a:p>
            <a:r>
              <a:rPr lang="en-US" altLang="ko-KR" sz="1400" dirty="0"/>
              <a:t>array([[[0, 1, 2, 0, 1, 2]],</a:t>
            </a:r>
          </a:p>
          <a:p>
            <a:r>
              <a:rPr lang="en-US" altLang="ko-KR" sz="1400" dirty="0"/>
              <a:t>       [[0, 1, 2, 0, 1, 2]]])</a:t>
            </a:r>
            <a:endParaRPr lang="ko-KR" altLang="en-US" sz="1400" dirty="0"/>
          </a:p>
        </p:txBody>
      </p:sp>
    </p:spTree>
    <p:extLst>
      <p:ext uri="{BB962C8B-B14F-4D97-AF65-F5344CB8AC3E}">
        <p14:creationId xmlns:p14="http://schemas.microsoft.com/office/powerpoint/2010/main" val="1925809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Broadcasting</a:t>
            </a:r>
            <a:endParaRPr lang="ko-KR" altLang="en-US" sz="2800" b="1" dirty="0"/>
          </a:p>
        </p:txBody>
      </p:sp>
      <p:sp>
        <p:nvSpPr>
          <p:cNvPr id="3" name="내용 개체 틀 2"/>
          <p:cNvSpPr>
            <a:spLocks noGrp="1"/>
          </p:cNvSpPr>
          <p:nvPr>
            <p:ph idx="1"/>
          </p:nvPr>
        </p:nvSpPr>
        <p:spPr>
          <a:xfrm>
            <a:off x="838199" y="1825625"/>
            <a:ext cx="10695915" cy="622011"/>
          </a:xfrm>
        </p:spPr>
        <p:txBody>
          <a:bodyPr>
            <a:normAutofit/>
          </a:bodyPr>
          <a:lstStyle/>
          <a:p>
            <a:r>
              <a:rPr lang="en-US" altLang="ko-KR" sz="1800" dirty="0" err="1"/>
              <a:t>Numpy</a:t>
            </a:r>
            <a:r>
              <a:rPr lang="en-US" altLang="ko-KR" sz="1800" dirty="0"/>
              <a:t> broadcasting allows us to perform this computation without actually creating multiple copies of v. Consider this version, using broadcasting:</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68127" y="2582573"/>
            <a:ext cx="8790915" cy="2031325"/>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We will add the vector v to each row of the matrix x,</a:t>
            </a:r>
          </a:p>
          <a:p>
            <a:r>
              <a:rPr lang="en-US" altLang="ko-KR" sz="1400" b="1" dirty="0">
                <a:latin typeface="Courier New" panose="02070309020205020404" pitchFamily="49" charset="0"/>
                <a:cs typeface="Courier New" panose="02070309020205020404" pitchFamily="49" charset="0"/>
              </a:rPr>
              <a:t># storing the result in the matrix y</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 [4,5,6], [7,8,9], [10, 11, 12]])</a:t>
            </a:r>
          </a:p>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 0, 1])</a:t>
            </a:r>
          </a:p>
          <a:p>
            <a:r>
              <a:rPr lang="en-US" altLang="ko-KR" sz="1400" b="1" dirty="0">
                <a:latin typeface="Courier New" panose="02070309020205020404" pitchFamily="49" charset="0"/>
                <a:cs typeface="Courier New" panose="02070309020205020404" pitchFamily="49" charset="0"/>
              </a:rPr>
              <a:t>y = x + v  # Add v to each row of x using broadcasting</a:t>
            </a:r>
          </a:p>
          <a:p>
            <a:r>
              <a:rPr lang="en-US" altLang="ko-KR" sz="1400" b="1" dirty="0">
                <a:latin typeface="Courier New" panose="02070309020205020404" pitchFamily="49" charset="0"/>
                <a:cs typeface="Courier New" panose="02070309020205020404" pitchFamily="49" charset="0"/>
              </a:rPr>
              <a:t>print(y)  # Prints "[[ 2  2  4]</a:t>
            </a:r>
          </a:p>
          <a:p>
            <a:r>
              <a:rPr lang="en-US" altLang="ko-KR" sz="1400" b="1" dirty="0">
                <a:latin typeface="Courier New" panose="02070309020205020404" pitchFamily="49" charset="0"/>
                <a:cs typeface="Courier New" panose="02070309020205020404" pitchFamily="49" charset="0"/>
              </a:rPr>
              <a:t>          #          [ 5  5  7]</a:t>
            </a:r>
          </a:p>
          <a:p>
            <a:r>
              <a:rPr lang="en-US" altLang="ko-KR" sz="1400" b="1" dirty="0">
                <a:latin typeface="Courier New" panose="02070309020205020404" pitchFamily="49" charset="0"/>
                <a:cs typeface="Courier New" panose="02070309020205020404" pitchFamily="49" charset="0"/>
              </a:rPr>
              <a:t>          #          [ 8  8 10]</a:t>
            </a:r>
          </a:p>
          <a:p>
            <a:r>
              <a:rPr lang="en-US" altLang="ko-KR" sz="1400" b="1" dirty="0">
                <a:latin typeface="Courier New" panose="02070309020205020404" pitchFamily="49" charset="0"/>
                <a:cs typeface="Courier New" panose="02070309020205020404" pitchFamily="49" charset="0"/>
              </a:rPr>
              <a:t>          #          [11 11 13]]"</a:t>
            </a:r>
            <a:endParaRPr lang="ko-KR" altLang="en-US" sz="1400" b="1" dirty="0">
              <a:latin typeface="Courier New" panose="02070309020205020404" pitchFamily="49" charset="0"/>
              <a:cs typeface="Courier New" panose="02070309020205020404" pitchFamily="49" charset="0"/>
            </a:endParaRPr>
          </a:p>
        </p:txBody>
      </p:sp>
      <p:sp>
        <p:nvSpPr>
          <p:cNvPr id="7" name="내용 개체 틀 2"/>
          <p:cNvSpPr txBox="1">
            <a:spLocks/>
          </p:cNvSpPr>
          <p:nvPr/>
        </p:nvSpPr>
        <p:spPr>
          <a:xfrm>
            <a:off x="838199" y="4776544"/>
            <a:ext cx="10695915" cy="90382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The line y = x + v works even though x has shape (4, 3) and v has shape (3,) due to broadcasting; this line works as if v actually had shape (4, 3), where each row was a copy of v, and the sum was performed elementwise.</a:t>
            </a:r>
            <a:endParaRPr lang="ko-KR" altLang="en-US" sz="1800" dirty="0"/>
          </a:p>
        </p:txBody>
      </p:sp>
    </p:spTree>
    <p:extLst>
      <p:ext uri="{BB962C8B-B14F-4D97-AF65-F5344CB8AC3E}">
        <p14:creationId xmlns:p14="http://schemas.microsoft.com/office/powerpoint/2010/main" val="119020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EAF3FF-A97B-40B7-B2EB-3036B30DB935}"/>
              </a:ext>
            </a:extLst>
          </p:cNvPr>
          <p:cNvSpPr>
            <a:spLocks noGrp="1"/>
          </p:cNvSpPr>
          <p:nvPr>
            <p:ph type="title"/>
          </p:nvPr>
        </p:nvSpPr>
        <p:spPr/>
        <p:txBody>
          <a:bodyPr>
            <a:normAutofit/>
          </a:bodyPr>
          <a:lstStyle/>
          <a:p>
            <a:r>
              <a:rPr lang="en-US" altLang="ko-KR" sz="2800" b="1" dirty="0"/>
              <a:t>Data Types</a:t>
            </a:r>
            <a:endParaRPr lang="ko-KR" altLang="en-US" sz="2800" b="1" dirty="0"/>
          </a:p>
        </p:txBody>
      </p:sp>
      <p:sp>
        <p:nvSpPr>
          <p:cNvPr id="3" name="내용 개체 틀 2">
            <a:extLst>
              <a:ext uri="{FF2B5EF4-FFF2-40B4-BE49-F238E27FC236}">
                <a16:creationId xmlns:a16="http://schemas.microsoft.com/office/drawing/2014/main" id="{3C0DD32D-71EF-4EE2-9EC4-10E771372A7D}"/>
              </a:ext>
            </a:extLst>
          </p:cNvPr>
          <p:cNvSpPr>
            <a:spLocks noGrp="1"/>
          </p:cNvSpPr>
          <p:nvPr>
            <p:ph idx="1"/>
          </p:nvPr>
        </p:nvSpPr>
        <p:spPr>
          <a:xfrm>
            <a:off x="838200" y="1825625"/>
            <a:ext cx="4888832" cy="542256"/>
          </a:xfrm>
        </p:spPr>
        <p:txBody>
          <a:bodyPr>
            <a:normAutofit/>
          </a:bodyPr>
          <a:lstStyle/>
          <a:p>
            <a:r>
              <a:rPr lang="en-US" altLang="ko-KR" sz="1800" dirty="0"/>
              <a:t>Numbers</a:t>
            </a:r>
            <a:endParaRPr lang="ko-KR" altLang="en-US" sz="1800" dirty="0"/>
          </a:p>
        </p:txBody>
      </p:sp>
      <p:sp>
        <p:nvSpPr>
          <p:cNvPr id="4" name="TextBox 3">
            <a:extLst>
              <a:ext uri="{FF2B5EF4-FFF2-40B4-BE49-F238E27FC236}">
                <a16:creationId xmlns:a16="http://schemas.microsoft.com/office/drawing/2014/main" id="{4F219E5F-EBE4-48FC-8DEB-52CC17617F99}"/>
              </a:ext>
            </a:extLst>
          </p:cNvPr>
          <p:cNvSpPr txBox="1"/>
          <p:nvPr/>
        </p:nvSpPr>
        <p:spPr>
          <a:xfrm>
            <a:off x="978569" y="2367881"/>
            <a:ext cx="5001126" cy="3323987"/>
          </a:xfrm>
          <a:prstGeom prst="rect">
            <a:avLst/>
          </a:prstGeom>
          <a:noFill/>
          <a:ln>
            <a:solidFill>
              <a:schemeClr val="bg1">
                <a:lumMod val="75000"/>
              </a:schemeClr>
            </a:solidFill>
          </a:ln>
        </p:spPr>
        <p:txBody>
          <a:bodyPr wrap="square" rtlCol="0">
            <a:spAutoFit/>
          </a:bodyPr>
          <a:lstStyle/>
          <a:p>
            <a:r>
              <a:rPr lang="fr-FR" altLang="ko-KR" sz="1400" b="1" dirty="0">
                <a:latin typeface="Courier New" panose="02070309020205020404" pitchFamily="49" charset="0"/>
                <a:cs typeface="Courier New" panose="02070309020205020404" pitchFamily="49" charset="0"/>
              </a:rPr>
              <a:t>x = 3</a:t>
            </a:r>
          </a:p>
          <a:p>
            <a:r>
              <a:rPr lang="fr-FR" altLang="ko-KR" sz="1400" b="1" dirty="0">
                <a:latin typeface="Courier New" panose="02070309020205020404" pitchFamily="49" charset="0"/>
                <a:cs typeface="Courier New" panose="02070309020205020404" pitchFamily="49" charset="0"/>
              </a:rPr>
              <a:t>print(type(x)) # Prints "&lt;class 'int'&gt;"</a:t>
            </a:r>
          </a:p>
          <a:p>
            <a:r>
              <a:rPr lang="fr-FR" altLang="ko-KR" sz="1400" b="1" dirty="0">
                <a:latin typeface="Courier New" panose="02070309020205020404" pitchFamily="49" charset="0"/>
                <a:cs typeface="Courier New" panose="02070309020205020404" pitchFamily="49" charset="0"/>
              </a:rPr>
              <a:t>print(x)       # Prints "3"</a:t>
            </a:r>
          </a:p>
          <a:p>
            <a:r>
              <a:rPr lang="fr-FR" altLang="ko-KR" sz="1400" b="1" dirty="0">
                <a:latin typeface="Courier New" panose="02070309020205020404" pitchFamily="49" charset="0"/>
                <a:cs typeface="Courier New" panose="02070309020205020404" pitchFamily="49" charset="0"/>
              </a:rPr>
              <a:t>print(x + 1)   # Addition; prints "4"</a:t>
            </a:r>
          </a:p>
          <a:p>
            <a:r>
              <a:rPr lang="fr-FR" altLang="ko-KR" sz="1400" b="1" dirty="0">
                <a:latin typeface="Courier New" panose="02070309020205020404" pitchFamily="49" charset="0"/>
                <a:cs typeface="Courier New" panose="02070309020205020404" pitchFamily="49" charset="0"/>
              </a:rPr>
              <a:t>print(x - 1)   # Subtraction; prints "2"</a:t>
            </a:r>
          </a:p>
          <a:p>
            <a:r>
              <a:rPr lang="fr-FR" altLang="ko-KR" sz="1400" b="1" dirty="0">
                <a:latin typeface="Courier New" panose="02070309020205020404" pitchFamily="49" charset="0"/>
                <a:cs typeface="Courier New" panose="02070309020205020404" pitchFamily="49" charset="0"/>
              </a:rPr>
              <a:t>print(x * 2)   # Multiplication; prints "6"</a:t>
            </a:r>
          </a:p>
          <a:p>
            <a:r>
              <a:rPr lang="fr-FR" altLang="ko-KR" sz="1400" b="1" dirty="0">
                <a:latin typeface="Courier New" panose="02070309020205020404" pitchFamily="49" charset="0"/>
                <a:cs typeface="Courier New" panose="02070309020205020404" pitchFamily="49" charset="0"/>
              </a:rPr>
              <a:t>print(x ** 2)  # Exponentiation; prints "9"</a:t>
            </a:r>
          </a:p>
          <a:p>
            <a:r>
              <a:rPr lang="fr-FR" altLang="ko-KR" sz="1400" b="1" dirty="0">
                <a:latin typeface="Courier New" panose="02070309020205020404" pitchFamily="49" charset="0"/>
                <a:cs typeface="Courier New" panose="02070309020205020404" pitchFamily="49" charset="0"/>
              </a:rPr>
              <a:t>x += 1</a:t>
            </a:r>
          </a:p>
          <a:p>
            <a:r>
              <a:rPr lang="fr-FR" altLang="ko-KR" sz="1400" b="1" dirty="0">
                <a:latin typeface="Courier New" panose="02070309020205020404" pitchFamily="49" charset="0"/>
                <a:cs typeface="Courier New" panose="02070309020205020404" pitchFamily="49" charset="0"/>
              </a:rPr>
              <a:t>print(x)  # Prints "4"</a:t>
            </a:r>
          </a:p>
          <a:p>
            <a:r>
              <a:rPr lang="fr-FR" altLang="ko-KR" sz="1400" b="1" dirty="0">
                <a:latin typeface="Courier New" panose="02070309020205020404" pitchFamily="49" charset="0"/>
                <a:cs typeface="Courier New" panose="02070309020205020404" pitchFamily="49" charset="0"/>
              </a:rPr>
              <a:t>x *= 2</a:t>
            </a:r>
          </a:p>
          <a:p>
            <a:r>
              <a:rPr lang="fr-FR" altLang="ko-KR" sz="1400" b="1" dirty="0">
                <a:latin typeface="Courier New" panose="02070309020205020404" pitchFamily="49" charset="0"/>
                <a:cs typeface="Courier New" panose="02070309020205020404" pitchFamily="49" charset="0"/>
              </a:rPr>
              <a:t>print(x)  # Prints "8"</a:t>
            </a:r>
          </a:p>
          <a:p>
            <a:r>
              <a:rPr lang="fr-FR" altLang="ko-KR" sz="1400" b="1" dirty="0">
                <a:latin typeface="Courier New" panose="02070309020205020404" pitchFamily="49" charset="0"/>
                <a:cs typeface="Courier New" panose="02070309020205020404" pitchFamily="49" charset="0"/>
              </a:rPr>
              <a:t>y = 2.5</a:t>
            </a:r>
          </a:p>
          <a:p>
            <a:r>
              <a:rPr lang="fr-FR" altLang="ko-KR" sz="1400" b="1" dirty="0">
                <a:latin typeface="Courier New" panose="02070309020205020404" pitchFamily="49" charset="0"/>
                <a:cs typeface="Courier New" panose="02070309020205020404" pitchFamily="49" charset="0"/>
              </a:rPr>
              <a:t>print(type(y)) # Prints "&lt;class 'float'&gt;"</a:t>
            </a:r>
          </a:p>
          <a:p>
            <a:r>
              <a:rPr lang="fr-FR" altLang="ko-KR" sz="1400" b="1" dirty="0">
                <a:latin typeface="Courier New" panose="02070309020205020404" pitchFamily="49" charset="0"/>
                <a:cs typeface="Courier New" panose="02070309020205020404" pitchFamily="49" charset="0"/>
              </a:rPr>
              <a:t>print(y, y + 1, y * 2, y ** 2) # Prints "2.5 3.5 5.0 6.25"</a:t>
            </a:r>
            <a:endParaRPr lang="ko-KR" altLang="en-US" sz="1400" b="1" dirty="0">
              <a:latin typeface="Courier New" panose="02070309020205020404" pitchFamily="49" charset="0"/>
              <a:cs typeface="Courier New" panose="02070309020205020404" pitchFamily="49" charset="0"/>
            </a:endParaRPr>
          </a:p>
        </p:txBody>
      </p:sp>
      <p:sp>
        <p:nvSpPr>
          <p:cNvPr id="6" name="내용 개체 틀 2">
            <a:extLst>
              <a:ext uri="{FF2B5EF4-FFF2-40B4-BE49-F238E27FC236}">
                <a16:creationId xmlns:a16="http://schemas.microsoft.com/office/drawing/2014/main" id="{8E90E8DC-F907-474A-AFF2-302EF4DAD420}"/>
              </a:ext>
            </a:extLst>
          </p:cNvPr>
          <p:cNvSpPr txBox="1">
            <a:spLocks/>
          </p:cNvSpPr>
          <p:nvPr/>
        </p:nvSpPr>
        <p:spPr>
          <a:xfrm>
            <a:off x="838200" y="5747552"/>
            <a:ext cx="4888832" cy="542256"/>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Python does not have unary increment (x++) or decrement (x--) operators.</a:t>
            </a:r>
            <a:endParaRPr lang="ko-KR" altLang="en-US" sz="1800" dirty="0"/>
          </a:p>
        </p:txBody>
      </p:sp>
      <p:sp>
        <p:nvSpPr>
          <p:cNvPr id="8" name="내용 개체 틀 2">
            <a:extLst>
              <a:ext uri="{FF2B5EF4-FFF2-40B4-BE49-F238E27FC236}">
                <a16:creationId xmlns:a16="http://schemas.microsoft.com/office/drawing/2014/main" id="{D1E9F3DD-EA07-4D31-A8CC-B420B0D3EC57}"/>
              </a:ext>
            </a:extLst>
          </p:cNvPr>
          <p:cNvSpPr txBox="1">
            <a:spLocks/>
          </p:cNvSpPr>
          <p:nvPr/>
        </p:nvSpPr>
        <p:spPr>
          <a:xfrm>
            <a:off x="6464968" y="1825625"/>
            <a:ext cx="4888832" cy="54225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Booleans</a:t>
            </a:r>
            <a:endParaRPr lang="ko-KR" altLang="en-US" sz="1800" dirty="0"/>
          </a:p>
        </p:txBody>
      </p:sp>
      <p:sp>
        <p:nvSpPr>
          <p:cNvPr id="9" name="TextBox 8">
            <a:extLst>
              <a:ext uri="{FF2B5EF4-FFF2-40B4-BE49-F238E27FC236}">
                <a16:creationId xmlns:a16="http://schemas.microsoft.com/office/drawing/2014/main" id="{AD4084AF-1133-4920-B281-8446645D1957}"/>
              </a:ext>
            </a:extLst>
          </p:cNvPr>
          <p:cNvSpPr txBox="1"/>
          <p:nvPr/>
        </p:nvSpPr>
        <p:spPr>
          <a:xfrm>
            <a:off x="6791826" y="2321714"/>
            <a:ext cx="4888832" cy="1600438"/>
          </a:xfrm>
          <a:prstGeom prst="rect">
            <a:avLst/>
          </a:prstGeom>
          <a:noFill/>
          <a:ln>
            <a:solidFill>
              <a:schemeClr val="bg1">
                <a:lumMod val="75000"/>
              </a:schemeClr>
            </a:solidFill>
          </a:ln>
        </p:spPr>
        <p:txBody>
          <a:bodyPr wrap="square" rtlCol="0">
            <a:spAutoFit/>
          </a:bodyPr>
          <a:lstStyle/>
          <a:p>
            <a:r>
              <a:rPr lang="fr-FR" altLang="ko-KR" sz="1400" b="1" dirty="0">
                <a:latin typeface="Courier New" panose="02070309020205020404" pitchFamily="49" charset="0"/>
                <a:cs typeface="Courier New" panose="02070309020205020404" pitchFamily="49" charset="0"/>
              </a:rPr>
              <a:t>t = True</a:t>
            </a:r>
          </a:p>
          <a:p>
            <a:r>
              <a:rPr lang="fr-FR" altLang="ko-KR" sz="1400" b="1" dirty="0">
                <a:latin typeface="Courier New" panose="02070309020205020404" pitchFamily="49" charset="0"/>
                <a:cs typeface="Courier New" panose="02070309020205020404" pitchFamily="49" charset="0"/>
              </a:rPr>
              <a:t>f = False</a:t>
            </a:r>
          </a:p>
          <a:p>
            <a:r>
              <a:rPr lang="fr-FR" altLang="ko-KR" sz="1400" b="1" dirty="0">
                <a:latin typeface="Courier New" panose="02070309020205020404" pitchFamily="49" charset="0"/>
                <a:cs typeface="Courier New" panose="02070309020205020404" pitchFamily="49" charset="0"/>
              </a:rPr>
              <a:t>print(type(t)) # Prints "&lt;class 'bool'&gt;"</a:t>
            </a:r>
          </a:p>
          <a:p>
            <a:r>
              <a:rPr lang="fr-FR" altLang="ko-KR" sz="1400" b="1" dirty="0">
                <a:latin typeface="Courier New" panose="02070309020205020404" pitchFamily="49" charset="0"/>
                <a:cs typeface="Courier New" panose="02070309020205020404" pitchFamily="49" charset="0"/>
              </a:rPr>
              <a:t>print(t and f) # Logical AND; prints "False"</a:t>
            </a:r>
          </a:p>
          <a:p>
            <a:r>
              <a:rPr lang="fr-FR" altLang="ko-KR" sz="1400" b="1" dirty="0">
                <a:latin typeface="Courier New" panose="02070309020205020404" pitchFamily="49" charset="0"/>
                <a:cs typeface="Courier New" panose="02070309020205020404" pitchFamily="49" charset="0"/>
              </a:rPr>
              <a:t>print(t or f)  # Logical OR; prints "True"</a:t>
            </a:r>
          </a:p>
          <a:p>
            <a:r>
              <a:rPr lang="fr-FR" altLang="ko-KR" sz="1400" b="1" dirty="0">
                <a:latin typeface="Courier New" panose="02070309020205020404" pitchFamily="49" charset="0"/>
                <a:cs typeface="Courier New" panose="02070309020205020404" pitchFamily="49" charset="0"/>
              </a:rPr>
              <a:t>print(not t)   # Logical NOT; prints "False"</a:t>
            </a:r>
          </a:p>
          <a:p>
            <a:r>
              <a:rPr lang="fr-FR" altLang="ko-KR" sz="1400" b="1" dirty="0">
                <a:latin typeface="Courier New" panose="02070309020205020404" pitchFamily="49" charset="0"/>
                <a:cs typeface="Courier New" panose="02070309020205020404" pitchFamily="49" charset="0"/>
              </a:rPr>
              <a:t>print(t != f)  # Logical XOR; prints "True"</a:t>
            </a:r>
            <a:endParaRPr lang="ko-KR" altLang="en-US" sz="1400" b="1" dirty="0">
              <a:latin typeface="Courier New" panose="02070309020205020404" pitchFamily="49" charset="0"/>
              <a:cs typeface="Courier New" panose="02070309020205020404" pitchFamily="49" charset="0"/>
            </a:endParaRPr>
          </a:p>
        </p:txBody>
      </p:sp>
      <p:sp>
        <p:nvSpPr>
          <p:cNvPr id="10" name="내용 개체 틀 2">
            <a:extLst>
              <a:ext uri="{FF2B5EF4-FFF2-40B4-BE49-F238E27FC236}">
                <a16:creationId xmlns:a16="http://schemas.microsoft.com/office/drawing/2014/main" id="{BF313E47-81B1-4A07-B523-F73B25632711}"/>
              </a:ext>
            </a:extLst>
          </p:cNvPr>
          <p:cNvSpPr txBox="1">
            <a:spLocks/>
          </p:cNvSpPr>
          <p:nvPr/>
        </p:nvSpPr>
        <p:spPr>
          <a:xfrm>
            <a:off x="6464968" y="4147113"/>
            <a:ext cx="4888832" cy="54225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Bitwise operators</a:t>
            </a:r>
            <a:endParaRPr lang="ko-KR" altLang="en-US" sz="1800" dirty="0"/>
          </a:p>
        </p:txBody>
      </p:sp>
      <p:pic>
        <p:nvPicPr>
          <p:cNvPr id="12" name="그림 11">
            <a:extLst>
              <a:ext uri="{FF2B5EF4-FFF2-40B4-BE49-F238E27FC236}">
                <a16:creationId xmlns:a16="http://schemas.microsoft.com/office/drawing/2014/main" id="{B710C04D-6E65-4DCC-B001-07973DED96B2}"/>
              </a:ext>
            </a:extLst>
          </p:cNvPr>
          <p:cNvPicPr>
            <a:picLocks noChangeAspect="1"/>
          </p:cNvPicPr>
          <p:nvPr/>
        </p:nvPicPr>
        <p:blipFill>
          <a:blip r:embed="rId2"/>
          <a:stretch>
            <a:fillRect/>
          </a:stretch>
        </p:blipFill>
        <p:spPr>
          <a:xfrm>
            <a:off x="6791826" y="4457210"/>
            <a:ext cx="4379745" cy="2096427"/>
          </a:xfrm>
          <a:prstGeom prst="rect">
            <a:avLst/>
          </a:prstGeom>
        </p:spPr>
      </p:pic>
    </p:spTree>
    <p:extLst>
      <p:ext uri="{BB962C8B-B14F-4D97-AF65-F5344CB8AC3E}">
        <p14:creationId xmlns:p14="http://schemas.microsoft.com/office/powerpoint/2010/main" val="2796113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Broadcasting</a:t>
            </a:r>
            <a:endParaRPr lang="ko-KR" altLang="en-US" sz="2800" b="1" dirty="0"/>
          </a:p>
        </p:txBody>
      </p:sp>
      <p:sp>
        <p:nvSpPr>
          <p:cNvPr id="3" name="내용 개체 틀 2"/>
          <p:cNvSpPr>
            <a:spLocks noGrp="1"/>
          </p:cNvSpPr>
          <p:nvPr>
            <p:ph idx="1"/>
          </p:nvPr>
        </p:nvSpPr>
        <p:spPr>
          <a:xfrm>
            <a:off x="838199" y="1825625"/>
            <a:ext cx="10695915" cy="4484640"/>
          </a:xfrm>
        </p:spPr>
        <p:txBody>
          <a:bodyPr>
            <a:noAutofit/>
          </a:bodyPr>
          <a:lstStyle/>
          <a:p>
            <a:r>
              <a:rPr lang="en-US" altLang="ko-KR" sz="1800" dirty="0"/>
              <a:t>Broadcasting two arrays together follows these rules:</a:t>
            </a:r>
          </a:p>
          <a:p>
            <a:r>
              <a:rPr lang="en-US" altLang="ko-KR" sz="1800" dirty="0"/>
              <a:t>If the arrays do not have the same rank, prepend the shape of the lower rank array with 1s until both shapes have the same length.</a:t>
            </a:r>
          </a:p>
          <a:p>
            <a:r>
              <a:rPr lang="en-US" altLang="ko-KR" sz="1800" dirty="0"/>
              <a:t>The two arrays are said to be </a:t>
            </a:r>
            <a:r>
              <a:rPr lang="en-US" altLang="ko-KR" sz="1800" i="1" dirty="0"/>
              <a:t>compatible</a:t>
            </a:r>
            <a:r>
              <a:rPr lang="en-US" altLang="ko-KR" sz="1800" dirty="0"/>
              <a:t> in a dimension if they have the same size in the dimension, or if one of the arrays has size 1 in that dimension.</a:t>
            </a:r>
          </a:p>
          <a:p>
            <a:r>
              <a:rPr lang="en-US" altLang="ko-KR" sz="1800" dirty="0"/>
              <a:t>The arrays can be broadcast together if they are compatible in all dimensions.</a:t>
            </a:r>
          </a:p>
          <a:p>
            <a:r>
              <a:rPr lang="en-US" altLang="ko-KR" sz="1800" dirty="0"/>
              <a:t>After broadcasting, each array behaves as if it had shape equal to the elementwise maximum of shapes of the two input arrays.</a:t>
            </a:r>
          </a:p>
          <a:p>
            <a:r>
              <a:rPr lang="en-US" altLang="ko-KR" sz="1800" dirty="0"/>
              <a:t>In any dimension where one array had size 1 and the other array had size greater than 1, the first array behaves as if it were copied along that </a:t>
            </a:r>
            <a:r>
              <a:rPr lang="en-US" altLang="ko-KR" sz="1800" dirty="0" smtClean="0"/>
              <a:t>dimension</a:t>
            </a:r>
          </a:p>
          <a:p>
            <a:endParaRPr lang="en-US" altLang="ko-KR" sz="1800" dirty="0"/>
          </a:p>
          <a:p>
            <a:r>
              <a:rPr lang="en-US" altLang="ko-KR" sz="1800" dirty="0">
                <a:hlinkClick r:id="rId3"/>
              </a:rPr>
              <a:t>https://</a:t>
            </a:r>
            <a:r>
              <a:rPr lang="en-US" altLang="ko-KR" sz="1800" dirty="0" smtClean="0">
                <a:hlinkClick r:id="rId3"/>
              </a:rPr>
              <a:t>docs.scipy.org/doc/numpy/user/basics.broadcasting.html</a:t>
            </a:r>
            <a:endParaRPr lang="en-US" altLang="ko-KR" sz="1800" dirty="0" smtClean="0"/>
          </a:p>
          <a:p>
            <a:r>
              <a:rPr lang="en-US" altLang="ko-KR" sz="1800" dirty="0"/>
              <a:t>http://scipy.github.io/old-wiki/pages/EricsBroadcastingDoc</a:t>
            </a:r>
          </a:p>
        </p:txBody>
      </p:sp>
    </p:spTree>
    <p:extLst>
      <p:ext uri="{BB962C8B-B14F-4D97-AF65-F5344CB8AC3E}">
        <p14:creationId xmlns:p14="http://schemas.microsoft.com/office/powerpoint/2010/main" val="256381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Broadcasting</a:t>
            </a:r>
            <a:endParaRPr lang="ko-KR" altLang="en-US" sz="2800" dirty="0"/>
          </a:p>
        </p:txBody>
      </p:sp>
      <p:sp>
        <p:nvSpPr>
          <p:cNvPr id="3" name="내용 개체 틀 2"/>
          <p:cNvSpPr>
            <a:spLocks noGrp="1"/>
          </p:cNvSpPr>
          <p:nvPr>
            <p:ph idx="1"/>
          </p:nvPr>
        </p:nvSpPr>
        <p:spPr>
          <a:xfrm>
            <a:off x="838200" y="1825625"/>
            <a:ext cx="10515600" cy="320046"/>
          </a:xfrm>
        </p:spPr>
        <p:txBody>
          <a:bodyPr>
            <a:normAutofit lnSpcReduction="10000"/>
          </a:bodyPr>
          <a:lstStyle/>
          <a:p>
            <a:r>
              <a:rPr lang="en-US" altLang="ko-KR" sz="1800" dirty="0"/>
              <a:t>Functions that support broadcasting are known as </a:t>
            </a:r>
            <a:r>
              <a:rPr lang="en-US" altLang="ko-KR" sz="1800" i="1" dirty="0"/>
              <a:t>universal functions</a:t>
            </a:r>
            <a:r>
              <a:rPr lang="en-US" altLang="ko-KR" sz="1800" dirty="0"/>
              <a:t>. </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77181" y="2145671"/>
            <a:ext cx="8790915" cy="3970318"/>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Compute outer product of vectors</a:t>
            </a:r>
          </a:p>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  # v has shape (3,)</a:t>
            </a: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([4,5])    # w has shape (2,)</a:t>
            </a:r>
          </a:p>
          <a:p>
            <a:r>
              <a:rPr lang="en-US" altLang="ko-KR" sz="1400" b="1" dirty="0">
                <a:latin typeface="Courier New" panose="02070309020205020404" pitchFamily="49" charset="0"/>
                <a:cs typeface="Courier New" panose="02070309020205020404" pitchFamily="49" charset="0"/>
              </a:rPr>
              <a:t># To compute an outer product, we first reshape v to be a column</a:t>
            </a:r>
          </a:p>
          <a:p>
            <a:r>
              <a:rPr lang="en-US" altLang="ko-KR" sz="1400" b="1" dirty="0">
                <a:latin typeface="Courier New" panose="02070309020205020404" pitchFamily="49" charset="0"/>
                <a:cs typeface="Courier New" panose="02070309020205020404" pitchFamily="49" charset="0"/>
              </a:rPr>
              <a:t># vector of shape (3, 1); we can then broadcast it against w to yield</a:t>
            </a:r>
          </a:p>
          <a:p>
            <a:r>
              <a:rPr lang="en-US" altLang="ko-KR" sz="1400" b="1" dirty="0">
                <a:latin typeface="Courier New" panose="02070309020205020404" pitchFamily="49" charset="0"/>
                <a:cs typeface="Courier New" panose="02070309020205020404" pitchFamily="49" charset="0"/>
              </a:rPr>
              <a:t># an output of shape (3, 2), which is the outer product of v and w:</a:t>
            </a:r>
          </a:p>
          <a:p>
            <a:r>
              <a:rPr lang="en-US" altLang="ko-KR" sz="1400" b="1" dirty="0">
                <a:latin typeface="Courier New" panose="02070309020205020404" pitchFamily="49" charset="0"/>
                <a:cs typeface="Courier New" panose="02070309020205020404" pitchFamily="49" charset="0"/>
              </a:rPr>
              <a:t># [[ 4  5]</a:t>
            </a:r>
          </a:p>
          <a:p>
            <a:r>
              <a:rPr lang="en-US" altLang="ko-KR" sz="1400" b="1" dirty="0">
                <a:latin typeface="Courier New" panose="02070309020205020404" pitchFamily="49" charset="0"/>
                <a:cs typeface="Courier New" panose="02070309020205020404" pitchFamily="49" charset="0"/>
              </a:rPr>
              <a:t>#  [ 8 10]</a:t>
            </a:r>
          </a:p>
          <a:p>
            <a:r>
              <a:rPr lang="en-US" altLang="ko-KR" sz="1400" b="1" dirty="0">
                <a:latin typeface="Courier New" panose="02070309020205020404" pitchFamily="49" charset="0"/>
                <a:cs typeface="Courier New" panose="02070309020205020404" pitchFamily="49" charset="0"/>
              </a:rPr>
              <a:t>#  [12 15]]</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np.reshape</a:t>
            </a:r>
            <a:r>
              <a:rPr lang="en-US" altLang="ko-KR" sz="1400" b="1" dirty="0">
                <a:latin typeface="Courier New" panose="02070309020205020404" pitchFamily="49" charset="0"/>
                <a:cs typeface="Courier New" panose="02070309020205020404" pitchFamily="49" charset="0"/>
              </a:rPr>
              <a:t>(v, (3, 1)) * w)</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Add a vector to each row of a matrix</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 [4,5,6]])</a:t>
            </a:r>
          </a:p>
          <a:p>
            <a:r>
              <a:rPr lang="en-US" altLang="ko-KR" sz="1400" b="1" dirty="0">
                <a:latin typeface="Courier New" panose="02070309020205020404" pitchFamily="49" charset="0"/>
                <a:cs typeface="Courier New" panose="02070309020205020404" pitchFamily="49" charset="0"/>
              </a:rPr>
              <a:t># x has shape (2, 3) and v has shape (3,) so they broadcast to (2, 3),</a:t>
            </a:r>
          </a:p>
          <a:p>
            <a:r>
              <a:rPr lang="en-US" altLang="ko-KR" sz="1400" b="1" dirty="0">
                <a:latin typeface="Courier New" panose="02070309020205020404" pitchFamily="49" charset="0"/>
                <a:cs typeface="Courier New" panose="02070309020205020404" pitchFamily="49" charset="0"/>
              </a:rPr>
              <a:t># giving the following matrix:</a:t>
            </a:r>
          </a:p>
          <a:p>
            <a:r>
              <a:rPr lang="en-US" altLang="ko-KR" sz="1400" b="1" dirty="0">
                <a:latin typeface="Courier New" panose="02070309020205020404" pitchFamily="49" charset="0"/>
                <a:cs typeface="Courier New" panose="02070309020205020404" pitchFamily="49" charset="0"/>
              </a:rPr>
              <a:t># [[2 4 6]</a:t>
            </a:r>
          </a:p>
          <a:p>
            <a:r>
              <a:rPr lang="en-US" altLang="ko-KR" sz="1400" b="1" dirty="0">
                <a:latin typeface="Courier New" panose="02070309020205020404" pitchFamily="49" charset="0"/>
                <a:cs typeface="Courier New" panose="02070309020205020404" pitchFamily="49" charset="0"/>
              </a:rPr>
              <a:t>#  [5 7 9]]</a:t>
            </a:r>
          </a:p>
          <a:p>
            <a:r>
              <a:rPr lang="en-US" altLang="ko-KR" sz="1400" b="1" dirty="0">
                <a:latin typeface="Courier New" panose="02070309020205020404" pitchFamily="49" charset="0"/>
                <a:cs typeface="Courier New" panose="02070309020205020404" pitchFamily="49" charset="0"/>
              </a:rPr>
              <a:t>print(x + v</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p:txBody>
      </p:sp>
      <p:sp>
        <p:nvSpPr>
          <p:cNvPr id="6" name="모서리가 둥근 사각형 설명선 5"/>
          <p:cNvSpPr/>
          <p:nvPr/>
        </p:nvSpPr>
        <p:spPr>
          <a:xfrm>
            <a:off x="8600792" y="3601360"/>
            <a:ext cx="3591208" cy="2100404"/>
          </a:xfrm>
          <a:prstGeom prst="wedgeRoundRectCallout">
            <a:avLst>
              <a:gd name="adj1" fmla="val -66305"/>
              <a:gd name="adj2" fmla="val -205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smtClean="0"/>
              <a:t>numpy.reshape</a:t>
            </a:r>
            <a:r>
              <a:rPr lang="en-US" altLang="ko-KR" sz="1400" dirty="0" smtClean="0"/>
              <a:t>(a, </a:t>
            </a:r>
            <a:r>
              <a:rPr lang="en-US" altLang="ko-KR" sz="1400" dirty="0" err="1" smtClean="0"/>
              <a:t>newshape</a:t>
            </a:r>
            <a:r>
              <a:rPr lang="en-US" altLang="ko-KR" sz="1400" dirty="0" smtClean="0"/>
              <a:t>, order=‘C’)</a:t>
            </a:r>
            <a:endParaRPr lang="en-US" altLang="ko-KR" sz="1400" dirty="0"/>
          </a:p>
          <a:p>
            <a:r>
              <a:rPr lang="en-US" altLang="ko-KR" sz="1400" dirty="0" smtClean="0"/>
              <a:t>: Gives </a:t>
            </a:r>
            <a:r>
              <a:rPr lang="en-US" altLang="ko-KR" sz="1400" dirty="0"/>
              <a:t>a new shape to an array without changing its data</a:t>
            </a:r>
            <a:r>
              <a:rPr lang="en-US" altLang="ko-KR" sz="1400" dirty="0" smtClean="0"/>
              <a:t>.</a:t>
            </a:r>
          </a:p>
          <a:p>
            <a:endParaRPr lang="en-US" altLang="ko-KR" sz="1400" dirty="0"/>
          </a:p>
          <a:p>
            <a:r>
              <a:rPr lang="en-US" altLang="ko-KR" sz="1400" dirty="0"/>
              <a:t>&gt;&gt;&gt; a = </a:t>
            </a:r>
            <a:r>
              <a:rPr lang="en-US" altLang="ko-KR" sz="1400" dirty="0" err="1"/>
              <a:t>np.arange</a:t>
            </a:r>
            <a:r>
              <a:rPr lang="en-US" altLang="ko-KR" sz="1400" dirty="0"/>
              <a:t>(6).reshape((3, 2))</a:t>
            </a:r>
          </a:p>
          <a:p>
            <a:r>
              <a:rPr lang="en-US" altLang="ko-KR" sz="1400" dirty="0"/>
              <a:t>&gt;&gt;&gt; a</a:t>
            </a:r>
          </a:p>
          <a:p>
            <a:r>
              <a:rPr lang="en-US" altLang="ko-KR" sz="1400" dirty="0"/>
              <a:t>array([[0, 1],</a:t>
            </a:r>
          </a:p>
          <a:p>
            <a:r>
              <a:rPr lang="en-US" altLang="ko-KR" sz="1400" dirty="0"/>
              <a:t>       [2, 3],</a:t>
            </a:r>
          </a:p>
          <a:p>
            <a:r>
              <a:rPr lang="en-US" altLang="ko-KR" sz="1400" dirty="0"/>
              <a:t>       [4, 5]])</a:t>
            </a:r>
            <a:endParaRPr lang="ko-KR" altLang="en-US" sz="1400" dirty="0"/>
          </a:p>
        </p:txBody>
      </p:sp>
    </p:spTree>
    <p:extLst>
      <p:ext uri="{BB962C8B-B14F-4D97-AF65-F5344CB8AC3E}">
        <p14:creationId xmlns:p14="http://schemas.microsoft.com/office/powerpoint/2010/main" val="125800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Broadcasting</a:t>
            </a:r>
            <a:endParaRPr lang="ko-KR" altLang="en-US" sz="2800" dirty="0"/>
          </a:p>
        </p:txBody>
      </p:sp>
      <p:sp>
        <p:nvSpPr>
          <p:cNvPr id="3" name="내용 개체 틀 2"/>
          <p:cNvSpPr>
            <a:spLocks noGrp="1"/>
          </p:cNvSpPr>
          <p:nvPr>
            <p:ph idx="1"/>
          </p:nvPr>
        </p:nvSpPr>
        <p:spPr>
          <a:xfrm>
            <a:off x="838200" y="1825625"/>
            <a:ext cx="10515600" cy="320046"/>
          </a:xfrm>
        </p:spPr>
        <p:txBody>
          <a:bodyPr>
            <a:normAutofit lnSpcReduction="10000"/>
          </a:bodyPr>
          <a:lstStyle/>
          <a:p>
            <a:r>
              <a:rPr lang="en-US" altLang="ko-KR" sz="1800" dirty="0"/>
              <a:t>Functions that support broadcasting are known as </a:t>
            </a:r>
            <a:r>
              <a:rPr lang="en-US" altLang="ko-KR" sz="1800" i="1" dirty="0"/>
              <a:t>universal functions</a:t>
            </a:r>
            <a:r>
              <a:rPr lang="en-US" altLang="ko-KR" sz="1800" dirty="0"/>
              <a:t>. </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77181" y="2145671"/>
            <a:ext cx="8790915" cy="4185761"/>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Add a vector to each column of a matrix</a:t>
            </a:r>
          </a:p>
          <a:p>
            <a:r>
              <a:rPr lang="en-US" altLang="ko-KR" sz="1400" b="1" dirty="0">
                <a:latin typeface="Courier New" panose="02070309020205020404" pitchFamily="49" charset="0"/>
                <a:cs typeface="Courier New" panose="02070309020205020404" pitchFamily="49" charset="0"/>
              </a:rPr>
              <a:t># x has shape (2, 3) and w has shape (2,).</a:t>
            </a:r>
          </a:p>
          <a:p>
            <a:r>
              <a:rPr lang="en-US" altLang="ko-KR" sz="1400" b="1" dirty="0">
                <a:latin typeface="Courier New" panose="02070309020205020404" pitchFamily="49" charset="0"/>
                <a:cs typeface="Courier New" panose="02070309020205020404" pitchFamily="49" charset="0"/>
              </a:rPr>
              <a:t># If we transpose x then it has shape (3, 2) and can be broadcast</a:t>
            </a:r>
          </a:p>
          <a:p>
            <a:r>
              <a:rPr lang="en-US" altLang="ko-KR" sz="1400" b="1" dirty="0">
                <a:latin typeface="Courier New" panose="02070309020205020404" pitchFamily="49" charset="0"/>
                <a:cs typeface="Courier New" panose="02070309020205020404" pitchFamily="49" charset="0"/>
              </a:rPr>
              <a:t># against w to yield a result of shape (3, 2); transposing this result</a:t>
            </a:r>
          </a:p>
          <a:p>
            <a:r>
              <a:rPr lang="en-US" altLang="ko-KR" sz="1400" b="1" dirty="0">
                <a:latin typeface="Courier New" panose="02070309020205020404" pitchFamily="49" charset="0"/>
                <a:cs typeface="Courier New" panose="02070309020205020404" pitchFamily="49" charset="0"/>
              </a:rPr>
              <a:t># yields the final result of shape (2, 3) which is the matrix x with</a:t>
            </a:r>
          </a:p>
          <a:p>
            <a:r>
              <a:rPr lang="en-US" altLang="ko-KR" sz="1400" b="1" dirty="0">
                <a:latin typeface="Courier New" panose="02070309020205020404" pitchFamily="49" charset="0"/>
                <a:cs typeface="Courier New" panose="02070309020205020404" pitchFamily="49" charset="0"/>
              </a:rPr>
              <a:t># the vector w added to each column. Gives the following matrix:</a:t>
            </a:r>
          </a:p>
          <a:p>
            <a:r>
              <a:rPr lang="en-US" altLang="ko-KR" sz="1400" b="1" dirty="0">
                <a:latin typeface="Courier New" panose="02070309020205020404" pitchFamily="49" charset="0"/>
                <a:cs typeface="Courier New" panose="02070309020205020404" pitchFamily="49" charset="0"/>
              </a:rPr>
              <a:t># [[ 5  6  7]</a:t>
            </a:r>
          </a:p>
          <a:p>
            <a:r>
              <a:rPr lang="en-US" altLang="ko-KR" sz="1400" b="1" dirty="0">
                <a:latin typeface="Courier New" panose="02070309020205020404" pitchFamily="49" charset="0"/>
                <a:cs typeface="Courier New" panose="02070309020205020404" pitchFamily="49" charset="0"/>
              </a:rPr>
              <a:t>#  [ 9 10 11]]</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x.T</a:t>
            </a:r>
            <a:r>
              <a:rPr lang="en-US" altLang="ko-KR" sz="1400" b="1" dirty="0">
                <a:latin typeface="Courier New" panose="02070309020205020404" pitchFamily="49" charset="0"/>
                <a:cs typeface="Courier New" panose="02070309020205020404" pitchFamily="49" charset="0"/>
              </a:rPr>
              <a:t> + w).T)</a:t>
            </a:r>
          </a:p>
          <a:p>
            <a:r>
              <a:rPr lang="en-US" altLang="ko-KR" sz="1400" b="1" dirty="0">
                <a:latin typeface="Courier New" panose="02070309020205020404" pitchFamily="49" charset="0"/>
                <a:cs typeface="Courier New" panose="02070309020205020404" pitchFamily="49" charset="0"/>
              </a:rPr>
              <a:t># Another solution is to reshape w to be a column vector of shape (2, 1);</a:t>
            </a:r>
          </a:p>
          <a:p>
            <a:r>
              <a:rPr lang="en-US" altLang="ko-KR" sz="1400" b="1" dirty="0">
                <a:latin typeface="Courier New" panose="02070309020205020404" pitchFamily="49" charset="0"/>
                <a:cs typeface="Courier New" panose="02070309020205020404" pitchFamily="49" charset="0"/>
              </a:rPr>
              <a:t># we can then broadcast it directly against x to produce the </a:t>
            </a:r>
            <a:r>
              <a:rPr lang="en-US" altLang="ko-KR" sz="1400" b="1" dirty="0" smtClean="0">
                <a:latin typeface="Courier New" panose="02070309020205020404" pitchFamily="49" charset="0"/>
                <a:cs typeface="Courier New" panose="02070309020205020404" pitchFamily="49" charset="0"/>
              </a:rPr>
              <a:t>same output</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print(x + </a:t>
            </a:r>
            <a:r>
              <a:rPr lang="en-US" altLang="ko-KR" sz="1400" b="1" dirty="0" err="1">
                <a:latin typeface="Courier New" panose="02070309020205020404" pitchFamily="49" charset="0"/>
                <a:cs typeface="Courier New" panose="02070309020205020404" pitchFamily="49" charset="0"/>
              </a:rPr>
              <a:t>np.reshape</a:t>
            </a:r>
            <a:r>
              <a:rPr lang="en-US" altLang="ko-KR" sz="1400" b="1" dirty="0">
                <a:latin typeface="Courier New" panose="02070309020205020404" pitchFamily="49" charset="0"/>
                <a:cs typeface="Courier New" panose="02070309020205020404" pitchFamily="49" charset="0"/>
              </a:rPr>
              <a:t>(w, (2, 1)))</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Multiply a matrix by a constant:</a:t>
            </a:r>
          </a:p>
          <a:p>
            <a:r>
              <a:rPr lang="en-US" altLang="ko-KR" sz="1400" b="1" dirty="0">
                <a:latin typeface="Courier New" panose="02070309020205020404" pitchFamily="49" charset="0"/>
                <a:cs typeface="Courier New" panose="02070309020205020404" pitchFamily="49" charset="0"/>
              </a:rPr>
              <a:t># x has shape (2, 3).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treats scalars as arrays of shape ();</a:t>
            </a:r>
          </a:p>
          <a:p>
            <a:r>
              <a:rPr lang="en-US" altLang="ko-KR" sz="1400" b="1" dirty="0">
                <a:latin typeface="Courier New" panose="02070309020205020404" pitchFamily="49" charset="0"/>
                <a:cs typeface="Courier New" panose="02070309020205020404" pitchFamily="49" charset="0"/>
              </a:rPr>
              <a:t># these can be broadcast together to shape (2, 3), producing </a:t>
            </a:r>
            <a:r>
              <a:rPr lang="en-US" altLang="ko-KR" sz="1400" b="1" dirty="0" smtClean="0">
                <a:latin typeface="Courier New" panose="02070309020205020404" pitchFamily="49" charset="0"/>
                <a:cs typeface="Courier New" panose="02070309020205020404" pitchFamily="49" charset="0"/>
              </a:rPr>
              <a:t>the following </a:t>
            </a:r>
            <a:r>
              <a:rPr lang="en-US" altLang="ko-KR" sz="1400" b="1" dirty="0">
                <a:latin typeface="Courier New" panose="02070309020205020404" pitchFamily="49" charset="0"/>
                <a:cs typeface="Courier New" panose="02070309020205020404" pitchFamily="49" charset="0"/>
              </a:rPr>
              <a:t>array:</a:t>
            </a:r>
          </a:p>
          <a:p>
            <a:r>
              <a:rPr lang="en-US" altLang="ko-KR" sz="1400" b="1" dirty="0">
                <a:latin typeface="Courier New" panose="02070309020205020404" pitchFamily="49" charset="0"/>
                <a:cs typeface="Courier New" panose="02070309020205020404" pitchFamily="49" charset="0"/>
              </a:rPr>
              <a:t># [[ 2  4  6]</a:t>
            </a:r>
          </a:p>
          <a:p>
            <a:r>
              <a:rPr lang="en-US" altLang="ko-KR" sz="1400" b="1" dirty="0">
                <a:latin typeface="Courier New" panose="02070309020205020404" pitchFamily="49" charset="0"/>
                <a:cs typeface="Courier New" panose="02070309020205020404" pitchFamily="49" charset="0"/>
              </a:rPr>
              <a:t>#  [ 8 10 12]]</a:t>
            </a:r>
          </a:p>
          <a:p>
            <a:r>
              <a:rPr lang="en-US" altLang="ko-KR" sz="1400" b="1" dirty="0">
                <a:latin typeface="Courier New" panose="02070309020205020404" pitchFamily="49" charset="0"/>
                <a:cs typeface="Courier New" panose="02070309020205020404" pitchFamily="49" charset="0"/>
              </a:rPr>
              <a:t>print(x * 2)</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313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Matplotlib</a:t>
            </a:r>
            <a:endParaRPr lang="ko-KR" altLang="en-US" sz="2800" b="1" dirty="0"/>
          </a:p>
        </p:txBody>
      </p:sp>
      <p:sp>
        <p:nvSpPr>
          <p:cNvPr id="3" name="내용 개체 틀 2"/>
          <p:cNvSpPr>
            <a:spLocks noGrp="1"/>
          </p:cNvSpPr>
          <p:nvPr>
            <p:ph idx="1"/>
          </p:nvPr>
        </p:nvSpPr>
        <p:spPr>
          <a:xfrm>
            <a:off x="838200" y="1825625"/>
            <a:ext cx="10515600" cy="1080537"/>
          </a:xfrm>
        </p:spPr>
        <p:txBody>
          <a:bodyPr>
            <a:normAutofit/>
          </a:bodyPr>
          <a:lstStyle/>
          <a:p>
            <a:r>
              <a:rPr lang="en-US" altLang="ko-KR" sz="1800" dirty="0" err="1"/>
              <a:t>Matplotlib</a:t>
            </a:r>
            <a:r>
              <a:rPr lang="en-US" altLang="ko-KR" sz="1800" dirty="0"/>
              <a:t> is a Python 2D plotting </a:t>
            </a:r>
            <a:r>
              <a:rPr lang="en-US" altLang="ko-KR" sz="1800" dirty="0" smtClean="0"/>
              <a:t>library. It </a:t>
            </a:r>
            <a:r>
              <a:rPr lang="en-US" altLang="ko-KR" sz="1800" dirty="0"/>
              <a:t>can be used in Python scripts, the Python and </a:t>
            </a:r>
            <a:r>
              <a:rPr lang="en-US" altLang="ko-KR" sz="1800" dirty="0" err="1">
                <a:hlinkClick r:id="rId2"/>
              </a:rPr>
              <a:t>IPython</a:t>
            </a:r>
            <a:r>
              <a:rPr lang="en-US" altLang="ko-KR" sz="1800" dirty="0"/>
              <a:t> shell, the </a:t>
            </a:r>
            <a:r>
              <a:rPr lang="en-US" altLang="ko-KR" sz="1800" dirty="0" err="1">
                <a:hlinkClick r:id="rId3"/>
              </a:rPr>
              <a:t>jupyter</a:t>
            </a:r>
            <a:r>
              <a:rPr lang="en-US" altLang="ko-KR" sz="1800" dirty="0"/>
              <a:t> notebook, web application servers, </a:t>
            </a:r>
            <a:r>
              <a:rPr lang="en-US" altLang="ko-KR" sz="1800" dirty="0" smtClean="0"/>
              <a:t>etc.</a:t>
            </a:r>
          </a:p>
          <a:p>
            <a:r>
              <a:rPr lang="en-US" altLang="ko-KR" sz="1800" dirty="0"/>
              <a:t>https://matplotlib.org/</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50021" y="3041099"/>
            <a:ext cx="8790915" cy="224676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matplotlib.pyplot</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plt</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Compute the x and y coordinates for points on a sine curve</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np.arange</a:t>
            </a:r>
            <a:r>
              <a:rPr lang="en-US" altLang="ko-KR" sz="1400" b="1" dirty="0">
                <a:latin typeface="Courier New" panose="02070309020205020404" pitchFamily="49" charset="0"/>
                <a:cs typeface="Courier New" panose="02070309020205020404" pitchFamily="49" charset="0"/>
              </a:rPr>
              <a:t>(0, 3 * </a:t>
            </a:r>
            <a:r>
              <a:rPr lang="en-US" altLang="ko-KR" sz="1400" b="1" dirty="0" err="1">
                <a:latin typeface="Courier New" panose="02070309020205020404" pitchFamily="49" charset="0"/>
                <a:cs typeface="Courier New" panose="02070309020205020404" pitchFamily="49" charset="0"/>
              </a:rPr>
              <a:t>np.pi</a:t>
            </a:r>
            <a:r>
              <a:rPr lang="en-US" altLang="ko-KR" sz="1400" b="1" dirty="0">
                <a:latin typeface="Courier New" panose="02070309020205020404" pitchFamily="49" charset="0"/>
                <a:cs typeface="Courier New" panose="02070309020205020404" pitchFamily="49" charset="0"/>
              </a:rPr>
              <a:t>, 0.1)</a:t>
            </a:r>
          </a:p>
          <a:p>
            <a:r>
              <a:rPr lang="en-US" altLang="ko-KR" sz="1400" b="1" dirty="0">
                <a:latin typeface="Courier New" panose="02070309020205020404" pitchFamily="49" charset="0"/>
                <a:cs typeface="Courier New" panose="02070309020205020404" pitchFamily="49" charset="0"/>
              </a:rPr>
              <a:t>y = </a:t>
            </a:r>
            <a:r>
              <a:rPr lang="en-US" altLang="ko-KR" sz="1400" b="1" dirty="0" err="1">
                <a:latin typeface="Courier New" panose="02070309020205020404" pitchFamily="49" charset="0"/>
                <a:cs typeface="Courier New" panose="02070309020205020404" pitchFamily="49" charset="0"/>
              </a:rPr>
              <a:t>np.sin</a:t>
            </a:r>
            <a:r>
              <a:rPr lang="en-US" altLang="ko-KR" sz="1400" b="1" dirty="0">
                <a:latin typeface="Courier New" panose="02070309020205020404" pitchFamily="49" charset="0"/>
                <a:cs typeface="Courier New" panose="02070309020205020404" pitchFamily="49" charset="0"/>
              </a:rPr>
              <a:t>(x)</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Plot the points using </a:t>
            </a:r>
            <a:r>
              <a:rPr lang="en-US" altLang="ko-KR" sz="1400" b="1" dirty="0" err="1">
                <a:latin typeface="Courier New" panose="02070309020205020404" pitchFamily="49" charset="0"/>
                <a:cs typeface="Courier New" panose="02070309020205020404" pitchFamily="49" charset="0"/>
              </a:rPr>
              <a:t>matplotlib</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plt.plot</a:t>
            </a:r>
            <a:r>
              <a:rPr lang="en-US" altLang="ko-KR" sz="1400" b="1" dirty="0">
                <a:latin typeface="Courier New" panose="02070309020205020404" pitchFamily="49" charset="0"/>
                <a:cs typeface="Courier New" panose="02070309020205020404" pitchFamily="49" charset="0"/>
              </a:rPr>
              <a:t>(x, y)</a:t>
            </a:r>
          </a:p>
          <a:p>
            <a:r>
              <a:rPr lang="en-US" altLang="ko-KR" sz="1400" b="1" dirty="0" err="1">
                <a:latin typeface="Courier New" panose="02070309020205020404" pitchFamily="49" charset="0"/>
                <a:cs typeface="Courier New" panose="02070309020205020404" pitchFamily="49" charset="0"/>
              </a:rPr>
              <a:t>plt.show</a:t>
            </a:r>
            <a:r>
              <a:rPr lang="en-US" altLang="ko-KR" sz="1400" b="1" dirty="0">
                <a:latin typeface="Courier New" panose="02070309020205020404" pitchFamily="49" charset="0"/>
                <a:cs typeface="Courier New" panose="02070309020205020404" pitchFamily="49" charset="0"/>
              </a:rPr>
              <a:t>()  # You must call </a:t>
            </a:r>
            <a:r>
              <a:rPr lang="en-US" altLang="ko-KR" sz="1400" b="1" dirty="0" err="1">
                <a:latin typeface="Courier New" panose="02070309020205020404" pitchFamily="49" charset="0"/>
                <a:cs typeface="Courier New" panose="02070309020205020404" pitchFamily="49" charset="0"/>
              </a:rPr>
              <a:t>plt.show</a:t>
            </a:r>
            <a:r>
              <a:rPr lang="en-US" altLang="ko-KR" sz="1400" b="1" dirty="0">
                <a:latin typeface="Courier New" panose="02070309020205020404" pitchFamily="49" charset="0"/>
                <a:cs typeface="Courier New" panose="02070309020205020404" pitchFamily="49" charset="0"/>
              </a:rPr>
              <a:t>() to make graphics appear.</a:t>
            </a:r>
            <a:endParaRPr lang="ko-KR" altLang="en-US" sz="1400" b="1" dirty="0">
              <a:latin typeface="Courier New" panose="02070309020205020404" pitchFamily="49" charset="0"/>
              <a:cs typeface="Courier New" panose="02070309020205020404" pitchFamily="49" charset="0"/>
            </a:endParaRPr>
          </a:p>
        </p:txBody>
      </p:sp>
      <p:pic>
        <p:nvPicPr>
          <p:cNvPr id="6" name="그림 5"/>
          <p:cNvPicPr>
            <a:picLocks noChangeAspect="1"/>
          </p:cNvPicPr>
          <p:nvPr/>
        </p:nvPicPr>
        <p:blipFill>
          <a:blip r:embed="rId4"/>
          <a:stretch>
            <a:fillRect/>
          </a:stretch>
        </p:blipFill>
        <p:spPr>
          <a:xfrm>
            <a:off x="9053465" y="3290189"/>
            <a:ext cx="2544024" cy="1748588"/>
          </a:xfrm>
          <a:prstGeom prst="rect">
            <a:avLst/>
          </a:prstGeom>
        </p:spPr>
      </p:pic>
    </p:spTree>
    <p:extLst>
      <p:ext uri="{BB962C8B-B14F-4D97-AF65-F5344CB8AC3E}">
        <p14:creationId xmlns:p14="http://schemas.microsoft.com/office/powerpoint/2010/main" val="1237474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Matplotlib</a:t>
            </a:r>
            <a:endParaRPr lang="ko-KR" altLang="en-US" sz="2800" b="1" dirty="0"/>
          </a:p>
        </p:txBody>
      </p:sp>
      <p:sp>
        <p:nvSpPr>
          <p:cNvPr id="3" name="내용 개체 틀 2"/>
          <p:cNvSpPr>
            <a:spLocks noGrp="1"/>
          </p:cNvSpPr>
          <p:nvPr>
            <p:ph idx="1"/>
          </p:nvPr>
        </p:nvSpPr>
        <p:spPr>
          <a:xfrm>
            <a:off x="838200" y="1825626"/>
            <a:ext cx="10515600" cy="600704"/>
          </a:xfrm>
        </p:spPr>
        <p:txBody>
          <a:bodyPr>
            <a:normAutofit/>
          </a:bodyPr>
          <a:lstStyle/>
          <a:p>
            <a:r>
              <a:rPr lang="en-US" altLang="ko-KR" sz="1800" dirty="0" smtClean="0"/>
              <a:t>plot </a:t>
            </a:r>
            <a:r>
              <a:rPr lang="en-US" altLang="ko-KR" sz="1800" dirty="0"/>
              <a:t>multiple lines at once, and add a title, legend, and axis labels:</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22861" y="2561268"/>
            <a:ext cx="8790915" cy="353943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matplotlib.pyplot</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plt</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Compute the x and y coordinates for points on sine and cosine curves</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np.arange</a:t>
            </a:r>
            <a:r>
              <a:rPr lang="en-US" altLang="ko-KR" sz="1400" b="1" dirty="0">
                <a:latin typeface="Courier New" panose="02070309020205020404" pitchFamily="49" charset="0"/>
                <a:cs typeface="Courier New" panose="02070309020205020404" pitchFamily="49" charset="0"/>
              </a:rPr>
              <a:t>(0, 3 * </a:t>
            </a:r>
            <a:r>
              <a:rPr lang="en-US" altLang="ko-KR" sz="1400" b="1" dirty="0" err="1">
                <a:latin typeface="Courier New" panose="02070309020205020404" pitchFamily="49" charset="0"/>
                <a:cs typeface="Courier New" panose="02070309020205020404" pitchFamily="49" charset="0"/>
              </a:rPr>
              <a:t>np.pi</a:t>
            </a:r>
            <a:r>
              <a:rPr lang="en-US" altLang="ko-KR" sz="1400" b="1" dirty="0">
                <a:latin typeface="Courier New" panose="02070309020205020404" pitchFamily="49" charset="0"/>
                <a:cs typeface="Courier New" panose="02070309020205020404" pitchFamily="49" charset="0"/>
              </a:rPr>
              <a:t>, 0.1)</a:t>
            </a:r>
          </a:p>
          <a:p>
            <a:r>
              <a:rPr lang="en-US" altLang="ko-KR" sz="1400" b="1" dirty="0" err="1">
                <a:latin typeface="Courier New" panose="02070309020205020404" pitchFamily="49" charset="0"/>
                <a:cs typeface="Courier New" panose="02070309020205020404" pitchFamily="49" charset="0"/>
              </a:rPr>
              <a:t>y_sin</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np.sin</a:t>
            </a:r>
            <a:r>
              <a:rPr lang="en-US" altLang="ko-KR" sz="1400" b="1" dirty="0">
                <a:latin typeface="Courier New" panose="02070309020205020404" pitchFamily="49" charset="0"/>
                <a:cs typeface="Courier New" panose="02070309020205020404" pitchFamily="49" charset="0"/>
              </a:rPr>
              <a:t>(x)</a:t>
            </a:r>
          </a:p>
          <a:p>
            <a:r>
              <a:rPr lang="en-US" altLang="ko-KR" sz="1400" b="1" dirty="0" err="1">
                <a:latin typeface="Courier New" panose="02070309020205020404" pitchFamily="49" charset="0"/>
                <a:cs typeface="Courier New" panose="02070309020205020404" pitchFamily="49" charset="0"/>
              </a:rPr>
              <a:t>y_cos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np.cos</a:t>
            </a:r>
            <a:r>
              <a:rPr lang="en-US" altLang="ko-KR" sz="1400" b="1" dirty="0">
                <a:latin typeface="Courier New" panose="02070309020205020404" pitchFamily="49" charset="0"/>
                <a:cs typeface="Courier New" panose="02070309020205020404" pitchFamily="49" charset="0"/>
              </a:rPr>
              <a:t>(x)</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Plot the points using </a:t>
            </a:r>
            <a:r>
              <a:rPr lang="en-US" altLang="ko-KR" sz="1400" b="1" dirty="0" err="1">
                <a:latin typeface="Courier New" panose="02070309020205020404" pitchFamily="49" charset="0"/>
                <a:cs typeface="Courier New" panose="02070309020205020404" pitchFamily="49" charset="0"/>
              </a:rPr>
              <a:t>matplotlib</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plt.plot</a:t>
            </a:r>
            <a:r>
              <a:rPr lang="en-US" altLang="ko-KR" sz="1400" b="1" dirty="0">
                <a:latin typeface="Courier New" panose="02070309020205020404" pitchFamily="49" charset="0"/>
                <a:cs typeface="Courier New" panose="02070309020205020404" pitchFamily="49" charset="0"/>
              </a:rPr>
              <a:t>(x, </a:t>
            </a:r>
            <a:r>
              <a:rPr lang="en-US" altLang="ko-KR" sz="1400" b="1" dirty="0" err="1">
                <a:latin typeface="Courier New" panose="02070309020205020404" pitchFamily="49" charset="0"/>
                <a:cs typeface="Courier New" panose="02070309020205020404" pitchFamily="49" charset="0"/>
              </a:rPr>
              <a:t>y_sin</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plt.plot</a:t>
            </a:r>
            <a:r>
              <a:rPr lang="en-US" altLang="ko-KR" sz="1400" b="1" dirty="0">
                <a:latin typeface="Courier New" panose="02070309020205020404" pitchFamily="49" charset="0"/>
                <a:cs typeface="Courier New" panose="02070309020205020404" pitchFamily="49" charset="0"/>
              </a:rPr>
              <a:t>(x, </a:t>
            </a:r>
            <a:r>
              <a:rPr lang="en-US" altLang="ko-KR" sz="1400" b="1" dirty="0" err="1">
                <a:latin typeface="Courier New" panose="02070309020205020404" pitchFamily="49" charset="0"/>
                <a:cs typeface="Courier New" panose="02070309020205020404" pitchFamily="49" charset="0"/>
              </a:rPr>
              <a:t>y_cos</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plt.xlabel</a:t>
            </a:r>
            <a:r>
              <a:rPr lang="en-US" altLang="ko-KR" sz="1400" b="1" dirty="0">
                <a:latin typeface="Courier New" panose="02070309020205020404" pitchFamily="49" charset="0"/>
                <a:cs typeface="Courier New" panose="02070309020205020404" pitchFamily="49" charset="0"/>
              </a:rPr>
              <a:t>('x axis label')</a:t>
            </a:r>
          </a:p>
          <a:p>
            <a:r>
              <a:rPr lang="en-US" altLang="ko-KR" sz="1400" b="1" dirty="0" err="1">
                <a:latin typeface="Courier New" panose="02070309020205020404" pitchFamily="49" charset="0"/>
                <a:cs typeface="Courier New" panose="02070309020205020404" pitchFamily="49" charset="0"/>
              </a:rPr>
              <a:t>plt.ylabel</a:t>
            </a:r>
            <a:r>
              <a:rPr lang="en-US" altLang="ko-KR" sz="1400" b="1" dirty="0">
                <a:latin typeface="Courier New" panose="02070309020205020404" pitchFamily="49" charset="0"/>
                <a:cs typeface="Courier New" panose="02070309020205020404" pitchFamily="49" charset="0"/>
              </a:rPr>
              <a:t>('y axis label')</a:t>
            </a:r>
          </a:p>
          <a:p>
            <a:r>
              <a:rPr lang="en-US" altLang="ko-KR" sz="1400" b="1" dirty="0" err="1">
                <a:latin typeface="Courier New" panose="02070309020205020404" pitchFamily="49" charset="0"/>
                <a:cs typeface="Courier New" panose="02070309020205020404" pitchFamily="49" charset="0"/>
              </a:rPr>
              <a:t>plt.title</a:t>
            </a:r>
            <a:r>
              <a:rPr lang="en-US" altLang="ko-KR" sz="1400" b="1" dirty="0">
                <a:latin typeface="Courier New" panose="02070309020205020404" pitchFamily="49" charset="0"/>
                <a:cs typeface="Courier New" panose="02070309020205020404" pitchFamily="49" charset="0"/>
              </a:rPr>
              <a:t>('Sine and Cosine')</a:t>
            </a:r>
          </a:p>
          <a:p>
            <a:r>
              <a:rPr lang="en-US" altLang="ko-KR" sz="1400" b="1" dirty="0" err="1">
                <a:latin typeface="Courier New" panose="02070309020205020404" pitchFamily="49" charset="0"/>
                <a:cs typeface="Courier New" panose="02070309020205020404" pitchFamily="49" charset="0"/>
              </a:rPr>
              <a:t>plt.legend</a:t>
            </a:r>
            <a:r>
              <a:rPr lang="en-US" altLang="ko-KR" sz="1400" b="1" dirty="0">
                <a:latin typeface="Courier New" panose="02070309020205020404" pitchFamily="49" charset="0"/>
                <a:cs typeface="Courier New" panose="02070309020205020404" pitchFamily="49" charset="0"/>
              </a:rPr>
              <a:t>(['Sine', 'Cosine'])</a:t>
            </a:r>
          </a:p>
          <a:p>
            <a:r>
              <a:rPr lang="en-US" altLang="ko-KR" sz="1400" b="1" dirty="0" err="1">
                <a:latin typeface="Courier New" panose="02070309020205020404" pitchFamily="49" charset="0"/>
                <a:cs typeface="Courier New" panose="02070309020205020404" pitchFamily="49" charset="0"/>
              </a:rPr>
              <a:t>plt.show</a:t>
            </a:r>
            <a:r>
              <a:rPr lang="en-US" altLang="ko-KR" sz="1400" b="1" dirty="0">
                <a:latin typeface="Courier New" panose="02070309020205020404" pitchFamily="49" charset="0"/>
                <a:cs typeface="Courier New" panose="02070309020205020404" pitchFamily="49" charset="0"/>
              </a:rPr>
              <a:t>()</a:t>
            </a:r>
            <a:endParaRPr lang="ko-KR" altLang="en-US" sz="1400" b="1" dirty="0">
              <a:latin typeface="Courier New" panose="02070309020205020404" pitchFamily="49" charset="0"/>
              <a:cs typeface="Courier New" panose="02070309020205020404" pitchFamily="49" charset="0"/>
            </a:endParaRPr>
          </a:p>
        </p:txBody>
      </p:sp>
      <p:pic>
        <p:nvPicPr>
          <p:cNvPr id="7" name="그림 6"/>
          <p:cNvPicPr>
            <a:picLocks noChangeAspect="1"/>
          </p:cNvPicPr>
          <p:nvPr/>
        </p:nvPicPr>
        <p:blipFill>
          <a:blip r:embed="rId2"/>
          <a:stretch>
            <a:fillRect/>
          </a:stretch>
        </p:blipFill>
        <p:spPr>
          <a:xfrm>
            <a:off x="7025489" y="4181042"/>
            <a:ext cx="2633238" cy="1779391"/>
          </a:xfrm>
          <a:prstGeom prst="rect">
            <a:avLst/>
          </a:prstGeom>
        </p:spPr>
      </p:pic>
    </p:spTree>
    <p:extLst>
      <p:ext uri="{BB962C8B-B14F-4D97-AF65-F5344CB8AC3E}">
        <p14:creationId xmlns:p14="http://schemas.microsoft.com/office/powerpoint/2010/main" val="2579292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Matplotlib</a:t>
            </a:r>
            <a:r>
              <a:rPr lang="en-US" altLang="ko-KR" sz="2800" b="1" dirty="0" smtClean="0"/>
              <a:t> : subplots</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68540" y="1529174"/>
            <a:ext cx="8790915" cy="504753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matplotlib.pyplot</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plt</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Compute the x and y coordinates for points on sine and cosine curves</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np.arange</a:t>
            </a:r>
            <a:r>
              <a:rPr lang="en-US" altLang="ko-KR" sz="1400" b="1" dirty="0">
                <a:latin typeface="Courier New" panose="02070309020205020404" pitchFamily="49" charset="0"/>
                <a:cs typeface="Courier New" panose="02070309020205020404" pitchFamily="49" charset="0"/>
              </a:rPr>
              <a:t>(0, 3 * </a:t>
            </a:r>
            <a:r>
              <a:rPr lang="en-US" altLang="ko-KR" sz="1400" b="1" dirty="0" err="1">
                <a:latin typeface="Courier New" panose="02070309020205020404" pitchFamily="49" charset="0"/>
                <a:cs typeface="Courier New" panose="02070309020205020404" pitchFamily="49" charset="0"/>
              </a:rPr>
              <a:t>np.pi</a:t>
            </a:r>
            <a:r>
              <a:rPr lang="en-US" altLang="ko-KR" sz="1400" b="1" dirty="0">
                <a:latin typeface="Courier New" panose="02070309020205020404" pitchFamily="49" charset="0"/>
                <a:cs typeface="Courier New" panose="02070309020205020404" pitchFamily="49" charset="0"/>
              </a:rPr>
              <a:t>, 0.1)</a:t>
            </a:r>
          </a:p>
          <a:p>
            <a:r>
              <a:rPr lang="en-US" altLang="ko-KR" sz="1400" b="1" dirty="0" err="1">
                <a:latin typeface="Courier New" panose="02070309020205020404" pitchFamily="49" charset="0"/>
                <a:cs typeface="Courier New" panose="02070309020205020404" pitchFamily="49" charset="0"/>
              </a:rPr>
              <a:t>y_sin</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np.sin</a:t>
            </a:r>
            <a:r>
              <a:rPr lang="en-US" altLang="ko-KR" sz="1400" b="1" dirty="0">
                <a:latin typeface="Courier New" panose="02070309020205020404" pitchFamily="49" charset="0"/>
                <a:cs typeface="Courier New" panose="02070309020205020404" pitchFamily="49" charset="0"/>
              </a:rPr>
              <a:t>(x)</a:t>
            </a:r>
          </a:p>
          <a:p>
            <a:r>
              <a:rPr lang="en-US" altLang="ko-KR" sz="1400" b="1" dirty="0" err="1">
                <a:latin typeface="Courier New" panose="02070309020205020404" pitchFamily="49" charset="0"/>
                <a:cs typeface="Courier New" panose="02070309020205020404" pitchFamily="49" charset="0"/>
              </a:rPr>
              <a:t>y_cos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np.cos</a:t>
            </a:r>
            <a:r>
              <a:rPr lang="en-US" altLang="ko-KR" sz="1400" b="1" dirty="0">
                <a:latin typeface="Courier New" panose="02070309020205020404" pitchFamily="49" charset="0"/>
                <a:cs typeface="Courier New" panose="02070309020205020404" pitchFamily="49" charset="0"/>
              </a:rPr>
              <a:t>(x)</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Set up a subplot grid that has height 2 and width 1,</a:t>
            </a:r>
          </a:p>
          <a:p>
            <a:r>
              <a:rPr lang="en-US" altLang="ko-KR" sz="1400" b="1" dirty="0">
                <a:latin typeface="Courier New" panose="02070309020205020404" pitchFamily="49" charset="0"/>
                <a:cs typeface="Courier New" panose="02070309020205020404" pitchFamily="49" charset="0"/>
              </a:rPr>
              <a:t># and set the first such subplot as active.</a:t>
            </a:r>
          </a:p>
          <a:p>
            <a:r>
              <a:rPr lang="en-US" altLang="ko-KR" sz="1400" b="1" dirty="0" err="1">
                <a:latin typeface="Courier New" panose="02070309020205020404" pitchFamily="49" charset="0"/>
                <a:cs typeface="Courier New" panose="02070309020205020404" pitchFamily="49" charset="0"/>
              </a:rPr>
              <a:t>plt.subplot</a:t>
            </a:r>
            <a:r>
              <a:rPr lang="en-US" altLang="ko-KR" sz="1400" b="1" dirty="0">
                <a:latin typeface="Courier New" panose="02070309020205020404" pitchFamily="49" charset="0"/>
                <a:cs typeface="Courier New" panose="02070309020205020404" pitchFamily="49" charset="0"/>
              </a:rPr>
              <a:t>(2, 1, 1) # subplot(</a:t>
            </a:r>
            <a:r>
              <a:rPr lang="en-US" altLang="ko-KR" sz="1400" b="1" dirty="0" err="1">
                <a:latin typeface="Courier New" panose="02070309020205020404" pitchFamily="49" charset="0"/>
                <a:cs typeface="Courier New" panose="02070309020205020404" pitchFamily="49" charset="0"/>
              </a:rPr>
              <a:t>nrows</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ncols</a:t>
            </a:r>
            <a:r>
              <a:rPr lang="en-US" altLang="ko-KR" sz="1400" b="1" dirty="0">
                <a:latin typeface="Courier New" panose="02070309020205020404" pitchFamily="49" charset="0"/>
                <a:cs typeface="Courier New" panose="02070309020205020404" pitchFamily="49" charset="0"/>
              </a:rPr>
              <a:t>, index, **</a:t>
            </a:r>
            <a:r>
              <a:rPr lang="en-US" altLang="ko-KR" sz="1400" b="1" dirty="0" err="1">
                <a:latin typeface="Courier New" panose="02070309020205020404" pitchFamily="49" charset="0"/>
                <a:cs typeface="Courier New" panose="02070309020205020404" pitchFamily="49" charset="0"/>
              </a:rPr>
              <a:t>kwargs</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Make the first plot</a:t>
            </a:r>
          </a:p>
          <a:p>
            <a:r>
              <a:rPr lang="en-US" altLang="ko-KR" sz="1400" b="1" dirty="0" err="1">
                <a:latin typeface="Courier New" panose="02070309020205020404" pitchFamily="49" charset="0"/>
                <a:cs typeface="Courier New" panose="02070309020205020404" pitchFamily="49" charset="0"/>
              </a:rPr>
              <a:t>plt.plot</a:t>
            </a:r>
            <a:r>
              <a:rPr lang="en-US" altLang="ko-KR" sz="1400" b="1" dirty="0">
                <a:latin typeface="Courier New" panose="02070309020205020404" pitchFamily="49" charset="0"/>
                <a:cs typeface="Courier New" panose="02070309020205020404" pitchFamily="49" charset="0"/>
              </a:rPr>
              <a:t>(x, </a:t>
            </a:r>
            <a:r>
              <a:rPr lang="en-US" altLang="ko-KR" sz="1400" b="1" dirty="0" err="1">
                <a:latin typeface="Courier New" panose="02070309020205020404" pitchFamily="49" charset="0"/>
                <a:cs typeface="Courier New" panose="02070309020205020404" pitchFamily="49" charset="0"/>
              </a:rPr>
              <a:t>y_sin</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plt.title</a:t>
            </a:r>
            <a:r>
              <a:rPr lang="en-US" altLang="ko-KR" sz="1400" b="1" dirty="0">
                <a:latin typeface="Courier New" panose="02070309020205020404" pitchFamily="49" charset="0"/>
                <a:cs typeface="Courier New" panose="02070309020205020404" pitchFamily="49" charset="0"/>
              </a:rPr>
              <a:t>('Sine')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Set the second subplot as active, and make the second plot.</a:t>
            </a:r>
          </a:p>
          <a:p>
            <a:r>
              <a:rPr lang="en-US" altLang="ko-KR" sz="1400" b="1" dirty="0" err="1">
                <a:latin typeface="Courier New" panose="02070309020205020404" pitchFamily="49" charset="0"/>
                <a:cs typeface="Courier New" panose="02070309020205020404" pitchFamily="49" charset="0"/>
              </a:rPr>
              <a:t>plt.subplot</a:t>
            </a:r>
            <a:r>
              <a:rPr lang="en-US" altLang="ko-KR" sz="1400" b="1" dirty="0">
                <a:latin typeface="Courier New" panose="02070309020205020404" pitchFamily="49" charset="0"/>
                <a:cs typeface="Courier New" panose="02070309020205020404" pitchFamily="49" charset="0"/>
              </a:rPr>
              <a:t>(2, 1, 2)</a:t>
            </a:r>
          </a:p>
          <a:p>
            <a:r>
              <a:rPr lang="en-US" altLang="ko-KR" sz="1400" b="1" dirty="0" err="1">
                <a:latin typeface="Courier New" panose="02070309020205020404" pitchFamily="49" charset="0"/>
                <a:cs typeface="Courier New" panose="02070309020205020404" pitchFamily="49" charset="0"/>
              </a:rPr>
              <a:t>plt.plot</a:t>
            </a:r>
            <a:r>
              <a:rPr lang="en-US" altLang="ko-KR" sz="1400" b="1" dirty="0">
                <a:latin typeface="Courier New" panose="02070309020205020404" pitchFamily="49" charset="0"/>
                <a:cs typeface="Courier New" panose="02070309020205020404" pitchFamily="49" charset="0"/>
              </a:rPr>
              <a:t>(x, </a:t>
            </a:r>
            <a:r>
              <a:rPr lang="en-US" altLang="ko-KR" sz="1400" b="1" dirty="0" err="1">
                <a:latin typeface="Courier New" panose="02070309020205020404" pitchFamily="49" charset="0"/>
                <a:cs typeface="Courier New" panose="02070309020205020404" pitchFamily="49" charset="0"/>
              </a:rPr>
              <a:t>y_cos</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plt.title</a:t>
            </a:r>
            <a:r>
              <a:rPr lang="en-US" altLang="ko-KR" sz="1400" b="1" dirty="0">
                <a:latin typeface="Courier New" panose="02070309020205020404" pitchFamily="49" charset="0"/>
                <a:cs typeface="Courier New" panose="02070309020205020404" pitchFamily="49" charset="0"/>
              </a:rPr>
              <a:t>('Cosine')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Show the figure.</a:t>
            </a:r>
          </a:p>
          <a:p>
            <a:r>
              <a:rPr lang="en-US" altLang="ko-KR" sz="1400" b="1" dirty="0" err="1">
                <a:latin typeface="Courier New" panose="02070309020205020404" pitchFamily="49" charset="0"/>
                <a:cs typeface="Courier New" panose="02070309020205020404" pitchFamily="49" charset="0"/>
              </a:rPr>
              <a:t>plt.show</a:t>
            </a:r>
            <a:r>
              <a:rPr lang="en-US" altLang="ko-KR" sz="1400" b="1" dirty="0">
                <a:latin typeface="Courier New" panose="02070309020205020404" pitchFamily="49" charset="0"/>
                <a:cs typeface="Courier New" panose="02070309020205020404" pitchFamily="49" charset="0"/>
              </a:rPr>
              <a:t>()</a:t>
            </a:r>
            <a:endParaRPr lang="ko-KR" altLang="en-US" sz="1400" b="1" dirty="0">
              <a:latin typeface="Courier New" panose="02070309020205020404" pitchFamily="49" charset="0"/>
              <a:cs typeface="Courier New" panose="02070309020205020404" pitchFamily="49" charset="0"/>
            </a:endParaRPr>
          </a:p>
        </p:txBody>
      </p:sp>
      <p:pic>
        <p:nvPicPr>
          <p:cNvPr id="6" name="그림 5"/>
          <p:cNvPicPr>
            <a:picLocks noChangeAspect="1"/>
          </p:cNvPicPr>
          <p:nvPr/>
        </p:nvPicPr>
        <p:blipFill>
          <a:blip r:embed="rId2"/>
          <a:stretch>
            <a:fillRect/>
          </a:stretch>
        </p:blipFill>
        <p:spPr>
          <a:xfrm>
            <a:off x="8501203" y="3163045"/>
            <a:ext cx="2954841" cy="2000674"/>
          </a:xfrm>
          <a:prstGeom prst="rect">
            <a:avLst/>
          </a:prstGeom>
        </p:spPr>
      </p:pic>
    </p:spTree>
    <p:extLst>
      <p:ext uri="{BB962C8B-B14F-4D97-AF65-F5344CB8AC3E}">
        <p14:creationId xmlns:p14="http://schemas.microsoft.com/office/powerpoint/2010/main" val="270899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119AE-7CF3-4A5D-959C-8F38B70DECE3}"/>
              </a:ext>
            </a:extLst>
          </p:cNvPr>
          <p:cNvSpPr>
            <a:spLocks noGrp="1"/>
          </p:cNvSpPr>
          <p:nvPr>
            <p:ph type="title"/>
          </p:nvPr>
        </p:nvSpPr>
        <p:spPr/>
        <p:txBody>
          <a:bodyPr>
            <a:normAutofit/>
          </a:bodyPr>
          <a:lstStyle/>
          <a:p>
            <a:r>
              <a:rPr lang="en-US" altLang="ko-KR" sz="2800" b="1" dirty="0"/>
              <a:t>Data Types</a:t>
            </a:r>
            <a:endParaRPr lang="ko-KR" altLang="en-US" sz="2800" dirty="0"/>
          </a:p>
        </p:txBody>
      </p:sp>
      <p:sp>
        <p:nvSpPr>
          <p:cNvPr id="3" name="내용 개체 틀 2">
            <a:extLst>
              <a:ext uri="{FF2B5EF4-FFF2-40B4-BE49-F238E27FC236}">
                <a16:creationId xmlns:a16="http://schemas.microsoft.com/office/drawing/2014/main" id="{151AF542-BFB0-48D4-98C3-6D1C65B787C2}"/>
              </a:ext>
            </a:extLst>
          </p:cNvPr>
          <p:cNvSpPr>
            <a:spLocks noGrp="1"/>
          </p:cNvSpPr>
          <p:nvPr>
            <p:ph idx="1"/>
          </p:nvPr>
        </p:nvSpPr>
        <p:spPr>
          <a:xfrm>
            <a:off x="838200" y="1825625"/>
            <a:ext cx="2739189" cy="516522"/>
          </a:xfrm>
        </p:spPr>
        <p:txBody>
          <a:bodyPr>
            <a:normAutofit/>
          </a:bodyPr>
          <a:lstStyle/>
          <a:p>
            <a:r>
              <a:rPr lang="en-US" altLang="ko-KR" sz="1800" dirty="0"/>
              <a:t>Strings</a:t>
            </a:r>
            <a:endParaRPr lang="ko-KR" altLang="en-US" sz="1800" dirty="0"/>
          </a:p>
        </p:txBody>
      </p:sp>
      <p:sp>
        <p:nvSpPr>
          <p:cNvPr id="4" name="TextBox 3">
            <a:extLst>
              <a:ext uri="{FF2B5EF4-FFF2-40B4-BE49-F238E27FC236}">
                <a16:creationId xmlns:a16="http://schemas.microsoft.com/office/drawing/2014/main" id="{D3215EB9-0DEA-4060-A978-7D981FA8F85A}"/>
              </a:ext>
            </a:extLst>
          </p:cNvPr>
          <p:cNvSpPr txBox="1"/>
          <p:nvPr/>
        </p:nvSpPr>
        <p:spPr>
          <a:xfrm>
            <a:off x="1090863" y="2342147"/>
            <a:ext cx="9545053" cy="1815882"/>
          </a:xfrm>
          <a:prstGeom prst="rect">
            <a:avLst/>
          </a:prstGeom>
          <a:noFill/>
          <a:ln>
            <a:solidFill>
              <a:schemeClr val="bg1">
                <a:lumMod val="75000"/>
              </a:schemeClr>
            </a:solidFill>
          </a:ln>
        </p:spPr>
        <p:txBody>
          <a:bodyPr wrap="square" rtlCol="0">
            <a:spAutoFit/>
          </a:bodyPr>
          <a:lstStyle/>
          <a:p>
            <a:r>
              <a:rPr lang="fr-FR" altLang="ko-KR" sz="1400" b="1" dirty="0">
                <a:latin typeface="Courier New" panose="02070309020205020404" pitchFamily="49" charset="0"/>
                <a:cs typeface="Courier New" panose="02070309020205020404" pitchFamily="49" charset="0"/>
              </a:rPr>
              <a:t>hello = 'hello'    # String literals can use single quotes</a:t>
            </a:r>
          </a:p>
          <a:p>
            <a:r>
              <a:rPr lang="fr-FR" altLang="ko-KR" sz="1400" b="1" dirty="0">
                <a:latin typeface="Courier New" panose="02070309020205020404" pitchFamily="49" charset="0"/>
                <a:cs typeface="Courier New" panose="02070309020205020404" pitchFamily="49" charset="0"/>
              </a:rPr>
              <a:t>world = "world"    # or double quotes; it does not matter.</a:t>
            </a:r>
          </a:p>
          <a:p>
            <a:r>
              <a:rPr lang="fr-FR" altLang="ko-KR" sz="1400" b="1" dirty="0">
                <a:latin typeface="Courier New" panose="02070309020205020404" pitchFamily="49" charset="0"/>
                <a:cs typeface="Courier New" panose="02070309020205020404" pitchFamily="49" charset="0"/>
              </a:rPr>
              <a:t>print(hello)       # Prints "hello"</a:t>
            </a:r>
          </a:p>
          <a:p>
            <a:r>
              <a:rPr lang="fr-FR" altLang="ko-KR" sz="1400" b="1" dirty="0">
                <a:latin typeface="Courier New" panose="02070309020205020404" pitchFamily="49" charset="0"/>
                <a:cs typeface="Courier New" panose="02070309020205020404" pitchFamily="49" charset="0"/>
              </a:rPr>
              <a:t>print(len(hello))  # String length; prints "5"</a:t>
            </a:r>
          </a:p>
          <a:p>
            <a:r>
              <a:rPr lang="fr-FR" altLang="ko-KR" sz="1400" b="1" dirty="0">
                <a:latin typeface="Courier New" panose="02070309020205020404" pitchFamily="49" charset="0"/>
                <a:cs typeface="Courier New" panose="02070309020205020404" pitchFamily="49" charset="0"/>
              </a:rPr>
              <a:t>hw = hello + ' ' + world  # String concatenation</a:t>
            </a:r>
          </a:p>
          <a:p>
            <a:r>
              <a:rPr lang="fr-FR" altLang="ko-KR" sz="1400" b="1" dirty="0">
                <a:latin typeface="Courier New" panose="02070309020205020404" pitchFamily="49" charset="0"/>
                <a:cs typeface="Courier New" panose="02070309020205020404" pitchFamily="49" charset="0"/>
              </a:rPr>
              <a:t>print(hw)  # prints "hello world"</a:t>
            </a:r>
          </a:p>
          <a:p>
            <a:r>
              <a:rPr lang="fr-FR" altLang="ko-KR" sz="1400" b="1" dirty="0">
                <a:latin typeface="Courier New" panose="02070309020205020404" pitchFamily="49" charset="0"/>
                <a:cs typeface="Courier New" panose="02070309020205020404" pitchFamily="49" charset="0"/>
              </a:rPr>
              <a:t>hw12 = '%s %s %d' % (hello, world, 12)  # sprintf style string formatting</a:t>
            </a:r>
          </a:p>
          <a:p>
            <a:r>
              <a:rPr lang="fr-FR" altLang="ko-KR" sz="1400" b="1" dirty="0">
                <a:latin typeface="Courier New" panose="02070309020205020404" pitchFamily="49" charset="0"/>
                <a:cs typeface="Courier New" panose="02070309020205020404" pitchFamily="49" charset="0"/>
              </a:rPr>
              <a:t>print(hw12)  # prints "hello world 12"</a:t>
            </a:r>
            <a:endParaRPr lang="ko-KR" altLang="en-US" sz="14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D6D0BDB-2F7C-4450-AC96-4688E7474F37}"/>
              </a:ext>
            </a:extLst>
          </p:cNvPr>
          <p:cNvSpPr txBox="1"/>
          <p:nvPr/>
        </p:nvSpPr>
        <p:spPr>
          <a:xfrm>
            <a:off x="1090863" y="4339389"/>
            <a:ext cx="9545053" cy="1815882"/>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s = "hello"</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s.capitalize</a:t>
            </a:r>
            <a:r>
              <a:rPr lang="en-US" altLang="ko-KR" sz="1400" b="1" dirty="0">
                <a:latin typeface="Courier New" panose="02070309020205020404" pitchFamily="49" charset="0"/>
                <a:cs typeface="Courier New" panose="02070309020205020404" pitchFamily="49" charset="0"/>
              </a:rPr>
              <a:t>())  # Capitalize a string; prints "Hello"</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s.upper</a:t>
            </a:r>
            <a:r>
              <a:rPr lang="en-US" altLang="ko-KR" sz="1400" b="1" dirty="0">
                <a:latin typeface="Courier New" panose="02070309020205020404" pitchFamily="49" charset="0"/>
                <a:cs typeface="Courier New" panose="02070309020205020404" pitchFamily="49" charset="0"/>
              </a:rPr>
              <a:t>())       # Convert a string to uppercase; prints "HELLO"</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s.rjust</a:t>
            </a:r>
            <a:r>
              <a:rPr lang="en-US" altLang="ko-KR" sz="1400" b="1" dirty="0">
                <a:latin typeface="Courier New" panose="02070309020205020404" pitchFamily="49" charset="0"/>
                <a:cs typeface="Courier New" panose="02070309020205020404" pitchFamily="49" charset="0"/>
              </a:rPr>
              <a:t>(7))      # Right-justify a string, padding with spaces; prints "  hello"</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s.center</a:t>
            </a:r>
            <a:r>
              <a:rPr lang="en-US" altLang="ko-KR" sz="1400" b="1" dirty="0">
                <a:latin typeface="Courier New" panose="02070309020205020404" pitchFamily="49" charset="0"/>
                <a:cs typeface="Courier New" panose="02070309020205020404" pitchFamily="49" charset="0"/>
              </a:rPr>
              <a:t>(7))     # Center a string, padding with spaces; prints " hello "</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s.replace</a:t>
            </a:r>
            <a:r>
              <a:rPr lang="en-US" altLang="ko-KR" sz="1400" b="1" dirty="0">
                <a:latin typeface="Courier New" panose="02070309020205020404" pitchFamily="49" charset="0"/>
                <a:cs typeface="Courier New" panose="02070309020205020404" pitchFamily="49" charset="0"/>
              </a:rPr>
              <a:t>('l', '(ell)'))  # Replace all instances of one substring with another;</a:t>
            </a:r>
          </a:p>
          <a:p>
            <a:r>
              <a:rPr lang="en-US" altLang="ko-KR" sz="1400" b="1" dirty="0">
                <a:latin typeface="Courier New" panose="02070309020205020404" pitchFamily="49" charset="0"/>
                <a:cs typeface="Courier New" panose="02070309020205020404" pitchFamily="49" charset="0"/>
              </a:rPr>
              <a:t>                                # prints "he(ell)(ell)o"</a:t>
            </a:r>
          </a:p>
          <a:p>
            <a:r>
              <a:rPr lang="en-US" altLang="ko-KR" sz="1400" b="1" dirty="0">
                <a:latin typeface="Courier New" panose="02070309020205020404" pitchFamily="49" charset="0"/>
                <a:cs typeface="Courier New" panose="02070309020205020404" pitchFamily="49" charset="0"/>
              </a:rPr>
              <a:t>print('  world '.strip())  # Strip leading and trailing whitespace; prints "world"</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787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Containers : Lists</a:t>
            </a:r>
            <a:endParaRPr lang="ko-KR" altLang="en-US" sz="2800" b="1" dirty="0"/>
          </a:p>
        </p:txBody>
      </p:sp>
      <p:sp>
        <p:nvSpPr>
          <p:cNvPr id="3" name="내용 개체 틀 2"/>
          <p:cNvSpPr>
            <a:spLocks noGrp="1"/>
          </p:cNvSpPr>
          <p:nvPr>
            <p:ph idx="1"/>
          </p:nvPr>
        </p:nvSpPr>
        <p:spPr>
          <a:xfrm>
            <a:off x="1010652" y="3882189"/>
            <a:ext cx="7872663" cy="481264"/>
          </a:xfrm>
        </p:spPr>
        <p:txBody>
          <a:bodyPr>
            <a:normAutofit/>
          </a:bodyPr>
          <a:lstStyle/>
          <a:p>
            <a:r>
              <a:rPr lang="en-US" altLang="ko-KR" sz="1800" dirty="0"/>
              <a:t>Slicing</a:t>
            </a:r>
          </a:p>
        </p:txBody>
      </p:sp>
      <p:sp>
        <p:nvSpPr>
          <p:cNvPr id="5" name="TextBox 4">
            <a:extLst>
              <a:ext uri="{FF2B5EF4-FFF2-40B4-BE49-F238E27FC236}">
                <a16:creationId xmlns:a16="http://schemas.microsoft.com/office/drawing/2014/main" id="{A33BCD84-10D4-4F32-A89D-5B338AC70061}"/>
              </a:ext>
            </a:extLst>
          </p:cNvPr>
          <p:cNvSpPr txBox="1"/>
          <p:nvPr/>
        </p:nvSpPr>
        <p:spPr>
          <a:xfrm>
            <a:off x="1010652" y="1614146"/>
            <a:ext cx="9400674" cy="2031325"/>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 = [3, 1, 2]    # Create a list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[2])  # Prints "[3, 1, 2] 2"</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[-1])     # Negative indices count from the end of the list; prints "2"</a:t>
            </a:r>
          </a:p>
          <a:p>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[2] = 'foo'     # Lists can contain elements of different types</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         # Prints "[3, 1, 'foo']"</a:t>
            </a:r>
          </a:p>
          <a:p>
            <a:r>
              <a:rPr lang="en-US" altLang="ko-KR" sz="1400" b="1" dirty="0" err="1">
                <a:latin typeface="Courier New" panose="02070309020205020404" pitchFamily="49" charset="0"/>
                <a:cs typeface="Courier New" panose="02070309020205020404" pitchFamily="49" charset="0"/>
              </a:rPr>
              <a:t>xs.append</a:t>
            </a:r>
            <a:r>
              <a:rPr lang="en-US" altLang="ko-KR" sz="1400" b="1" dirty="0">
                <a:latin typeface="Courier New" panose="02070309020205020404" pitchFamily="49" charset="0"/>
                <a:cs typeface="Courier New" panose="02070309020205020404" pitchFamily="49" charset="0"/>
              </a:rPr>
              <a:t>('bar')  # Add a new element to the end of the list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         # Prints "[3, 1, 'foo', 'bar']"</a:t>
            </a: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xs.pop</a:t>
            </a:r>
            <a:r>
              <a:rPr lang="en-US" altLang="ko-KR" sz="1400" b="1" dirty="0">
                <a:latin typeface="Courier New" panose="02070309020205020404" pitchFamily="49" charset="0"/>
                <a:cs typeface="Courier New" panose="02070309020205020404" pitchFamily="49" charset="0"/>
              </a:rPr>
              <a:t>()      # Remove and return the last element of the list</a:t>
            </a:r>
          </a:p>
          <a:p>
            <a:r>
              <a:rPr lang="en-US" altLang="ko-KR" sz="1400" b="1" dirty="0">
                <a:latin typeface="Courier New" panose="02070309020205020404" pitchFamily="49" charset="0"/>
                <a:cs typeface="Courier New" panose="02070309020205020404" pitchFamily="49" charset="0"/>
              </a:rPr>
              <a:t>print(x, </a:t>
            </a:r>
            <a:r>
              <a:rPr lang="en-US" altLang="ko-KR" sz="1400" b="1" dirty="0" err="1">
                <a:latin typeface="Courier New" panose="02070309020205020404" pitchFamily="49" charset="0"/>
                <a:cs typeface="Courier New" panose="02070309020205020404" pitchFamily="49" charset="0"/>
              </a:rPr>
              <a:t>xs</a:t>
            </a:r>
            <a:r>
              <a:rPr lang="en-US" altLang="ko-KR" sz="1400" b="1" dirty="0">
                <a:latin typeface="Courier New" panose="02070309020205020404" pitchFamily="49" charset="0"/>
                <a:cs typeface="Courier New" panose="02070309020205020404" pitchFamily="49" charset="0"/>
              </a:rPr>
              <a:t>)      # Prints "bar [3, 1, 'foo']"</a:t>
            </a:r>
            <a:endParaRPr lang="ko-KR" altLang="en-US" sz="1400"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CFFE99D-8579-490D-9264-843B05F37AB5}"/>
              </a:ext>
            </a:extLst>
          </p:cNvPr>
          <p:cNvSpPr txBox="1"/>
          <p:nvPr/>
        </p:nvSpPr>
        <p:spPr>
          <a:xfrm>
            <a:off x="1010652" y="4363453"/>
            <a:ext cx="10632104" cy="2031325"/>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list(range(5))     # range is a built-in </a:t>
            </a:r>
            <a:r>
              <a:rPr lang="en-US" altLang="ko-KR" sz="1400" b="1" dirty="0" smtClean="0">
                <a:latin typeface="Courier New" panose="02070309020205020404" pitchFamily="49" charset="0"/>
                <a:cs typeface="Courier New" panose="02070309020205020404" pitchFamily="49" charset="0"/>
              </a:rPr>
              <a:t>function(</a:t>
            </a:r>
            <a:r>
              <a:rPr lang="en-US" altLang="ko-KR" sz="1400" b="1" dirty="0" smtClean="0">
                <a:solidFill>
                  <a:srgbClr val="FF0000"/>
                </a:solidFill>
                <a:latin typeface="Courier New" panose="02070309020205020404" pitchFamily="49" charset="0"/>
                <a:cs typeface="Courier New" panose="02070309020205020404" pitchFamily="49" charset="0"/>
              </a:rPr>
              <a:t>iterator</a:t>
            </a:r>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that creates a list of integers</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Prints "[0, 1, 2, 3, 4]"</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[2:4])          # Get a slice from index 2 to 4 (</a:t>
            </a:r>
            <a:r>
              <a:rPr lang="en-US" altLang="ko-KR" sz="1400" b="1" dirty="0">
                <a:solidFill>
                  <a:srgbClr val="FF0000"/>
                </a:solidFill>
                <a:latin typeface="Courier New" panose="02070309020205020404" pitchFamily="49" charset="0"/>
                <a:cs typeface="Courier New" panose="02070309020205020404" pitchFamily="49" charset="0"/>
              </a:rPr>
              <a:t>exclusive</a:t>
            </a:r>
            <a:r>
              <a:rPr lang="en-US" altLang="ko-KR" sz="1400" b="1" dirty="0">
                <a:latin typeface="Courier New" panose="02070309020205020404" pitchFamily="49" charset="0"/>
                <a:cs typeface="Courier New" panose="02070309020205020404" pitchFamily="49" charset="0"/>
              </a:rPr>
              <a:t>); prints "[2, 3]"</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[2:])           # Get a slice from index 2 to the end; prints "[2, 3, 4]"</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[:2])           # Get a slice from the start to index 2 (</a:t>
            </a:r>
            <a:r>
              <a:rPr lang="en-US" altLang="ko-KR" sz="1400" b="1" dirty="0">
                <a:solidFill>
                  <a:srgbClr val="FF0000"/>
                </a:solidFill>
                <a:latin typeface="Courier New" panose="02070309020205020404" pitchFamily="49" charset="0"/>
                <a:cs typeface="Courier New" panose="02070309020205020404" pitchFamily="49" charset="0"/>
              </a:rPr>
              <a:t>exclusive</a:t>
            </a:r>
            <a:r>
              <a:rPr lang="en-US" altLang="ko-KR" sz="1400" b="1" dirty="0">
                <a:latin typeface="Courier New" panose="02070309020205020404" pitchFamily="49" charset="0"/>
                <a:cs typeface="Courier New" panose="02070309020205020404" pitchFamily="49" charset="0"/>
              </a:rPr>
              <a:t>); prints "[0, 1]"</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Get a slice of the whole list; prints "[0, 1, 2, 3, 4]"</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[:-1])          # Slice indices can be negative; prints "[0, 1, 2, 3]"</a:t>
            </a:r>
          </a:p>
          <a:p>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[2:4] = [8, 9]        # Assign a new </a:t>
            </a:r>
            <a:r>
              <a:rPr lang="en-US" altLang="ko-KR" sz="1400" b="1" dirty="0" err="1">
                <a:latin typeface="Courier New" panose="02070309020205020404" pitchFamily="49" charset="0"/>
                <a:cs typeface="Courier New" panose="02070309020205020404" pitchFamily="49" charset="0"/>
              </a:rPr>
              <a:t>sublist</a:t>
            </a:r>
            <a:r>
              <a:rPr lang="en-US" altLang="ko-KR" sz="1400" b="1" dirty="0">
                <a:latin typeface="Courier New" panose="02070309020205020404" pitchFamily="49" charset="0"/>
                <a:cs typeface="Courier New" panose="02070309020205020404" pitchFamily="49" charset="0"/>
              </a:rPr>
              <a:t> to a slice</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Prints "[0, 1, 8, 9, 4]"</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444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Iterable</a:t>
            </a:r>
            <a:r>
              <a:rPr lang="en-US" altLang="ko-KR" sz="2800" b="1" dirty="0" smtClean="0"/>
              <a:t> and iterator</a:t>
            </a:r>
            <a:endParaRPr lang="ko-KR" altLang="en-US" sz="2800" b="1" dirty="0"/>
          </a:p>
        </p:txBody>
      </p:sp>
      <p:sp>
        <p:nvSpPr>
          <p:cNvPr id="3" name="내용 개체 틀 2"/>
          <p:cNvSpPr>
            <a:spLocks noGrp="1"/>
          </p:cNvSpPr>
          <p:nvPr>
            <p:ph idx="1"/>
          </p:nvPr>
        </p:nvSpPr>
        <p:spPr/>
        <p:txBody>
          <a:bodyPr>
            <a:noAutofit/>
          </a:bodyPr>
          <a:lstStyle/>
          <a:p>
            <a:r>
              <a:rPr lang="en-US" altLang="ko-KR" sz="1800" dirty="0" err="1" smtClean="0"/>
              <a:t>Iterable</a:t>
            </a:r>
            <a:r>
              <a:rPr lang="en-US" altLang="ko-KR" sz="1800" dirty="0" smtClean="0"/>
              <a:t> :  </a:t>
            </a:r>
            <a:r>
              <a:rPr lang="en-US" altLang="ko-KR" sz="1800" dirty="0"/>
              <a:t>An object capable of returning its members one at a time. </a:t>
            </a:r>
            <a:endParaRPr lang="en-US" altLang="ko-KR" sz="1800" dirty="0" smtClean="0"/>
          </a:p>
          <a:p>
            <a:pPr lvl="1"/>
            <a:r>
              <a:rPr lang="en-US" altLang="ko-KR" sz="1800" dirty="0" smtClean="0"/>
              <a:t>Examples </a:t>
            </a:r>
            <a:r>
              <a:rPr lang="en-US" altLang="ko-KR" sz="1800" dirty="0"/>
              <a:t>of </a:t>
            </a:r>
            <a:r>
              <a:rPr lang="en-US" altLang="ko-KR" sz="1800" dirty="0" err="1"/>
              <a:t>iterables</a:t>
            </a:r>
            <a:r>
              <a:rPr lang="en-US" altLang="ko-KR" sz="1800" dirty="0"/>
              <a:t> include all sequence types (such as </a:t>
            </a:r>
            <a:r>
              <a:rPr lang="en-US" altLang="ko-KR" sz="1800" dirty="0">
                <a:solidFill>
                  <a:srgbClr val="FF0000"/>
                </a:solidFill>
              </a:rPr>
              <a:t>list, </a:t>
            </a:r>
            <a:r>
              <a:rPr lang="en-US" altLang="ko-KR" sz="1800" dirty="0" err="1">
                <a:solidFill>
                  <a:srgbClr val="FF0000"/>
                </a:solidFill>
              </a:rPr>
              <a:t>str</a:t>
            </a:r>
            <a:r>
              <a:rPr lang="en-US" altLang="ko-KR" sz="1800" dirty="0">
                <a:solidFill>
                  <a:srgbClr val="FF0000"/>
                </a:solidFill>
              </a:rPr>
              <a:t>, and tuple</a:t>
            </a:r>
            <a:r>
              <a:rPr lang="en-US" altLang="ko-KR" sz="1800" dirty="0"/>
              <a:t>) and some non-sequence types like </a:t>
            </a:r>
            <a:r>
              <a:rPr lang="en-US" altLang="ko-KR" sz="1800" dirty="0" err="1">
                <a:solidFill>
                  <a:srgbClr val="FF0000"/>
                </a:solidFill>
              </a:rPr>
              <a:t>dict</a:t>
            </a:r>
            <a:r>
              <a:rPr lang="en-US" altLang="ko-KR" sz="1800" dirty="0">
                <a:solidFill>
                  <a:srgbClr val="FF0000"/>
                </a:solidFill>
              </a:rPr>
              <a:t> </a:t>
            </a:r>
            <a:r>
              <a:rPr lang="en-US" altLang="ko-KR" sz="1800" dirty="0"/>
              <a:t>and </a:t>
            </a:r>
            <a:r>
              <a:rPr lang="en-US" altLang="ko-KR" sz="1800" dirty="0">
                <a:solidFill>
                  <a:srgbClr val="FF0000"/>
                </a:solidFill>
              </a:rPr>
              <a:t>file</a:t>
            </a:r>
            <a:r>
              <a:rPr lang="en-US" altLang="ko-KR" sz="1800" dirty="0"/>
              <a:t> and objects of any classes you define with an __</a:t>
            </a:r>
            <a:r>
              <a:rPr lang="en-US" altLang="ko-KR" sz="1800" dirty="0" err="1"/>
              <a:t>iter</a:t>
            </a:r>
            <a:r>
              <a:rPr lang="en-US" altLang="ko-KR" sz="1800" dirty="0"/>
              <a:t>__() or __</a:t>
            </a:r>
            <a:r>
              <a:rPr lang="en-US" altLang="ko-KR" sz="1800" dirty="0" err="1"/>
              <a:t>getitem</a:t>
            </a:r>
            <a:r>
              <a:rPr lang="en-US" altLang="ko-KR" sz="1800" dirty="0"/>
              <a:t>__() method. </a:t>
            </a:r>
            <a:endParaRPr lang="en-US" altLang="ko-KR" sz="1800" dirty="0" smtClean="0"/>
          </a:p>
          <a:p>
            <a:pPr lvl="1"/>
            <a:r>
              <a:rPr lang="en-US" altLang="ko-KR" sz="1800" dirty="0" smtClean="0"/>
              <a:t>E.g. </a:t>
            </a:r>
            <a:r>
              <a:rPr lang="en-US" altLang="ko-KR" sz="1800" dirty="0" err="1" smtClean="0"/>
              <a:t>dir</a:t>
            </a:r>
            <a:r>
              <a:rPr lang="en-US" altLang="ko-KR" sz="1800" dirty="0" smtClean="0"/>
              <a:t>(‘list’)</a:t>
            </a:r>
            <a:endParaRPr lang="en-US" altLang="ko-KR" sz="1800" dirty="0" smtClean="0"/>
          </a:p>
          <a:p>
            <a:pPr lvl="1"/>
            <a:endParaRPr lang="en-US" altLang="ko-KR" sz="1800" dirty="0"/>
          </a:p>
          <a:p>
            <a:r>
              <a:rPr lang="en-US" altLang="ko-KR" sz="1800" dirty="0" smtClean="0"/>
              <a:t>Iterator :  </a:t>
            </a:r>
            <a:r>
              <a:rPr lang="en-US" altLang="ko-KR" sz="1800" dirty="0"/>
              <a:t>An object representing a stream of data. Repeated calls to the iterator’s </a:t>
            </a:r>
            <a:r>
              <a:rPr lang="en-US" altLang="ko-KR" sz="1800" dirty="0" smtClean="0"/>
              <a:t>__next__() </a:t>
            </a:r>
            <a:r>
              <a:rPr lang="en-US" altLang="ko-KR" sz="1800" dirty="0"/>
              <a:t>method return successive items in the stream. When no more data are available a </a:t>
            </a:r>
            <a:r>
              <a:rPr lang="en-US" altLang="ko-KR" sz="1800" dirty="0" err="1"/>
              <a:t>StopIteration</a:t>
            </a:r>
            <a:r>
              <a:rPr lang="en-US" altLang="ko-KR" sz="1800" dirty="0"/>
              <a:t> exception is raised instead.</a:t>
            </a:r>
          </a:p>
          <a:p>
            <a:endParaRPr lang="en-US" altLang="ko-KR" sz="1800" dirty="0"/>
          </a:p>
        </p:txBody>
      </p:sp>
      <p:sp>
        <p:nvSpPr>
          <p:cNvPr id="4" name="TextBox 3">
            <a:extLst>
              <a:ext uri="{FF2B5EF4-FFF2-40B4-BE49-F238E27FC236}">
                <a16:creationId xmlns:a16="http://schemas.microsoft.com/office/drawing/2014/main" id="{9CFFE99D-8579-490D-9264-843B05F37AB5}"/>
              </a:ext>
            </a:extLst>
          </p:cNvPr>
          <p:cNvSpPr txBox="1"/>
          <p:nvPr/>
        </p:nvSpPr>
        <p:spPr>
          <a:xfrm>
            <a:off x="1149198" y="4737525"/>
            <a:ext cx="10204602" cy="954107"/>
          </a:xfrm>
          <a:prstGeom prst="rect">
            <a:avLst/>
          </a:prstGeom>
          <a:noFill/>
          <a:ln>
            <a:solidFill>
              <a:schemeClr val="bg1">
                <a:lumMod val="75000"/>
              </a:schemeClr>
            </a:solidFill>
          </a:ln>
        </p:spPr>
        <p:txBody>
          <a:bodyPr wrap="square" rtlCol="0">
            <a:spAutoFit/>
          </a:bodyPr>
          <a:lstStyle/>
          <a:p>
            <a:r>
              <a:rPr lang="en-US" altLang="ko-KR" sz="1400" b="1" dirty="0" err="1" smtClean="0">
                <a:latin typeface="Courier New" panose="02070309020205020404" pitchFamily="49" charset="0"/>
                <a:cs typeface="Courier New" panose="02070309020205020404" pitchFamily="49" charset="0"/>
              </a:rPr>
              <a:t>nums</a:t>
            </a:r>
            <a:r>
              <a:rPr lang="en-US" altLang="ko-KR" sz="1400" b="1" dirty="0" smtClean="0">
                <a:latin typeface="Courier New" panose="02070309020205020404" pitchFamily="49" charset="0"/>
                <a:cs typeface="Courier New" panose="02070309020205020404" pitchFamily="49" charset="0"/>
              </a:rPr>
              <a:t> = list(range(5))</a:t>
            </a:r>
          </a:p>
          <a:p>
            <a:r>
              <a:rPr lang="en-US" altLang="ko-KR" sz="1400" b="1" dirty="0" err="1" smtClean="0">
                <a:latin typeface="Courier New" panose="02070309020205020404" pitchFamily="49" charset="0"/>
                <a:cs typeface="Courier New" panose="02070309020205020404" pitchFamily="49" charset="0"/>
              </a:rPr>
              <a:t>nums_iter</a:t>
            </a:r>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.__</a:t>
            </a:r>
            <a:r>
              <a:rPr lang="en-US" altLang="ko-KR" sz="1400" b="1" dirty="0" err="1">
                <a:latin typeface="Courier New" panose="02070309020205020404" pitchFamily="49" charset="0"/>
                <a:cs typeface="Courier New" panose="02070309020205020404" pitchFamily="49" charset="0"/>
              </a:rPr>
              <a:t>iter</a:t>
            </a:r>
            <a:r>
              <a:rPr lang="en-US" altLang="ko-KR" sz="1400" b="1" dirty="0" smtClean="0">
                <a:latin typeface="Courier New" panose="02070309020205020404" pitchFamily="49" charset="0"/>
                <a:cs typeface="Courier New" panose="02070309020205020404" pitchFamily="49" charset="0"/>
              </a:rPr>
              <a:t>__()</a:t>
            </a:r>
          </a:p>
          <a:p>
            <a:r>
              <a:rPr lang="en-US" altLang="ko-KR" sz="1400" b="1" dirty="0" smtClean="0">
                <a:latin typeface="Courier New" panose="02070309020205020404" pitchFamily="49" charset="0"/>
                <a:cs typeface="Courier New" panose="02070309020205020404" pitchFamily="49" charset="0"/>
              </a:rPr>
              <a:t>next(</a:t>
            </a:r>
            <a:r>
              <a:rPr lang="en-US" altLang="ko-KR" sz="1400" b="1" dirty="0" err="1" smtClean="0">
                <a:latin typeface="Courier New" panose="02070309020205020404" pitchFamily="49" charset="0"/>
                <a:cs typeface="Courier New" panose="02070309020205020404" pitchFamily="49" charset="0"/>
              </a:rPr>
              <a:t>nums_iter</a:t>
            </a:r>
            <a:r>
              <a:rPr lang="en-US" altLang="ko-KR" sz="1400" b="1" dirty="0" smtClean="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next(</a:t>
            </a:r>
            <a:r>
              <a:rPr lang="en-US" altLang="ko-KR" sz="1400" b="1" dirty="0" err="1">
                <a:latin typeface="Courier New" panose="02070309020205020404" pitchFamily="49" charset="0"/>
                <a:cs typeface="Courier New" panose="02070309020205020404" pitchFamily="49" charset="0"/>
              </a:rPr>
              <a:t>nums_iter</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539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Containers : Lists</a:t>
            </a:r>
            <a:endParaRPr lang="ko-KR" altLang="en-US" sz="2800" b="1" dirty="0"/>
          </a:p>
        </p:txBody>
      </p:sp>
      <p:sp>
        <p:nvSpPr>
          <p:cNvPr id="3" name="내용 개체 틀 2"/>
          <p:cNvSpPr>
            <a:spLocks noGrp="1"/>
          </p:cNvSpPr>
          <p:nvPr>
            <p:ph idx="1"/>
          </p:nvPr>
        </p:nvSpPr>
        <p:spPr>
          <a:xfrm>
            <a:off x="1010652" y="1450056"/>
            <a:ext cx="7872663" cy="481264"/>
          </a:xfrm>
        </p:spPr>
        <p:txBody>
          <a:bodyPr>
            <a:normAutofit/>
          </a:bodyPr>
          <a:lstStyle/>
          <a:p>
            <a:r>
              <a:rPr lang="en-US" altLang="ko-KR" sz="1800" dirty="0"/>
              <a:t>Loops</a:t>
            </a:r>
          </a:p>
        </p:txBody>
      </p:sp>
      <p:sp>
        <p:nvSpPr>
          <p:cNvPr id="5" name="TextBox 4">
            <a:extLst>
              <a:ext uri="{FF2B5EF4-FFF2-40B4-BE49-F238E27FC236}">
                <a16:creationId xmlns:a16="http://schemas.microsoft.com/office/drawing/2014/main" id="{A33BCD84-10D4-4F32-A89D-5B338AC70061}"/>
              </a:ext>
            </a:extLst>
          </p:cNvPr>
          <p:cNvSpPr txBox="1"/>
          <p:nvPr/>
        </p:nvSpPr>
        <p:spPr>
          <a:xfrm>
            <a:off x="1010652" y="1799303"/>
            <a:ext cx="9400674" cy="954107"/>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animals = ['cat', 'dog', 'monkey']</a:t>
            </a:r>
          </a:p>
          <a:p>
            <a:r>
              <a:rPr lang="en-US" altLang="ko-KR" sz="1400" b="1" dirty="0" smtClean="0">
                <a:latin typeface="Courier New" panose="02070309020205020404" pitchFamily="49" charset="0"/>
                <a:cs typeface="Courier New" panose="02070309020205020404" pitchFamily="49" charset="0"/>
              </a:rPr>
              <a:t>for animal in animals:</a:t>
            </a:r>
          </a:p>
          <a:p>
            <a:r>
              <a:rPr lang="en-US" altLang="ko-KR" sz="1400" b="1" dirty="0" smtClean="0">
                <a:latin typeface="Courier New" panose="02070309020205020404" pitchFamily="49" charset="0"/>
                <a:cs typeface="Courier New" panose="02070309020205020404" pitchFamily="49" charset="0"/>
              </a:rPr>
              <a:t>    print(animal)</a:t>
            </a:r>
          </a:p>
          <a:p>
            <a:r>
              <a:rPr lang="en-US" altLang="ko-KR" sz="1400" b="1" dirty="0" smtClean="0">
                <a:latin typeface="Courier New" panose="02070309020205020404" pitchFamily="49" charset="0"/>
                <a:cs typeface="Courier New" panose="02070309020205020404" pitchFamily="49" charset="0"/>
              </a:rPr>
              <a:t># Prints "cat", "dog", "monkey", each on its own line.</a:t>
            </a:r>
            <a:endParaRPr lang="ko-KR" altLang="en-US" sz="1400"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CFFE99D-8579-490D-9264-843B05F37AB5}"/>
              </a:ext>
            </a:extLst>
          </p:cNvPr>
          <p:cNvSpPr txBox="1"/>
          <p:nvPr/>
        </p:nvSpPr>
        <p:spPr>
          <a:xfrm>
            <a:off x="1010650" y="3252291"/>
            <a:ext cx="9400674" cy="954107"/>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animals = ['cat', 'dog', 'monkey']</a:t>
            </a:r>
          </a:p>
          <a:p>
            <a:r>
              <a:rPr lang="en-US" altLang="ko-KR" sz="1400" b="1" dirty="0">
                <a:latin typeface="Courier New" panose="02070309020205020404" pitchFamily="49" charset="0"/>
                <a:cs typeface="Courier New" panose="02070309020205020404" pitchFamily="49" charset="0"/>
              </a:rPr>
              <a:t>for </a:t>
            </a:r>
            <a:r>
              <a:rPr lang="en-US" altLang="ko-KR" sz="1400" b="1" dirty="0" err="1">
                <a:latin typeface="Courier New" panose="02070309020205020404" pitchFamily="49" charset="0"/>
                <a:cs typeface="Courier New" panose="02070309020205020404" pitchFamily="49" charset="0"/>
              </a:rPr>
              <a:t>idx</a:t>
            </a:r>
            <a:r>
              <a:rPr lang="en-US" altLang="ko-KR" sz="1400" b="1" dirty="0">
                <a:latin typeface="Courier New" panose="02070309020205020404" pitchFamily="49" charset="0"/>
                <a:cs typeface="Courier New" panose="02070309020205020404" pitchFamily="49" charset="0"/>
              </a:rPr>
              <a:t>, animal in enumerate(animals):</a:t>
            </a:r>
          </a:p>
          <a:p>
            <a:r>
              <a:rPr lang="en-US" altLang="ko-KR" sz="1400" b="1" dirty="0">
                <a:latin typeface="Courier New" panose="02070309020205020404" pitchFamily="49" charset="0"/>
                <a:cs typeface="Courier New" panose="02070309020205020404" pitchFamily="49" charset="0"/>
              </a:rPr>
              <a:t>    print('#%d: %s' % (</a:t>
            </a:r>
            <a:r>
              <a:rPr lang="en-US" altLang="ko-KR" sz="1400" b="1" dirty="0" err="1">
                <a:latin typeface="Courier New" panose="02070309020205020404" pitchFamily="49" charset="0"/>
                <a:cs typeface="Courier New" panose="02070309020205020404" pitchFamily="49" charset="0"/>
              </a:rPr>
              <a:t>idx</a:t>
            </a:r>
            <a:r>
              <a:rPr lang="en-US" altLang="ko-KR" sz="1400" b="1" dirty="0">
                <a:latin typeface="Courier New" panose="02070309020205020404" pitchFamily="49" charset="0"/>
                <a:cs typeface="Courier New" panose="02070309020205020404" pitchFamily="49" charset="0"/>
              </a:rPr>
              <a:t> + 1, animal))</a:t>
            </a:r>
          </a:p>
          <a:p>
            <a:r>
              <a:rPr lang="en-US" altLang="ko-KR" sz="1400" b="1" dirty="0">
                <a:latin typeface="Courier New" panose="02070309020205020404" pitchFamily="49" charset="0"/>
                <a:cs typeface="Courier New" panose="02070309020205020404" pitchFamily="49" charset="0"/>
              </a:rPr>
              <a:t># Prints "#1: cat", "#2: dog", "#3: monkey", each on its own line</a:t>
            </a:r>
            <a:endParaRPr lang="ko-KR" altLang="en-US" sz="1400" b="1" dirty="0">
              <a:latin typeface="Courier New" panose="02070309020205020404" pitchFamily="49" charset="0"/>
              <a:cs typeface="Courier New" panose="02070309020205020404" pitchFamily="49" charset="0"/>
            </a:endParaRPr>
          </a:p>
        </p:txBody>
      </p:sp>
      <p:sp>
        <p:nvSpPr>
          <p:cNvPr id="6" name="내용 개체 틀 2">
            <a:extLst>
              <a:ext uri="{FF2B5EF4-FFF2-40B4-BE49-F238E27FC236}">
                <a16:creationId xmlns:a16="http://schemas.microsoft.com/office/drawing/2014/main" id="{9E160C09-7F88-4B55-9B22-330F672DDAC6}"/>
              </a:ext>
            </a:extLst>
          </p:cNvPr>
          <p:cNvSpPr txBox="1">
            <a:spLocks/>
          </p:cNvSpPr>
          <p:nvPr/>
        </p:nvSpPr>
        <p:spPr>
          <a:xfrm>
            <a:off x="1010651" y="2820073"/>
            <a:ext cx="7872663" cy="481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Loops with enumerate() </a:t>
            </a:r>
          </a:p>
        </p:txBody>
      </p:sp>
      <p:sp>
        <p:nvSpPr>
          <p:cNvPr id="4" name="말풍선: 모서리가 둥근 사각형 3">
            <a:extLst>
              <a:ext uri="{FF2B5EF4-FFF2-40B4-BE49-F238E27FC236}">
                <a16:creationId xmlns:a16="http://schemas.microsoft.com/office/drawing/2014/main" id="{381CD465-A097-4829-8FB7-6C8362FDAA26}"/>
              </a:ext>
            </a:extLst>
          </p:cNvPr>
          <p:cNvSpPr/>
          <p:nvPr/>
        </p:nvSpPr>
        <p:spPr>
          <a:xfrm>
            <a:off x="5592010" y="2862025"/>
            <a:ext cx="6168190" cy="706574"/>
          </a:xfrm>
          <a:prstGeom prst="wedgeRoundRectCallout">
            <a:avLst>
              <a:gd name="adj1" fmla="val -30507"/>
              <a:gd name="adj2" fmla="val 890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mj-lt"/>
                <a:cs typeface="Courier New" panose="02070309020205020404" pitchFamily="49" charset="0"/>
              </a:rPr>
              <a:t>Try list(enumerate(animals</a:t>
            </a:r>
            <a:r>
              <a:rPr lang="en-US" altLang="ko-KR" sz="1400" dirty="0" smtClean="0">
                <a:solidFill>
                  <a:schemeClr val="tx1"/>
                </a:solidFill>
                <a:latin typeface="+mj-lt"/>
                <a:cs typeface="Courier New" panose="02070309020205020404" pitchFamily="49" charset="0"/>
              </a:rPr>
              <a:t>)), </a:t>
            </a:r>
          </a:p>
          <a:p>
            <a:r>
              <a:rPr lang="en-US" altLang="ko-KR" sz="1400" dirty="0">
                <a:solidFill>
                  <a:schemeClr val="tx1"/>
                </a:solidFill>
                <a:latin typeface="+mj-lt"/>
                <a:cs typeface="Courier New" panose="02070309020205020404" pitchFamily="49" charset="0"/>
              </a:rPr>
              <a:t>enumerate(</a:t>
            </a:r>
            <a:r>
              <a:rPr lang="en-US" altLang="ko-KR" sz="1400" dirty="0" err="1">
                <a:solidFill>
                  <a:schemeClr val="tx1"/>
                </a:solidFill>
                <a:latin typeface="+mj-lt"/>
                <a:cs typeface="Courier New" panose="02070309020205020404" pitchFamily="49" charset="0"/>
              </a:rPr>
              <a:t>iterable</a:t>
            </a:r>
            <a:r>
              <a:rPr lang="en-US" altLang="ko-KR" sz="1400" dirty="0">
                <a:solidFill>
                  <a:schemeClr val="tx1"/>
                </a:solidFill>
                <a:latin typeface="+mj-lt"/>
                <a:cs typeface="Courier New" panose="02070309020205020404" pitchFamily="49" charset="0"/>
              </a:rPr>
              <a:t>, start=0): </a:t>
            </a:r>
            <a:r>
              <a:rPr lang="en-US" altLang="ko-KR" sz="1400" dirty="0" err="1">
                <a:solidFill>
                  <a:schemeClr val="tx1"/>
                </a:solidFill>
                <a:latin typeface="+mj-lt"/>
                <a:cs typeface="Courier New" panose="02070309020205020404" pitchFamily="49" charset="0"/>
              </a:rPr>
              <a:t>iterable</a:t>
            </a:r>
            <a:r>
              <a:rPr lang="en-US" altLang="ko-KR" sz="1400" dirty="0">
                <a:solidFill>
                  <a:schemeClr val="tx1"/>
                </a:solidFill>
                <a:latin typeface="+mj-lt"/>
                <a:cs typeface="Courier New" panose="02070309020205020404" pitchFamily="49" charset="0"/>
              </a:rPr>
              <a:t> must be a sequence, an iterator, or some other object which supports iteration</a:t>
            </a:r>
            <a:r>
              <a:rPr lang="en-US" altLang="ko-KR" sz="1400" dirty="0" smtClean="0">
                <a:solidFill>
                  <a:schemeClr val="tx1"/>
                </a:solidFill>
                <a:latin typeface="+mj-lt"/>
                <a:cs typeface="Courier New" panose="02070309020205020404" pitchFamily="49" charset="0"/>
              </a:rPr>
              <a:t>.</a:t>
            </a:r>
            <a:endParaRPr lang="ko-KR" altLang="en-US" sz="1400" dirty="0">
              <a:solidFill>
                <a:schemeClr val="tx1"/>
              </a:solidFill>
              <a:latin typeface="+mj-lt"/>
              <a:cs typeface="Courier New" panose="02070309020205020404" pitchFamily="49" charset="0"/>
            </a:endParaRPr>
          </a:p>
        </p:txBody>
      </p:sp>
      <p:sp>
        <p:nvSpPr>
          <p:cNvPr id="9" name="내용 개체 틀 2">
            <a:extLst>
              <a:ext uri="{FF2B5EF4-FFF2-40B4-BE49-F238E27FC236}">
                <a16:creationId xmlns:a16="http://schemas.microsoft.com/office/drawing/2014/main" id="{B5FF6493-5B07-4CB2-8EEF-84272F198423}"/>
              </a:ext>
            </a:extLst>
          </p:cNvPr>
          <p:cNvSpPr txBox="1">
            <a:spLocks/>
          </p:cNvSpPr>
          <p:nvPr/>
        </p:nvSpPr>
        <p:spPr>
          <a:xfrm>
            <a:off x="1010651" y="4397984"/>
            <a:ext cx="7872663" cy="481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List comprehension</a:t>
            </a:r>
          </a:p>
        </p:txBody>
      </p:sp>
      <p:sp>
        <p:nvSpPr>
          <p:cNvPr id="11" name="TextBox 10">
            <a:extLst>
              <a:ext uri="{FF2B5EF4-FFF2-40B4-BE49-F238E27FC236}">
                <a16:creationId xmlns:a16="http://schemas.microsoft.com/office/drawing/2014/main" id="{68845A15-ADC7-48FB-BC53-0C1CC597556A}"/>
              </a:ext>
            </a:extLst>
          </p:cNvPr>
          <p:cNvSpPr txBox="1"/>
          <p:nvPr/>
        </p:nvSpPr>
        <p:spPr>
          <a:xfrm>
            <a:off x="1010652" y="4835984"/>
            <a:ext cx="9400674" cy="738664"/>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[0, 1, 2, 3, 4]</a:t>
            </a:r>
          </a:p>
          <a:p>
            <a:r>
              <a:rPr lang="en-US" altLang="ko-KR" sz="1400" b="1" dirty="0">
                <a:latin typeface="Courier New" panose="02070309020205020404" pitchFamily="49" charset="0"/>
                <a:cs typeface="Courier New" panose="02070309020205020404" pitchFamily="49" charset="0"/>
              </a:rPr>
              <a:t>squares = [x ** 2 for x in </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print(squares)   # Prints [0, 1, 4, 9, 16]</a:t>
            </a:r>
            <a:endParaRPr lang="ko-KR" altLang="en-US" sz="14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19CE8F69-4C75-4667-B4D8-9692FAD536FC}"/>
              </a:ext>
            </a:extLst>
          </p:cNvPr>
          <p:cNvSpPr txBox="1"/>
          <p:nvPr/>
        </p:nvSpPr>
        <p:spPr>
          <a:xfrm>
            <a:off x="1010652" y="5683927"/>
            <a:ext cx="9400674" cy="738664"/>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 [0, 1, 2, 3, 4]</a:t>
            </a:r>
          </a:p>
          <a:p>
            <a:r>
              <a:rPr lang="en-US" altLang="ko-KR" sz="1400" b="1" dirty="0" err="1">
                <a:latin typeface="Courier New" panose="02070309020205020404" pitchFamily="49" charset="0"/>
                <a:cs typeface="Courier New" panose="02070309020205020404" pitchFamily="49" charset="0"/>
              </a:rPr>
              <a:t>even_squares</a:t>
            </a:r>
            <a:r>
              <a:rPr lang="en-US" altLang="ko-KR" sz="1400" b="1" dirty="0">
                <a:latin typeface="Courier New" panose="02070309020205020404" pitchFamily="49" charset="0"/>
                <a:cs typeface="Courier New" panose="02070309020205020404" pitchFamily="49" charset="0"/>
              </a:rPr>
              <a:t> = [x ** 2 for x in </a:t>
            </a:r>
            <a:r>
              <a:rPr lang="en-US" altLang="ko-KR" sz="1400" b="1" dirty="0" err="1">
                <a:latin typeface="Courier New" panose="02070309020205020404" pitchFamily="49" charset="0"/>
                <a:cs typeface="Courier New" panose="02070309020205020404" pitchFamily="49" charset="0"/>
              </a:rPr>
              <a:t>nums</a:t>
            </a:r>
            <a:r>
              <a:rPr lang="en-US" altLang="ko-KR" sz="1400" b="1" dirty="0">
                <a:latin typeface="Courier New" panose="02070309020205020404" pitchFamily="49" charset="0"/>
                <a:cs typeface="Courier New" panose="02070309020205020404" pitchFamily="49" charset="0"/>
              </a:rPr>
              <a:t> if x % 2 == 0]</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even_squares</a:t>
            </a:r>
            <a:r>
              <a:rPr lang="en-US" altLang="ko-KR" sz="1400" b="1" dirty="0">
                <a:latin typeface="Courier New" panose="02070309020205020404" pitchFamily="49" charset="0"/>
                <a:cs typeface="Courier New" panose="02070309020205020404" pitchFamily="49" charset="0"/>
              </a:rPr>
              <a:t>)  # Prints "[0, 4, 16]"</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729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Containers : Dictionaries</a:t>
            </a:r>
            <a:endParaRPr lang="ko-KR" altLang="en-US" sz="2800" b="1" dirty="0"/>
          </a:p>
        </p:txBody>
      </p:sp>
      <p:sp>
        <p:nvSpPr>
          <p:cNvPr id="3" name="내용 개체 틀 2"/>
          <p:cNvSpPr>
            <a:spLocks noGrp="1"/>
          </p:cNvSpPr>
          <p:nvPr>
            <p:ph idx="1"/>
          </p:nvPr>
        </p:nvSpPr>
        <p:spPr>
          <a:xfrm>
            <a:off x="1010652" y="1450056"/>
            <a:ext cx="7872663" cy="481264"/>
          </a:xfrm>
        </p:spPr>
        <p:txBody>
          <a:bodyPr>
            <a:normAutofit/>
          </a:bodyPr>
          <a:lstStyle/>
          <a:p>
            <a:r>
              <a:rPr lang="en-US" altLang="ko-KR" sz="1800" dirty="0"/>
              <a:t>A dictionary stores (key, value) pairs,</a:t>
            </a:r>
          </a:p>
        </p:txBody>
      </p:sp>
      <p:sp>
        <p:nvSpPr>
          <p:cNvPr id="5" name="TextBox 4">
            <a:extLst>
              <a:ext uri="{FF2B5EF4-FFF2-40B4-BE49-F238E27FC236}">
                <a16:creationId xmlns:a16="http://schemas.microsoft.com/office/drawing/2014/main" id="{A33BCD84-10D4-4F32-A89D-5B338AC70061}"/>
              </a:ext>
            </a:extLst>
          </p:cNvPr>
          <p:cNvSpPr txBox="1"/>
          <p:nvPr/>
        </p:nvSpPr>
        <p:spPr>
          <a:xfrm>
            <a:off x="1010652" y="1799303"/>
            <a:ext cx="9400674" cy="224676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d = {'cat': 'cute', 'dog': 'furry'}  # Create a new dictionary with some data</a:t>
            </a:r>
          </a:p>
          <a:p>
            <a:r>
              <a:rPr lang="en-US" altLang="ko-KR" sz="1400" b="1" dirty="0">
                <a:latin typeface="Courier New" panose="02070309020205020404" pitchFamily="49" charset="0"/>
                <a:cs typeface="Courier New" panose="02070309020205020404" pitchFamily="49" charset="0"/>
              </a:rPr>
              <a:t>print(d['cat'])       # Get an entry from a dictionary; prints "cute"</a:t>
            </a:r>
          </a:p>
          <a:p>
            <a:r>
              <a:rPr lang="en-US" altLang="ko-KR" sz="1400" b="1" dirty="0">
                <a:latin typeface="Courier New" panose="02070309020205020404" pitchFamily="49" charset="0"/>
                <a:cs typeface="Courier New" panose="02070309020205020404" pitchFamily="49" charset="0"/>
              </a:rPr>
              <a:t>print('cat' in d)     # Check if a dictionary has a given key; prints "True"</a:t>
            </a:r>
          </a:p>
          <a:p>
            <a:r>
              <a:rPr lang="en-US" altLang="ko-KR" sz="1400" b="1" dirty="0">
                <a:latin typeface="Courier New" panose="02070309020205020404" pitchFamily="49" charset="0"/>
                <a:cs typeface="Courier New" panose="02070309020205020404" pitchFamily="49" charset="0"/>
              </a:rPr>
              <a:t>d['fish'] = 'wet'     # Set an entry in a dictionary</a:t>
            </a:r>
          </a:p>
          <a:p>
            <a:r>
              <a:rPr lang="en-US" altLang="ko-KR" sz="1400" b="1" dirty="0">
                <a:latin typeface="Courier New" panose="02070309020205020404" pitchFamily="49" charset="0"/>
                <a:cs typeface="Courier New" panose="02070309020205020404" pitchFamily="49" charset="0"/>
              </a:rPr>
              <a:t>print(d['fish'])      # Prints "wet"</a:t>
            </a:r>
          </a:p>
          <a:p>
            <a:r>
              <a:rPr lang="en-US" altLang="ko-KR" sz="1400" b="1" dirty="0">
                <a:latin typeface="Courier New" panose="02070309020205020404" pitchFamily="49" charset="0"/>
                <a:cs typeface="Courier New" panose="02070309020205020404" pitchFamily="49" charset="0"/>
              </a:rPr>
              <a:t># print(d['monkey'])  # </a:t>
            </a:r>
            <a:r>
              <a:rPr lang="en-US" altLang="ko-KR" sz="1400" b="1" dirty="0" err="1">
                <a:latin typeface="Courier New" panose="02070309020205020404" pitchFamily="49" charset="0"/>
                <a:cs typeface="Courier New" panose="02070309020205020404" pitchFamily="49" charset="0"/>
              </a:rPr>
              <a:t>KeyError</a:t>
            </a:r>
            <a:r>
              <a:rPr lang="en-US" altLang="ko-KR" sz="1400" b="1" dirty="0">
                <a:latin typeface="Courier New" panose="02070309020205020404" pitchFamily="49" charset="0"/>
                <a:cs typeface="Courier New" panose="02070309020205020404" pitchFamily="49" charset="0"/>
              </a:rPr>
              <a:t>: 'monkey' not a key of d</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d.get</a:t>
            </a:r>
            <a:r>
              <a:rPr lang="en-US" altLang="ko-KR" sz="1400" b="1" dirty="0">
                <a:latin typeface="Courier New" panose="02070309020205020404" pitchFamily="49" charset="0"/>
                <a:cs typeface="Courier New" panose="02070309020205020404" pitchFamily="49" charset="0"/>
              </a:rPr>
              <a:t>('monkey', 'N/A'))  # Get an element with a default; prints "N/A"</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d.get</a:t>
            </a:r>
            <a:r>
              <a:rPr lang="en-US" altLang="ko-KR" sz="1400" b="1" dirty="0">
                <a:latin typeface="Courier New" panose="02070309020205020404" pitchFamily="49" charset="0"/>
                <a:cs typeface="Courier New" panose="02070309020205020404" pitchFamily="49" charset="0"/>
              </a:rPr>
              <a:t>('fish', 'N/A'))    # Get an element with a default; prints "wet"</a:t>
            </a:r>
          </a:p>
          <a:p>
            <a:r>
              <a:rPr lang="en-US" altLang="ko-KR" sz="1400" b="1" dirty="0">
                <a:latin typeface="Courier New" panose="02070309020205020404" pitchFamily="49" charset="0"/>
                <a:cs typeface="Courier New" panose="02070309020205020404" pitchFamily="49" charset="0"/>
              </a:rPr>
              <a:t>del d['fish']         # Remove an element from a </a:t>
            </a:r>
            <a:r>
              <a:rPr lang="en-US" altLang="ko-KR" sz="1400" b="1" dirty="0" smtClean="0">
                <a:latin typeface="Courier New" panose="02070309020205020404" pitchFamily="49" charset="0"/>
                <a:cs typeface="Courier New" panose="02070309020205020404" pitchFamily="49" charset="0"/>
              </a:rPr>
              <a:t>dictionary (or </a:t>
            </a:r>
            <a:r>
              <a:rPr lang="en-US" altLang="ko-KR" sz="1400" b="1" dirty="0" err="1" smtClean="0">
                <a:solidFill>
                  <a:srgbClr val="FF0000"/>
                </a:solidFill>
                <a:latin typeface="Courier New" panose="02070309020205020404" pitchFamily="49" charset="0"/>
                <a:cs typeface="Courier New" panose="02070309020205020404" pitchFamily="49" charset="0"/>
              </a:rPr>
              <a:t>d.pop</a:t>
            </a:r>
            <a:r>
              <a:rPr lang="en-US" altLang="ko-KR" sz="1400" b="1" dirty="0" smtClean="0">
                <a:solidFill>
                  <a:srgbClr val="FF0000"/>
                </a:solidFill>
                <a:latin typeface="Courier New" panose="02070309020205020404" pitchFamily="49" charset="0"/>
                <a:cs typeface="Courier New" panose="02070309020205020404" pitchFamily="49" charset="0"/>
              </a:rPr>
              <a:t>(‘fish’))</a:t>
            </a:r>
            <a:endParaRPr lang="en-US" altLang="ko-KR" sz="1400" b="1" dirty="0">
              <a:solidFill>
                <a:srgbClr val="FF0000"/>
              </a:solidFill>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d.get</a:t>
            </a:r>
            <a:r>
              <a:rPr lang="en-US" altLang="ko-KR" sz="1400" b="1" dirty="0">
                <a:latin typeface="Courier New" panose="02070309020205020404" pitchFamily="49" charset="0"/>
                <a:cs typeface="Courier New" panose="02070309020205020404" pitchFamily="49" charset="0"/>
              </a:rPr>
              <a:t>('fish', 'N/A')) # "fish" is no longer a key; prints "N/A"</a:t>
            </a:r>
            <a:endParaRPr lang="ko-KR" altLang="en-US" sz="1400" b="1" dirty="0">
              <a:latin typeface="Courier New" panose="02070309020205020404" pitchFamily="49" charset="0"/>
              <a:cs typeface="Courier New" panose="02070309020205020404" pitchFamily="49" charset="0"/>
            </a:endParaRPr>
          </a:p>
        </p:txBody>
      </p:sp>
      <p:sp>
        <p:nvSpPr>
          <p:cNvPr id="9" name="내용 개체 틀 2">
            <a:extLst>
              <a:ext uri="{FF2B5EF4-FFF2-40B4-BE49-F238E27FC236}">
                <a16:creationId xmlns:a16="http://schemas.microsoft.com/office/drawing/2014/main" id="{B5FF6493-5B07-4CB2-8EEF-84272F198423}"/>
              </a:ext>
            </a:extLst>
          </p:cNvPr>
          <p:cNvSpPr txBox="1">
            <a:spLocks/>
          </p:cNvSpPr>
          <p:nvPr/>
        </p:nvSpPr>
        <p:spPr>
          <a:xfrm>
            <a:off x="1010651" y="4105523"/>
            <a:ext cx="7872663" cy="481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Loops</a:t>
            </a:r>
          </a:p>
        </p:txBody>
      </p:sp>
      <p:sp>
        <p:nvSpPr>
          <p:cNvPr id="11" name="TextBox 10">
            <a:extLst>
              <a:ext uri="{FF2B5EF4-FFF2-40B4-BE49-F238E27FC236}">
                <a16:creationId xmlns:a16="http://schemas.microsoft.com/office/drawing/2014/main" id="{68845A15-ADC7-48FB-BC53-0C1CC597556A}"/>
              </a:ext>
            </a:extLst>
          </p:cNvPr>
          <p:cNvSpPr txBox="1"/>
          <p:nvPr/>
        </p:nvSpPr>
        <p:spPr>
          <a:xfrm>
            <a:off x="1010652" y="4454925"/>
            <a:ext cx="9400674" cy="1169551"/>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d = {'person': 2, 'cat': 4, 'spider': 8}</a:t>
            </a:r>
          </a:p>
          <a:p>
            <a:r>
              <a:rPr lang="en-US" altLang="ko-KR" sz="1400" b="1" dirty="0">
                <a:latin typeface="Courier New" panose="02070309020205020404" pitchFamily="49" charset="0"/>
                <a:cs typeface="Courier New" panose="02070309020205020404" pitchFamily="49" charset="0"/>
              </a:rPr>
              <a:t>for animal in d:</a:t>
            </a:r>
          </a:p>
          <a:p>
            <a:r>
              <a:rPr lang="en-US" altLang="ko-KR" sz="1400" b="1" dirty="0">
                <a:latin typeface="Courier New" panose="02070309020205020404" pitchFamily="49" charset="0"/>
                <a:cs typeface="Courier New" panose="02070309020205020404" pitchFamily="49" charset="0"/>
              </a:rPr>
              <a:t>    legs = d[animal]</a:t>
            </a:r>
          </a:p>
          <a:p>
            <a:r>
              <a:rPr lang="en-US" altLang="ko-KR" sz="1400" b="1" dirty="0">
                <a:latin typeface="Courier New" panose="02070309020205020404" pitchFamily="49" charset="0"/>
                <a:cs typeface="Courier New" panose="02070309020205020404" pitchFamily="49" charset="0"/>
              </a:rPr>
              <a:t>    print('A %s has %d legs' % (animal, legs))</a:t>
            </a:r>
          </a:p>
          <a:p>
            <a:r>
              <a:rPr lang="en-US" altLang="ko-KR" sz="1400" b="1" dirty="0">
                <a:latin typeface="Courier New" panose="02070309020205020404" pitchFamily="49" charset="0"/>
                <a:cs typeface="Courier New" panose="02070309020205020404" pitchFamily="49" charset="0"/>
              </a:rPr>
              <a:t># Prints "A person has 2 legs", "A cat has 4 legs", "A spider has 8 legs"</a:t>
            </a:r>
            <a:endParaRPr lang="ko-KR" altLang="en-US" sz="14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19CE8F69-4C75-4667-B4D8-9692FAD536FC}"/>
              </a:ext>
            </a:extLst>
          </p:cNvPr>
          <p:cNvSpPr txBox="1"/>
          <p:nvPr/>
        </p:nvSpPr>
        <p:spPr>
          <a:xfrm>
            <a:off x="1010652" y="5683927"/>
            <a:ext cx="10619874" cy="954107"/>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d = {'person': 2, 'cat': 4, 'spider': 8}</a:t>
            </a:r>
          </a:p>
          <a:p>
            <a:r>
              <a:rPr lang="en-US" altLang="ko-KR" sz="1400" b="1" dirty="0">
                <a:latin typeface="Courier New" panose="02070309020205020404" pitchFamily="49" charset="0"/>
                <a:cs typeface="Courier New" panose="02070309020205020404" pitchFamily="49" charset="0"/>
              </a:rPr>
              <a:t>for animal, legs in </a:t>
            </a:r>
            <a:r>
              <a:rPr lang="en-US" altLang="ko-KR" sz="1400" b="1" dirty="0" err="1">
                <a:latin typeface="Courier New" panose="02070309020205020404" pitchFamily="49" charset="0"/>
                <a:cs typeface="Courier New" panose="02070309020205020404" pitchFamily="49" charset="0"/>
              </a:rPr>
              <a:t>d.items</a:t>
            </a:r>
            <a:r>
              <a:rPr lang="en-US" altLang="ko-KR" sz="1400" b="1" dirty="0">
                <a:latin typeface="Courier New" panose="02070309020205020404" pitchFamily="49" charset="0"/>
                <a:cs typeface="Courier New" panose="02070309020205020404" pitchFamily="49" charset="0"/>
              </a:rPr>
              <a:t>(): #  Return a copy of the dictionary’s list of (key, value) pairs</a:t>
            </a:r>
            <a:r>
              <a:rPr lang="en-US" altLang="ko-KR" sz="1400" dirty="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print('A %s has %d legs' % (animal, legs))</a:t>
            </a:r>
          </a:p>
          <a:p>
            <a:r>
              <a:rPr lang="en-US" altLang="ko-KR" sz="1400" b="1" dirty="0">
                <a:latin typeface="Courier New" panose="02070309020205020404" pitchFamily="49" charset="0"/>
                <a:cs typeface="Courier New" panose="02070309020205020404" pitchFamily="49" charset="0"/>
              </a:rPr>
              <a:t># Prints "A person has 2 legs", "A cat has 4 legs", "A spider has 8 legs"</a:t>
            </a:r>
            <a:endParaRPr lang="ko-KR"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766173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3466</TotalTime>
  <Words>6711</Words>
  <Application>Microsoft Office PowerPoint</Application>
  <PresentationFormat>와이드스크린</PresentationFormat>
  <Paragraphs>841</Paragraphs>
  <Slides>45</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45</vt:i4>
      </vt:variant>
    </vt:vector>
  </HeadingPairs>
  <TitlesOfParts>
    <vt:vector size="49" baseType="lpstr">
      <vt:lpstr>맑은 고딕</vt:lpstr>
      <vt:lpstr>Arial</vt:lpstr>
      <vt:lpstr>Courier New</vt:lpstr>
      <vt:lpstr>Office 테마</vt:lpstr>
      <vt:lpstr>Machine Learning Practice</vt:lpstr>
      <vt:lpstr>Ref.</vt:lpstr>
      <vt:lpstr>Python</vt:lpstr>
      <vt:lpstr>Data Types</vt:lpstr>
      <vt:lpstr>Data Types</vt:lpstr>
      <vt:lpstr>Containers : Lists</vt:lpstr>
      <vt:lpstr>Iterable and iterator</vt:lpstr>
      <vt:lpstr>Containers : Lists</vt:lpstr>
      <vt:lpstr>Containers : Dictionaries</vt:lpstr>
      <vt:lpstr>Containers : Dictionaries</vt:lpstr>
      <vt:lpstr>Containers : Sets</vt:lpstr>
      <vt:lpstr>Containers : Tuples</vt:lpstr>
      <vt:lpstr>Functions</vt:lpstr>
      <vt:lpstr>Classes</vt:lpstr>
      <vt:lpstr>Class inheritance</vt:lpstr>
      <vt:lpstr>Built-in functions : e.g., print</vt:lpstr>
      <vt:lpstr>Built-in functions : e.g., print</vt:lpstr>
      <vt:lpstr>Assignment</vt:lpstr>
      <vt:lpstr>Call</vt:lpstr>
      <vt:lpstr>Call</vt:lpstr>
      <vt:lpstr>Built-in functions : e.g., print</vt:lpstr>
      <vt:lpstr>Built-in functions : e.g., print</vt:lpstr>
      <vt:lpstr>Built-in functions : e.g., print</vt:lpstr>
      <vt:lpstr>Class and its attributes</vt:lpstr>
      <vt:lpstr>Numpy</vt:lpstr>
      <vt:lpstr>Arrays</vt:lpstr>
      <vt:lpstr>Array indexing</vt:lpstr>
      <vt:lpstr>Array indexing</vt:lpstr>
      <vt:lpstr>Array indexing</vt:lpstr>
      <vt:lpstr>Array indexing (test, optional)</vt:lpstr>
      <vt:lpstr>Array indexing</vt:lpstr>
      <vt:lpstr>Array indexing</vt:lpstr>
      <vt:lpstr>Datatype</vt:lpstr>
      <vt:lpstr>Array math</vt:lpstr>
      <vt:lpstr>Array math</vt:lpstr>
      <vt:lpstr>Array math</vt:lpstr>
      <vt:lpstr>Broadcasting</vt:lpstr>
      <vt:lpstr>Broadcasting</vt:lpstr>
      <vt:lpstr>Broadcasting</vt:lpstr>
      <vt:lpstr>Broadcasting</vt:lpstr>
      <vt:lpstr>Broadcasting</vt:lpstr>
      <vt:lpstr>Broadcasting</vt:lpstr>
      <vt:lpstr>Matplotlib</vt:lpstr>
      <vt:lpstr>Matplotlib</vt:lpstr>
      <vt:lpstr>Matplotlib : subplots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Practice</dc:title>
  <dc:creator>hyeonjoong Cho</dc:creator>
  <cp:lastModifiedBy>Cho H</cp:lastModifiedBy>
  <cp:revision>218</cp:revision>
  <dcterms:created xsi:type="dcterms:W3CDTF">2017-09-08T00:20:03Z</dcterms:created>
  <dcterms:modified xsi:type="dcterms:W3CDTF">2019-03-11T06:24:43Z</dcterms:modified>
</cp:coreProperties>
</file>