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323" r:id="rId4"/>
    <p:sldId id="328" r:id="rId5"/>
    <p:sldId id="329" r:id="rId6"/>
    <p:sldId id="330" r:id="rId7"/>
    <p:sldId id="349" r:id="rId8"/>
    <p:sldId id="348" r:id="rId9"/>
    <p:sldId id="350" r:id="rId10"/>
    <p:sldId id="351" r:id="rId11"/>
    <p:sldId id="353" r:id="rId12"/>
    <p:sldId id="352" r:id="rId13"/>
    <p:sldId id="354" r:id="rId14"/>
    <p:sldId id="356" r:id="rId15"/>
    <p:sldId id="331" r:id="rId16"/>
    <p:sldId id="332" r:id="rId17"/>
    <p:sldId id="334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5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CECFA-04DE-4CE3-B65F-52203B81487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D4A5-7EED-43D3-9D67-0A53396B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B680-FEB7-44E1-BAD7-0563EBDE17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class.coursera.org/ml-003/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5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ErfnhcEV1O8&amp;t=538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Logistic Regression for Binary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7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Entropy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125755" y="1825625"/>
                <a:ext cx="822804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How many bits at least are required for the source (a weather channel) to send the weather information to the destination (a listener)?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If the number of weather states is 8, then how many bits are required?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Bits required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5755" y="1825625"/>
                <a:ext cx="8228045" cy="4351338"/>
              </a:xfrm>
              <a:blipFill rotWithShape="0">
                <a:blip r:embed="rId2"/>
                <a:stretch>
                  <a:fillRect l="-519" t="-1401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2091074"/>
            <a:ext cx="1133475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563" y="2204357"/>
            <a:ext cx="780661" cy="780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148" y="3142276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1/2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74105" y="3138433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1/2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97" y="4432763"/>
            <a:ext cx="2003457" cy="886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941" y="4170792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5472" y="4191745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880" y="4191745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7411" y="4191745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3791" y="5291876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07623" y="5291876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4843" y="5291875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093507" y="5268509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1/8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970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Entropy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125755" y="1825625"/>
                <a:ext cx="822804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What if the weather states have different possibilities?</a:t>
                </a:r>
              </a:p>
              <a:p>
                <a:pPr lvl="1"/>
                <a:r>
                  <a:rPr lang="en-US" altLang="ko-KR" sz="1800" dirty="0"/>
                  <a:t>The message for sunny state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=0.41</m:t>
                    </m:r>
                  </m:oMath>
                </a14:m>
                <a:r>
                  <a:rPr lang="en-US" altLang="ko-KR" sz="1800" dirty="0"/>
                  <a:t> bits</a:t>
                </a:r>
              </a:p>
              <a:p>
                <a:pPr lvl="1"/>
                <a:r>
                  <a:rPr lang="en-US" altLang="ko-KR" sz="1800" dirty="0"/>
                  <a:t>The message for rainy state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1800" dirty="0"/>
                  <a:t> bits</a:t>
                </a:r>
              </a:p>
              <a:p>
                <a:pPr lvl="1"/>
                <a:r>
                  <a:rPr lang="en-US" altLang="ko-KR" sz="1800" dirty="0"/>
                  <a:t>On average, it needs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ko-KR" sz="1800" dirty="0"/>
                  <a:t>0.81 bits</a:t>
                </a:r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Entropy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It measures the average amount of information </a:t>
                </a:r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Think about more extreme cases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5755" y="1825625"/>
                <a:ext cx="8228045" cy="4351338"/>
              </a:xfrm>
              <a:blipFill rotWithShape="0">
                <a:blip r:embed="rId2"/>
                <a:stretch>
                  <a:fillRect l="-519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2091074"/>
            <a:ext cx="1133475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563" y="2204357"/>
            <a:ext cx="780661" cy="780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148" y="3142276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3/4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74105" y="3138433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1/4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482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Cross-entropy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69743" y="1825625"/>
                <a:ext cx="8308451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Assume that we use 3 bit messages for the weather</a:t>
                </a:r>
              </a:p>
              <a:p>
                <a:r>
                  <a:rPr lang="en-US" altLang="ko-KR" sz="1800" dirty="0"/>
                  <a:t>Unfortunately, the probability of each weather state are not uniform.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Entropy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−0.35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0.35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−…−0.01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=2.23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bits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It implies the weather station does not need to send 3-bit messages.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If we use different codes for this case, then the bits we needs are computed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×0.35×2</m:t>
                    </m:r>
                  </m:oMath>
                </a14:m>
                <a:r>
                  <a:rPr lang="en-US" altLang="ko-KR" sz="18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×0.1×2+4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×0.04×2+5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×0.01×2=</m:t>
                    </m:r>
                  </m:oMath>
                </a14:m>
                <a:r>
                  <a:rPr lang="en-US" altLang="ko-KR" sz="1800" dirty="0"/>
                  <a:t>2.42</a:t>
                </a:r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It implies that the code in use should make right assumption about the probability distribution to reduce the cross entropy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9743" y="1825625"/>
                <a:ext cx="8308451" cy="4351338"/>
              </a:xfrm>
              <a:blipFill rotWithShape="0">
                <a:blip r:embed="rId2"/>
                <a:stretch>
                  <a:fillRect l="-514" t="-1401" b="-9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20" y="2643152"/>
            <a:ext cx="2003457" cy="886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764" y="2381181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35%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74295" y="2402134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35%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03" y="2402134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46234" y="2402134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02614" y="3502265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4%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86446" y="3502265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4%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63666" y="3502264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1%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72330" y="3478898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1%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45" y="4866131"/>
            <a:ext cx="2003457" cy="8864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5389" y="4604160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11920" y="4625113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17328" y="4625113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383859" y="4625113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40239" y="5725244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1100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24071" y="5725244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1101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4012" y="5978552"/>
            <a:ext cx="87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11100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9955" y="5701877"/>
            <a:ext cx="74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11101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197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Cross-entropy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In other words, the true distribution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00" dirty="0"/>
                  <a:t> and the predicted probability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are different, then the cross-entropy increases.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Cross entropy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==</m:t>
                    </m:r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1800" dirty="0"/>
                  <a:t>, then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KL-divergence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measure of how one probability distribution diverges from a second, expected </a:t>
                </a:r>
                <a:r>
                  <a:rPr lang="en-US" altLang="ko-KR" sz="1800"/>
                  <a:t>probability distribution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3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Cross-entropy vs. MSE (mean square error)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 smtClean="0"/>
                  <a:t>The cross-entropy function of logistic regression is convex!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Faster</a:t>
                </a:r>
                <a:r>
                  <a:rPr lang="ko-KR" altLang="en-US" sz="1800" dirty="0"/>
                  <a:t> </a:t>
                </a:r>
                <a:r>
                  <a:rPr lang="en-US" altLang="ko-KR" sz="1800" dirty="0" smtClean="0"/>
                  <a:t>learning (No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term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)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3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Gradient Descent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We want to find w, and </a:t>
                </a:r>
                <a:r>
                  <a:rPr lang="en-US" altLang="ko-KR" sz="1800" i="1" dirty="0"/>
                  <a:t>b</a:t>
                </a:r>
                <a:r>
                  <a:rPr lang="en-US" altLang="ko-KR" sz="1800" dirty="0"/>
                  <a:t> that minimize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1800" dirty="0"/>
                  <a:t> is a convex function with a single minimum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To find good values for w and b, </a:t>
                </a:r>
              </a:p>
              <a:p>
                <a:pPr lvl="1"/>
                <a:r>
                  <a:rPr lang="en-US" altLang="ko-KR" sz="1800" dirty="0"/>
                  <a:t>Initialize w and b (to zeros or random values)</a:t>
                </a:r>
              </a:p>
              <a:p>
                <a:pPr lvl="2"/>
                <a:r>
                  <a:rPr lang="en-US" altLang="ko-KR" sz="1800" dirty="0"/>
                  <a:t>No matter where you start, it roughly arrives to the same point</a:t>
                </a:r>
              </a:p>
              <a:p>
                <a:pPr lvl="1"/>
                <a:r>
                  <a:rPr lang="en-US" altLang="ko-KR" sz="1800" dirty="0"/>
                  <a:t>Take a step in the steepest downhill direction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4" y="2800507"/>
            <a:ext cx="2759936" cy="17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Gradient Descent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5324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Just for illustration, ignore b temporarily</a:t>
            </a:r>
          </a:p>
          <a:p>
            <a:pPr lvl="1"/>
            <a:r>
              <a:rPr lang="en-US" altLang="ko-KR" sz="1800" dirty="0"/>
              <a:t>Cost : J(w)</a:t>
            </a:r>
          </a:p>
          <a:p>
            <a:r>
              <a:rPr lang="en-US" altLang="ko-KR" sz="1800" dirty="0"/>
              <a:t>Algorithm</a:t>
            </a:r>
          </a:p>
          <a:p>
            <a:pPr lvl="1"/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1426658" y="2891219"/>
                <a:ext cx="3903924" cy="77655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𝒘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58" y="2891219"/>
                <a:ext cx="3903924" cy="776559"/>
              </a:xfrm>
              <a:prstGeom prst="rect">
                <a:avLst/>
              </a:prstGeom>
              <a:blipFill rotWithShape="0">
                <a:blip r:embed="rId2"/>
                <a:stretch>
                  <a:fillRect l="-1090" t="-3077" b="-76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7445829" y="4389120"/>
            <a:ext cx="3069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7445829" y="2116185"/>
            <a:ext cx="0" cy="2287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7772400" y="2364377"/>
            <a:ext cx="2351314" cy="1645939"/>
          </a:xfrm>
          <a:custGeom>
            <a:avLst/>
            <a:gdLst>
              <a:gd name="connsiteX0" fmla="*/ 0 w 2351314"/>
              <a:gd name="connsiteY0" fmla="*/ 0 h 1645939"/>
              <a:gd name="connsiteX1" fmla="*/ 1175657 w 2351314"/>
              <a:gd name="connsiteY1" fmla="*/ 1645920 h 1645939"/>
              <a:gd name="connsiteX2" fmla="*/ 2351314 w 2351314"/>
              <a:gd name="connsiteY2" fmla="*/ 39189 h 1645939"/>
              <a:gd name="connsiteX3" fmla="*/ 2351314 w 2351314"/>
              <a:gd name="connsiteY3" fmla="*/ 39189 h 164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314" h="1645939">
                <a:moveTo>
                  <a:pt x="0" y="0"/>
                </a:moveTo>
                <a:cubicBezTo>
                  <a:pt x="391885" y="819694"/>
                  <a:pt x="783771" y="1639389"/>
                  <a:pt x="1175657" y="1645920"/>
                </a:cubicBezTo>
                <a:cubicBezTo>
                  <a:pt x="1567543" y="1652452"/>
                  <a:pt x="2351314" y="39189"/>
                  <a:pt x="2351314" y="39189"/>
                </a:cubicBezTo>
                <a:lnTo>
                  <a:pt x="2351314" y="3918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32566" y="1906095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J(w)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1426658" y="3827793"/>
                <a:ext cx="4200419" cy="410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learning rate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58" y="3827793"/>
                <a:ext cx="4200419" cy="410099"/>
              </a:xfrm>
              <a:prstGeom prst="rect">
                <a:avLst/>
              </a:prstGeom>
              <a:blipFill rotWithShape="0">
                <a:blip r:embed="rId3"/>
                <a:stretch>
                  <a:fillRect l="-871" t="-16418" b="-5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058399" y="4364402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770787" y="2932313"/>
            <a:ext cx="91097" cy="8360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9592262" y="3015917"/>
            <a:ext cx="178525" cy="26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9453957" y="3303144"/>
            <a:ext cx="130398" cy="17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924227" y="2690949"/>
            <a:ext cx="91097" cy="8360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950926" y="2799271"/>
            <a:ext cx="121349" cy="27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060873" y="3092700"/>
            <a:ext cx="159674" cy="22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7865333" y="2034086"/>
                <a:ext cx="1043427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𝑑𝐽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&lt;0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33" y="2034086"/>
                <a:ext cx="1043427" cy="502702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9759744" y="3209347"/>
                <a:ext cx="1043427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𝑑𝐽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44" y="3209347"/>
                <a:ext cx="1043427" cy="502702"/>
              </a:xfrm>
              <a:prstGeom prst="rect">
                <a:avLst/>
              </a:prstGeom>
              <a:blipFill rotWithShape="0"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내용 개체 틀 2"/>
          <p:cNvSpPr txBox="1">
            <a:spLocks/>
          </p:cNvSpPr>
          <p:nvPr/>
        </p:nvSpPr>
        <p:spPr>
          <a:xfrm>
            <a:off x="838200" y="4381211"/>
            <a:ext cx="10515600" cy="50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Extended algorithm for w and b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1426658" y="4790862"/>
                <a:ext cx="3903924" cy="145693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𝒘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𝒃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𝒘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𝒃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58" y="4790862"/>
                <a:ext cx="3903924" cy="1456937"/>
              </a:xfrm>
              <a:prstGeom prst="rect">
                <a:avLst/>
              </a:prstGeom>
              <a:blipFill>
                <a:blip r:embed="rId6"/>
                <a:stretch>
                  <a:fillRect l="-1090" t="-207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3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Computation graph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222812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1800" dirty="0"/>
                  <a:t>=3(</a:t>
                </a:r>
                <a:r>
                  <a:rPr lang="en-US" altLang="ko-KR" sz="1800" dirty="0" err="1"/>
                  <a:t>a+bc</a:t>
                </a:r>
                <a:r>
                  <a:rPr lang="en-US" altLang="ko-KR" sz="1800" dirty="0"/>
                  <a:t>)</a:t>
                </a:r>
              </a:p>
              <a:p>
                <a:pPr lvl="1"/>
                <a:r>
                  <a:rPr lang="en-US" altLang="ko-KR" sz="1800" dirty="0"/>
                  <a:t>U = </a:t>
                </a:r>
                <a:r>
                  <a:rPr lang="en-US" altLang="ko-KR" sz="1800" dirty="0" err="1"/>
                  <a:t>bc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V = a + u</a:t>
                </a:r>
              </a:p>
              <a:p>
                <a:pPr lvl="1"/>
                <a:r>
                  <a:rPr lang="en-US" altLang="ko-KR" sz="1800" dirty="0"/>
                  <a:t>J = 3V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222812" cy="4351338"/>
              </a:xfrm>
              <a:blipFill rotWithShape="0">
                <a:blip r:embed="rId2"/>
                <a:stretch>
                  <a:fillRect l="-132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303059" y="2837330"/>
            <a:ext cx="80682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9612" y="3772694"/>
            <a:ext cx="80682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3059" y="4708058"/>
            <a:ext cx="80682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1188" y="3981917"/>
            <a:ext cx="8068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u=</a:t>
            </a:r>
            <a:r>
              <a:rPr lang="en-US" altLang="ko-KR" dirty="0" err="1"/>
              <a:t>bc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39318" y="3448517"/>
            <a:ext cx="11474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v=</a:t>
            </a:r>
            <a:r>
              <a:rPr lang="en-US" altLang="ko-KR" dirty="0" err="1"/>
              <a:t>a+u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39835" y="3448517"/>
            <a:ext cx="11474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J=3v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8" idx="1"/>
          </p:cNvCxnSpPr>
          <p:nvPr/>
        </p:nvCxnSpPr>
        <p:spPr>
          <a:xfrm>
            <a:off x="5109882" y="3065930"/>
            <a:ext cx="2429436" cy="61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 flipV="1">
            <a:off x="6728011" y="3677117"/>
            <a:ext cx="81130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7" idx="1"/>
          </p:cNvCxnSpPr>
          <p:nvPr/>
        </p:nvCxnSpPr>
        <p:spPr>
          <a:xfrm>
            <a:off x="5096435" y="4001294"/>
            <a:ext cx="824753" cy="2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 flipV="1">
            <a:off x="5109882" y="4210517"/>
            <a:ext cx="811306" cy="7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  <a:endCxn id="9" idx="1"/>
          </p:cNvCxnSpPr>
          <p:nvPr/>
        </p:nvCxnSpPr>
        <p:spPr>
          <a:xfrm>
            <a:off x="8686800" y="3677117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4980592"/>
            <a:ext cx="5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 propagation in the graph gives a result</a:t>
            </a:r>
          </a:p>
          <a:p>
            <a:r>
              <a:rPr lang="en-US" altLang="ko-KR" dirty="0"/>
              <a:t>Backward propagation yields derivatives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26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Computation graph with back propagation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4912" y="3707652"/>
                <a:ext cx="9031941" cy="289485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1800" dirty="0"/>
                  <a:t>=3    (chain rule)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𝒖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=3 1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𝑱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𝒖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800" dirty="0"/>
                  <a:t>3 1 b = 9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912" y="3707652"/>
                <a:ext cx="9031941" cy="2894853"/>
              </a:xfrm>
              <a:blipFill rotWithShape="0"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680883" y="1465730"/>
            <a:ext cx="80682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0882" y="2139063"/>
            <a:ext cx="80682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0882" y="2791293"/>
            <a:ext cx="80682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9012" y="2378309"/>
            <a:ext cx="8068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u=</a:t>
            </a:r>
            <a:r>
              <a:rPr lang="en-US" altLang="ko-KR" dirty="0" err="1"/>
              <a:t>bc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17142" y="2076917"/>
            <a:ext cx="11474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v=</a:t>
            </a:r>
            <a:r>
              <a:rPr lang="en-US" altLang="ko-KR" dirty="0" err="1"/>
              <a:t>a+u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17659" y="2076917"/>
            <a:ext cx="11474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J=3v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8" idx="1"/>
          </p:cNvCxnSpPr>
          <p:nvPr/>
        </p:nvCxnSpPr>
        <p:spPr>
          <a:xfrm>
            <a:off x="2487706" y="1694330"/>
            <a:ext cx="2429436" cy="61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 flipV="1">
            <a:off x="4105835" y="2305517"/>
            <a:ext cx="811307" cy="3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7" idx="1"/>
          </p:cNvCxnSpPr>
          <p:nvPr/>
        </p:nvCxnSpPr>
        <p:spPr>
          <a:xfrm>
            <a:off x="2487705" y="2367663"/>
            <a:ext cx="811307" cy="23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 flipV="1">
            <a:off x="2487705" y="2606909"/>
            <a:ext cx="811307" cy="41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  <a:endCxn id="9" idx="1"/>
          </p:cNvCxnSpPr>
          <p:nvPr/>
        </p:nvCxnSpPr>
        <p:spPr>
          <a:xfrm>
            <a:off x="6064624" y="2305517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0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9031941" cy="194001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>
                    <a:latin typeface="+mj-lt"/>
                  </a:rPr>
                  <a:t>Consider a single data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800" i="1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ylog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+mj-lt"/>
                </a:endParaRPr>
              </a:p>
              <a:p>
                <a:pPr lvl="1"/>
                <a:r>
                  <a:rPr lang="en-US" altLang="ko-KR" sz="1800" dirty="0">
                    <a:latin typeface="+mj-lt"/>
                  </a:rPr>
                  <a:t>a is an output of logistic regression and y is the ground truth label</a:t>
                </a:r>
              </a:p>
              <a:p>
                <a:endParaRPr lang="en-US" altLang="ko-KR" sz="1800" dirty="0">
                  <a:latin typeface="+mj-lt"/>
                </a:endParaRPr>
              </a:p>
              <a:p>
                <a:endParaRPr lang="ko-KR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9031941" cy="1940018"/>
              </a:xfrm>
              <a:blipFill rotWithShape="0">
                <a:blip r:embed="rId2"/>
                <a:stretch>
                  <a:fillRect l="-473" t="-3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455894" y="4558553"/>
                <a:ext cx="225910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94" y="4558553"/>
                <a:ext cx="2259106" cy="605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6" idx="3"/>
            <a:endCxn id="10" idx="1"/>
          </p:cNvCxnSpPr>
          <p:nvPr/>
        </p:nvCxnSpPr>
        <p:spPr>
          <a:xfrm>
            <a:off x="2286000" y="4030525"/>
            <a:ext cx="1169894" cy="83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07776" y="3845859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3845859"/>
                <a:ext cx="578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07776" y="4261152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4261152"/>
                <a:ext cx="578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07776" y="4643060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4643060"/>
                <a:ext cx="57822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07776" y="5059225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5059225"/>
                <a:ext cx="57822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7776" y="5475390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5475390"/>
                <a:ext cx="57822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1" idx="3"/>
            <a:endCxn id="10" idx="1"/>
          </p:cNvCxnSpPr>
          <p:nvPr/>
        </p:nvCxnSpPr>
        <p:spPr>
          <a:xfrm>
            <a:off x="2286000" y="4445818"/>
            <a:ext cx="1169894" cy="41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10" idx="1"/>
          </p:cNvCxnSpPr>
          <p:nvPr/>
        </p:nvCxnSpPr>
        <p:spPr>
          <a:xfrm>
            <a:off x="2286000" y="4827726"/>
            <a:ext cx="1169894" cy="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3"/>
            <a:endCxn id="10" idx="1"/>
          </p:cNvCxnSpPr>
          <p:nvPr/>
        </p:nvCxnSpPr>
        <p:spPr>
          <a:xfrm flipV="1">
            <a:off x="2286000" y="4861112"/>
            <a:ext cx="1169894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3"/>
            <a:endCxn id="10" idx="1"/>
          </p:cNvCxnSpPr>
          <p:nvPr/>
        </p:nvCxnSpPr>
        <p:spPr>
          <a:xfrm flipV="1">
            <a:off x="2286000" y="4861112"/>
            <a:ext cx="1169894" cy="7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6284259" y="4555307"/>
                <a:ext cx="155537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259" y="4555307"/>
                <a:ext cx="1555376" cy="6051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10" idx="3"/>
            <a:endCxn id="43" idx="1"/>
          </p:cNvCxnSpPr>
          <p:nvPr/>
        </p:nvCxnSpPr>
        <p:spPr>
          <a:xfrm flipV="1">
            <a:off x="5715000" y="4857866"/>
            <a:ext cx="569259" cy="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543365" y="4550206"/>
                <a:ext cx="132677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65" y="4550206"/>
                <a:ext cx="1326776" cy="60511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3" idx="3"/>
            <a:endCxn id="48" idx="1"/>
          </p:cNvCxnSpPr>
          <p:nvPr/>
        </p:nvCxnSpPr>
        <p:spPr>
          <a:xfrm flipV="1">
            <a:off x="7839635" y="4852765"/>
            <a:ext cx="703730" cy="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55894" y="5660056"/>
            <a:ext cx="736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change w1, w2 and b to reduce the loss?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References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Andrew Ng’s ML class</a:t>
            </a:r>
          </a:p>
          <a:p>
            <a:pPr lvl="1"/>
            <a:r>
              <a:rPr lang="en-US" altLang="ko-KR" sz="1400" dirty="0">
                <a:hlinkClick r:id="rId2"/>
              </a:rPr>
              <a:t>https://class.coursera.org/ml-003/lecture</a:t>
            </a:r>
            <a:endParaRPr lang="en-US" altLang="ko-KR" sz="1400" dirty="0"/>
          </a:p>
          <a:p>
            <a:pPr lvl="1"/>
            <a:r>
              <a:rPr lang="en-US" altLang="ko-KR" sz="1400" dirty="0"/>
              <a:t>http://www.holehouse.org/mlclass/ (note)</a:t>
            </a:r>
          </a:p>
          <a:p>
            <a:r>
              <a:rPr lang="en-US" altLang="ko-KR" sz="1400" dirty="0"/>
              <a:t>Convolutional Neural Networks for Visual Recognition.</a:t>
            </a:r>
          </a:p>
          <a:p>
            <a:pPr lvl="1"/>
            <a:r>
              <a:rPr lang="en-US" altLang="ko-KR" sz="1400" dirty="0">
                <a:hlinkClick r:id="rId3"/>
              </a:rPr>
              <a:t>http://cs231n.github.io/</a:t>
            </a:r>
            <a:endParaRPr lang="en-US" altLang="ko-KR" sz="1400" dirty="0"/>
          </a:p>
          <a:p>
            <a:r>
              <a:rPr lang="en-US" altLang="ko-KR" sz="1400" dirty="0" err="1"/>
              <a:t>Tensorflow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4"/>
              </a:rPr>
              <a:t>https://www.tensorflow.org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5"/>
              </a:rPr>
              <a:t>https://github.com/aymericdamien/TensorFlow-Examples</a:t>
            </a:r>
            <a:endParaRPr lang="en-US" altLang="ko-KR" sz="1400" dirty="0"/>
          </a:p>
          <a:p>
            <a:r>
              <a:rPr lang="ko-KR" altLang="en-US" sz="1400" dirty="0"/>
              <a:t>모두의 </a:t>
            </a:r>
            <a:r>
              <a:rPr lang="ko-KR" altLang="en-US" sz="1400" dirty="0" err="1"/>
              <a:t>머신러닝</a:t>
            </a:r>
            <a:endParaRPr lang="en-US" altLang="ko-KR" sz="1400" dirty="0"/>
          </a:p>
          <a:p>
            <a:r>
              <a:rPr lang="en-US" altLang="ko-KR" sz="1400" dirty="0"/>
              <a:t>Wikipedia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67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derivatives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227294" y="2195092"/>
                <a:ext cx="225910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4" y="2195092"/>
                <a:ext cx="2259106" cy="605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6" idx="3"/>
            <a:endCxn id="10" idx="1"/>
          </p:cNvCxnSpPr>
          <p:nvPr/>
        </p:nvCxnSpPr>
        <p:spPr>
          <a:xfrm>
            <a:off x="2057400" y="1667064"/>
            <a:ext cx="1169894" cy="83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79176" y="1482398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6" y="1482398"/>
                <a:ext cx="5782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79176" y="1897691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6" y="1897691"/>
                <a:ext cx="578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176" y="2279599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6" y="2279599"/>
                <a:ext cx="578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79176" y="2695764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6" y="2695764"/>
                <a:ext cx="57822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79176" y="3111929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6" y="3111929"/>
                <a:ext cx="57822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1" idx="3"/>
            <a:endCxn id="10" idx="1"/>
          </p:cNvCxnSpPr>
          <p:nvPr/>
        </p:nvCxnSpPr>
        <p:spPr>
          <a:xfrm>
            <a:off x="2057400" y="2082357"/>
            <a:ext cx="1169894" cy="41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10" idx="1"/>
          </p:cNvCxnSpPr>
          <p:nvPr/>
        </p:nvCxnSpPr>
        <p:spPr>
          <a:xfrm>
            <a:off x="2057400" y="2464265"/>
            <a:ext cx="1169894" cy="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3"/>
            <a:endCxn id="10" idx="1"/>
          </p:cNvCxnSpPr>
          <p:nvPr/>
        </p:nvCxnSpPr>
        <p:spPr>
          <a:xfrm flipV="1">
            <a:off x="2057400" y="2497651"/>
            <a:ext cx="1169894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3"/>
            <a:endCxn id="10" idx="1"/>
          </p:cNvCxnSpPr>
          <p:nvPr/>
        </p:nvCxnSpPr>
        <p:spPr>
          <a:xfrm flipV="1">
            <a:off x="2057400" y="2497651"/>
            <a:ext cx="1169894" cy="7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6055659" y="2191846"/>
                <a:ext cx="155537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59" y="2191846"/>
                <a:ext cx="1555376" cy="6051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10" idx="3"/>
            <a:endCxn id="43" idx="1"/>
          </p:cNvCxnSpPr>
          <p:nvPr/>
        </p:nvCxnSpPr>
        <p:spPr>
          <a:xfrm flipV="1">
            <a:off x="5486400" y="2494405"/>
            <a:ext cx="569259" cy="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14765" y="2186745"/>
                <a:ext cx="132677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765" y="2186745"/>
                <a:ext cx="1326776" cy="6051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3" idx="3"/>
            <a:endCxn id="48" idx="1"/>
          </p:cNvCxnSpPr>
          <p:nvPr/>
        </p:nvCxnSpPr>
        <p:spPr>
          <a:xfrm flipV="1">
            <a:off x="7611035" y="2489304"/>
            <a:ext cx="703730" cy="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2900" y="3445569"/>
                <a:ext cx="2492189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𝒅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𝑳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𝒅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0" y="3445569"/>
                <a:ext cx="2492189" cy="502702"/>
              </a:xfrm>
              <a:prstGeom prst="rect">
                <a:avLst/>
              </a:prstGeom>
              <a:blipFill rotWithShape="0"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7962900" y="2502396"/>
            <a:ext cx="253253" cy="9524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11638" y="2493123"/>
            <a:ext cx="442633" cy="16646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11638" y="4297894"/>
                <a:ext cx="4402231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𝑳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𝒚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𝒛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𝑳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𝒂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𝒅𝒛</m:t>
                        </m:r>
                      </m:den>
                    </m:f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𝒅𝑳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𝒅𝒂</m:t>
                        </m:r>
                      </m:den>
                    </m:f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𝒂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𝒚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38" y="4297894"/>
                <a:ext cx="4402231" cy="497700"/>
              </a:xfrm>
              <a:prstGeom prst="rect">
                <a:avLst/>
              </a:prstGeom>
              <a:blipFill rotWithShape="0"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11638" y="5054436"/>
                <a:ext cx="3770219" cy="9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* Derivative of sigmoid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𝒅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𝒛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38" y="5054436"/>
                <a:ext cx="3770219" cy="906851"/>
              </a:xfrm>
              <a:prstGeom prst="rect">
                <a:avLst/>
              </a:prstGeom>
              <a:blipFill rotWithShape="0">
                <a:blip r:embed="rId12"/>
                <a:stretch>
                  <a:fillRect l="-1456" t="-4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8200" y="4049044"/>
                <a:ext cx="2953871" cy="530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𝑳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𝒂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𝒚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𝑳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𝒛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𝒛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𝒂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9044"/>
                <a:ext cx="2953871" cy="53065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H="1">
            <a:off x="2277596" y="2195092"/>
            <a:ext cx="136151" cy="17531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>
            <a:off x="1701053" y="4787114"/>
            <a:ext cx="712694" cy="363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009368" y="5332151"/>
                <a:ext cx="1959896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𝑑𝐽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68" y="5332151"/>
                <a:ext cx="1959896" cy="66358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9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on m example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3693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Derivatives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36936"/>
              </a:xfrm>
              <a:blipFill rotWithShape="0">
                <a:blip r:embed="rId2"/>
                <a:stretch>
                  <a:fillRect l="-406" t="-4843" b="-21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733800" y="5025731"/>
                <a:ext cx="1564141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025731"/>
                <a:ext cx="1564141" cy="605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7" idx="1"/>
          </p:cNvCxnSpPr>
          <p:nvPr/>
        </p:nvCxnSpPr>
        <p:spPr>
          <a:xfrm>
            <a:off x="1922930" y="4497703"/>
            <a:ext cx="1810870" cy="83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71700" y="4509407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509407"/>
                <a:ext cx="578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22930" y="4987295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930" y="4987295"/>
                <a:ext cx="578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44706" y="5942568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6" y="5942568"/>
                <a:ext cx="5782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endCxn id="37" idx="1"/>
          </p:cNvCxnSpPr>
          <p:nvPr/>
        </p:nvCxnSpPr>
        <p:spPr>
          <a:xfrm>
            <a:off x="1922930" y="5294904"/>
            <a:ext cx="1810870" cy="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3"/>
            <a:endCxn id="37" idx="1"/>
          </p:cNvCxnSpPr>
          <p:nvPr/>
        </p:nvCxnSpPr>
        <p:spPr>
          <a:xfrm flipV="1">
            <a:off x="1922930" y="5328290"/>
            <a:ext cx="1810870" cy="7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5921189" y="5022485"/>
                <a:ext cx="123264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9" y="5022485"/>
                <a:ext cx="1232646" cy="6051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37" idx="3"/>
            <a:endCxn id="52" idx="1"/>
          </p:cNvCxnSpPr>
          <p:nvPr/>
        </p:nvCxnSpPr>
        <p:spPr>
          <a:xfrm flipV="1">
            <a:off x="5297941" y="5325044"/>
            <a:ext cx="623248" cy="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342095" y="4096473"/>
                <a:ext cx="132677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95" y="4096473"/>
                <a:ext cx="1326776" cy="6051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>
            <a:stCxn id="52" idx="3"/>
          </p:cNvCxnSpPr>
          <p:nvPr/>
        </p:nvCxnSpPr>
        <p:spPr>
          <a:xfrm>
            <a:off x="7153835" y="5325044"/>
            <a:ext cx="699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7853083" y="5110238"/>
                <a:ext cx="62324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83" y="5110238"/>
                <a:ext cx="623248" cy="380810"/>
              </a:xfrm>
              <a:prstGeom prst="rect">
                <a:avLst/>
              </a:prstGeom>
              <a:blipFill rotWithShape="0">
                <a:blip r:embed="rId9"/>
                <a:stretch>
                  <a:fillRect r="-4902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1217609" y="4297791"/>
                <a:ext cx="70532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09" y="4297791"/>
                <a:ext cx="705321" cy="380810"/>
              </a:xfrm>
              <a:prstGeom prst="rect">
                <a:avLst/>
              </a:prstGeom>
              <a:blipFill rotWithShape="0"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1217609" y="5109729"/>
                <a:ext cx="70532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09" y="5109729"/>
                <a:ext cx="705321" cy="380810"/>
              </a:xfrm>
              <a:prstGeom prst="rect">
                <a:avLst/>
              </a:prstGeom>
              <a:blipFill rotWithShape="0">
                <a:blip r:embed="rId11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5362837" y="4870284"/>
                <a:ext cx="62324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37" y="4870284"/>
                <a:ext cx="623248" cy="380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/>
          <p:cNvCxnSpPr>
            <a:endCxn id="54" idx="2"/>
          </p:cNvCxnSpPr>
          <p:nvPr/>
        </p:nvCxnSpPr>
        <p:spPr>
          <a:xfrm flipV="1">
            <a:off x="8005483" y="4701591"/>
            <a:ext cx="0" cy="35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212042" y="5636772"/>
                <a:ext cx="578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42" y="5636772"/>
                <a:ext cx="578224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on m example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561"/>
                <a:ext cx="10936942" cy="16033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561"/>
                <a:ext cx="10936942" cy="1603375"/>
              </a:xfrm>
              <a:blipFill rotWithShape="0">
                <a:blip r:embed="rId2"/>
                <a:stretch>
                  <a:fillRect l="-390" t="-25856" b="-27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8200" y="3079936"/>
            <a:ext cx="569115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Algorithm for a single step of GD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7248803" y="4191372"/>
                <a:ext cx="1959896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𝑑𝐽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03" y="4191372"/>
                <a:ext cx="1959896" cy="663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248803" y="4740743"/>
                <a:ext cx="1959896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𝑑𝐽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03" y="4740743"/>
                <a:ext cx="1959896" cy="663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7248803" y="5404323"/>
                <a:ext cx="155016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𝑑𝐽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𝑑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03" y="5404323"/>
                <a:ext cx="1550168" cy="618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958275" y="3487035"/>
                <a:ext cx="5451002" cy="31709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latin typeface="Courier New" panose="02070309020205020404" pitchFamily="49" charset="0"/>
                </a:endParaRP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latin typeface="Courier New" panose="02070309020205020404" pitchFamily="49" charset="0"/>
                </a:endParaRPr>
              </a:p>
              <a:p>
                <a:r>
                  <a:rPr lang="en-US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5" y="3487035"/>
                <a:ext cx="5451002" cy="3170996"/>
              </a:xfrm>
              <a:prstGeom prst="rect">
                <a:avLst/>
              </a:prstGeom>
              <a:blipFill rotWithShape="0">
                <a:blip r:embed="rId6"/>
                <a:stretch>
                  <a:fillRect l="-781" t="-57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on m example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937944" y="2054138"/>
                <a:ext cx="5451002" cy="31709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latin typeface="Courier New" panose="02070309020205020404" pitchFamily="49" charset="0"/>
                </a:endParaRP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latin typeface="Courier New" panose="02070309020205020404" pitchFamily="49" charset="0"/>
                </a:endParaRPr>
              </a:p>
              <a:p>
                <a:r>
                  <a:rPr lang="en-US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44" y="2054138"/>
                <a:ext cx="5451002" cy="3170996"/>
              </a:xfrm>
              <a:prstGeom prst="rect">
                <a:avLst/>
              </a:prstGeom>
              <a:blipFill rotWithShape="0">
                <a:blip r:embed="rId2"/>
                <a:stretch>
                  <a:fillRect l="-893" t="-76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97794" y="1652778"/>
            <a:ext cx="569115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Algorithm for a single step of GD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453700" y="3465872"/>
                <a:ext cx="1564141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00" y="3465872"/>
                <a:ext cx="1564141" cy="605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7071620" y="3461071"/>
            <a:ext cx="382080" cy="30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07059" y="3151716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59" y="3151716"/>
                <a:ext cx="578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75476" y="3508996"/>
                <a:ext cx="57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76" y="3508996"/>
                <a:ext cx="578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88946" y="3975021"/>
                <a:ext cx="578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946" y="3975021"/>
                <a:ext cx="57822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6967170" y="3768431"/>
            <a:ext cx="486530" cy="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7117528" y="3768431"/>
            <a:ext cx="336172" cy="2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443473" y="3461071"/>
                <a:ext cx="123264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73" y="3461071"/>
                <a:ext cx="1232646" cy="6051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 flipV="1">
            <a:off x="9017841" y="3763630"/>
            <a:ext cx="425632" cy="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0403092" y="2536614"/>
                <a:ext cx="1326776" cy="605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92" y="2536614"/>
                <a:ext cx="1326776" cy="6051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14" idx="3"/>
            <a:endCxn id="18" idx="1"/>
          </p:cNvCxnSpPr>
          <p:nvPr/>
        </p:nvCxnSpPr>
        <p:spPr>
          <a:xfrm flipV="1">
            <a:off x="10676119" y="3762512"/>
            <a:ext cx="237961" cy="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0914080" y="3604167"/>
                <a:ext cx="1048870" cy="316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080" y="3604167"/>
                <a:ext cx="1048870" cy="316690"/>
              </a:xfrm>
              <a:prstGeom prst="rect">
                <a:avLst/>
              </a:prstGeom>
              <a:blipFill rotWithShape="0"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6475268" y="3155643"/>
                <a:ext cx="58766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68" y="3155643"/>
                <a:ext cx="587660" cy="31669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6404612" y="3571819"/>
                <a:ext cx="591829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12" y="3571819"/>
                <a:ext cx="591829" cy="31669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8975684" y="3394313"/>
                <a:ext cx="509947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84" y="3394313"/>
                <a:ext cx="509947" cy="31669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16" idx="2"/>
          </p:cNvCxnSpPr>
          <p:nvPr/>
        </p:nvCxnSpPr>
        <p:spPr>
          <a:xfrm flipV="1">
            <a:off x="11066480" y="3141732"/>
            <a:ext cx="0" cy="35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30694" y="3899826"/>
                <a:ext cx="578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694" y="3899826"/>
                <a:ext cx="578224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84115" y="5459904"/>
            <a:ext cx="854814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Weakness : Running two for-loops for m and n takes long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49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Vectorization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4371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It takes long time to train deep learning algorithms with large data sets</a:t>
                </a:r>
              </a:p>
              <a:p>
                <a:r>
                  <a:rPr lang="en-US" altLang="ko-KR" sz="1800" dirty="0">
                    <a:sym typeface="Wingdings" panose="05000000000000000000" pitchFamily="2" charset="2"/>
                  </a:rPr>
                  <a:t>Vectorization plays a key roles in speed up deep learning algorithm</a:t>
                </a:r>
              </a:p>
              <a:p>
                <a:r>
                  <a:rPr lang="en-US" altLang="ko-KR" sz="1800" dirty="0">
                    <a:sym typeface="Wingdings" panose="05000000000000000000" pitchFamily="2" charset="2"/>
                  </a:rPr>
                  <a:t>In logistic regression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i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800" i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800" i="1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43716"/>
              </a:xfrm>
              <a:blipFill rotWithShape="0">
                <a:blip r:embed="rId2"/>
                <a:stretch>
                  <a:fillRect l="-406" t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4340138"/>
                <a:ext cx="3728186" cy="120032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>
                  <a:latin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 in range(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0138"/>
                <a:ext cx="372818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0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3913094"/>
            <a:ext cx="214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Non-</a:t>
            </a:r>
            <a:r>
              <a:rPr lang="en-US" altLang="ko-KR" dirty="0" err="1"/>
              <a:t>vectorized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6302188" y="4356847"/>
            <a:ext cx="372818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Z=np.dot(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w,x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)+b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2188" y="3913094"/>
            <a:ext cx="214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Vectorized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48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Experimental comparison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838200" y="1690688"/>
            <a:ext cx="7673788" cy="4616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100000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(dim)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(dim)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tic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np.dot(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toc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version: {:f}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".format( (toc-tic)*1000 ) 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tic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range(dim):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 += a[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]*b[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toc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print("Non-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version: {:f}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".format( (toc-tic)*1000 ) )</a:t>
            </a:r>
            <a:endParaRPr lang="en-US" altLang="ko-K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1988" y="3334871"/>
            <a:ext cx="338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Rule:</a:t>
            </a:r>
          </a:p>
          <a:p>
            <a:r>
              <a:rPr lang="en-US" altLang="ko-KR" dirty="0"/>
              <a:t>Whenever possible, </a:t>
            </a:r>
          </a:p>
          <a:p>
            <a:r>
              <a:rPr lang="en-US" altLang="ko-KR" dirty="0"/>
              <a:t>avoid explicit for-loops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5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Neural network programming guideline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Whenever possible, avoid explicit for-loops</a:t>
            </a:r>
            <a:endParaRPr lang="ko-KR" altLang="en-US" sz="1800" dirty="0"/>
          </a:p>
          <a:p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200233" y="2420937"/>
                <a:ext cx="1116652" cy="85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233" y="2420937"/>
                <a:ext cx="1116652" cy="855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831809" y="2420937"/>
                <a:ext cx="1220655" cy="837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09" y="2420937"/>
                <a:ext cx="1220655" cy="837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91142" y="4124606"/>
            <a:ext cx="3803588" cy="11695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n=10000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= np.zeros((n,1))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range(n):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u[i]=math.exp(v[i])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5694519" y="4154411"/>
            <a:ext cx="3803588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n=10000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= np.zeros((n,1))</a:t>
            </a:r>
          </a:p>
          <a:p>
            <a:r>
              <a:rPr lang="pt-B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 = np.exp(v)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142" y="3755274"/>
            <a:ext cx="214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Non-</a:t>
            </a:r>
            <a:r>
              <a:rPr lang="en-US" altLang="ko-KR" dirty="0" err="1"/>
              <a:t>vectorized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4519" y="3755274"/>
            <a:ext cx="214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Vectorized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423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derivative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528918" y="2054138"/>
                <a:ext cx="5451002" cy="311816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</a:rPr>
                  <a:t>  </a:t>
                </a:r>
                <a:r>
                  <a:rPr lang="en-US" altLang="ko-KR" dirty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#(1,1)=(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aseline="30000" dirty="0">
                    <a:solidFill>
                      <a:schemeClr val="accent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ko-KR" dirty="0">
                  <a:latin typeface="Courier New" panose="02070309020205020404" pitchFamily="49" charset="0"/>
                </a:endParaRP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latin typeface="Courier New" panose="02070309020205020404" pitchFamily="49" charset="0"/>
                </a:endParaRPr>
              </a:p>
              <a:p>
                <a:r>
                  <a:rPr lang="en-US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054138"/>
                <a:ext cx="5451002" cy="3118161"/>
              </a:xfrm>
              <a:prstGeom prst="rect">
                <a:avLst/>
              </a:prstGeom>
              <a:blipFill rotWithShape="0">
                <a:blip r:embed="rId2"/>
                <a:stretch>
                  <a:fillRect l="-893" t="-780" b="-58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416860" y="3859306"/>
            <a:ext cx="2702858" cy="52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6423212" y="2054138"/>
                <a:ext cx="5451002" cy="309520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ko-KR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np.zeros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ko-KR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n_x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1)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latin typeface="Courier New" panose="02070309020205020404" pitchFamily="49" charset="0"/>
                </a:endParaRP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latin typeface="Courier New" panose="02070309020205020404" pitchFamily="49" charset="0"/>
                </a:endParaRPr>
              </a:p>
              <a:p>
                <a:r>
                  <a:rPr lang="en-US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212" y="2054138"/>
                <a:ext cx="5451002" cy="3095206"/>
              </a:xfrm>
              <a:prstGeom prst="rect">
                <a:avLst/>
              </a:prstGeom>
              <a:blipFill rotWithShape="0">
                <a:blip r:embed="rId3"/>
                <a:stretch>
                  <a:fillRect l="-893" t="-784" b="-98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4741" y="5328128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for-loops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1118" y="5225134"/>
            <a:ext cx="261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for-loop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00247" y="4067735"/>
                <a:ext cx="317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>
                    <a:solidFill>
                      <a:srgbClr val="FF0000"/>
                    </a:solidFill>
                  </a:rPr>
                  <a:t>#dim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47" y="4067735"/>
                <a:ext cx="31739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41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derivative – further vectorization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np.zeros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n_x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1)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blipFill rotWithShape="0">
                <a:blip r:embed="rId2"/>
                <a:stretch>
                  <a:fillRect l="-893" t="-588" b="-98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865093" y="2931459"/>
            <a:ext cx="2736523" cy="605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871422" y="2105901"/>
                <a:ext cx="3710568" cy="824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22" y="2105901"/>
                <a:ext cx="3710568" cy="824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938828" y="3213410"/>
                <a:ext cx="3521092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</m:m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28" y="3213410"/>
                <a:ext cx="3521092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384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908126" y="2158667"/>
            <a:ext cx="9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Given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865093" y="5516376"/>
            <a:ext cx="368897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#python command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Z=np.dot(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w.T,X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)+b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7205139" y="3952355"/>
            <a:ext cx="2988470" cy="1340556"/>
            <a:chOff x="7723208" y="4822151"/>
            <a:chExt cx="2988470" cy="1340556"/>
          </a:xfrm>
        </p:grpSpPr>
        <p:sp>
          <p:nvSpPr>
            <p:cNvPr id="4" name="직사각형 3"/>
            <p:cNvSpPr/>
            <p:nvPr/>
          </p:nvSpPr>
          <p:spPr>
            <a:xfrm>
              <a:off x="7723208" y="5073804"/>
              <a:ext cx="963592" cy="294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baseline="30000" dirty="0" err="1"/>
                <a:t>T</a:t>
              </a:r>
              <a:endParaRPr lang="ko-KR" altLang="en-US" baseline="300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723208" y="5510351"/>
              <a:ext cx="963592" cy="60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889925" y="5527965"/>
                  <a:ext cx="6301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25" y="5527965"/>
                  <a:ext cx="63015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직사각형 18"/>
            <p:cNvSpPr/>
            <p:nvPr/>
          </p:nvSpPr>
          <p:spPr>
            <a:xfrm>
              <a:off x="8809828" y="4822151"/>
              <a:ext cx="1297026" cy="859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8835716" y="5860955"/>
              <a:ext cx="129702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169150" y="5854930"/>
                  <a:ext cx="6301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9150" y="5854930"/>
                  <a:ext cx="63015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/>
            <p:nvPr/>
          </p:nvCxnSpPr>
          <p:spPr>
            <a:xfrm flipH="1">
              <a:off x="10225668" y="4825079"/>
              <a:ext cx="4214" cy="8567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081520" y="5094417"/>
                  <a:ext cx="6301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0" y="5094417"/>
                  <a:ext cx="63015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10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derivative – much further vectorization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np.zeros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n_x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1)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blipFill rotWithShape="0">
                <a:blip r:embed="rId2"/>
                <a:stretch>
                  <a:fillRect l="-893" t="-588" b="-98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6106" y="5238581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for-loop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51646" y="3845860"/>
            <a:ext cx="3142129" cy="36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913713" y="2722305"/>
                <a:ext cx="2712666" cy="1486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Thus,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13" y="2722305"/>
                <a:ext cx="2712666" cy="1486625"/>
              </a:xfrm>
              <a:prstGeom prst="rect">
                <a:avLst/>
              </a:prstGeom>
              <a:blipFill rotWithShape="0">
                <a:blip r:embed="rId3"/>
                <a:stretch>
                  <a:fillRect l="-1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8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Binary Classification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6764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Problem </a:t>
            </a:r>
            <a:r>
              <a:rPr lang="en-US" altLang="ko-KR" sz="1800" dirty="0"/>
              <a:t>: 	</a:t>
            </a:r>
          </a:p>
          <a:p>
            <a:pPr lvl="1"/>
            <a:r>
              <a:rPr lang="en-US" altLang="ko-KR" sz="1400" dirty="0"/>
              <a:t>Input : an image </a:t>
            </a:r>
          </a:p>
          <a:p>
            <a:pPr lvl="1"/>
            <a:r>
              <a:rPr lang="en-US" altLang="ko-KR" sz="1400" dirty="0"/>
              <a:t>Output : Binary 1 (cat) or 0 (non cat)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20" y="1459365"/>
            <a:ext cx="1628775" cy="1457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0846"/>
            <a:ext cx="2790825" cy="16383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2971798"/>
            <a:ext cx="10515600" cy="52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Color representation in computers</a:t>
            </a:r>
            <a:endParaRPr lang="en-US" altLang="ko-KR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4663440" y="4088674"/>
            <a:ext cx="2338251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26428" y="4428309"/>
            <a:ext cx="24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Unroll all pixel values into feature vectors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9423" y="5139146"/>
            <a:ext cx="24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Three color channel</a:t>
            </a:r>
          </a:p>
          <a:p>
            <a:r>
              <a:rPr lang="en-US" altLang="ko-KR" dirty="0"/>
              <a:t>e.g., 64*64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36104" y="3890313"/>
                <a:ext cx="1082412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4" y="3890313"/>
                <a:ext cx="1082412" cy="736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912379" y="4751474"/>
            <a:ext cx="24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vector</a:t>
            </a:r>
          </a:p>
          <a:p>
            <a:pPr algn="ctr"/>
            <a:r>
              <a:rPr lang="en-US" altLang="ko-KR" dirty="0"/>
              <a:t>(n=64*64*3)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905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derivative – much further vectorization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np.zeros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n_x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1)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blipFill rotWithShape="0">
                <a:blip r:embed="rId2"/>
                <a:stretch>
                  <a:fillRect l="-893" t="-588" b="-98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6106" y="5238581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for-loop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4208930"/>
            <a:ext cx="3142129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9333938" y="6025708"/>
            <a:ext cx="268056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#python command</a:t>
            </a:r>
          </a:p>
          <a:p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9239131" y="3597866"/>
            <a:ext cx="287018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#python command</a:t>
            </a:r>
          </a:p>
          <a:p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=np.dot(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X,dz.T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714686" y="1416521"/>
                <a:ext cx="28701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686" y="1416521"/>
                <a:ext cx="287018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780002" y="1816355"/>
                <a:ext cx="5219167" cy="1940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#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,1)=(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,m)(m,1)</a:t>
                </a:r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2" y="1816355"/>
                <a:ext cx="5219167" cy="1940852"/>
              </a:xfrm>
              <a:prstGeom prst="rect">
                <a:avLst/>
              </a:prstGeom>
              <a:blipFill rotWithShape="0">
                <a:blip r:embed="rId4"/>
                <a:stretch>
                  <a:fillRect l="-935" b="-4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838313" y="4585069"/>
                <a:ext cx="3894220" cy="1676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 1…1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# </a:t>
                </a:r>
                <a:r>
                  <a:rPr lang="en-US" altLang="ko-KR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(1,1)=(1,m</a:t>
                </a:r>
                <a:r>
                  <a:rPr lang="en-US" altLang="ko-KR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)(m,1)</a:t>
                </a:r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13" y="4585069"/>
                <a:ext cx="3894220" cy="1676356"/>
              </a:xfrm>
              <a:prstGeom prst="rect">
                <a:avLst/>
              </a:prstGeom>
              <a:blipFill rotWithShape="0">
                <a:blip r:embed="rId5"/>
                <a:stretch>
                  <a:fillRect l="-1408" b="-4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9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Logistic regression derivative – much further vectorization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</a:t>
                </a:r>
              </a:p>
              <a:p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np.zeros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n_x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1)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ko-KR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m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+=−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7585"/>
                <a:ext cx="5451002" cy="3095206"/>
              </a:xfrm>
              <a:prstGeom prst="rect">
                <a:avLst/>
              </a:prstGeom>
              <a:blipFill rotWithShape="0">
                <a:blip r:embed="rId2"/>
                <a:stretch>
                  <a:fillRect l="-893" t="-588" b="-98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6904722" y="2099260"/>
            <a:ext cx="3688976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#pseudo code</a:t>
            </a:r>
          </a:p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n_x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endParaRPr lang="en-US" altLang="ko-K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np.dot(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w.T,X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)+b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sigmoid(Z)</a:t>
            </a: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A-Y</a:t>
            </a:r>
          </a:p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np.dot(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X,dz.T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)/m</a:t>
            </a:r>
          </a:p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)/m</a:t>
            </a:r>
          </a:p>
          <a:p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w-alpha*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b-alpha*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04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smtClean="0"/>
              <a:t>Alternative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ko-KR" sz="1800" dirty="0"/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Consider vector w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+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</m:e>
                        </m:eqAr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9246637" y="488924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4" idx="2"/>
          </p:cNvCxnSpPr>
          <p:nvPr/>
        </p:nvCxnSpPr>
        <p:spPr>
          <a:xfrm>
            <a:off x="8419171" y="4839629"/>
            <a:ext cx="827466" cy="50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419171" y="5331756"/>
            <a:ext cx="827466" cy="60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8419171" y="5316905"/>
            <a:ext cx="827466" cy="31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419171" y="5242929"/>
            <a:ext cx="827466" cy="10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161037" y="5346441"/>
            <a:ext cx="9162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Notations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A single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r>
                  <a:rPr lang="en-US" altLang="ko-KR" sz="1800" i="1" dirty="0"/>
                  <a:t>m</a:t>
                </a:r>
                <a:r>
                  <a:rPr lang="en-US" altLang="ko-KR" sz="1800" dirty="0"/>
                  <a:t> training example 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…,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b="0" dirty="0"/>
                  <a:t># training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, # test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endParaRPr lang="ko-KR" altLang="en-US" sz="18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ko-KR" altLang="en-US" sz="18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Logistic regression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Given x, assume that we want to find its prediction(or estimate)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 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,where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800" dirty="0"/>
                  <a:t>.</a:t>
                </a:r>
              </a:p>
              <a:p>
                <a:pPr lvl="1"/>
                <a:r>
                  <a:rPr lang="en-US" altLang="ko-KR" sz="1800" dirty="0"/>
                  <a:t>Use parameters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Try an 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/>
                  <a:t> (linear regression)</a:t>
                </a:r>
              </a:p>
              <a:p>
                <a:pPr lvl="1"/>
                <a:r>
                  <a:rPr lang="en-US" altLang="ko-KR" sz="1800" dirty="0"/>
                  <a:t>Problems?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/>
                  <a:t> should be between 0 and 1</a:t>
                </a:r>
              </a:p>
              <a:p>
                <a:pPr lvl="1"/>
                <a:r>
                  <a:rPr lang="en-US" altLang="ko-KR" sz="1800" dirty="0"/>
                  <a:t>An alternative called sigmoid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lvl="1"/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5" y="2620736"/>
            <a:ext cx="3352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8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Cost function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Given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…,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Loss (error) function for a single training example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)=−(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ylog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800" dirty="0"/>
                  <a:t>If y=1 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want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as large as possible</a:t>
                </a:r>
              </a:p>
              <a:p>
                <a:pPr lvl="2"/>
                <a:r>
                  <a:rPr lang="en-US" altLang="ko-KR" sz="1800" dirty="0"/>
                  <a:t>If y=0 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want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as small as possible</a:t>
                </a:r>
              </a:p>
              <a:p>
                <a:pPr lvl="2"/>
                <a:endParaRPr lang="en-US" altLang="ko-KR" sz="1800" dirty="0"/>
              </a:p>
              <a:p>
                <a:r>
                  <a:rPr lang="en-US" altLang="ko-KR" sz="1800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0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Cost function – derivation 1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Interpret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1800" b="0" dirty="0"/>
              </a:p>
              <a:p>
                <a:pPr lvl="1"/>
                <a:r>
                  <a:rPr lang="en-US" altLang="ko-KR" sz="1800" b="0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800" b="0" dirty="0"/>
                  <a:t> is binary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b="0" dirty="0"/>
                  <a:t> is a real number</a:t>
                </a:r>
              </a:p>
              <a:p>
                <a:pPr lvl="1"/>
                <a:r>
                  <a:rPr lang="en-US" altLang="ko-KR" sz="1800" dirty="0"/>
                  <a:t>If y=1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800" dirty="0"/>
                  <a:t>If y=0 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)= 1−</m:t>
                    </m:r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sz="18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⁡{</m:t>
                        </m:r>
                        <m:acc>
                          <m:accPr>
                            <m:chr m:val="̂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}=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𝑦𝑙𝑜𝑔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r>
                  <a:rPr lang="en-US" altLang="ko-KR" sz="1800" dirty="0">
                    <a:sym typeface="Wingdings" panose="05000000000000000000" pitchFamily="2" charset="2"/>
                  </a:rPr>
                  <a:t> loss function for a single data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Cost function – derivation 2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⁡{</m:t>
                        </m:r>
                        <m:acc>
                          <m:accPr>
                            <m:chr m:val="̂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}=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𝑦𝑙𝑜𝑔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b="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r>
                  <a:rPr lang="en-US" altLang="ko-KR" sz="1800" dirty="0">
                    <a:sym typeface="Wingdings" panose="05000000000000000000" pitchFamily="2" charset="2"/>
                  </a:rPr>
                  <a:t>Cost on m 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𝑙𝑎𝑏𝑒𝑙𝑠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𝑡𝑟𝑎𝑖𝑛𝑖𝑛𝑔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𝑠𝑒𝑡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8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𝑙𝑎𝑏𝑒𝑙𝑠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𝑡𝑟𝑎𝑖𝑛𝑖𝑛𝑔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𝑠𝑒𝑡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b="0" dirty="0">
                    <a:sym typeface="Wingdings" panose="05000000000000000000" pitchFamily="2" charset="2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sz="1800" b="0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800" dirty="0">
                    <a:sym typeface="Wingdings" panose="05000000000000000000" pitchFamily="2" charset="2"/>
                  </a:rPr>
                  <a:t> maximum likelihood estimation</a:t>
                </a:r>
                <a:endParaRPr lang="en-US" altLang="ko-KR" sz="1800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800" dirty="0">
                    <a:sym typeface="Wingdings" panose="05000000000000000000" pitchFamily="2" charset="2"/>
                  </a:rPr>
                  <a:t>In other words, we want to minimize</a:t>
                </a:r>
              </a:p>
              <a:p>
                <a:pPr lvl="2"/>
                <a:r>
                  <a:rPr lang="en-US" altLang="ko-KR" sz="1800" dirty="0">
                    <a:sym typeface="Wingdings" panose="05000000000000000000" pitchFamily="2" charset="2"/>
                  </a:rPr>
                  <a:t>Cost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58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More thoughts on the cost function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19596" cy="104820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Information theory by Claude Shannon</a:t>
            </a:r>
          </a:p>
          <a:p>
            <a:r>
              <a:rPr lang="en-US" altLang="ko-KR" sz="1800" dirty="0"/>
              <a:t>“A Mathematical Theory of Communication” in 1948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62473" y="6158011"/>
            <a:ext cx="753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https://www.youtube.com/watch?v=ErfnhcEV1O8&amp;t=538s</a:t>
            </a:r>
            <a:endParaRPr lang="en-US" altLang="ko-KR" sz="1400" dirty="0"/>
          </a:p>
          <a:p>
            <a:r>
              <a:rPr lang="en-US" altLang="ko-KR" sz="1400" dirty="0"/>
              <a:t>https://en.wikipedia.org/wiki/Claude_Shannon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454" y="1523417"/>
            <a:ext cx="2095500" cy="295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0454" y="4609322"/>
            <a:ext cx="266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Claude Shannon, 1916~2001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008766"/>
            <a:ext cx="4229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1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933</Words>
  <Application>Microsoft Office PowerPoint</Application>
  <PresentationFormat>와이드스크린</PresentationFormat>
  <Paragraphs>461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Cambria Math</vt:lpstr>
      <vt:lpstr>Courier New</vt:lpstr>
      <vt:lpstr>Wingdings</vt:lpstr>
      <vt:lpstr>Office 테마</vt:lpstr>
      <vt:lpstr>Machine Learning Practice</vt:lpstr>
      <vt:lpstr>References</vt:lpstr>
      <vt:lpstr>Binary Classification</vt:lpstr>
      <vt:lpstr>Notations</vt:lpstr>
      <vt:lpstr>Logistic regression</vt:lpstr>
      <vt:lpstr>Cost function</vt:lpstr>
      <vt:lpstr>Cost function – derivation 1</vt:lpstr>
      <vt:lpstr>Cost function – derivation 2</vt:lpstr>
      <vt:lpstr>More thoughts on the cost function</vt:lpstr>
      <vt:lpstr>Entropy</vt:lpstr>
      <vt:lpstr>Entropy</vt:lpstr>
      <vt:lpstr>Cross-entropy</vt:lpstr>
      <vt:lpstr>Cross-entropy</vt:lpstr>
      <vt:lpstr>Cross-entropy vs. MSE (mean square error)</vt:lpstr>
      <vt:lpstr>Gradient Descent</vt:lpstr>
      <vt:lpstr>Gradient Descent</vt:lpstr>
      <vt:lpstr>Computation graph</vt:lpstr>
      <vt:lpstr>Computation graph with back propagation</vt:lpstr>
      <vt:lpstr>Logistic regression</vt:lpstr>
      <vt:lpstr>Logistic regression derivatives</vt:lpstr>
      <vt:lpstr>Logistic regression on m example</vt:lpstr>
      <vt:lpstr>Logistic regression on m example</vt:lpstr>
      <vt:lpstr>Logistic regression on m example</vt:lpstr>
      <vt:lpstr>Vectorization</vt:lpstr>
      <vt:lpstr>Experimental comparison</vt:lpstr>
      <vt:lpstr>Neural network programming guideline</vt:lpstr>
      <vt:lpstr>Logistic regression derivative</vt:lpstr>
      <vt:lpstr>Logistic regression derivative – further vectorization</vt:lpstr>
      <vt:lpstr>Logistic regression derivative – much further vectorization</vt:lpstr>
      <vt:lpstr>Logistic regression derivative – much further vectorization</vt:lpstr>
      <vt:lpstr>Logistic regression derivative – much further vectorization</vt:lpstr>
      <vt:lpstr>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Practice</dc:title>
  <dc:creator>hyeonjoong Cho</dc:creator>
  <cp:lastModifiedBy>Cho H</cp:lastModifiedBy>
  <cp:revision>631</cp:revision>
  <dcterms:created xsi:type="dcterms:W3CDTF">2017-09-08T00:20:03Z</dcterms:created>
  <dcterms:modified xsi:type="dcterms:W3CDTF">2019-03-19T07:15:51Z</dcterms:modified>
</cp:coreProperties>
</file>