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75" r:id="rId3"/>
    <p:sldId id="359" r:id="rId4"/>
    <p:sldId id="368" r:id="rId5"/>
    <p:sldId id="372" r:id="rId6"/>
    <p:sldId id="374" r:id="rId7"/>
    <p:sldId id="373" r:id="rId8"/>
    <p:sldId id="366" r:id="rId9"/>
    <p:sldId id="3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CECFA-04DE-4CE3-B65F-52203B814876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4D4A5-7EED-43D3-9D67-0A53396B5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31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56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4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04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1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18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89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05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6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44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37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DB680-FEB7-44E1-BAD7-0563EBDE179B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13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" TargetMode="External"/><Relationship Id="rId2" Type="http://schemas.openxmlformats.org/officeDocument/2006/relationships/hyperlink" Target="https://class.coursera.org/ml-003/lec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ymericdamien/TensorFlow-Examples" TargetMode="External"/><Relationship Id="rId4" Type="http://schemas.openxmlformats.org/officeDocument/2006/relationships/hyperlink" Target="https://www.tensorflow.org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Machine Learning Practice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Deep </a:t>
            </a:r>
            <a:r>
              <a:rPr lang="en-US" altLang="ko-KR" dirty="0"/>
              <a:t>NNs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7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References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Andrew Ng’s ML class</a:t>
            </a:r>
          </a:p>
          <a:p>
            <a:pPr lvl="1"/>
            <a:r>
              <a:rPr lang="en-US" altLang="ko-KR" sz="1400" dirty="0">
                <a:hlinkClick r:id="rId2"/>
              </a:rPr>
              <a:t>https://class.coursera.org/ml-003/lecture</a:t>
            </a:r>
            <a:endParaRPr lang="en-US" altLang="ko-KR" sz="1400" dirty="0"/>
          </a:p>
          <a:p>
            <a:pPr lvl="1"/>
            <a:r>
              <a:rPr lang="en-US" altLang="ko-KR" sz="1400" dirty="0"/>
              <a:t>http://www.holehouse.org/mlclass/ (note)</a:t>
            </a:r>
          </a:p>
          <a:p>
            <a:r>
              <a:rPr lang="en-US" altLang="ko-KR" sz="1400" dirty="0"/>
              <a:t>Convolutional Neural Networks for Visual Recognition.</a:t>
            </a:r>
          </a:p>
          <a:p>
            <a:pPr lvl="1"/>
            <a:r>
              <a:rPr lang="en-US" altLang="ko-KR" sz="1400" dirty="0">
                <a:hlinkClick r:id="rId3"/>
              </a:rPr>
              <a:t>http://cs231n.github.io/</a:t>
            </a:r>
            <a:endParaRPr lang="en-US" altLang="ko-KR" sz="1400" dirty="0"/>
          </a:p>
          <a:p>
            <a:r>
              <a:rPr lang="en-US" altLang="ko-KR" sz="1400" dirty="0" err="1"/>
              <a:t>Tensorflow</a:t>
            </a:r>
            <a:endParaRPr lang="en-US" altLang="ko-KR" sz="1400" dirty="0"/>
          </a:p>
          <a:p>
            <a:pPr lvl="1"/>
            <a:r>
              <a:rPr lang="en-US" altLang="ko-KR" sz="1400" dirty="0">
                <a:hlinkClick r:id="rId4"/>
              </a:rPr>
              <a:t>https://www.tensorflow.org</a:t>
            </a:r>
            <a:endParaRPr lang="en-US" altLang="ko-KR" sz="1400" dirty="0"/>
          </a:p>
          <a:p>
            <a:pPr lvl="1"/>
            <a:r>
              <a:rPr lang="en-US" altLang="ko-KR" sz="1400" dirty="0">
                <a:hlinkClick r:id="rId5"/>
              </a:rPr>
              <a:t>https://github.com/aymericdamien/TensorFlow-Examples</a:t>
            </a:r>
            <a:endParaRPr lang="en-US" altLang="ko-KR" sz="1400" dirty="0"/>
          </a:p>
          <a:p>
            <a:r>
              <a:rPr lang="ko-KR" altLang="en-US" sz="1400" dirty="0"/>
              <a:t>모두의 </a:t>
            </a:r>
            <a:r>
              <a:rPr lang="ko-KR" altLang="en-US" sz="1400" dirty="0" err="1"/>
              <a:t>머신러닝</a:t>
            </a:r>
            <a:endParaRPr lang="en-US" altLang="ko-KR" sz="1400" dirty="0"/>
          </a:p>
          <a:p>
            <a:r>
              <a:rPr lang="en-US" altLang="ko-KR" sz="1400" dirty="0"/>
              <a:t>Wikipedia</a:t>
            </a:r>
          </a:p>
          <a:p>
            <a:r>
              <a:rPr lang="en-US" altLang="ko-KR" sz="1400" dirty="0"/>
              <a:t>Neural Network and Deep Learning, Michael Nielsen, </a:t>
            </a:r>
          </a:p>
          <a:p>
            <a:pPr lvl="1"/>
            <a:r>
              <a:rPr lang="en-US" altLang="ko-KR" sz="1400"/>
              <a:t>http://neuralnetworksanddepplearning.com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84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Deep NNs (vs. shallow NNs)</a:t>
            </a:r>
            <a:endParaRPr lang="ko-KR" altLang="en-US" sz="2800" b="1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019752" y="1489826"/>
            <a:ext cx="9953048" cy="607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/>
              <a:t>More hidden layers</a:t>
            </a:r>
          </a:p>
        </p:txBody>
      </p:sp>
      <p:pic>
        <p:nvPicPr>
          <p:cNvPr id="156" name="그림 1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919528"/>
            <a:ext cx="4381500" cy="1485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xmlns="" id="{B843392F-79E0-40C6-B169-FEC2176EB11F}"/>
                  </a:ext>
                </a:extLst>
              </p:cNvPr>
              <p:cNvSpPr/>
              <p:nvPr/>
            </p:nvSpPr>
            <p:spPr>
              <a:xfrm>
                <a:off x="6229350" y="2036078"/>
                <a:ext cx="5438198" cy="1645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 where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p>
                                        </m:sSup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843392F-79E0-40C6-B169-FEC2176EB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350" y="2036078"/>
                <a:ext cx="5438198" cy="16453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xmlns="" id="{FC30EC50-2FED-4486-B57F-C6CA67FFC456}"/>
                  </a:ext>
                </a:extLst>
              </p:cNvPr>
              <p:cNvSpPr/>
              <p:nvPr/>
            </p:nvSpPr>
            <p:spPr>
              <a:xfrm>
                <a:off x="1184184" y="4413811"/>
                <a:ext cx="2721066" cy="429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C30EC50-2FED-4486-B57F-C6CA67FFC4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184" y="4413811"/>
                <a:ext cx="2721066" cy="429092"/>
              </a:xfrm>
              <a:prstGeom prst="rect">
                <a:avLst/>
              </a:prstGeom>
              <a:blipFill rotWithShape="0"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306C2A86-3A97-4B35-8DDA-477314E83302}"/>
                  </a:ext>
                </a:extLst>
              </p:cNvPr>
              <p:cNvSpPr txBox="1"/>
              <p:nvPr/>
            </p:nvSpPr>
            <p:spPr>
              <a:xfrm>
                <a:off x="838200" y="4860094"/>
                <a:ext cx="2467283" cy="731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06C2A86-3A97-4B35-8DDA-477314E83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60094"/>
                <a:ext cx="2467283" cy="7312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9DFC092A-073E-45C5-98A1-7053A3E75AF0}"/>
                  </a:ext>
                </a:extLst>
              </p:cNvPr>
              <p:cNvSpPr txBox="1"/>
              <p:nvPr/>
            </p:nvSpPr>
            <p:spPr>
              <a:xfrm>
                <a:off x="838200" y="5602418"/>
                <a:ext cx="1893689" cy="731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DFC092A-073E-45C5-98A1-7053A3E75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02418"/>
                <a:ext cx="1893689" cy="73129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511565E-7C16-4B33-B8A3-EBDE6A74C83B}"/>
              </a:ext>
            </a:extLst>
          </p:cNvPr>
          <p:cNvSpPr/>
          <p:nvPr/>
        </p:nvSpPr>
        <p:spPr>
          <a:xfrm>
            <a:off x="1019752" y="3634268"/>
            <a:ext cx="3752273" cy="28395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952D1038-8F18-42A5-9ECF-DE3C8D7E7DA3}"/>
                  </a:ext>
                </a:extLst>
              </p:cNvPr>
              <p:cNvSpPr txBox="1"/>
              <p:nvPr/>
            </p:nvSpPr>
            <p:spPr>
              <a:xfrm>
                <a:off x="807517" y="4030975"/>
                <a:ext cx="2903562" cy="386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52D1038-8F18-42A5-9ECF-DE3C8D7E7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17" y="4030975"/>
                <a:ext cx="2903562" cy="386965"/>
              </a:xfrm>
              <a:prstGeom prst="rect">
                <a:avLst/>
              </a:prstGeom>
              <a:blipFill rotWithShape="0">
                <a:blip r:embed="rId7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B843392F-79E0-40C6-B169-FEC2176EB11F}"/>
                  </a:ext>
                </a:extLst>
              </p:cNvPr>
              <p:cNvSpPr/>
              <p:nvPr/>
            </p:nvSpPr>
            <p:spPr>
              <a:xfrm>
                <a:off x="6248400" y="3910058"/>
                <a:ext cx="5800725" cy="10611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/>
                  <a:t> therefore, </a:t>
                </a:r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843392F-79E0-40C6-B169-FEC2176EB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910058"/>
                <a:ext cx="5800725" cy="1061188"/>
              </a:xfrm>
              <a:prstGeom prst="rect">
                <a:avLst/>
              </a:prstGeom>
              <a:blipFill rotWithShape="0">
                <a:blip r:embed="rId8"/>
                <a:stretch>
                  <a:fillRect t="-2874" b="-34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80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Forward and backward functions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274794" y="2440910"/>
                <a:ext cx="1264024" cy="917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94" y="2440910"/>
                <a:ext cx="1264024" cy="9173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95817" y="1945141"/>
            <a:ext cx="10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Layer 1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endCxn id="4" idx="1"/>
          </p:cNvCxnSpPr>
          <p:nvPr/>
        </p:nvCxnSpPr>
        <p:spPr>
          <a:xfrm>
            <a:off x="1642783" y="2899604"/>
            <a:ext cx="6320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538818" y="2893064"/>
            <a:ext cx="6320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10771" y="2696404"/>
                <a:ext cx="632012" cy="38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71" y="2696404"/>
                <a:ext cx="632012" cy="3883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>
            <a:stCxn id="4" idx="2"/>
            <a:endCxn id="11" idx="0"/>
          </p:cNvCxnSpPr>
          <p:nvPr/>
        </p:nvCxnSpPr>
        <p:spPr>
          <a:xfrm>
            <a:off x="2906806" y="3358299"/>
            <a:ext cx="0" cy="452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2274794" y="3810453"/>
                <a:ext cx="1264024" cy="917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94" y="3810453"/>
                <a:ext cx="1264024" cy="9173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>
            <a:endCxn id="11" idx="3"/>
          </p:cNvCxnSpPr>
          <p:nvPr/>
        </p:nvCxnSpPr>
        <p:spPr>
          <a:xfrm flipH="1">
            <a:off x="3538818" y="4269147"/>
            <a:ext cx="63201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906805" y="3390220"/>
                <a:ext cx="1586753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 smtClean="0"/>
                  <a:t>cache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805" y="3390220"/>
                <a:ext cx="1586753" cy="392993"/>
              </a:xfrm>
              <a:prstGeom prst="rect">
                <a:avLst/>
              </a:prstGeom>
              <a:blipFill rotWithShape="0">
                <a:blip r:embed="rId5"/>
                <a:stretch>
                  <a:fillRect l="-3462" t="-3077" b="-2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/>
          <p:cNvCxnSpPr/>
          <p:nvPr/>
        </p:nvCxnSpPr>
        <p:spPr>
          <a:xfrm>
            <a:off x="2906805" y="4727842"/>
            <a:ext cx="0" cy="452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194110" y="5186536"/>
                <a:ext cx="1479177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110" y="5186536"/>
                <a:ext cx="1479177" cy="3929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56655" y="2502248"/>
                <a:ext cx="63201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655" y="2502248"/>
                <a:ext cx="632012" cy="3929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3231" y="3848914"/>
                <a:ext cx="632012" cy="38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231" y="3848914"/>
                <a:ext cx="632012" cy="38831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4170830" y="2431864"/>
                <a:ext cx="1264024" cy="917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830" y="2431864"/>
                <a:ext cx="1264024" cy="91738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4291853" y="1936095"/>
            <a:ext cx="10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Layer 2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stCxn id="33" idx="2"/>
            <a:endCxn id="36" idx="0"/>
          </p:cNvCxnSpPr>
          <p:nvPr/>
        </p:nvCxnSpPr>
        <p:spPr>
          <a:xfrm>
            <a:off x="4802842" y="3349253"/>
            <a:ext cx="0" cy="452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4170830" y="3801407"/>
                <a:ext cx="1264024" cy="917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830" y="3801407"/>
                <a:ext cx="1264024" cy="91738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/>
          <p:cNvCxnSpPr/>
          <p:nvPr/>
        </p:nvCxnSpPr>
        <p:spPr>
          <a:xfrm>
            <a:off x="4802841" y="4718796"/>
            <a:ext cx="0" cy="452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090146" y="5177490"/>
                <a:ext cx="1479177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146" y="5177490"/>
                <a:ext cx="1479177" cy="39299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직사각형 38"/>
          <p:cNvSpPr/>
          <p:nvPr/>
        </p:nvSpPr>
        <p:spPr>
          <a:xfrm>
            <a:off x="5986182" y="2431864"/>
            <a:ext cx="1264024" cy="917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07205" y="1936095"/>
            <a:ext cx="10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Layer 3</a:t>
            </a:r>
            <a:endParaRPr lang="ko-KR" altLang="en-US" dirty="0"/>
          </a:p>
        </p:txBody>
      </p:sp>
      <p:cxnSp>
        <p:nvCxnSpPr>
          <p:cNvPr id="41" name="직선 화살표 연결선 40"/>
          <p:cNvCxnSpPr>
            <a:stCxn id="39" idx="2"/>
            <a:endCxn id="42" idx="0"/>
          </p:cNvCxnSpPr>
          <p:nvPr/>
        </p:nvCxnSpPr>
        <p:spPr>
          <a:xfrm>
            <a:off x="6618194" y="3349253"/>
            <a:ext cx="0" cy="452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986182" y="3801407"/>
            <a:ext cx="1264024" cy="917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6618193" y="4718796"/>
            <a:ext cx="0" cy="452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905498" y="5177490"/>
                <a:ext cx="1479177" cy="38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98" y="5177490"/>
                <a:ext cx="1479177" cy="38831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8944533" y="2440909"/>
                <a:ext cx="1264024" cy="917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533" y="2440909"/>
                <a:ext cx="1264024" cy="91738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9065556" y="1945140"/>
            <a:ext cx="10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Layer L</a:t>
            </a:r>
            <a:endParaRPr lang="ko-KR" altLang="en-US" dirty="0"/>
          </a:p>
        </p:txBody>
      </p:sp>
      <p:cxnSp>
        <p:nvCxnSpPr>
          <p:cNvPr id="47" name="직선 화살표 연결선 46"/>
          <p:cNvCxnSpPr>
            <a:stCxn id="45" idx="2"/>
            <a:endCxn id="48" idx="0"/>
          </p:cNvCxnSpPr>
          <p:nvPr/>
        </p:nvCxnSpPr>
        <p:spPr>
          <a:xfrm>
            <a:off x="9576545" y="3358298"/>
            <a:ext cx="0" cy="452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8944533" y="3810452"/>
                <a:ext cx="1264024" cy="917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533" y="3810452"/>
                <a:ext cx="1264024" cy="91738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/>
          <p:cNvCxnSpPr/>
          <p:nvPr/>
        </p:nvCxnSpPr>
        <p:spPr>
          <a:xfrm>
            <a:off x="9576544" y="4727841"/>
            <a:ext cx="0" cy="452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863849" y="5186535"/>
                <a:ext cx="1479177" cy="38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849" y="5186535"/>
                <a:ext cx="1479177" cy="38831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/>
          <p:cNvCxnSpPr>
            <a:stCxn id="33" idx="3"/>
            <a:endCxn id="39" idx="1"/>
          </p:cNvCxnSpPr>
          <p:nvPr/>
        </p:nvCxnSpPr>
        <p:spPr>
          <a:xfrm>
            <a:off x="5434854" y="2890559"/>
            <a:ext cx="551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2" idx="1"/>
            <a:endCxn id="36" idx="3"/>
          </p:cNvCxnSpPr>
          <p:nvPr/>
        </p:nvCxnSpPr>
        <p:spPr>
          <a:xfrm flipH="1">
            <a:off x="5434854" y="4260102"/>
            <a:ext cx="551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434402" y="2511293"/>
                <a:ext cx="632012" cy="38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402" y="2511293"/>
                <a:ext cx="632012" cy="38831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397826" y="3857959"/>
                <a:ext cx="632012" cy="38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826" y="3857959"/>
                <a:ext cx="632012" cy="38831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/>
          <p:cNvCxnSpPr/>
          <p:nvPr/>
        </p:nvCxnSpPr>
        <p:spPr>
          <a:xfrm>
            <a:off x="10203579" y="2902109"/>
            <a:ext cx="6320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10203579" y="4278192"/>
            <a:ext cx="63201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0312856" y="2511293"/>
                <a:ext cx="1038700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856" y="2511293"/>
                <a:ext cx="1038700" cy="403124"/>
              </a:xfrm>
              <a:prstGeom prst="rect">
                <a:avLst/>
              </a:prstGeom>
              <a:blipFill rotWithShape="0">
                <a:blip r:embed="rId18"/>
                <a:stretch>
                  <a:fillRect r="-24706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0312856" y="3857959"/>
                <a:ext cx="632012" cy="38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856" y="3857959"/>
                <a:ext cx="632012" cy="388311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/>
          <p:cNvCxnSpPr/>
          <p:nvPr/>
        </p:nvCxnSpPr>
        <p:spPr>
          <a:xfrm>
            <a:off x="7250206" y="2899604"/>
            <a:ext cx="551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7250206" y="4278192"/>
            <a:ext cx="551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9603438" y="3390221"/>
                <a:ext cx="600142" cy="38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438" y="3390221"/>
                <a:ext cx="600142" cy="388311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802842" y="5779008"/>
                <a:ext cx="2581834" cy="684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 smtClean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b="0" dirty="0" smtClean="0">
                  <a:solidFill>
                    <a:schemeClr val="accent5"/>
                  </a:solidFill>
                </a:endParaRPr>
              </a:p>
              <a:p>
                <a:r>
                  <a:rPr lang="en-US" altLang="ko-KR" dirty="0" smtClean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842" y="5779008"/>
                <a:ext cx="2581834" cy="68429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72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University with </a:t>
            </a:r>
            <a:r>
              <a:rPr lang="en-US" altLang="ko-KR" sz="2800" b="1" dirty="0"/>
              <a:t>one input and one output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25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Two </a:t>
            </a:r>
            <a:r>
              <a:rPr lang="en-US" altLang="ko-KR" sz="1800" dirty="0"/>
              <a:t>assumptions </a:t>
            </a:r>
          </a:p>
          <a:p>
            <a:pPr lvl="1"/>
            <a:r>
              <a:rPr lang="en-US" altLang="ko-KR" sz="1800" dirty="0" smtClean="0"/>
              <a:t>This </a:t>
            </a:r>
            <a:r>
              <a:rPr lang="en-US" altLang="ko-KR" sz="1800" dirty="0"/>
              <a:t>doesn't mean that a network can be used </a:t>
            </a:r>
            <a:r>
              <a:rPr lang="en-US" altLang="ko-KR" sz="1800" dirty="0" smtClean="0"/>
              <a:t>to exactly </a:t>
            </a:r>
            <a:r>
              <a:rPr lang="en-US" altLang="ko-KR" sz="1800" dirty="0"/>
              <a:t>compute any function</a:t>
            </a:r>
          </a:p>
          <a:p>
            <a:pPr lvl="1"/>
            <a:r>
              <a:rPr lang="en-US" altLang="ko-KR" sz="1800" dirty="0" smtClean="0"/>
              <a:t>The </a:t>
            </a:r>
            <a:r>
              <a:rPr lang="en-US" altLang="ko-KR" sz="1800" dirty="0"/>
              <a:t>class of functions which can be approximated in the way described are </a:t>
            </a:r>
            <a:r>
              <a:rPr lang="en-US" altLang="ko-KR" sz="1800" dirty="0" smtClean="0"/>
              <a:t>the continuous functions</a:t>
            </a:r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3014662"/>
            <a:ext cx="9544050" cy="22193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95199" y="6083854"/>
            <a:ext cx="3716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http://neuralnetworksanddepplearning.com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837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University with one input and one output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Assume </a:t>
            </a:r>
            <a:r>
              <a:rPr lang="en-US" altLang="ko-KR" sz="1800" dirty="0"/>
              <a:t>that the output neuron has the identity activation function</a:t>
            </a:r>
          </a:p>
          <a:p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2452687"/>
            <a:ext cx="9896475" cy="27336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95199" y="6083854"/>
            <a:ext cx="3716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http://neuralnetworksanddepplearning.com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529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University with one input and one output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The </a:t>
            </a:r>
            <a:r>
              <a:rPr lang="en-US" altLang="ko-KR" sz="1800" dirty="0"/>
              <a:t>answer to the question whether any particular function is approximately computable using a neural network is “yes”.</a:t>
            </a:r>
          </a:p>
          <a:p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995199" y="6083854"/>
            <a:ext cx="3716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http://neuralnetworksanddepplearning.com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602111"/>
            <a:ext cx="46101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7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Why </a:t>
            </a:r>
            <a:r>
              <a:rPr lang="en-US" altLang="ko-KR" sz="2800" b="1" dirty="0"/>
              <a:t>deep </a:t>
            </a:r>
            <a:r>
              <a:rPr lang="en-US" altLang="ko-KR" sz="2800" b="1" dirty="0" smtClean="0"/>
              <a:t>networks?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Century Schoolbook" charset="0"/>
                <a:ea typeface="Century Schoolbook" charset="0"/>
                <a:cs typeface="Century Schoolbook" charset="0"/>
              </a:rPr>
              <a:t>Informally: There are functions you can compute with a “small” L-layer deep neural network that shallower networks require exponentially more hidden units to compute. </a:t>
            </a:r>
            <a:endParaRPr lang="ko-KR" altLang="en-US" sz="1800" dirty="0"/>
          </a:p>
        </p:txBody>
      </p:sp>
      <p:sp>
        <p:nvSpPr>
          <p:cNvPr id="128" name="내용 개체 틀 2"/>
          <p:cNvSpPr txBox="1">
            <a:spLocks/>
          </p:cNvSpPr>
          <p:nvPr/>
        </p:nvSpPr>
        <p:spPr>
          <a:xfrm>
            <a:off x="838200" y="2528552"/>
            <a:ext cx="4018703" cy="43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/>
              <a:t>e.g., x1 </a:t>
            </a:r>
            <a:r>
              <a:rPr lang="en-US" altLang="ko-KR" sz="1800" b="1" dirty="0" smtClean="0"/>
              <a:t>XOR</a:t>
            </a:r>
            <a:r>
              <a:rPr lang="en-US" altLang="ko-KR" sz="1800" dirty="0" smtClean="0"/>
              <a:t> x2 </a:t>
            </a:r>
            <a:r>
              <a:rPr lang="en-US" altLang="ko-KR" sz="1800" b="1" dirty="0" smtClean="0"/>
              <a:t>XOR</a:t>
            </a:r>
            <a:r>
              <a:rPr lang="en-US" altLang="ko-KR" sz="1800" dirty="0" smtClean="0"/>
              <a:t> x3 </a:t>
            </a:r>
            <a:r>
              <a:rPr lang="en-US" altLang="ko-KR" sz="1800" b="1" dirty="0" smtClean="0"/>
              <a:t>XOR</a:t>
            </a:r>
            <a:r>
              <a:rPr lang="en-US" altLang="ko-KR" sz="1800" dirty="0" smtClean="0"/>
              <a:t> … </a:t>
            </a:r>
            <a:r>
              <a:rPr lang="en-US" altLang="ko-KR" sz="1800" dirty="0" err="1" smtClean="0"/>
              <a:t>xn</a:t>
            </a:r>
            <a:endParaRPr lang="ko-KR" altLang="en-US" sz="1800" dirty="0"/>
          </a:p>
        </p:txBody>
      </p:sp>
      <p:grpSp>
        <p:nvGrpSpPr>
          <p:cNvPr id="260" name="그룹 259"/>
          <p:cNvGrpSpPr/>
          <p:nvPr/>
        </p:nvGrpSpPr>
        <p:grpSpPr>
          <a:xfrm>
            <a:off x="1188173" y="3062290"/>
            <a:ext cx="4897763" cy="2754104"/>
            <a:chOff x="1188173" y="3559831"/>
            <a:chExt cx="4897763" cy="2754104"/>
          </a:xfrm>
        </p:grpSpPr>
        <p:sp>
          <p:nvSpPr>
            <p:cNvPr id="5" name="순서도: 연결자 4"/>
            <p:cNvSpPr/>
            <p:nvPr/>
          </p:nvSpPr>
          <p:spPr>
            <a:xfrm>
              <a:off x="3003623" y="3744497"/>
              <a:ext cx="524933" cy="50454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XOR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8528" y="3978741"/>
              <a:ext cx="99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x2</a:t>
              </a:r>
              <a:endParaRPr lang="ko-KR" altLang="en-US" dirty="0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3003623" y="4571661"/>
              <a:ext cx="491064" cy="48294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XOR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2981333" y="5434027"/>
              <a:ext cx="491064" cy="49436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XOR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81" idx="3"/>
              <a:endCxn id="5" idx="2"/>
            </p:cNvCxnSpPr>
            <p:nvPr/>
          </p:nvCxnSpPr>
          <p:spPr>
            <a:xfrm>
              <a:off x="2219155" y="3744497"/>
              <a:ext cx="784468" cy="2522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17" idx="3"/>
              <a:endCxn id="8" idx="2"/>
            </p:cNvCxnSpPr>
            <p:nvPr/>
          </p:nvCxnSpPr>
          <p:spPr>
            <a:xfrm>
              <a:off x="2197513" y="4628467"/>
              <a:ext cx="806110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endCxn id="9" idx="2"/>
            </p:cNvCxnSpPr>
            <p:nvPr/>
          </p:nvCxnSpPr>
          <p:spPr>
            <a:xfrm flipV="1">
              <a:off x="2244797" y="5681208"/>
              <a:ext cx="736536" cy="1301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198446" y="4443801"/>
              <a:ext cx="99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x3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8173" y="4862711"/>
              <a:ext cx="99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x4</a:t>
              </a:r>
              <a:endParaRPr lang="ko-KR" altLang="en-US" dirty="0"/>
            </a:p>
          </p:txBody>
        </p:sp>
        <p:cxnSp>
          <p:nvCxnSpPr>
            <p:cNvPr id="20" name="직선 화살표 연결선 19"/>
            <p:cNvCxnSpPr>
              <a:stCxn id="18" idx="3"/>
              <a:endCxn id="8" idx="2"/>
            </p:cNvCxnSpPr>
            <p:nvPr/>
          </p:nvCxnSpPr>
          <p:spPr>
            <a:xfrm flipV="1">
              <a:off x="2187240" y="4813133"/>
              <a:ext cx="816383" cy="2342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7" idx="3"/>
              <a:endCxn id="5" idx="2"/>
            </p:cNvCxnSpPr>
            <p:nvPr/>
          </p:nvCxnSpPr>
          <p:spPr>
            <a:xfrm flipV="1">
              <a:off x="2217595" y="3996771"/>
              <a:ext cx="786028" cy="1666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02" idx="3"/>
              <a:endCxn id="9" idx="2"/>
            </p:cNvCxnSpPr>
            <p:nvPr/>
          </p:nvCxnSpPr>
          <p:spPr>
            <a:xfrm>
              <a:off x="2192632" y="5510792"/>
              <a:ext cx="788701" cy="1704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220088" y="3559831"/>
              <a:ext cx="99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x1</a:t>
              </a:r>
              <a:endParaRPr lang="ko-KR" alt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193565" y="5326126"/>
              <a:ext cx="99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x5</a:t>
              </a:r>
              <a:endParaRPr lang="ko-KR" altLang="en-US" dirty="0"/>
            </a:p>
          </p:txBody>
        </p:sp>
        <p:cxnSp>
          <p:nvCxnSpPr>
            <p:cNvPr id="129" name="직선 화살표 연결선 128"/>
            <p:cNvCxnSpPr>
              <a:stCxn id="5" idx="6"/>
              <a:endCxn id="135" idx="2"/>
            </p:cNvCxnSpPr>
            <p:nvPr/>
          </p:nvCxnSpPr>
          <p:spPr>
            <a:xfrm>
              <a:off x="3528556" y="3996771"/>
              <a:ext cx="228602" cy="4937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>
              <a:stCxn id="8" idx="6"/>
              <a:endCxn id="135" idx="2"/>
            </p:cNvCxnSpPr>
            <p:nvPr/>
          </p:nvCxnSpPr>
          <p:spPr>
            <a:xfrm flipV="1">
              <a:off x="3494687" y="4490516"/>
              <a:ext cx="262471" cy="3226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순서도: 연결자 134"/>
            <p:cNvSpPr/>
            <p:nvPr/>
          </p:nvSpPr>
          <p:spPr>
            <a:xfrm>
              <a:off x="3757158" y="4249044"/>
              <a:ext cx="491064" cy="48294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XOR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순서도: 연결자 137"/>
            <p:cNvSpPr/>
            <p:nvPr/>
          </p:nvSpPr>
          <p:spPr>
            <a:xfrm>
              <a:off x="3717869" y="5738143"/>
              <a:ext cx="491064" cy="48294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XOR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9" name="직선 화살표 연결선 138"/>
            <p:cNvCxnSpPr>
              <a:stCxn id="9" idx="6"/>
              <a:endCxn id="138" idx="2"/>
            </p:cNvCxnSpPr>
            <p:nvPr/>
          </p:nvCxnSpPr>
          <p:spPr>
            <a:xfrm>
              <a:off x="3472397" y="5681208"/>
              <a:ext cx="245472" cy="2984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순서도: 연결자 141"/>
            <p:cNvSpPr/>
            <p:nvPr/>
          </p:nvSpPr>
          <p:spPr>
            <a:xfrm>
              <a:off x="4553347" y="4951084"/>
              <a:ext cx="491064" cy="48294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XOR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3" name="직선 화살표 연결선 142"/>
            <p:cNvCxnSpPr>
              <a:endCxn id="138" idx="2"/>
            </p:cNvCxnSpPr>
            <p:nvPr/>
          </p:nvCxnSpPr>
          <p:spPr>
            <a:xfrm flipV="1">
              <a:off x="3390560" y="5979615"/>
              <a:ext cx="327309" cy="3343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/>
            <p:cNvCxnSpPr>
              <a:stCxn id="138" idx="6"/>
              <a:endCxn id="142" idx="2"/>
            </p:cNvCxnSpPr>
            <p:nvPr/>
          </p:nvCxnSpPr>
          <p:spPr>
            <a:xfrm flipV="1">
              <a:off x="4208933" y="5192556"/>
              <a:ext cx="344414" cy="787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/>
            <p:cNvCxnSpPr>
              <a:stCxn id="135" idx="6"/>
              <a:endCxn id="142" idx="2"/>
            </p:cNvCxnSpPr>
            <p:nvPr/>
          </p:nvCxnSpPr>
          <p:spPr>
            <a:xfrm>
              <a:off x="4248222" y="4490516"/>
              <a:ext cx="305125" cy="702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화살표 연결선 157"/>
            <p:cNvCxnSpPr>
              <a:stCxn id="142" idx="6"/>
            </p:cNvCxnSpPr>
            <p:nvPr/>
          </p:nvCxnSpPr>
          <p:spPr>
            <a:xfrm>
              <a:off x="5044411" y="5192556"/>
              <a:ext cx="3051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5086869" y="5007889"/>
              <a:ext cx="99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y</a:t>
              </a:r>
              <a:endParaRPr lang="ko-KR" altLang="en-US" dirty="0"/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1976718" y="5877220"/>
            <a:ext cx="337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Depth of NN : O(</a:t>
            </a:r>
            <a:r>
              <a:rPr lang="en-US" altLang="ko-KR" dirty="0" err="1" smtClean="0">
                <a:solidFill>
                  <a:srgbClr val="FF0000"/>
                </a:solidFill>
              </a:rPr>
              <a:t>logN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mtClean="0">
                <a:solidFill>
                  <a:srgbClr val="FF0000"/>
                </a:solidFill>
                <a:sym typeface="Wingdings" panose="05000000000000000000" pitchFamily="2" charset="2"/>
              </a:rPr>
              <a:t>N-1 Nodes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262" name="그룹 261"/>
          <p:cNvGrpSpPr/>
          <p:nvPr/>
        </p:nvGrpSpPr>
        <p:grpSpPr>
          <a:xfrm>
            <a:off x="6880761" y="2948850"/>
            <a:ext cx="3227102" cy="2754027"/>
            <a:chOff x="6880761" y="2948850"/>
            <a:chExt cx="3227102" cy="2754027"/>
          </a:xfrm>
        </p:grpSpPr>
        <p:sp>
          <p:nvSpPr>
            <p:cNvPr id="165" name="TextBox 164"/>
            <p:cNvSpPr txBox="1"/>
            <p:nvPr/>
          </p:nvSpPr>
          <p:spPr>
            <a:xfrm>
              <a:off x="6911116" y="3439950"/>
              <a:ext cx="99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x2</a:t>
              </a:r>
              <a:endParaRPr lang="ko-KR" altLang="en-US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891034" y="3905010"/>
              <a:ext cx="99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x3</a:t>
              </a:r>
              <a:endParaRPr lang="ko-KR" alt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880761" y="4323920"/>
              <a:ext cx="99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x4</a:t>
              </a:r>
              <a:endParaRPr lang="ko-KR" alt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912676" y="3021040"/>
              <a:ext cx="99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x1</a:t>
              </a:r>
              <a:endParaRPr lang="ko-KR" alt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886153" y="4787335"/>
              <a:ext cx="99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x5</a:t>
              </a:r>
              <a:endParaRPr lang="ko-KR" altLang="en-US" dirty="0"/>
            </a:p>
          </p:txBody>
        </p:sp>
        <p:cxnSp>
          <p:nvCxnSpPr>
            <p:cNvPr id="170" name="직선 화살표 연결선 169"/>
            <p:cNvCxnSpPr>
              <a:stCxn id="168" idx="3"/>
              <a:endCxn id="173" idx="2"/>
            </p:cNvCxnSpPr>
            <p:nvPr/>
          </p:nvCxnSpPr>
          <p:spPr>
            <a:xfrm flipV="1">
              <a:off x="7911743" y="3201124"/>
              <a:ext cx="573127" cy="4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순서도: 연결자 172"/>
            <p:cNvSpPr/>
            <p:nvPr/>
          </p:nvSpPr>
          <p:spPr>
            <a:xfrm>
              <a:off x="8484870" y="2948850"/>
              <a:ext cx="524933" cy="50454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6" name="순서도: 연결자 175"/>
            <p:cNvSpPr/>
            <p:nvPr/>
          </p:nvSpPr>
          <p:spPr>
            <a:xfrm>
              <a:off x="8484870" y="3557008"/>
              <a:ext cx="524933" cy="50454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7" name="순서도: 연결자 176"/>
            <p:cNvSpPr/>
            <p:nvPr/>
          </p:nvSpPr>
          <p:spPr>
            <a:xfrm>
              <a:off x="8484870" y="4201269"/>
              <a:ext cx="524933" cy="50454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8" name="순서도: 연결자 177"/>
            <p:cNvSpPr/>
            <p:nvPr/>
          </p:nvSpPr>
          <p:spPr>
            <a:xfrm>
              <a:off x="8484870" y="4828323"/>
              <a:ext cx="524933" cy="50454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9" name="직선 화살표 연결선 178"/>
            <p:cNvCxnSpPr>
              <a:stCxn id="165" idx="3"/>
              <a:endCxn id="173" idx="2"/>
            </p:cNvCxnSpPr>
            <p:nvPr/>
          </p:nvCxnSpPr>
          <p:spPr>
            <a:xfrm flipV="1">
              <a:off x="7910183" y="3201124"/>
              <a:ext cx="574687" cy="4234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/>
            <p:cNvCxnSpPr>
              <a:stCxn id="166" idx="3"/>
              <a:endCxn id="173" idx="2"/>
            </p:cNvCxnSpPr>
            <p:nvPr/>
          </p:nvCxnSpPr>
          <p:spPr>
            <a:xfrm flipV="1">
              <a:off x="7890101" y="3201124"/>
              <a:ext cx="594769" cy="8885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/>
            <p:cNvCxnSpPr>
              <a:stCxn id="167" idx="3"/>
              <a:endCxn id="173" idx="2"/>
            </p:cNvCxnSpPr>
            <p:nvPr/>
          </p:nvCxnSpPr>
          <p:spPr>
            <a:xfrm flipV="1">
              <a:off x="7879828" y="3201124"/>
              <a:ext cx="605042" cy="13074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>
              <a:stCxn id="169" idx="3"/>
              <a:endCxn id="173" idx="2"/>
            </p:cNvCxnSpPr>
            <p:nvPr/>
          </p:nvCxnSpPr>
          <p:spPr>
            <a:xfrm flipV="1">
              <a:off x="7885220" y="3201124"/>
              <a:ext cx="599650" cy="1770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화살표 연결선 190"/>
            <p:cNvCxnSpPr>
              <a:endCxn id="173" idx="2"/>
            </p:cNvCxnSpPr>
            <p:nvPr/>
          </p:nvCxnSpPr>
          <p:spPr>
            <a:xfrm flipV="1">
              <a:off x="7905302" y="3201124"/>
              <a:ext cx="579568" cy="22809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/>
            <p:cNvCxnSpPr>
              <a:stCxn id="168" idx="3"/>
              <a:endCxn id="176" idx="2"/>
            </p:cNvCxnSpPr>
            <p:nvPr/>
          </p:nvCxnSpPr>
          <p:spPr>
            <a:xfrm>
              <a:off x="7911743" y="3205706"/>
              <a:ext cx="573127" cy="6035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/>
            <p:cNvCxnSpPr>
              <a:stCxn id="168" idx="3"/>
              <a:endCxn id="177" idx="2"/>
            </p:cNvCxnSpPr>
            <p:nvPr/>
          </p:nvCxnSpPr>
          <p:spPr>
            <a:xfrm>
              <a:off x="7911743" y="3205706"/>
              <a:ext cx="573127" cy="1247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>
              <a:stCxn id="168" idx="3"/>
              <a:endCxn id="178" idx="2"/>
            </p:cNvCxnSpPr>
            <p:nvPr/>
          </p:nvCxnSpPr>
          <p:spPr>
            <a:xfrm>
              <a:off x="7911743" y="3205706"/>
              <a:ext cx="573127" cy="18748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화살표 연결선 202"/>
            <p:cNvCxnSpPr>
              <a:stCxn id="168" idx="3"/>
            </p:cNvCxnSpPr>
            <p:nvPr/>
          </p:nvCxnSpPr>
          <p:spPr>
            <a:xfrm>
              <a:off x="7911743" y="3205706"/>
              <a:ext cx="588328" cy="24564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화살표 연결선 205"/>
            <p:cNvCxnSpPr>
              <a:stCxn id="165" idx="3"/>
              <a:endCxn id="176" idx="2"/>
            </p:cNvCxnSpPr>
            <p:nvPr/>
          </p:nvCxnSpPr>
          <p:spPr>
            <a:xfrm>
              <a:off x="7910183" y="3624616"/>
              <a:ext cx="574687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화살표 연결선 208"/>
            <p:cNvCxnSpPr>
              <a:stCxn id="165" idx="3"/>
              <a:endCxn id="177" idx="2"/>
            </p:cNvCxnSpPr>
            <p:nvPr/>
          </p:nvCxnSpPr>
          <p:spPr>
            <a:xfrm>
              <a:off x="7910183" y="3624616"/>
              <a:ext cx="574687" cy="8289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화살표 연결선 211"/>
            <p:cNvCxnSpPr>
              <a:stCxn id="165" idx="3"/>
              <a:endCxn id="178" idx="2"/>
            </p:cNvCxnSpPr>
            <p:nvPr/>
          </p:nvCxnSpPr>
          <p:spPr>
            <a:xfrm>
              <a:off x="7910183" y="3624616"/>
              <a:ext cx="574687" cy="14559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66" idx="3"/>
              <a:endCxn id="176" idx="2"/>
            </p:cNvCxnSpPr>
            <p:nvPr/>
          </p:nvCxnSpPr>
          <p:spPr>
            <a:xfrm flipV="1">
              <a:off x="7890101" y="3809282"/>
              <a:ext cx="594769" cy="28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화살표 연결선 217"/>
            <p:cNvCxnSpPr>
              <a:stCxn id="166" idx="3"/>
              <a:endCxn id="177" idx="2"/>
            </p:cNvCxnSpPr>
            <p:nvPr/>
          </p:nvCxnSpPr>
          <p:spPr>
            <a:xfrm>
              <a:off x="7890101" y="4089676"/>
              <a:ext cx="594769" cy="3638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화살표 연결선 220"/>
            <p:cNvCxnSpPr>
              <a:endCxn id="178" idx="2"/>
            </p:cNvCxnSpPr>
            <p:nvPr/>
          </p:nvCxnSpPr>
          <p:spPr>
            <a:xfrm>
              <a:off x="7855183" y="4067611"/>
              <a:ext cx="629687" cy="10129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화살표 연결선 222"/>
            <p:cNvCxnSpPr>
              <a:stCxn id="166" idx="3"/>
            </p:cNvCxnSpPr>
            <p:nvPr/>
          </p:nvCxnSpPr>
          <p:spPr>
            <a:xfrm>
              <a:off x="7890101" y="4089676"/>
              <a:ext cx="594769" cy="16132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화살표 연결선 225"/>
            <p:cNvCxnSpPr>
              <a:stCxn id="167" idx="3"/>
              <a:endCxn id="177" idx="2"/>
            </p:cNvCxnSpPr>
            <p:nvPr/>
          </p:nvCxnSpPr>
          <p:spPr>
            <a:xfrm flipV="1">
              <a:off x="7879828" y="4453543"/>
              <a:ext cx="605042" cy="550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화살표 연결선 228"/>
            <p:cNvCxnSpPr>
              <a:stCxn id="167" idx="3"/>
              <a:endCxn id="178" idx="2"/>
            </p:cNvCxnSpPr>
            <p:nvPr/>
          </p:nvCxnSpPr>
          <p:spPr>
            <a:xfrm>
              <a:off x="7879828" y="4508586"/>
              <a:ext cx="605042" cy="5720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화살표 연결선 231"/>
            <p:cNvCxnSpPr>
              <a:stCxn id="169" idx="3"/>
              <a:endCxn id="177" idx="2"/>
            </p:cNvCxnSpPr>
            <p:nvPr/>
          </p:nvCxnSpPr>
          <p:spPr>
            <a:xfrm flipV="1">
              <a:off x="7885220" y="4453543"/>
              <a:ext cx="599650" cy="518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화살표 연결선 234"/>
            <p:cNvCxnSpPr>
              <a:stCxn id="169" idx="3"/>
              <a:endCxn id="176" idx="2"/>
            </p:cNvCxnSpPr>
            <p:nvPr/>
          </p:nvCxnSpPr>
          <p:spPr>
            <a:xfrm flipV="1">
              <a:off x="7885220" y="3809282"/>
              <a:ext cx="599650" cy="11627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화살표 연결선 237"/>
            <p:cNvCxnSpPr>
              <a:stCxn id="169" idx="3"/>
              <a:endCxn id="178" idx="2"/>
            </p:cNvCxnSpPr>
            <p:nvPr/>
          </p:nvCxnSpPr>
          <p:spPr>
            <a:xfrm>
              <a:off x="7885220" y="4972001"/>
              <a:ext cx="599650" cy="1085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화살표 연결선 240"/>
            <p:cNvCxnSpPr/>
            <p:nvPr/>
          </p:nvCxnSpPr>
          <p:spPr>
            <a:xfrm>
              <a:off x="7924061" y="4964482"/>
              <a:ext cx="560809" cy="6708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순서도: 연결자 243"/>
            <p:cNvSpPr/>
            <p:nvPr/>
          </p:nvSpPr>
          <p:spPr>
            <a:xfrm>
              <a:off x="9582930" y="4220762"/>
              <a:ext cx="524933" cy="50454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5" name="직선 화살표 연결선 244"/>
            <p:cNvCxnSpPr>
              <a:stCxn id="173" idx="6"/>
              <a:endCxn id="244" idx="2"/>
            </p:cNvCxnSpPr>
            <p:nvPr/>
          </p:nvCxnSpPr>
          <p:spPr>
            <a:xfrm>
              <a:off x="9009803" y="3201124"/>
              <a:ext cx="573127" cy="12719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화살표 연결선 247"/>
            <p:cNvCxnSpPr>
              <a:stCxn id="176" idx="6"/>
              <a:endCxn id="244" idx="2"/>
            </p:cNvCxnSpPr>
            <p:nvPr/>
          </p:nvCxnSpPr>
          <p:spPr>
            <a:xfrm>
              <a:off x="9009803" y="3809282"/>
              <a:ext cx="573127" cy="6637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화살표 연결선 250"/>
            <p:cNvCxnSpPr>
              <a:stCxn id="177" idx="6"/>
              <a:endCxn id="244" idx="2"/>
            </p:cNvCxnSpPr>
            <p:nvPr/>
          </p:nvCxnSpPr>
          <p:spPr>
            <a:xfrm>
              <a:off x="9009803" y="4453543"/>
              <a:ext cx="573127" cy="194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화살표 연결선 253"/>
            <p:cNvCxnSpPr>
              <a:stCxn id="178" idx="6"/>
              <a:endCxn id="244" idx="2"/>
            </p:cNvCxnSpPr>
            <p:nvPr/>
          </p:nvCxnSpPr>
          <p:spPr>
            <a:xfrm flipV="1">
              <a:off x="9009803" y="4473036"/>
              <a:ext cx="573127" cy="6075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화살표 연결선 256"/>
            <p:cNvCxnSpPr>
              <a:endCxn id="244" idx="2"/>
            </p:cNvCxnSpPr>
            <p:nvPr/>
          </p:nvCxnSpPr>
          <p:spPr>
            <a:xfrm flipV="1">
              <a:off x="8985706" y="4473036"/>
              <a:ext cx="597224" cy="12298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" name="TextBox 260"/>
          <p:cNvSpPr txBox="1"/>
          <p:nvPr/>
        </p:nvSpPr>
        <p:spPr>
          <a:xfrm>
            <a:off x="7126941" y="5851992"/>
            <a:ext cx="446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To consider All possible combination, O(2^n) nodes are required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9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err="1" smtClean="0"/>
              <a:t>Hyperparameters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800" dirty="0" smtClean="0"/>
                  <a:t>Parameters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8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800" dirty="0" smtClean="0"/>
                  <a:t>,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800" dirty="0" smtClean="0"/>
                  <a:t>,…</a:t>
                </a:r>
                <a:endParaRPr lang="en-US" altLang="ko-KR" sz="1800" dirty="0"/>
              </a:p>
              <a:p>
                <a:r>
                  <a:rPr lang="en-US" altLang="ko-KR" sz="1800" dirty="0" err="1" smtClean="0"/>
                  <a:t>Hyperparameters</a:t>
                </a:r>
                <a:r>
                  <a:rPr lang="en-US" altLang="ko-KR" sz="1800" dirty="0" smtClean="0"/>
                  <a:t> (are used to determine the parameters) : </a:t>
                </a:r>
              </a:p>
              <a:p>
                <a:pPr lvl="1"/>
                <a:r>
                  <a:rPr lang="en-US" altLang="ko-KR" sz="1800" dirty="0" smtClean="0"/>
                  <a:t>Learning rate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sz="1800" b="0" dirty="0" smtClean="0"/>
              </a:p>
              <a:p>
                <a:pPr lvl="1"/>
                <a:r>
                  <a:rPr lang="en-US" altLang="ko-KR" sz="1800" dirty="0" smtClean="0"/>
                  <a:t>#iterations</a:t>
                </a:r>
              </a:p>
              <a:p>
                <a:pPr lvl="1"/>
                <a:r>
                  <a:rPr lang="en-US" altLang="ko-KR" sz="1800" dirty="0" smtClean="0"/>
                  <a:t>#hidden layers L</a:t>
                </a:r>
              </a:p>
              <a:p>
                <a:pPr lvl="1"/>
                <a:r>
                  <a:rPr lang="en-US" altLang="ko-KR" sz="1800" dirty="0" smtClean="0"/>
                  <a:t>#</a:t>
                </a:r>
                <a:r>
                  <a:rPr lang="en-US" altLang="ko-KR" sz="1800" dirty="0"/>
                  <a:t>hidden </a:t>
                </a:r>
                <a:r>
                  <a:rPr lang="en-US" altLang="ko-KR" sz="1800" dirty="0" smtClean="0"/>
                  <a:t>units 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ko-KR" sz="1800" dirty="0" smtClean="0"/>
              </a:p>
              <a:p>
                <a:pPr lvl="1"/>
                <a:r>
                  <a:rPr lang="en-US" altLang="ko-KR" sz="1800" dirty="0" smtClean="0"/>
                  <a:t>Choice of activation functions </a:t>
                </a:r>
              </a:p>
              <a:p>
                <a:r>
                  <a:rPr lang="en-US" altLang="ko-KR" sz="1800" dirty="0" smtClean="0"/>
                  <a:t>Others</a:t>
                </a:r>
              </a:p>
              <a:p>
                <a:pPr lvl="1"/>
                <a:r>
                  <a:rPr lang="en-US" altLang="ko-KR" sz="1800" dirty="0" smtClean="0"/>
                  <a:t>Momentum, </a:t>
                </a:r>
                <a:r>
                  <a:rPr lang="en-US" altLang="ko-KR" sz="1800" dirty="0" err="1" smtClean="0"/>
                  <a:t>minibatch</a:t>
                </a:r>
                <a:r>
                  <a:rPr lang="en-US" altLang="ko-KR" sz="1800" dirty="0" smtClean="0"/>
                  <a:t> size, regularizations, …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06" t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68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8749</TotalTime>
  <Words>257</Words>
  <Application>Microsoft Office PowerPoint</Application>
  <PresentationFormat>와이드스크린</PresentationFormat>
  <Paragraphs>100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Cambria Math</vt:lpstr>
      <vt:lpstr>Century Schoolbook</vt:lpstr>
      <vt:lpstr>Wingdings</vt:lpstr>
      <vt:lpstr>Office 테마</vt:lpstr>
      <vt:lpstr>Machine Learning Practice</vt:lpstr>
      <vt:lpstr>References</vt:lpstr>
      <vt:lpstr>Deep NNs (vs. shallow NNs)</vt:lpstr>
      <vt:lpstr>Forward and backward functions</vt:lpstr>
      <vt:lpstr>University with one input and one output</vt:lpstr>
      <vt:lpstr>University with one input and one output</vt:lpstr>
      <vt:lpstr>University with one input and one output</vt:lpstr>
      <vt:lpstr>Why deep networks?</vt:lpstr>
      <vt:lpstr>Hyperparameters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Practice</dc:title>
  <dc:creator>hyeonjoong Cho</dc:creator>
  <cp:lastModifiedBy>hyeonjoong Cho</cp:lastModifiedBy>
  <cp:revision>849</cp:revision>
  <dcterms:created xsi:type="dcterms:W3CDTF">2017-09-08T00:20:03Z</dcterms:created>
  <dcterms:modified xsi:type="dcterms:W3CDTF">2018-05-14T01:10:03Z</dcterms:modified>
</cp:coreProperties>
</file>