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95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92" r:id="rId22"/>
    <p:sldId id="385" r:id="rId23"/>
    <p:sldId id="393" r:id="rId24"/>
    <p:sldId id="386" r:id="rId25"/>
    <p:sldId id="394" r:id="rId26"/>
    <p:sldId id="387" r:id="rId27"/>
    <p:sldId id="388" r:id="rId28"/>
    <p:sldId id="389" r:id="rId29"/>
    <p:sldId id="3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CECFA-04DE-4CE3-B65F-52203B814876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D4A5-7EED-43D3-9D67-0A53396B5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5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B680-FEB7-44E1-BAD7-0563EBDE179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class.coursera.org/ml-003/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ymericdamien/TensorFlow-Examples" TargetMode="External"/><Relationship Id="rId4" Type="http://schemas.openxmlformats.org/officeDocument/2006/relationships/hyperlink" Target="https://www.tensorflow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Practice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7. Improving Deep NNs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7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Regularization for NNs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b="0" dirty="0"/>
                  <a:t>Objective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8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800" b="0" dirty="0"/>
                  <a:t> 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ko-KR" sz="1800" b="1" dirty="0"/>
              </a:p>
              <a:p>
                <a:r>
                  <a:rPr lang="en-US" altLang="ko-KR" sz="1800" b="0" dirty="0">
                    <a:solidFill>
                      <a:srgbClr val="FF0000"/>
                    </a:solidFill>
                  </a:rPr>
                  <a:t>Cost function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sup>
                          <m:e>
                            <m:sSup>
                              <m:sSup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1800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r>
                  <a:rPr lang="en-US" altLang="ko-KR" sz="1800" dirty="0">
                    <a:solidFill>
                      <a:schemeClr val="tx1"/>
                    </a:solidFill>
                  </a:rPr>
                  <a:t>Called </a:t>
                </a:r>
                <a:r>
                  <a:rPr lang="en-US" altLang="ko-KR" sz="1800" dirty="0" err="1">
                    <a:solidFill>
                      <a:schemeClr val="tx1"/>
                    </a:solidFill>
                  </a:rPr>
                  <a:t>Frobenius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 norm and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800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ko-KR" sz="1800" dirty="0" err="1">
                    <a:solidFill>
                      <a:schemeClr val="tx1"/>
                    </a:solidFill>
                  </a:rPr>
                  <a:t>backprop</a:t>
                </a:r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𝑏𝑎𝑐𝑘𝑝𝑟𝑜𝑝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b="0" dirty="0"/>
              </a:p>
              <a:p>
                <a:r>
                  <a:rPr lang="en-US" altLang="ko-KR" sz="1800" dirty="0">
                    <a:solidFill>
                      <a:schemeClr val="tx1"/>
                    </a:solidFill>
                  </a:rPr>
                  <a:t>“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weight decay”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is observed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𝑏𝑎𝑐𝑘𝑝𝑟𝑜𝑝</m:t>
                            </m:r>
                          </m:e>
                        </m:d>
                        <m: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 sz="18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𝑏𝑎𝑐𝑘𝑝𝑟𝑜𝑝</m:t>
                        </m:r>
                      </m:e>
                    </m:d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sz="1800" dirty="0"/>
                  <a:t>Note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ko-KR" sz="18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5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How does regularization reduces overfitting?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22" y="1809548"/>
            <a:ext cx="3190875" cy="9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931390" y="1863944"/>
                <a:ext cx="6096000" cy="5093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390" y="1863944"/>
                <a:ext cx="6096000" cy="509307"/>
              </a:xfrm>
              <a:prstGeom prst="rect">
                <a:avLst/>
              </a:prstGeom>
              <a:blipFill rotWithShape="0">
                <a:blip r:embed="rId3"/>
                <a:stretch>
                  <a:fillRect t="-71084" b="-1253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184310"/>
                <a:ext cx="10698707" cy="66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Intuitive reason 1. Assume a 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 Then it causes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to be close to 0. It could almos</a:t>
                </a:r>
                <a:r>
                  <a:rPr lang="en-US" altLang="ko-KR" dirty="0"/>
                  <a:t>t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zero out a lot of the impact of the hidden units and simplify the whole network.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4310"/>
                <a:ext cx="10698707" cy="665310"/>
              </a:xfrm>
              <a:prstGeom prst="rect">
                <a:avLst/>
              </a:prstGeom>
              <a:blipFill rotWithShape="0">
                <a:blip r:embed="rId4"/>
                <a:stretch>
                  <a:fillRect l="-399" t="-1835" b="-13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199" y="4161854"/>
                <a:ext cx="10698707" cy="66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Intuitive reason 2.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to be in the linear range of the activation function (e.g.,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tanh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61854"/>
                <a:ext cx="10698707" cy="665310"/>
              </a:xfrm>
              <a:prstGeom prst="rect">
                <a:avLst/>
              </a:prstGeom>
              <a:blipFill rotWithShape="0">
                <a:blip r:embed="rId5"/>
                <a:stretch>
                  <a:fillRect l="-342" t="-2752" b="-13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99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Dropout regularization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52" y="1578057"/>
            <a:ext cx="3562350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99" y="1826241"/>
            <a:ext cx="360045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5576" y="3712191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49011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each layer, we eliminate nodes based on a certain probability. It provides us with a smaller network.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02471" y="3712191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21169" y="3697456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1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Implementation (</a:t>
            </a:r>
            <a:r>
              <a:rPr lang="en-US" altLang="ko-KR" sz="2800" b="1" dirty="0">
                <a:solidFill>
                  <a:schemeClr val="accent1"/>
                </a:solidFill>
              </a:rPr>
              <a:t>Inverted dropout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152575" y="2199577"/>
            <a:ext cx="8214240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keep_prob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0.8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d3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a3.shape[0], a3.shape[1] ) &lt;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keep_prop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d3 is a Boolean matrix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a3 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np.multiply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a3, d3 )</a:t>
            </a:r>
          </a:p>
          <a:p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a3 /= 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keep_prob</a:t>
            </a:r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230" y="1690688"/>
            <a:ext cx="51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Assume that we have 3rd layer for dropout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8191" y="3734426"/>
                <a:ext cx="10044752" cy="1496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keep_prob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dirty="0"/>
                  <a:t>: </a:t>
                </a:r>
                <a:r>
                  <a:rPr lang="en-US" altLang="ko-KR" dirty="0" err="1"/>
                  <a:t>probablity</a:t>
                </a:r>
                <a:r>
                  <a:rPr lang="en-US" altLang="ko-KR" dirty="0"/>
                  <a:t> that a given hidden unit will be kept.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a3 /= </a:t>
                </a: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keep_prob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:r>
                  <a:rPr lang="en-US" altLang="ko-KR" dirty="0">
                    <a:latin typeface="+mj-lt"/>
                    <a:cs typeface="Courier New" panose="02070309020205020404" pitchFamily="49" charset="0"/>
                  </a:rPr>
                  <a:t>For compensation. For example, if we have 50 nodes in the layer, 10 nodes may shut off. Then,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𝑤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latin typeface="+mj-lt"/>
                    <a:cs typeface="Courier New" panose="02070309020205020404" pitchFamily="49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latin typeface="+mj-lt"/>
                    <a:cs typeface="Courier New" panose="02070309020205020404" pitchFamily="49" charset="0"/>
                  </a:rPr>
                  <a:t> will be reduced by 20%. </a:t>
                </a:r>
                <a:r>
                  <a:rPr lang="en-US" altLang="ko-KR" dirty="0"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 This </a:t>
                </a:r>
                <a:r>
                  <a:rPr lang="en-US" altLang="ko-KR" b="1" dirty="0">
                    <a:solidFill>
                      <a:schemeClr val="accent1"/>
                    </a:solidFill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inverted dropout</a:t>
                </a:r>
                <a:r>
                  <a:rPr lang="en-US" altLang="ko-KR" b="1" dirty="0"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latin typeface="+mj-lt"/>
                    <a:cs typeface="Courier New" panose="02070309020205020404" pitchFamily="49" charset="0"/>
                    <a:sym typeface="Wingdings" panose="05000000000000000000" pitchFamily="2" charset="2"/>
                  </a:rPr>
                  <a:t>technique makes the test time</a:t>
                </a:r>
                <a:r>
                  <a:rPr lang="en-US" altLang="ko-KR" dirty="0">
                    <a:latin typeface="+mj-lt"/>
                    <a:cs typeface="Courier New" panose="02070309020205020404" pitchFamily="49" charset="0"/>
                  </a:rPr>
                  <a:t> easier.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91" y="3734426"/>
                <a:ext cx="10044752" cy="1496307"/>
              </a:xfrm>
              <a:prstGeom prst="rect">
                <a:avLst/>
              </a:prstGeom>
              <a:blipFill>
                <a:blip r:embed="rId2"/>
                <a:stretch>
                  <a:fillRect l="-425" t="-3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0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Implementation at test time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838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800" b="0" dirty="0"/>
              </a:p>
              <a:p>
                <a:r>
                  <a:rPr lang="en-US" altLang="ko-KR" sz="1800" dirty="0"/>
                  <a:t>No dropout is used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sz="1800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a3 /= </a:t>
                </a:r>
                <a:r>
                  <a:rPr lang="en-US" altLang="ko-KR" sz="18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keep_prob</a:t>
                </a:r>
                <a:r>
                  <a:rPr lang="en-US" altLang="ko-KR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:r>
                  <a:rPr lang="en-US" altLang="ko-KR" sz="1800" dirty="0">
                    <a:cs typeface="Courier New" panose="02070309020205020404" pitchFamily="49" charset="0"/>
                  </a:rPr>
                  <a:t>ensures that even when you don’t implement dropout at test time, the expected value of the activations do not chance.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83856"/>
              </a:xfrm>
              <a:blipFill rotWithShape="0">
                <a:blip r:embed="rId2"/>
                <a:stretch>
                  <a:fillRect l="-406" t="-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Why dropout works?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304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Intuition: the blue node does not rely on any one feature, so have to spread out weights. It tends to have an effect of shrinking the squared norm of the weights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타원 3"/>
          <p:cNvSpPr/>
          <p:nvPr/>
        </p:nvSpPr>
        <p:spPr>
          <a:xfrm>
            <a:off x="2347688" y="2818671"/>
            <a:ext cx="341194" cy="341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329946" y="3285151"/>
            <a:ext cx="341194" cy="341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329946" y="3751631"/>
            <a:ext cx="341194" cy="341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29946" y="4200640"/>
            <a:ext cx="341194" cy="341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13866" y="3522756"/>
            <a:ext cx="341194" cy="34119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4" idx="6"/>
            <a:endCxn id="8" idx="2"/>
          </p:cNvCxnSpPr>
          <p:nvPr/>
        </p:nvCxnSpPr>
        <p:spPr>
          <a:xfrm>
            <a:off x="2688882" y="2989268"/>
            <a:ext cx="524984" cy="7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7"/>
            <a:endCxn id="8" idx="2"/>
          </p:cNvCxnSpPr>
          <p:nvPr/>
        </p:nvCxnSpPr>
        <p:spPr>
          <a:xfrm>
            <a:off x="2621173" y="3335118"/>
            <a:ext cx="592693" cy="35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6"/>
            <a:endCxn id="8" idx="2"/>
          </p:cNvCxnSpPr>
          <p:nvPr/>
        </p:nvCxnSpPr>
        <p:spPr>
          <a:xfrm flipV="1">
            <a:off x="2671140" y="3693353"/>
            <a:ext cx="542726" cy="22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6"/>
            <a:endCxn id="8" idx="2"/>
          </p:cNvCxnSpPr>
          <p:nvPr/>
        </p:nvCxnSpPr>
        <p:spPr>
          <a:xfrm flipV="1">
            <a:off x="2671140" y="3693353"/>
            <a:ext cx="542726" cy="6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6"/>
          </p:cNvCxnSpPr>
          <p:nvPr/>
        </p:nvCxnSpPr>
        <p:spPr>
          <a:xfrm>
            <a:off x="3555060" y="3693353"/>
            <a:ext cx="524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곱셈 기호 23"/>
          <p:cNvSpPr/>
          <p:nvPr/>
        </p:nvSpPr>
        <p:spPr>
          <a:xfrm>
            <a:off x="2176256" y="3129015"/>
            <a:ext cx="548640" cy="6182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4"/>
          <p:cNvSpPr/>
          <p:nvPr/>
        </p:nvSpPr>
        <p:spPr>
          <a:xfrm>
            <a:off x="2176256" y="4062114"/>
            <a:ext cx="548640" cy="6182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67" y="2488577"/>
            <a:ext cx="4391025" cy="263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내용 개체 틀 2"/>
              <p:cNvSpPr txBox="1">
                <a:spLocks/>
              </p:cNvSpPr>
              <p:nvPr/>
            </p:nvSpPr>
            <p:spPr>
              <a:xfrm>
                <a:off x="838200" y="5287091"/>
                <a:ext cx="10515600" cy="993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/>
                  <a:t>It is feasible to vary </a:t>
                </a:r>
                <a:r>
                  <a:rPr lang="en-US" altLang="ko-KR" sz="1800" dirty="0" err="1"/>
                  <a:t>keep_prob</a:t>
                </a:r>
                <a:r>
                  <a:rPr lang="en-US" altLang="ko-KR" sz="1800" dirty="0"/>
                  <a:t> by layers. 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is high dimensional and thus, lower </a:t>
                </a:r>
                <a:r>
                  <a:rPr lang="en-US" altLang="ko-KR" sz="1800" dirty="0" err="1"/>
                  <a:t>keep_prob</a:t>
                </a:r>
                <a:r>
                  <a:rPr lang="en-US" altLang="ko-KR" sz="1800" dirty="0"/>
                  <a:t> could be given to layer 2.</a:t>
                </a:r>
              </a:p>
              <a:p>
                <a:r>
                  <a:rPr lang="en-US" altLang="ko-KR" sz="1800" dirty="0"/>
                  <a:t>Usually, </a:t>
                </a:r>
                <a:r>
                  <a:rPr lang="en-US" altLang="ko-KR" sz="1800" dirty="0" err="1"/>
                  <a:t>keep_prob</a:t>
                </a:r>
                <a:r>
                  <a:rPr lang="en-US" altLang="ko-KR" sz="1800" dirty="0"/>
                  <a:t>=1.0 is given to the input layer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2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7091"/>
                <a:ext cx="10515600" cy="993046"/>
              </a:xfrm>
              <a:prstGeom prst="rect">
                <a:avLst/>
              </a:prstGeom>
              <a:blipFill rotWithShape="0">
                <a:blip r:embed="rId3"/>
                <a:stretch>
                  <a:fillRect l="-406" t="-4294" b="-7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6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Other tips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If you do not suffer from over-fitting, don’t bother to use dropout.  </a:t>
            </a:r>
          </a:p>
          <a:p>
            <a:r>
              <a:rPr lang="en-US" altLang="ko-KR" sz="1800" dirty="0"/>
              <a:t>For example with the computer vision area, we usually don't have enough data, and almost always suffer form overfitting. Thus, they frequently tends to use drop out.  </a:t>
            </a:r>
          </a:p>
          <a:p>
            <a:r>
              <a:rPr lang="en-US" altLang="ko-KR" sz="1800" dirty="0"/>
              <a:t>One big downside of drop out is that the cost function J is no longer well-defined.  On every iteration, you are randomly killing off a bunch of nodes. Because the cost function J not well defined, it is hard to obtain J that monotonically decrease over every iteration. </a:t>
            </a:r>
          </a:p>
          <a:p>
            <a:r>
              <a:rPr lang="en-US" altLang="ko-KR" sz="1800" dirty="0"/>
              <a:t>At debugging, you want to turn off drop out by setting </a:t>
            </a:r>
            <a:r>
              <a:rPr lang="en-US" altLang="ko-KR" sz="1800" dirty="0" err="1"/>
              <a:t>keep_prop</a:t>
            </a:r>
            <a:r>
              <a:rPr lang="en-US" altLang="ko-KR" sz="1800" dirty="0"/>
              <a:t> to one and you run the code and make sure that it is monotonically decreasing J, and then turn on drop out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056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Other regularization techniques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03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Data augmentation </a:t>
            </a:r>
            <a:r>
              <a:rPr lang="en-US" altLang="ko-KR" sz="1800" dirty="0"/>
              <a:t>: add more generated data into the training set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11" y="2388643"/>
            <a:ext cx="2305050" cy="1562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04932" y="2388643"/>
            <a:ext cx="2343577" cy="15621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831308" y="3169693"/>
            <a:ext cx="668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879144" y="4073858"/>
            <a:ext cx="10515600" cy="143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It is not as good as collecting an additional set of independent examples. But it does not need any additional effort to collect new images.</a:t>
            </a:r>
          </a:p>
          <a:p>
            <a:r>
              <a:rPr lang="en-US" altLang="ko-KR" sz="1800" dirty="0"/>
              <a:t>Rotation, zooming, etc. could generate more examples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249" y="5406718"/>
            <a:ext cx="1019175" cy="1057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087" y="5295688"/>
            <a:ext cx="1038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7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Early stopping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34881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With early stopping you just stop training as soon as the validation error reaches the minimum. It is such a simple and efficient regularization technique that Geoffrey Hinton called it a “beautiful free lunch.”</a:t>
            </a:r>
          </a:p>
          <a:p>
            <a:r>
              <a:rPr lang="en-US" altLang="ko-KR" sz="1800" dirty="0"/>
              <a:t>Downside </a:t>
            </a:r>
          </a:p>
          <a:p>
            <a:pPr lvl="1"/>
            <a:r>
              <a:rPr lang="en-US" altLang="ko-KR" sz="1800" dirty="0"/>
              <a:t>We have two objectives, (1) optimizing the cost function J and (2) not overfitting.</a:t>
            </a:r>
          </a:p>
          <a:p>
            <a:pPr lvl="1"/>
            <a:r>
              <a:rPr lang="en-US" altLang="ko-KR" sz="1800" dirty="0"/>
              <a:t>(1) and (2) should be separate </a:t>
            </a:r>
            <a:r>
              <a:rPr lang="en-US" altLang="ko-KR" sz="1800" dirty="0">
                <a:sym typeface="Wingdings" panose="05000000000000000000" pitchFamily="2" charset="2"/>
              </a:rPr>
              <a:t> Orthogonalization</a:t>
            </a:r>
          </a:p>
          <a:p>
            <a:pPr lvl="1"/>
            <a:r>
              <a:rPr lang="en-US" altLang="ko-KR" sz="1800" dirty="0"/>
              <a:t>Early stopping couples (1) and (2). In other words, by stopping optimization, it resolves the overfitting.</a:t>
            </a:r>
          </a:p>
          <a:p>
            <a:pPr lvl="1"/>
            <a:r>
              <a:rPr lang="en-US" altLang="ko-KR" sz="1800" dirty="0"/>
              <a:t>Recommend to use L2 regularization at the expense of computation (more </a:t>
            </a:r>
            <a:r>
              <a:rPr lang="en-US" altLang="ko-KR" sz="1800" dirty="0" err="1"/>
              <a:t>hyperparameters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081" y="2159474"/>
            <a:ext cx="4714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5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Normalizing training sets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15112" cy="435681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Assume that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r>
                  <a:rPr lang="en-US" altLang="ko-KR" sz="1800" b="0" dirty="0"/>
                  <a:t>Subtract mean </a:t>
                </a: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800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en-US" altLang="ko-KR" sz="1800" dirty="0"/>
                  <a:t>Normalize variance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∗∗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altLang="ko-KR" sz="1800" dirty="0"/>
                  <a:t> (element-wise)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or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Use the same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to normalize the test set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15112" cy="4356811"/>
              </a:xfrm>
              <a:blipFill rotWithShape="0"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50" y="1110927"/>
            <a:ext cx="2059178" cy="142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150" y="2698526"/>
            <a:ext cx="2618167" cy="1550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731" y="4418390"/>
            <a:ext cx="2618167" cy="16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References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Andrew Ng’s ML class</a:t>
            </a:r>
          </a:p>
          <a:p>
            <a:pPr lvl="1"/>
            <a:r>
              <a:rPr lang="en-US" altLang="ko-KR" sz="1400" dirty="0">
                <a:hlinkClick r:id="rId2"/>
              </a:rPr>
              <a:t>https://class.coursera.org/ml-003/lecture</a:t>
            </a:r>
            <a:endParaRPr lang="en-US" altLang="ko-KR" sz="1400" dirty="0"/>
          </a:p>
          <a:p>
            <a:pPr lvl="1"/>
            <a:r>
              <a:rPr lang="en-US" altLang="ko-KR" sz="1400" dirty="0"/>
              <a:t>http://www.holehouse.org/mlclass/ (note)</a:t>
            </a:r>
          </a:p>
          <a:p>
            <a:r>
              <a:rPr lang="en-US" altLang="ko-KR" sz="1400" dirty="0"/>
              <a:t>Convolutional Neural Networks for Visual Recognition.</a:t>
            </a:r>
          </a:p>
          <a:p>
            <a:pPr lvl="1"/>
            <a:r>
              <a:rPr lang="en-US" altLang="ko-KR" sz="1400" dirty="0">
                <a:hlinkClick r:id="rId3"/>
              </a:rPr>
              <a:t>http://cs231n.github.io/</a:t>
            </a:r>
            <a:endParaRPr lang="en-US" altLang="ko-KR" sz="1400" dirty="0"/>
          </a:p>
          <a:p>
            <a:r>
              <a:rPr lang="en-US" altLang="ko-KR" sz="1400" dirty="0" err="1"/>
              <a:t>Tensorflow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4"/>
              </a:rPr>
              <a:t>https://www.tensorflow.org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5"/>
              </a:rPr>
              <a:t>https://github.com/aymericdamien/TensorFlow-Examples</a:t>
            </a:r>
            <a:endParaRPr lang="en-US" altLang="ko-KR" sz="1400" dirty="0"/>
          </a:p>
          <a:p>
            <a:r>
              <a:rPr lang="ko-KR" altLang="en-US" sz="1400" dirty="0"/>
              <a:t>모두의 </a:t>
            </a:r>
            <a:r>
              <a:rPr lang="ko-KR" altLang="en-US" sz="1400" dirty="0" err="1"/>
              <a:t>머신러닝</a:t>
            </a:r>
            <a:endParaRPr lang="en-US" altLang="ko-KR" sz="1400" dirty="0"/>
          </a:p>
          <a:p>
            <a:r>
              <a:rPr lang="en-US" altLang="ko-KR" sz="1400" dirty="0"/>
              <a:t>Wikipedia</a:t>
            </a:r>
          </a:p>
          <a:p>
            <a:r>
              <a:rPr lang="en-US" altLang="ko-KR" sz="1400" dirty="0"/>
              <a:t>Neural Network and Deep Learning, Michael Nielsen, </a:t>
            </a:r>
          </a:p>
          <a:p>
            <a:pPr lvl="1"/>
            <a:r>
              <a:rPr lang="en-US" altLang="ko-KR" sz="1400"/>
              <a:t>http://neuralnetworksanddepplearning.com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652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Why normalize inputs?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700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 x1 and x2 have very different ranges of values, then the corresponding w1 and w2 have different ranges of values too.</a:t>
            </a:r>
          </a:p>
          <a:p>
            <a:r>
              <a:rPr lang="en-US" altLang="ko-KR" sz="1800" dirty="0"/>
              <a:t>The learning rate for the curve of the </a:t>
            </a:r>
            <a:r>
              <a:rPr lang="en-US" altLang="ko-KR" sz="1800" dirty="0" err="1"/>
              <a:t>unnormalized</a:t>
            </a:r>
            <a:r>
              <a:rPr lang="en-US" altLang="ko-KR" sz="1800" dirty="0"/>
              <a:t> inputs can be restricted to be small 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83" y="4026892"/>
            <a:ext cx="2658987" cy="1582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32" y="4096393"/>
            <a:ext cx="2234466" cy="1347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00" y="4193151"/>
            <a:ext cx="1673326" cy="12503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344" y="4073366"/>
            <a:ext cx="2022456" cy="13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Vanishing/exploding gradients </a:t>
            </a:r>
            <a:r>
              <a:rPr lang="en-US" altLang="ko-KR" sz="2800" b="1" dirty="0">
                <a:sym typeface="Wingdings" panose="05000000000000000000" pitchFamily="2" charset="2"/>
              </a:rPr>
              <a:t> unstable gradient problem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We roughly measure the speed of learning by the length of the vector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330450"/>
            <a:ext cx="3724275" cy="20150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643" y="4467225"/>
            <a:ext cx="1433744" cy="1992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775" y="2626286"/>
            <a:ext cx="42100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0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Vanishing/exploding gradients </a:t>
            </a:r>
            <a:r>
              <a:rPr lang="en-US" altLang="ko-KR" sz="2800" b="1" dirty="0">
                <a:sym typeface="Wingdings" panose="05000000000000000000" pitchFamily="2" charset="2"/>
              </a:rPr>
              <a:t> unstable gradient problem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6027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More generally, deep neural networks suffer from unstable gradients; different layers may learn at widely different speeds.</a:t>
                </a:r>
              </a:p>
              <a:p>
                <a:pPr lvl="1"/>
                <a:r>
                  <a:rPr lang="en-US" altLang="ko-KR" sz="1800" dirty="0"/>
                  <a:t>The derivatives can sometimes be very small or big </a:t>
                </a:r>
              </a:p>
              <a:p>
                <a:r>
                  <a:rPr lang="en-US" altLang="ko-KR" sz="1800" dirty="0"/>
                  <a:t>Assume that we have a deep net with 2 nodes for each layer</a:t>
                </a:r>
              </a:p>
              <a:p>
                <a:pPr lvl="1"/>
                <a:r>
                  <a:rPr lang="en-US" altLang="ko-KR" sz="1800" dirty="0"/>
                  <a:t>Assume that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Then,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800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800" dirty="0"/>
                  <a:t> is large (deep net),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/>
                  <a:t> will explode. </a:t>
                </a:r>
              </a:p>
              <a:p>
                <a:pPr lvl="1"/>
                <a:r>
                  <a:rPr lang="en-US" altLang="ko-KR" sz="1800" dirty="0"/>
                  <a:t>Conversely,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800" i="1" dirty="0"/>
                  <a:t>, </a:t>
                </a:r>
                <a:r>
                  <a:rPr lang="en-US" altLang="ko-KR" sz="1800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/>
                  <a:t> will vanish.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60274"/>
              </a:xfrm>
              <a:blipFill>
                <a:blip r:embed="rId2"/>
                <a:stretch>
                  <a:fillRect l="-406" t="-1992" b="-2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96" y="5398258"/>
            <a:ext cx="7124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6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Vanishing/exploding gradients </a:t>
            </a:r>
            <a:r>
              <a:rPr lang="en-US" altLang="ko-KR" sz="2800" b="1" dirty="0">
                <a:sym typeface="Wingdings" panose="05000000000000000000" pitchFamily="2" charset="2"/>
              </a:rPr>
              <a:t> unstable gradient problem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6027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Remember back propagation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ko-KR" altLang="en-US" sz="1800" dirty="0"/>
              </a:p>
              <a:p>
                <a:pPr lvl="1"/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ko-KR" altLang="en-US" sz="1400" dirty="0"/>
              </a:p>
              <a:p>
                <a:r>
                  <a:rPr lang="en-US" altLang="ko-KR" sz="1800" dirty="0"/>
                  <a:t>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800" dirty="0"/>
                  <a:t> are small?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60274"/>
              </a:xfrm>
              <a:blipFill rotWithShape="0">
                <a:blip r:embed="rId2"/>
                <a:stretch>
                  <a:fillRect l="-406" t="-19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07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Vanishing/exploding gradients </a:t>
            </a:r>
            <a:r>
              <a:rPr lang="en-US" altLang="ko-KR" sz="2800" b="1" dirty="0">
                <a:sym typeface="Wingdings" panose="05000000000000000000" pitchFamily="2" charset="2"/>
              </a:rPr>
              <a:t> unstable gradient problem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6574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In a deep net,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 is slightly greater than I, then the activations can explode</a:t>
                </a:r>
              </a:p>
              <a:p>
                <a:r>
                  <a:rPr lang="en-US" altLang="ko-KR" sz="1800" dirty="0"/>
                  <a:t>In a deep net,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 is slightly less than I, then the activations can decrease exponentially </a:t>
                </a:r>
              </a:p>
              <a:p>
                <a:r>
                  <a:rPr lang="en-US" altLang="ko-KR" sz="1800" dirty="0"/>
                  <a:t>It can be applied to derivatives, too.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Although this unfortunate behavior has been empirically observed for quite a while (it was one of the reasons why deep neural networks were mostly abandoned for a long time), it is only around 2010 that significant progress (partial solutions) was made in understanding</a:t>
                </a:r>
              </a:p>
              <a:p>
                <a:r>
                  <a:rPr lang="en-US" altLang="ko-KR" sz="1800" dirty="0"/>
                  <a:t>A paper titled “Understanding the Difficulty of Training Deep Feedforward Neural Networks” by Xavier </a:t>
                </a:r>
                <a:r>
                  <a:rPr lang="en-US" altLang="ko-KR" sz="1800" dirty="0" err="1"/>
                  <a:t>Glorot</a:t>
                </a:r>
                <a:r>
                  <a:rPr lang="en-US" altLang="ko-KR" sz="1800" dirty="0"/>
                  <a:t> and </a:t>
                </a:r>
                <a:r>
                  <a:rPr lang="en-US" altLang="ko-KR" sz="1800" dirty="0" err="1"/>
                  <a:t>Yoshua</a:t>
                </a:r>
                <a:r>
                  <a:rPr lang="en-US" altLang="ko-KR" sz="1800" dirty="0"/>
                  <a:t> </a:t>
                </a:r>
                <a:r>
                  <a:rPr lang="en-US" altLang="ko-KR" sz="1800" dirty="0" err="1"/>
                  <a:t>Bengio</a:t>
                </a:r>
                <a:r>
                  <a:rPr lang="en-US" altLang="ko-KR" sz="1800" dirty="0"/>
                  <a:t> found a few suspects, including the combination of the popular </a:t>
                </a:r>
                <a:r>
                  <a:rPr lang="en-US" altLang="ko-KR" sz="1800" b="1" dirty="0"/>
                  <a:t>logistic sigmoid activation function </a:t>
                </a:r>
                <a:r>
                  <a:rPr lang="en-US" altLang="ko-KR" sz="1800" dirty="0"/>
                  <a:t>and the </a:t>
                </a:r>
                <a:r>
                  <a:rPr lang="en-US" altLang="ko-KR" sz="1800" b="1" dirty="0"/>
                  <a:t>weight initialization technique </a:t>
                </a:r>
                <a:r>
                  <a:rPr lang="en-US" altLang="ko-KR" sz="1800" dirty="0"/>
                  <a:t>that was most popular at the time, namely random initialization using a normal distribution with a mean of 0 and a standard deviation of 1.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65742"/>
              </a:xfrm>
              <a:blipFill rotWithShape="0">
                <a:blip r:embed="rId2"/>
                <a:stretch>
                  <a:fillRect l="-406" t="-1023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4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Weight initialization for deep NNs : single neuron example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8174" y="1825625"/>
            <a:ext cx="6905625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Assume that x and w are initialized with N(0,1).</a:t>
            </a:r>
          </a:p>
          <a:p>
            <a:endParaRPr lang="en-US" altLang="ko-KR" sz="1800" dirty="0"/>
          </a:p>
          <a:p>
            <a:r>
              <a:rPr lang="en-US" altLang="ko-KR" sz="1800" dirty="0"/>
              <a:t>When #input is small,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When #input is 500,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372531"/>
            <a:ext cx="2733675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3575" y="2571750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6" y="4557765"/>
            <a:ext cx="3752847" cy="805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250" y="499352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592" y="2543806"/>
            <a:ext cx="2319337" cy="1125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65416" y="3532802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5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Weight initialization for deep NNs : single neuron example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2787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the larger n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To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dirty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𝑎𝑝𝑒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Especially, </a:t>
                </a:r>
                <a:r>
                  <a:rPr lang="en-US" altLang="ko-KR" sz="1800" dirty="0" err="1"/>
                  <a:t>ReLU</a:t>
                </a:r>
                <a:r>
                  <a:rPr lang="en-US" altLang="ko-KR" sz="1800" dirty="0"/>
                  <a:t> is used as activation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dirty="0"/>
                  <a:t> works better</a:t>
                </a:r>
                <a:r>
                  <a:rPr lang="en-US" altLang="ko-KR" sz="1800" dirty="0" smtClean="0"/>
                  <a:t>. (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he initialization</a:t>
                </a:r>
                <a:r>
                  <a:rPr lang="en-US" altLang="ko-KR" sz="1800" dirty="0" smtClean="0"/>
                  <a:t>)</a:t>
                </a:r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𝑟𝑎𝑛𝑑𝑛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𝑎𝑝𝑒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r>
                  <a:rPr lang="en-US" altLang="ko-KR" sz="1800" dirty="0"/>
                  <a:t>For </a:t>
                </a:r>
                <a:r>
                  <a:rPr lang="en-US" altLang="ko-KR" sz="1800" dirty="0" err="1"/>
                  <a:t>tanh</a:t>
                </a:r>
                <a:r>
                  <a:rPr lang="en-US" altLang="ko-KR" sz="1800" dirty="0"/>
                  <a:t>(), replace </a:t>
                </a:r>
                <a:r>
                  <a:rPr lang="en-US" altLang="ko-KR" sz="1800" dirty="0" err="1"/>
                  <a:t>np.sqrt</a:t>
                </a:r>
                <a:r>
                  <a:rPr lang="en-US" altLang="ko-KR" sz="1800" dirty="0"/>
                  <a:t>() with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Xavier initialization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27878" cy="4351338"/>
              </a:xfrm>
              <a:blipFill rotWithShape="0">
                <a:blip r:embed="rId2"/>
                <a:stretch>
                  <a:fillRect l="-56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2248706"/>
            <a:ext cx="2733675" cy="1981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1999" y="5665569"/>
            <a:ext cx="10887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He. </a:t>
            </a:r>
            <a:r>
              <a:rPr lang="en-US" altLang="ko-KR" sz="1200" smtClean="0"/>
              <a:t>et </a:t>
            </a:r>
            <a:r>
              <a:rPr lang="en-US" altLang="ko-KR" sz="1200" dirty="0" smtClean="0"/>
              <a:t>al., “Delving </a:t>
            </a:r>
            <a:r>
              <a:rPr lang="en-US" altLang="ko-KR" sz="1200" dirty="0"/>
              <a:t>Deep into Rectifiers: Surpassing Human-Level Performance on ImageNet </a:t>
            </a:r>
            <a:r>
              <a:rPr lang="en-US" altLang="ko-KR" sz="1200" dirty="0" smtClean="0"/>
              <a:t>Classification</a:t>
            </a:r>
            <a:r>
              <a:rPr lang="en-US" altLang="ko-KR" sz="1200" smtClean="0"/>
              <a:t>”, 2015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6831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(optional) Numerical approximation of gradient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775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Assume that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is better approximation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altLang="ko-KR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sz="1800" dirty="0"/>
                  <a:t>The error of the first one is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and The error of the second one is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 </a:t>
                </a:r>
              </a:p>
              <a:p>
                <a:r>
                  <a:rPr lang="en-US" altLang="ko-KR" sz="1800" dirty="0"/>
                  <a:t>For example,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dirty="0"/>
                  <a:t>=1 and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1800" dirty="0"/>
                  <a:t>=0.01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ko-KR" sz="1800" dirty="0"/>
                  <a:t>=3.0001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ko-KR" sz="1800" dirty="0"/>
                  <a:t>=3.0301</a:t>
                </a:r>
              </a:p>
              <a:p>
                <a:r>
                  <a:rPr lang="en-US" altLang="ko-KR" sz="1800" dirty="0"/>
                  <a:t>Two sided difference gives better approximation at the expense of computational overhead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77501" cy="4351338"/>
              </a:xfrm>
              <a:blipFill rotWithShape="0">
                <a:blip r:embed="rId2"/>
                <a:stretch>
                  <a:fillRect l="-603" t="-1401" r="-1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293" y="1964496"/>
            <a:ext cx="2476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(optional) Gradient checking for debugging your </a:t>
            </a:r>
            <a:r>
              <a:rPr lang="en-US" altLang="ko-KR" sz="2800" b="1" dirty="0" err="1"/>
              <a:t>backprop</a:t>
            </a:r>
            <a:r>
              <a:rPr lang="en-US" altLang="ko-KR" sz="2800" b="1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6323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concatenate them into a big vector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) becomes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concatenate them into a big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63235"/>
              </a:xfrm>
              <a:blipFill rotWithShape="0">
                <a:blip r:embed="rId2"/>
                <a:stretch>
                  <a:fillRect l="-406" t="-3665" b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1025295" y="3161774"/>
                <a:ext cx="8214240" cy="94474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i: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,…) 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…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altLang="ko-KR" dirty="0"/>
                  <a:t>)/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/>
              </a:p>
              <a:p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95" y="3161774"/>
                <a:ext cx="8214240" cy="944746"/>
              </a:xfrm>
              <a:prstGeom prst="rect">
                <a:avLst/>
              </a:prstGeom>
              <a:blipFill rotWithShape="0">
                <a:blip r:embed="rId3"/>
                <a:stretch>
                  <a:fillRect l="-519" t="-318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3981735" y="4533742"/>
                <a:ext cx="10515600" cy="1959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is supposed to be close to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1800" b="0" dirty="0"/>
                  <a:t>Check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𝑎𝑝𝑝𝑟𝑜𝑥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𝑎𝑝𝑝𝑟𝑜𝑥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/>
                  <a:t>When it becomes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with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1800" dirty="0"/>
                  <a:t>, then it is ok.</a:t>
                </a:r>
              </a:p>
              <a:p>
                <a:pPr lvl="1"/>
                <a:r>
                  <a:rPr lang="en-US" altLang="ko-KR" sz="1800" dirty="0"/>
                  <a:t>When it becomes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with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1800" dirty="0"/>
                  <a:t>, then you need to check</a:t>
                </a:r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35" y="4533742"/>
                <a:ext cx="10515600" cy="1959133"/>
              </a:xfrm>
              <a:prstGeom prst="rect">
                <a:avLst/>
              </a:prstGeom>
              <a:blipFill>
                <a:blip r:embed="rId4"/>
                <a:stretch>
                  <a:fillRect l="-36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(optional) Gradient checking implementation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Don’t use in training, only for debugging</a:t>
                </a:r>
              </a:p>
              <a:p>
                <a:r>
                  <a:rPr lang="en-US" altLang="ko-KR" sz="1800" dirty="0"/>
                  <a:t>If algorithm fails grad check, look at the components to try to identify bug</a:t>
                </a:r>
              </a:p>
              <a:p>
                <a:pPr lvl="1"/>
                <a:r>
                  <a:rPr lang="en-US" altLang="ko-KR" sz="1800" dirty="0"/>
                  <a:t>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1800" dirty="0"/>
                  <a:t> vs.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d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Remember regularization</a:t>
                </a:r>
              </a:p>
              <a:p>
                <a:r>
                  <a:rPr lang="en-US" altLang="ko-KR" sz="1800" dirty="0"/>
                  <a:t>It does not work with dropout due to the randomness</a:t>
                </a:r>
              </a:p>
              <a:p>
                <a:pPr lvl="1"/>
                <a:r>
                  <a:rPr lang="en-US" altLang="ko-KR" sz="1800" dirty="0"/>
                  <a:t>Turn off dropout, grad check, and turn on dropout</a:t>
                </a:r>
              </a:p>
              <a:p>
                <a:r>
                  <a:rPr lang="en-US" altLang="ko-KR" sz="1800" dirty="0"/>
                  <a:t>Run at random initialization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8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Applied ML is a highly iterative process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5939118" cy="239833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#layers</a:t>
            </a:r>
          </a:p>
          <a:p>
            <a:r>
              <a:rPr lang="en-US" altLang="ko-KR" sz="1800" dirty="0"/>
              <a:t>#hidden units</a:t>
            </a:r>
          </a:p>
          <a:p>
            <a:r>
              <a:rPr lang="en-US" altLang="ko-KR" sz="1800" dirty="0"/>
              <a:t>Learning rate</a:t>
            </a:r>
          </a:p>
          <a:p>
            <a:r>
              <a:rPr lang="en-US" altLang="ko-KR" sz="1800" dirty="0"/>
              <a:t>Activation functions</a:t>
            </a:r>
          </a:p>
          <a:p>
            <a:r>
              <a:rPr lang="en-US" altLang="ko-KR" sz="1800" dirty="0"/>
              <a:t>…</a:t>
            </a:r>
          </a:p>
          <a:p>
            <a:r>
              <a:rPr lang="en-US" altLang="ko-KR" sz="1800" dirty="0"/>
              <a:t>Idea </a:t>
            </a:r>
            <a:r>
              <a:rPr lang="en-US" altLang="ko-KR" sz="1800" dirty="0">
                <a:sym typeface="Wingdings" panose="05000000000000000000" pitchFamily="2" charset="2"/>
              </a:rPr>
              <a:t> code  experiment  idea  …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741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Training/validation/test set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9858"/>
            <a:ext cx="10515600" cy="467957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Traditionally, the training data is split into 3 groups.</a:t>
            </a:r>
          </a:p>
          <a:p>
            <a:pPr lvl="1"/>
            <a:r>
              <a:rPr lang="en-US" altLang="ko-KR" sz="1800" dirty="0"/>
              <a:t>Training set, hold-out (cross validation set), test set</a:t>
            </a:r>
          </a:p>
          <a:p>
            <a:r>
              <a:rPr lang="en-US" altLang="ko-KR" sz="1800" dirty="0"/>
              <a:t>Previous era</a:t>
            </a:r>
          </a:p>
          <a:p>
            <a:pPr lvl="1"/>
            <a:r>
              <a:rPr lang="en-US" altLang="ko-KR" sz="1800" dirty="0"/>
              <a:t>70/30, or 60/20/20 was considered as the best practice</a:t>
            </a:r>
          </a:p>
          <a:p>
            <a:pPr lvl="1"/>
            <a:r>
              <a:rPr lang="en-US" altLang="ko-KR" sz="1800" dirty="0"/>
              <a:t>#training example ranges from 100 to 10,000</a:t>
            </a:r>
          </a:p>
          <a:p>
            <a:r>
              <a:rPr lang="en-US" altLang="ko-KR" sz="1800" dirty="0"/>
              <a:t>Big data era</a:t>
            </a:r>
          </a:p>
          <a:p>
            <a:pPr lvl="1"/>
            <a:r>
              <a:rPr lang="en-US" altLang="ko-KR" sz="1800" dirty="0"/>
              <a:t>If we have e.g. </a:t>
            </a:r>
            <a:r>
              <a:rPr lang="en-US" altLang="ko-KR" sz="1800" dirty="0">
                <a:solidFill>
                  <a:srgbClr val="FF0000"/>
                </a:solidFill>
              </a:rPr>
              <a:t>1,000,000 examples,</a:t>
            </a:r>
          </a:p>
          <a:p>
            <a:pPr lvl="1"/>
            <a:r>
              <a:rPr lang="en-US" altLang="ko-KR" sz="1800" dirty="0"/>
              <a:t>Validation set tends to become smaller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98/1/1</a:t>
            </a:r>
            <a:r>
              <a:rPr lang="en-US" altLang="ko-KR" sz="1800" dirty="0"/>
              <a:t> would be good enough</a:t>
            </a:r>
          </a:p>
          <a:p>
            <a:r>
              <a:rPr lang="en-US" altLang="ko-KR" sz="1800" b="1" dirty="0"/>
              <a:t>Make sure that the validation and test set come from the same distribution</a:t>
            </a:r>
          </a:p>
          <a:p>
            <a:pPr lvl="1"/>
            <a:r>
              <a:rPr lang="en-US" altLang="ko-KR" sz="1800" dirty="0"/>
              <a:t>Not having a test set might be okay (only validation set)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760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Bias and Variance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1486788"/>
            <a:ext cx="7724775" cy="224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3271" y="3637729"/>
            <a:ext cx="16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Underfiting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3447" y="3686209"/>
            <a:ext cx="16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Overfiting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988" y="4162801"/>
            <a:ext cx="11416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statistics and machine learning, the bias–variance tradeoff (or dilemma) is the problem of simultaneously minimizing two sources of error that prevent supervised learning algorithms from generalizing beyond their training set:[Wikipedia]</a:t>
            </a:r>
          </a:p>
          <a:p>
            <a:r>
              <a:rPr lang="en-US" altLang="ko-KR" dirty="0"/>
              <a:t>The </a:t>
            </a:r>
            <a:r>
              <a:rPr lang="en-US" altLang="ko-KR" b="1" dirty="0"/>
              <a:t>bias</a:t>
            </a:r>
            <a:r>
              <a:rPr lang="en-US" altLang="ko-KR" dirty="0"/>
              <a:t> is an error from erroneous assumptions in the learning algorithm. High bias can cause an algorithm to miss the relevant relations between features and target outputs (</a:t>
            </a:r>
            <a:r>
              <a:rPr lang="en-US" altLang="ko-KR" b="1" dirty="0" err="1"/>
              <a:t>underfitting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The </a:t>
            </a:r>
            <a:r>
              <a:rPr lang="en-US" altLang="ko-KR" b="1" dirty="0"/>
              <a:t>variance</a:t>
            </a:r>
            <a:r>
              <a:rPr lang="en-US" altLang="ko-KR" dirty="0"/>
              <a:t> is an error from sensitivity to small fluctuations in the training set. High variance can cause an algorithm to model the random noise in the training data, rather than the intended outputs (</a:t>
            </a:r>
            <a:r>
              <a:rPr lang="en-US" altLang="ko-KR" b="1" dirty="0"/>
              <a:t>overfitting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838325" y="1690688"/>
            <a:ext cx="1400175" cy="146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7334250" y="2100331"/>
            <a:ext cx="1019175" cy="1128644"/>
          </a:xfrm>
          <a:custGeom>
            <a:avLst/>
            <a:gdLst>
              <a:gd name="connsiteX0" fmla="*/ 0 w 1019175"/>
              <a:gd name="connsiteY0" fmla="*/ 252344 h 1128644"/>
              <a:gd name="connsiteX1" fmla="*/ 38100 w 1019175"/>
              <a:gd name="connsiteY1" fmla="*/ 204719 h 1128644"/>
              <a:gd name="connsiteX2" fmla="*/ 95250 w 1019175"/>
              <a:gd name="connsiteY2" fmla="*/ 185669 h 1128644"/>
              <a:gd name="connsiteX3" fmla="*/ 123825 w 1019175"/>
              <a:gd name="connsiteY3" fmla="*/ 176144 h 1128644"/>
              <a:gd name="connsiteX4" fmla="*/ 428625 w 1019175"/>
              <a:gd name="connsiteY4" fmla="*/ 157094 h 1128644"/>
              <a:gd name="connsiteX5" fmla="*/ 457200 w 1019175"/>
              <a:gd name="connsiteY5" fmla="*/ 138044 h 1128644"/>
              <a:gd name="connsiteX6" fmla="*/ 485775 w 1019175"/>
              <a:gd name="connsiteY6" fmla="*/ 109469 h 1128644"/>
              <a:gd name="connsiteX7" fmla="*/ 552450 w 1019175"/>
              <a:gd name="connsiteY7" fmla="*/ 80894 h 1128644"/>
              <a:gd name="connsiteX8" fmla="*/ 571500 w 1019175"/>
              <a:gd name="connsiteY8" fmla="*/ 52319 h 1128644"/>
              <a:gd name="connsiteX9" fmla="*/ 638175 w 1019175"/>
              <a:gd name="connsiteY9" fmla="*/ 33269 h 1128644"/>
              <a:gd name="connsiteX10" fmla="*/ 838200 w 1019175"/>
              <a:gd name="connsiteY10" fmla="*/ 4694 h 1128644"/>
              <a:gd name="connsiteX11" fmla="*/ 1009650 w 1019175"/>
              <a:gd name="connsiteY11" fmla="*/ 42794 h 1128644"/>
              <a:gd name="connsiteX12" fmla="*/ 1019175 w 1019175"/>
              <a:gd name="connsiteY12" fmla="*/ 71369 h 1128644"/>
              <a:gd name="connsiteX13" fmla="*/ 990600 w 1019175"/>
              <a:gd name="connsiteY13" fmla="*/ 157094 h 1128644"/>
              <a:gd name="connsiteX14" fmla="*/ 952500 w 1019175"/>
              <a:gd name="connsiteY14" fmla="*/ 166619 h 1128644"/>
              <a:gd name="connsiteX15" fmla="*/ 866775 w 1019175"/>
              <a:gd name="connsiteY15" fmla="*/ 118994 h 1128644"/>
              <a:gd name="connsiteX16" fmla="*/ 838200 w 1019175"/>
              <a:gd name="connsiteY16" fmla="*/ 90419 h 1128644"/>
              <a:gd name="connsiteX17" fmla="*/ 800100 w 1019175"/>
              <a:gd name="connsiteY17" fmla="*/ 80894 h 1128644"/>
              <a:gd name="connsiteX18" fmla="*/ 657225 w 1019175"/>
              <a:gd name="connsiteY18" fmla="*/ 90419 h 1128644"/>
              <a:gd name="connsiteX19" fmla="*/ 628650 w 1019175"/>
              <a:gd name="connsiteY19" fmla="*/ 99944 h 1128644"/>
              <a:gd name="connsiteX20" fmla="*/ 609600 w 1019175"/>
              <a:gd name="connsiteY20" fmla="*/ 128519 h 1128644"/>
              <a:gd name="connsiteX21" fmla="*/ 590550 w 1019175"/>
              <a:gd name="connsiteY21" fmla="*/ 185669 h 1128644"/>
              <a:gd name="connsiteX22" fmla="*/ 590550 w 1019175"/>
              <a:gd name="connsiteY22" fmla="*/ 423794 h 1128644"/>
              <a:gd name="connsiteX23" fmla="*/ 581025 w 1019175"/>
              <a:gd name="connsiteY23" fmla="*/ 461894 h 1128644"/>
              <a:gd name="connsiteX24" fmla="*/ 485775 w 1019175"/>
              <a:gd name="connsiteY24" fmla="*/ 519044 h 1128644"/>
              <a:gd name="connsiteX25" fmla="*/ 466725 w 1019175"/>
              <a:gd name="connsiteY25" fmla="*/ 547619 h 1128644"/>
              <a:gd name="connsiteX26" fmla="*/ 438150 w 1019175"/>
              <a:gd name="connsiteY26" fmla="*/ 566669 h 1128644"/>
              <a:gd name="connsiteX27" fmla="*/ 428625 w 1019175"/>
              <a:gd name="connsiteY27" fmla="*/ 595244 h 1128644"/>
              <a:gd name="connsiteX28" fmla="*/ 438150 w 1019175"/>
              <a:gd name="connsiteY28" fmla="*/ 671444 h 1128644"/>
              <a:gd name="connsiteX29" fmla="*/ 600075 w 1019175"/>
              <a:gd name="connsiteY29" fmla="*/ 642869 h 1128644"/>
              <a:gd name="connsiteX30" fmla="*/ 619125 w 1019175"/>
              <a:gd name="connsiteY30" fmla="*/ 576194 h 1128644"/>
              <a:gd name="connsiteX31" fmla="*/ 647700 w 1019175"/>
              <a:gd name="connsiteY31" fmla="*/ 557144 h 1128644"/>
              <a:gd name="connsiteX32" fmla="*/ 676275 w 1019175"/>
              <a:gd name="connsiteY32" fmla="*/ 499994 h 1128644"/>
              <a:gd name="connsiteX33" fmla="*/ 714375 w 1019175"/>
              <a:gd name="connsiteY33" fmla="*/ 490469 h 1128644"/>
              <a:gd name="connsiteX34" fmla="*/ 752475 w 1019175"/>
              <a:gd name="connsiteY34" fmla="*/ 499994 h 1128644"/>
              <a:gd name="connsiteX35" fmla="*/ 781050 w 1019175"/>
              <a:gd name="connsiteY35" fmla="*/ 538094 h 1128644"/>
              <a:gd name="connsiteX36" fmla="*/ 809625 w 1019175"/>
              <a:gd name="connsiteY36" fmla="*/ 557144 h 1128644"/>
              <a:gd name="connsiteX37" fmla="*/ 828675 w 1019175"/>
              <a:gd name="connsiteY37" fmla="*/ 614294 h 1128644"/>
              <a:gd name="connsiteX38" fmla="*/ 838200 w 1019175"/>
              <a:gd name="connsiteY38" fmla="*/ 642869 h 1128644"/>
              <a:gd name="connsiteX39" fmla="*/ 819150 w 1019175"/>
              <a:gd name="connsiteY39" fmla="*/ 814319 h 1128644"/>
              <a:gd name="connsiteX40" fmla="*/ 809625 w 1019175"/>
              <a:gd name="connsiteY40" fmla="*/ 861944 h 1128644"/>
              <a:gd name="connsiteX41" fmla="*/ 790575 w 1019175"/>
              <a:gd name="connsiteY41" fmla="*/ 900044 h 1128644"/>
              <a:gd name="connsiteX42" fmla="*/ 771525 w 1019175"/>
              <a:gd name="connsiteY42" fmla="*/ 976244 h 1128644"/>
              <a:gd name="connsiteX43" fmla="*/ 762000 w 1019175"/>
              <a:gd name="connsiteY43" fmla="*/ 1014344 h 1128644"/>
              <a:gd name="connsiteX44" fmla="*/ 742950 w 1019175"/>
              <a:gd name="connsiteY44" fmla="*/ 1071494 h 1128644"/>
              <a:gd name="connsiteX45" fmla="*/ 704850 w 1019175"/>
              <a:gd name="connsiteY45" fmla="*/ 1128644 h 1128644"/>
              <a:gd name="connsiteX46" fmla="*/ 742950 w 1019175"/>
              <a:gd name="connsiteY46" fmla="*/ 1128644 h 112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19175" h="1128644">
                <a:moveTo>
                  <a:pt x="0" y="252344"/>
                </a:moveTo>
                <a:cubicBezTo>
                  <a:pt x="12700" y="236469"/>
                  <a:pt x="21445" y="216377"/>
                  <a:pt x="38100" y="204719"/>
                </a:cubicBezTo>
                <a:cubicBezTo>
                  <a:pt x="54551" y="193204"/>
                  <a:pt x="76200" y="192019"/>
                  <a:pt x="95250" y="185669"/>
                </a:cubicBezTo>
                <a:cubicBezTo>
                  <a:pt x="104775" y="182494"/>
                  <a:pt x="113980" y="178113"/>
                  <a:pt x="123825" y="176144"/>
                </a:cubicBezTo>
                <a:cubicBezTo>
                  <a:pt x="255568" y="149795"/>
                  <a:pt x="155272" y="167218"/>
                  <a:pt x="428625" y="157094"/>
                </a:cubicBezTo>
                <a:cubicBezTo>
                  <a:pt x="438150" y="150744"/>
                  <a:pt x="448406" y="145373"/>
                  <a:pt x="457200" y="138044"/>
                </a:cubicBezTo>
                <a:cubicBezTo>
                  <a:pt x="467548" y="129420"/>
                  <a:pt x="474814" y="117299"/>
                  <a:pt x="485775" y="109469"/>
                </a:cubicBezTo>
                <a:cubicBezTo>
                  <a:pt x="506373" y="94756"/>
                  <a:pt x="529131" y="88667"/>
                  <a:pt x="552450" y="80894"/>
                </a:cubicBezTo>
                <a:cubicBezTo>
                  <a:pt x="558800" y="71369"/>
                  <a:pt x="562561" y="59470"/>
                  <a:pt x="571500" y="52319"/>
                </a:cubicBezTo>
                <a:cubicBezTo>
                  <a:pt x="577595" y="47443"/>
                  <a:pt x="635838" y="33770"/>
                  <a:pt x="638175" y="33269"/>
                </a:cubicBezTo>
                <a:cubicBezTo>
                  <a:pt x="752802" y="8706"/>
                  <a:pt x="717437" y="15672"/>
                  <a:pt x="838200" y="4694"/>
                </a:cubicBezTo>
                <a:cubicBezTo>
                  <a:pt x="947771" y="11542"/>
                  <a:pt x="974569" y="-27369"/>
                  <a:pt x="1009650" y="42794"/>
                </a:cubicBezTo>
                <a:cubicBezTo>
                  <a:pt x="1014140" y="51774"/>
                  <a:pt x="1016000" y="61844"/>
                  <a:pt x="1019175" y="71369"/>
                </a:cubicBezTo>
                <a:cubicBezTo>
                  <a:pt x="1015614" y="92738"/>
                  <a:pt x="1015712" y="140352"/>
                  <a:pt x="990600" y="157094"/>
                </a:cubicBezTo>
                <a:cubicBezTo>
                  <a:pt x="979708" y="164356"/>
                  <a:pt x="965200" y="163444"/>
                  <a:pt x="952500" y="166619"/>
                </a:cubicBezTo>
                <a:cubicBezTo>
                  <a:pt x="916567" y="154641"/>
                  <a:pt x="899527" y="151746"/>
                  <a:pt x="866775" y="118994"/>
                </a:cubicBezTo>
                <a:cubicBezTo>
                  <a:pt x="857250" y="109469"/>
                  <a:pt x="849896" y="97102"/>
                  <a:pt x="838200" y="90419"/>
                </a:cubicBezTo>
                <a:cubicBezTo>
                  <a:pt x="826834" y="83924"/>
                  <a:pt x="812800" y="84069"/>
                  <a:pt x="800100" y="80894"/>
                </a:cubicBezTo>
                <a:cubicBezTo>
                  <a:pt x="752475" y="84069"/>
                  <a:pt x="704664" y="85148"/>
                  <a:pt x="657225" y="90419"/>
                </a:cubicBezTo>
                <a:cubicBezTo>
                  <a:pt x="647246" y="91528"/>
                  <a:pt x="636490" y="93672"/>
                  <a:pt x="628650" y="99944"/>
                </a:cubicBezTo>
                <a:cubicBezTo>
                  <a:pt x="619711" y="107095"/>
                  <a:pt x="614249" y="118058"/>
                  <a:pt x="609600" y="128519"/>
                </a:cubicBezTo>
                <a:cubicBezTo>
                  <a:pt x="601445" y="146869"/>
                  <a:pt x="590550" y="185669"/>
                  <a:pt x="590550" y="185669"/>
                </a:cubicBezTo>
                <a:cubicBezTo>
                  <a:pt x="604947" y="300844"/>
                  <a:pt x="605453" y="267314"/>
                  <a:pt x="590550" y="423794"/>
                </a:cubicBezTo>
                <a:cubicBezTo>
                  <a:pt x="589309" y="436826"/>
                  <a:pt x="589645" y="452042"/>
                  <a:pt x="581025" y="461894"/>
                </a:cubicBezTo>
                <a:cubicBezTo>
                  <a:pt x="563145" y="482328"/>
                  <a:pt x="512672" y="505596"/>
                  <a:pt x="485775" y="519044"/>
                </a:cubicBezTo>
                <a:cubicBezTo>
                  <a:pt x="479425" y="528569"/>
                  <a:pt x="474820" y="539524"/>
                  <a:pt x="466725" y="547619"/>
                </a:cubicBezTo>
                <a:cubicBezTo>
                  <a:pt x="458630" y="555714"/>
                  <a:pt x="445301" y="557730"/>
                  <a:pt x="438150" y="566669"/>
                </a:cubicBezTo>
                <a:cubicBezTo>
                  <a:pt x="431878" y="574509"/>
                  <a:pt x="431800" y="585719"/>
                  <a:pt x="428625" y="595244"/>
                </a:cubicBezTo>
                <a:cubicBezTo>
                  <a:pt x="431800" y="620644"/>
                  <a:pt x="414954" y="660619"/>
                  <a:pt x="438150" y="671444"/>
                </a:cubicBezTo>
                <a:cubicBezTo>
                  <a:pt x="514184" y="706926"/>
                  <a:pt x="552078" y="674867"/>
                  <a:pt x="600075" y="642869"/>
                </a:cubicBezTo>
                <a:cubicBezTo>
                  <a:pt x="600697" y="640380"/>
                  <a:pt x="614156" y="582405"/>
                  <a:pt x="619125" y="576194"/>
                </a:cubicBezTo>
                <a:cubicBezTo>
                  <a:pt x="626276" y="567255"/>
                  <a:pt x="638175" y="563494"/>
                  <a:pt x="647700" y="557144"/>
                </a:cubicBezTo>
                <a:cubicBezTo>
                  <a:pt x="653133" y="540844"/>
                  <a:pt x="660448" y="510545"/>
                  <a:pt x="676275" y="499994"/>
                </a:cubicBezTo>
                <a:cubicBezTo>
                  <a:pt x="687167" y="492732"/>
                  <a:pt x="701675" y="493644"/>
                  <a:pt x="714375" y="490469"/>
                </a:cubicBezTo>
                <a:cubicBezTo>
                  <a:pt x="727075" y="493644"/>
                  <a:pt x="741823" y="492385"/>
                  <a:pt x="752475" y="499994"/>
                </a:cubicBezTo>
                <a:cubicBezTo>
                  <a:pt x="765393" y="509221"/>
                  <a:pt x="769825" y="526869"/>
                  <a:pt x="781050" y="538094"/>
                </a:cubicBezTo>
                <a:cubicBezTo>
                  <a:pt x="789145" y="546189"/>
                  <a:pt x="800100" y="550794"/>
                  <a:pt x="809625" y="557144"/>
                </a:cubicBezTo>
                <a:lnTo>
                  <a:pt x="828675" y="614294"/>
                </a:lnTo>
                <a:lnTo>
                  <a:pt x="838200" y="642869"/>
                </a:lnTo>
                <a:cubicBezTo>
                  <a:pt x="831168" y="720226"/>
                  <a:pt x="830738" y="744793"/>
                  <a:pt x="819150" y="814319"/>
                </a:cubicBezTo>
                <a:cubicBezTo>
                  <a:pt x="816488" y="830288"/>
                  <a:pt x="814745" y="846585"/>
                  <a:pt x="809625" y="861944"/>
                </a:cubicBezTo>
                <a:cubicBezTo>
                  <a:pt x="805135" y="875414"/>
                  <a:pt x="796925" y="887344"/>
                  <a:pt x="790575" y="900044"/>
                </a:cubicBezTo>
                <a:cubicBezTo>
                  <a:pt x="771210" y="996870"/>
                  <a:pt x="791051" y="907903"/>
                  <a:pt x="771525" y="976244"/>
                </a:cubicBezTo>
                <a:cubicBezTo>
                  <a:pt x="767929" y="988831"/>
                  <a:pt x="765762" y="1001805"/>
                  <a:pt x="762000" y="1014344"/>
                </a:cubicBezTo>
                <a:cubicBezTo>
                  <a:pt x="756230" y="1033578"/>
                  <a:pt x="754089" y="1054786"/>
                  <a:pt x="742950" y="1071494"/>
                </a:cubicBezTo>
                <a:cubicBezTo>
                  <a:pt x="730250" y="1090544"/>
                  <a:pt x="681955" y="1128644"/>
                  <a:pt x="704850" y="1128644"/>
                </a:cubicBezTo>
                <a:lnTo>
                  <a:pt x="742950" y="11286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486275" y="2143125"/>
            <a:ext cx="887443" cy="1057275"/>
          </a:xfrm>
          <a:custGeom>
            <a:avLst/>
            <a:gdLst>
              <a:gd name="connsiteX0" fmla="*/ 0 w 887443"/>
              <a:gd name="connsiteY0" fmla="*/ 0 h 1057275"/>
              <a:gd name="connsiteX1" fmla="*/ 809625 w 887443"/>
              <a:gd name="connsiteY1" fmla="*/ 180975 h 1057275"/>
              <a:gd name="connsiteX2" fmla="*/ 847725 w 887443"/>
              <a:gd name="connsiteY2" fmla="*/ 885825 h 1057275"/>
              <a:gd name="connsiteX3" fmla="*/ 742950 w 887443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443" h="1057275">
                <a:moveTo>
                  <a:pt x="0" y="0"/>
                </a:moveTo>
                <a:cubicBezTo>
                  <a:pt x="334169" y="16669"/>
                  <a:pt x="668338" y="33338"/>
                  <a:pt x="809625" y="180975"/>
                </a:cubicBezTo>
                <a:cubicBezTo>
                  <a:pt x="950913" y="328613"/>
                  <a:pt x="858837" y="739775"/>
                  <a:pt x="847725" y="885825"/>
                </a:cubicBezTo>
                <a:cubicBezTo>
                  <a:pt x="836613" y="1031875"/>
                  <a:pt x="789781" y="1044575"/>
                  <a:pt x="742950" y="10572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1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Bias and Variance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02559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Assume that human’s error (base error) is around 0%</a:t>
            </a:r>
          </a:p>
          <a:p>
            <a:r>
              <a:rPr lang="en-US" altLang="ko-KR" sz="1800" dirty="0"/>
              <a:t>Binary classification</a:t>
            </a:r>
          </a:p>
          <a:p>
            <a:pPr lvl="1"/>
            <a:r>
              <a:rPr lang="en-US" altLang="ko-KR" sz="1800" dirty="0"/>
              <a:t>Train set error : 1% Validation set error 11%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 High variance</a:t>
            </a:r>
          </a:p>
          <a:p>
            <a:pPr lvl="1"/>
            <a:r>
              <a:rPr lang="en-US" altLang="ko-KR" sz="1800" dirty="0"/>
              <a:t>Train set error : 15% Validation set error 16%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 High bias</a:t>
            </a:r>
          </a:p>
          <a:p>
            <a:pPr lvl="1"/>
            <a:r>
              <a:rPr lang="en-US" altLang="ko-KR" sz="1800" dirty="0"/>
              <a:t>Train set error : 15% Validation set error 30%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 High bias &amp; High variance</a:t>
            </a:r>
          </a:p>
          <a:p>
            <a:pPr lvl="1"/>
            <a:r>
              <a:rPr lang="en-US" altLang="ko-KR" sz="1800" dirty="0"/>
              <a:t>Train set error : 0.5% Validation set error 1%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 low bias &amp; low variance</a:t>
            </a:r>
          </a:p>
          <a:p>
            <a:pPr lvl="2"/>
            <a:endParaRPr lang="en-US" altLang="ko-KR" sz="1800" dirty="0"/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2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063" y="2672117"/>
            <a:ext cx="2577582" cy="2050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3499" y="4722124"/>
            <a:ext cx="30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bias &amp; high variance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4684D2E-4940-429A-8FDA-5267447EFC36}"/>
              </a:ext>
            </a:extLst>
          </p:cNvPr>
          <p:cNvSpPr/>
          <p:nvPr/>
        </p:nvSpPr>
        <p:spPr>
          <a:xfrm>
            <a:off x="8575829" y="2787588"/>
            <a:ext cx="1740023" cy="1748901"/>
          </a:xfrm>
          <a:custGeom>
            <a:avLst/>
            <a:gdLst>
              <a:gd name="connsiteX0" fmla="*/ 0 w 1740023"/>
              <a:gd name="connsiteY0" fmla="*/ 0 h 1748901"/>
              <a:gd name="connsiteX1" fmla="*/ 53266 w 1740023"/>
              <a:gd name="connsiteY1" fmla="*/ 44389 h 1748901"/>
              <a:gd name="connsiteX2" fmla="*/ 62144 w 1740023"/>
              <a:gd name="connsiteY2" fmla="*/ 71022 h 1748901"/>
              <a:gd name="connsiteX3" fmla="*/ 88777 w 1740023"/>
              <a:gd name="connsiteY3" fmla="*/ 88777 h 1748901"/>
              <a:gd name="connsiteX4" fmla="*/ 150921 w 1740023"/>
              <a:gd name="connsiteY4" fmla="*/ 150921 h 1748901"/>
              <a:gd name="connsiteX5" fmla="*/ 204187 w 1740023"/>
              <a:gd name="connsiteY5" fmla="*/ 204187 h 1748901"/>
              <a:gd name="connsiteX6" fmla="*/ 230820 w 1740023"/>
              <a:gd name="connsiteY6" fmla="*/ 230820 h 1748901"/>
              <a:gd name="connsiteX7" fmla="*/ 266330 w 1740023"/>
              <a:gd name="connsiteY7" fmla="*/ 257453 h 1748901"/>
              <a:gd name="connsiteX8" fmla="*/ 292963 w 1740023"/>
              <a:gd name="connsiteY8" fmla="*/ 292963 h 1748901"/>
              <a:gd name="connsiteX9" fmla="*/ 372862 w 1740023"/>
              <a:gd name="connsiteY9" fmla="*/ 372862 h 1748901"/>
              <a:gd name="connsiteX10" fmla="*/ 399495 w 1740023"/>
              <a:gd name="connsiteY10" fmla="*/ 399495 h 1748901"/>
              <a:gd name="connsiteX11" fmla="*/ 470517 w 1740023"/>
              <a:gd name="connsiteY11" fmla="*/ 452762 h 1748901"/>
              <a:gd name="connsiteX12" fmla="*/ 497150 w 1740023"/>
              <a:gd name="connsiteY12" fmla="*/ 488272 h 1748901"/>
              <a:gd name="connsiteX13" fmla="*/ 532660 w 1740023"/>
              <a:gd name="connsiteY13" fmla="*/ 506028 h 1748901"/>
              <a:gd name="connsiteX14" fmla="*/ 585926 w 1740023"/>
              <a:gd name="connsiteY14" fmla="*/ 559294 h 1748901"/>
              <a:gd name="connsiteX15" fmla="*/ 603682 w 1740023"/>
              <a:gd name="connsiteY15" fmla="*/ 577049 h 1748901"/>
              <a:gd name="connsiteX16" fmla="*/ 639192 w 1740023"/>
              <a:gd name="connsiteY16" fmla="*/ 630315 h 1748901"/>
              <a:gd name="connsiteX17" fmla="*/ 683581 w 1740023"/>
              <a:gd name="connsiteY17" fmla="*/ 674703 h 1748901"/>
              <a:gd name="connsiteX18" fmla="*/ 719091 w 1740023"/>
              <a:gd name="connsiteY18" fmla="*/ 719092 h 1748901"/>
              <a:gd name="connsiteX19" fmla="*/ 763480 w 1740023"/>
              <a:gd name="connsiteY19" fmla="*/ 798991 h 1748901"/>
              <a:gd name="connsiteX20" fmla="*/ 781235 w 1740023"/>
              <a:gd name="connsiteY20" fmla="*/ 825624 h 1748901"/>
              <a:gd name="connsiteX21" fmla="*/ 763480 w 1740023"/>
              <a:gd name="connsiteY21" fmla="*/ 914400 h 1748901"/>
              <a:gd name="connsiteX22" fmla="*/ 745724 w 1740023"/>
              <a:gd name="connsiteY22" fmla="*/ 932156 h 1748901"/>
              <a:gd name="connsiteX23" fmla="*/ 710214 w 1740023"/>
              <a:gd name="connsiteY23" fmla="*/ 976544 h 1748901"/>
              <a:gd name="connsiteX24" fmla="*/ 683581 w 1740023"/>
              <a:gd name="connsiteY24" fmla="*/ 1012055 h 1748901"/>
              <a:gd name="connsiteX25" fmla="*/ 674703 w 1740023"/>
              <a:gd name="connsiteY25" fmla="*/ 1038688 h 1748901"/>
              <a:gd name="connsiteX26" fmla="*/ 639192 w 1740023"/>
              <a:gd name="connsiteY26" fmla="*/ 1100831 h 1748901"/>
              <a:gd name="connsiteX27" fmla="*/ 603682 w 1740023"/>
              <a:gd name="connsiteY27" fmla="*/ 1171853 h 1748901"/>
              <a:gd name="connsiteX28" fmla="*/ 585926 w 1740023"/>
              <a:gd name="connsiteY28" fmla="*/ 1225119 h 1748901"/>
              <a:gd name="connsiteX29" fmla="*/ 577049 w 1740023"/>
              <a:gd name="connsiteY29" fmla="*/ 1251752 h 1748901"/>
              <a:gd name="connsiteX30" fmla="*/ 559293 w 1740023"/>
              <a:gd name="connsiteY30" fmla="*/ 1269507 h 1748901"/>
              <a:gd name="connsiteX31" fmla="*/ 550416 w 1740023"/>
              <a:gd name="connsiteY31" fmla="*/ 1296140 h 1748901"/>
              <a:gd name="connsiteX32" fmla="*/ 577049 w 1740023"/>
              <a:gd name="connsiteY32" fmla="*/ 1313895 h 1748901"/>
              <a:gd name="connsiteX33" fmla="*/ 683581 w 1740023"/>
              <a:gd name="connsiteY33" fmla="*/ 1305018 h 1748901"/>
              <a:gd name="connsiteX34" fmla="*/ 719091 w 1740023"/>
              <a:gd name="connsiteY34" fmla="*/ 1287262 h 1748901"/>
              <a:gd name="connsiteX35" fmla="*/ 736847 w 1740023"/>
              <a:gd name="connsiteY35" fmla="*/ 1260629 h 1748901"/>
              <a:gd name="connsiteX36" fmla="*/ 754602 w 1740023"/>
              <a:gd name="connsiteY36" fmla="*/ 1225119 h 1748901"/>
              <a:gd name="connsiteX37" fmla="*/ 763480 w 1740023"/>
              <a:gd name="connsiteY37" fmla="*/ 1198486 h 1748901"/>
              <a:gd name="connsiteX38" fmla="*/ 781235 w 1740023"/>
              <a:gd name="connsiteY38" fmla="*/ 1171853 h 1748901"/>
              <a:gd name="connsiteX39" fmla="*/ 790113 w 1740023"/>
              <a:gd name="connsiteY39" fmla="*/ 1145220 h 1748901"/>
              <a:gd name="connsiteX40" fmla="*/ 807868 w 1740023"/>
              <a:gd name="connsiteY40" fmla="*/ 1118587 h 1748901"/>
              <a:gd name="connsiteX41" fmla="*/ 816746 w 1740023"/>
              <a:gd name="connsiteY41" fmla="*/ 1091954 h 1748901"/>
              <a:gd name="connsiteX42" fmla="*/ 834501 w 1740023"/>
              <a:gd name="connsiteY42" fmla="*/ 1065321 h 1748901"/>
              <a:gd name="connsiteX43" fmla="*/ 843379 w 1740023"/>
              <a:gd name="connsiteY43" fmla="*/ 1038688 h 1748901"/>
              <a:gd name="connsiteX44" fmla="*/ 878889 w 1740023"/>
              <a:gd name="connsiteY44" fmla="*/ 994299 h 1748901"/>
              <a:gd name="connsiteX45" fmla="*/ 896645 w 1740023"/>
              <a:gd name="connsiteY45" fmla="*/ 932156 h 1748901"/>
              <a:gd name="connsiteX46" fmla="*/ 914400 w 1740023"/>
              <a:gd name="connsiteY46" fmla="*/ 896645 h 1748901"/>
              <a:gd name="connsiteX47" fmla="*/ 923278 w 1740023"/>
              <a:gd name="connsiteY47" fmla="*/ 870012 h 1748901"/>
              <a:gd name="connsiteX48" fmla="*/ 941033 w 1740023"/>
              <a:gd name="connsiteY48" fmla="*/ 843379 h 1748901"/>
              <a:gd name="connsiteX49" fmla="*/ 949911 w 1740023"/>
              <a:gd name="connsiteY49" fmla="*/ 816746 h 1748901"/>
              <a:gd name="connsiteX50" fmla="*/ 967666 w 1740023"/>
              <a:gd name="connsiteY50" fmla="*/ 790113 h 1748901"/>
              <a:gd name="connsiteX51" fmla="*/ 976544 w 1740023"/>
              <a:gd name="connsiteY51" fmla="*/ 763480 h 1748901"/>
              <a:gd name="connsiteX52" fmla="*/ 994299 w 1740023"/>
              <a:gd name="connsiteY52" fmla="*/ 736847 h 1748901"/>
              <a:gd name="connsiteX53" fmla="*/ 1012054 w 1740023"/>
              <a:gd name="connsiteY53" fmla="*/ 683581 h 1748901"/>
              <a:gd name="connsiteX54" fmla="*/ 1029810 w 1740023"/>
              <a:gd name="connsiteY54" fmla="*/ 648070 h 1748901"/>
              <a:gd name="connsiteX55" fmla="*/ 1038688 w 1740023"/>
              <a:gd name="connsiteY55" fmla="*/ 621437 h 1748901"/>
              <a:gd name="connsiteX56" fmla="*/ 1056443 w 1740023"/>
              <a:gd name="connsiteY56" fmla="*/ 577049 h 1748901"/>
              <a:gd name="connsiteX57" fmla="*/ 1065321 w 1740023"/>
              <a:gd name="connsiteY57" fmla="*/ 550416 h 1748901"/>
              <a:gd name="connsiteX58" fmla="*/ 1100831 w 1740023"/>
              <a:gd name="connsiteY58" fmla="*/ 488272 h 1748901"/>
              <a:gd name="connsiteX59" fmla="*/ 1118587 w 1740023"/>
              <a:gd name="connsiteY59" fmla="*/ 470517 h 1748901"/>
              <a:gd name="connsiteX60" fmla="*/ 1180730 w 1740023"/>
              <a:gd name="connsiteY60" fmla="*/ 452762 h 1748901"/>
              <a:gd name="connsiteX61" fmla="*/ 1198486 w 1740023"/>
              <a:gd name="connsiteY61" fmla="*/ 506028 h 1748901"/>
              <a:gd name="connsiteX62" fmla="*/ 1207363 w 1740023"/>
              <a:gd name="connsiteY62" fmla="*/ 532661 h 1748901"/>
              <a:gd name="connsiteX63" fmla="*/ 1198486 w 1740023"/>
              <a:gd name="connsiteY63" fmla="*/ 568171 h 1748901"/>
              <a:gd name="connsiteX64" fmla="*/ 1154097 w 1740023"/>
              <a:gd name="connsiteY64" fmla="*/ 603682 h 1748901"/>
              <a:gd name="connsiteX65" fmla="*/ 1100831 w 1740023"/>
              <a:gd name="connsiteY65" fmla="*/ 674703 h 1748901"/>
              <a:gd name="connsiteX66" fmla="*/ 1065321 w 1740023"/>
              <a:gd name="connsiteY66" fmla="*/ 745725 h 1748901"/>
              <a:gd name="connsiteX67" fmla="*/ 1029810 w 1740023"/>
              <a:gd name="connsiteY67" fmla="*/ 807868 h 1748901"/>
              <a:gd name="connsiteX68" fmla="*/ 1012054 w 1740023"/>
              <a:gd name="connsiteY68" fmla="*/ 861134 h 1748901"/>
              <a:gd name="connsiteX69" fmla="*/ 994299 w 1740023"/>
              <a:gd name="connsiteY69" fmla="*/ 923278 h 1748901"/>
              <a:gd name="connsiteX70" fmla="*/ 1003177 w 1740023"/>
              <a:gd name="connsiteY70" fmla="*/ 1020932 h 1748901"/>
              <a:gd name="connsiteX71" fmla="*/ 1056443 w 1740023"/>
              <a:gd name="connsiteY71" fmla="*/ 1127464 h 1748901"/>
              <a:gd name="connsiteX72" fmla="*/ 1091954 w 1740023"/>
              <a:gd name="connsiteY72" fmla="*/ 1162975 h 1748901"/>
              <a:gd name="connsiteX73" fmla="*/ 1118587 w 1740023"/>
              <a:gd name="connsiteY73" fmla="*/ 1180730 h 1748901"/>
              <a:gd name="connsiteX74" fmla="*/ 1162975 w 1740023"/>
              <a:gd name="connsiteY74" fmla="*/ 1225119 h 1748901"/>
              <a:gd name="connsiteX75" fmla="*/ 1189608 w 1740023"/>
              <a:gd name="connsiteY75" fmla="*/ 1242874 h 1748901"/>
              <a:gd name="connsiteX76" fmla="*/ 1216241 w 1740023"/>
              <a:gd name="connsiteY76" fmla="*/ 1269507 h 1748901"/>
              <a:gd name="connsiteX77" fmla="*/ 1242874 w 1740023"/>
              <a:gd name="connsiteY77" fmla="*/ 1287262 h 1748901"/>
              <a:gd name="connsiteX78" fmla="*/ 1278385 w 1740023"/>
              <a:gd name="connsiteY78" fmla="*/ 1322773 h 1748901"/>
              <a:gd name="connsiteX79" fmla="*/ 1296140 w 1740023"/>
              <a:gd name="connsiteY79" fmla="*/ 1340529 h 1748901"/>
              <a:gd name="connsiteX80" fmla="*/ 1331651 w 1740023"/>
              <a:gd name="connsiteY80" fmla="*/ 1358284 h 1748901"/>
              <a:gd name="connsiteX81" fmla="*/ 1349406 w 1740023"/>
              <a:gd name="connsiteY81" fmla="*/ 1384917 h 1748901"/>
              <a:gd name="connsiteX82" fmla="*/ 1411550 w 1740023"/>
              <a:gd name="connsiteY82" fmla="*/ 1429305 h 1748901"/>
              <a:gd name="connsiteX83" fmla="*/ 1455938 w 1740023"/>
              <a:gd name="connsiteY83" fmla="*/ 1473694 h 1748901"/>
              <a:gd name="connsiteX84" fmla="*/ 1482571 w 1740023"/>
              <a:gd name="connsiteY84" fmla="*/ 1500327 h 1748901"/>
              <a:gd name="connsiteX85" fmla="*/ 1509204 w 1740023"/>
              <a:gd name="connsiteY85" fmla="*/ 1535837 h 1748901"/>
              <a:gd name="connsiteX86" fmla="*/ 1535837 w 1740023"/>
              <a:gd name="connsiteY86" fmla="*/ 1544715 h 1748901"/>
              <a:gd name="connsiteX87" fmla="*/ 1571348 w 1740023"/>
              <a:gd name="connsiteY87" fmla="*/ 1589103 h 1748901"/>
              <a:gd name="connsiteX88" fmla="*/ 1615736 w 1740023"/>
              <a:gd name="connsiteY88" fmla="*/ 1633492 h 1748901"/>
              <a:gd name="connsiteX89" fmla="*/ 1642369 w 1740023"/>
              <a:gd name="connsiteY89" fmla="*/ 1660125 h 1748901"/>
              <a:gd name="connsiteX90" fmla="*/ 1669002 w 1740023"/>
              <a:gd name="connsiteY90" fmla="*/ 1677880 h 1748901"/>
              <a:gd name="connsiteX91" fmla="*/ 1704513 w 1740023"/>
              <a:gd name="connsiteY91" fmla="*/ 1722268 h 1748901"/>
              <a:gd name="connsiteX92" fmla="*/ 1740023 w 1740023"/>
              <a:gd name="connsiteY92" fmla="*/ 1748901 h 174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740023" h="1748901">
                <a:moveTo>
                  <a:pt x="0" y="0"/>
                </a:moveTo>
                <a:cubicBezTo>
                  <a:pt x="17755" y="14796"/>
                  <a:pt x="38046" y="26995"/>
                  <a:pt x="53266" y="44389"/>
                </a:cubicBezTo>
                <a:cubicBezTo>
                  <a:pt x="59428" y="51432"/>
                  <a:pt x="56298" y="63715"/>
                  <a:pt x="62144" y="71022"/>
                </a:cubicBezTo>
                <a:cubicBezTo>
                  <a:pt x="68809" y="79353"/>
                  <a:pt x="80846" y="81639"/>
                  <a:pt x="88777" y="88777"/>
                </a:cubicBezTo>
                <a:cubicBezTo>
                  <a:pt x="110552" y="108374"/>
                  <a:pt x="130206" y="130206"/>
                  <a:pt x="150921" y="150921"/>
                </a:cubicBezTo>
                <a:lnTo>
                  <a:pt x="204187" y="204187"/>
                </a:lnTo>
                <a:cubicBezTo>
                  <a:pt x="213065" y="213065"/>
                  <a:pt x="220776" y="223287"/>
                  <a:pt x="230820" y="230820"/>
                </a:cubicBezTo>
                <a:cubicBezTo>
                  <a:pt x="242657" y="239698"/>
                  <a:pt x="255868" y="246991"/>
                  <a:pt x="266330" y="257453"/>
                </a:cubicBezTo>
                <a:cubicBezTo>
                  <a:pt x="276792" y="267915"/>
                  <a:pt x="283133" y="281904"/>
                  <a:pt x="292963" y="292963"/>
                </a:cubicBezTo>
                <a:lnTo>
                  <a:pt x="372862" y="372862"/>
                </a:lnTo>
                <a:cubicBezTo>
                  <a:pt x="381740" y="381740"/>
                  <a:pt x="389049" y="392531"/>
                  <a:pt x="399495" y="399495"/>
                </a:cubicBezTo>
                <a:cubicBezTo>
                  <a:pt x="428326" y="418716"/>
                  <a:pt x="449988" y="428128"/>
                  <a:pt x="470517" y="452762"/>
                </a:cubicBezTo>
                <a:cubicBezTo>
                  <a:pt x="479989" y="464128"/>
                  <a:pt x="485916" y="478643"/>
                  <a:pt x="497150" y="488272"/>
                </a:cubicBezTo>
                <a:cubicBezTo>
                  <a:pt x="507198" y="496885"/>
                  <a:pt x="522326" y="497761"/>
                  <a:pt x="532660" y="506028"/>
                </a:cubicBezTo>
                <a:cubicBezTo>
                  <a:pt x="552267" y="521714"/>
                  <a:pt x="568171" y="541539"/>
                  <a:pt x="585926" y="559294"/>
                </a:cubicBezTo>
                <a:cubicBezTo>
                  <a:pt x="591845" y="565212"/>
                  <a:pt x="599039" y="570085"/>
                  <a:pt x="603682" y="577049"/>
                </a:cubicBezTo>
                <a:cubicBezTo>
                  <a:pt x="615519" y="594804"/>
                  <a:pt x="624103" y="615226"/>
                  <a:pt x="639192" y="630315"/>
                </a:cubicBezTo>
                <a:cubicBezTo>
                  <a:pt x="653988" y="645111"/>
                  <a:pt x="671974" y="657292"/>
                  <a:pt x="683581" y="674703"/>
                </a:cubicBezTo>
                <a:cubicBezTo>
                  <a:pt x="705979" y="708300"/>
                  <a:pt x="693792" y="693791"/>
                  <a:pt x="719091" y="719092"/>
                </a:cubicBezTo>
                <a:cubicBezTo>
                  <a:pt x="734717" y="765970"/>
                  <a:pt x="722778" y="737938"/>
                  <a:pt x="763480" y="798991"/>
                </a:cubicBezTo>
                <a:lnTo>
                  <a:pt x="781235" y="825624"/>
                </a:lnTo>
                <a:cubicBezTo>
                  <a:pt x="779697" y="836393"/>
                  <a:pt x="775099" y="895034"/>
                  <a:pt x="763480" y="914400"/>
                </a:cubicBezTo>
                <a:cubicBezTo>
                  <a:pt x="759174" y="921577"/>
                  <a:pt x="751643" y="926237"/>
                  <a:pt x="745724" y="932156"/>
                </a:cubicBezTo>
                <a:cubicBezTo>
                  <a:pt x="728442" y="984005"/>
                  <a:pt x="750369" y="936389"/>
                  <a:pt x="710214" y="976544"/>
                </a:cubicBezTo>
                <a:cubicBezTo>
                  <a:pt x="699752" y="987006"/>
                  <a:pt x="692459" y="1000218"/>
                  <a:pt x="683581" y="1012055"/>
                </a:cubicBezTo>
                <a:cubicBezTo>
                  <a:pt x="680622" y="1020933"/>
                  <a:pt x="678389" y="1030087"/>
                  <a:pt x="674703" y="1038688"/>
                </a:cubicBezTo>
                <a:cubicBezTo>
                  <a:pt x="661186" y="1070227"/>
                  <a:pt x="657025" y="1074083"/>
                  <a:pt x="639192" y="1100831"/>
                </a:cubicBezTo>
                <a:cubicBezTo>
                  <a:pt x="613493" y="1177932"/>
                  <a:pt x="656086" y="1056564"/>
                  <a:pt x="603682" y="1171853"/>
                </a:cubicBezTo>
                <a:cubicBezTo>
                  <a:pt x="595937" y="1188891"/>
                  <a:pt x="591844" y="1207364"/>
                  <a:pt x="585926" y="1225119"/>
                </a:cubicBezTo>
                <a:cubicBezTo>
                  <a:pt x="582967" y="1233997"/>
                  <a:pt x="583666" y="1245135"/>
                  <a:pt x="577049" y="1251752"/>
                </a:cubicBezTo>
                <a:lnTo>
                  <a:pt x="559293" y="1269507"/>
                </a:lnTo>
                <a:cubicBezTo>
                  <a:pt x="556334" y="1278385"/>
                  <a:pt x="546940" y="1287452"/>
                  <a:pt x="550416" y="1296140"/>
                </a:cubicBezTo>
                <a:cubicBezTo>
                  <a:pt x="554379" y="1306046"/>
                  <a:pt x="566403" y="1313185"/>
                  <a:pt x="577049" y="1313895"/>
                </a:cubicBezTo>
                <a:cubicBezTo>
                  <a:pt x="612604" y="1316265"/>
                  <a:pt x="648070" y="1307977"/>
                  <a:pt x="683581" y="1305018"/>
                </a:cubicBezTo>
                <a:cubicBezTo>
                  <a:pt x="695418" y="1299099"/>
                  <a:pt x="708924" y="1295734"/>
                  <a:pt x="719091" y="1287262"/>
                </a:cubicBezTo>
                <a:cubicBezTo>
                  <a:pt x="727288" y="1280431"/>
                  <a:pt x="731553" y="1269893"/>
                  <a:pt x="736847" y="1260629"/>
                </a:cubicBezTo>
                <a:cubicBezTo>
                  <a:pt x="743413" y="1249139"/>
                  <a:pt x="749389" y="1237283"/>
                  <a:pt x="754602" y="1225119"/>
                </a:cubicBezTo>
                <a:cubicBezTo>
                  <a:pt x="758288" y="1216518"/>
                  <a:pt x="759295" y="1206856"/>
                  <a:pt x="763480" y="1198486"/>
                </a:cubicBezTo>
                <a:cubicBezTo>
                  <a:pt x="768252" y="1188943"/>
                  <a:pt x="776463" y="1181396"/>
                  <a:pt x="781235" y="1171853"/>
                </a:cubicBezTo>
                <a:cubicBezTo>
                  <a:pt x="785420" y="1163483"/>
                  <a:pt x="785928" y="1153590"/>
                  <a:pt x="790113" y="1145220"/>
                </a:cubicBezTo>
                <a:cubicBezTo>
                  <a:pt x="794885" y="1135677"/>
                  <a:pt x="803096" y="1128130"/>
                  <a:pt x="807868" y="1118587"/>
                </a:cubicBezTo>
                <a:cubicBezTo>
                  <a:pt x="812053" y="1110217"/>
                  <a:pt x="812561" y="1100324"/>
                  <a:pt x="816746" y="1091954"/>
                </a:cubicBezTo>
                <a:cubicBezTo>
                  <a:pt x="821518" y="1082411"/>
                  <a:pt x="829729" y="1074864"/>
                  <a:pt x="834501" y="1065321"/>
                </a:cubicBezTo>
                <a:cubicBezTo>
                  <a:pt x="838686" y="1056951"/>
                  <a:pt x="839194" y="1047058"/>
                  <a:pt x="843379" y="1038688"/>
                </a:cubicBezTo>
                <a:cubicBezTo>
                  <a:pt x="854578" y="1016290"/>
                  <a:pt x="862375" y="1010814"/>
                  <a:pt x="878889" y="994299"/>
                </a:cubicBezTo>
                <a:cubicBezTo>
                  <a:pt x="883395" y="976277"/>
                  <a:pt x="889003" y="949988"/>
                  <a:pt x="896645" y="932156"/>
                </a:cubicBezTo>
                <a:cubicBezTo>
                  <a:pt x="901858" y="919992"/>
                  <a:pt x="909187" y="908809"/>
                  <a:pt x="914400" y="896645"/>
                </a:cubicBezTo>
                <a:cubicBezTo>
                  <a:pt x="918086" y="888044"/>
                  <a:pt x="919093" y="878382"/>
                  <a:pt x="923278" y="870012"/>
                </a:cubicBezTo>
                <a:cubicBezTo>
                  <a:pt x="928050" y="860469"/>
                  <a:pt x="936261" y="852922"/>
                  <a:pt x="941033" y="843379"/>
                </a:cubicBezTo>
                <a:cubicBezTo>
                  <a:pt x="945218" y="835009"/>
                  <a:pt x="945726" y="825116"/>
                  <a:pt x="949911" y="816746"/>
                </a:cubicBezTo>
                <a:cubicBezTo>
                  <a:pt x="954683" y="807203"/>
                  <a:pt x="962894" y="799656"/>
                  <a:pt x="967666" y="790113"/>
                </a:cubicBezTo>
                <a:cubicBezTo>
                  <a:pt x="971851" y="781743"/>
                  <a:pt x="972359" y="771850"/>
                  <a:pt x="976544" y="763480"/>
                </a:cubicBezTo>
                <a:cubicBezTo>
                  <a:pt x="981316" y="753937"/>
                  <a:pt x="989966" y="746597"/>
                  <a:pt x="994299" y="736847"/>
                </a:cubicBezTo>
                <a:cubicBezTo>
                  <a:pt x="1001900" y="719744"/>
                  <a:pt x="1003684" y="700321"/>
                  <a:pt x="1012054" y="683581"/>
                </a:cubicBezTo>
                <a:cubicBezTo>
                  <a:pt x="1017973" y="671744"/>
                  <a:pt x="1024597" y="660234"/>
                  <a:pt x="1029810" y="648070"/>
                </a:cubicBezTo>
                <a:cubicBezTo>
                  <a:pt x="1033496" y="639469"/>
                  <a:pt x="1035402" y="630199"/>
                  <a:pt x="1038688" y="621437"/>
                </a:cubicBezTo>
                <a:cubicBezTo>
                  <a:pt x="1044283" y="606516"/>
                  <a:pt x="1050848" y="591970"/>
                  <a:pt x="1056443" y="577049"/>
                </a:cubicBezTo>
                <a:cubicBezTo>
                  <a:pt x="1059729" y="568287"/>
                  <a:pt x="1061635" y="559017"/>
                  <a:pt x="1065321" y="550416"/>
                </a:cubicBezTo>
                <a:cubicBezTo>
                  <a:pt x="1073733" y="530788"/>
                  <a:pt x="1087115" y="505417"/>
                  <a:pt x="1100831" y="488272"/>
                </a:cubicBezTo>
                <a:cubicBezTo>
                  <a:pt x="1106060" y="481736"/>
                  <a:pt x="1112668" y="476435"/>
                  <a:pt x="1118587" y="470517"/>
                </a:cubicBezTo>
                <a:cubicBezTo>
                  <a:pt x="1127217" y="444625"/>
                  <a:pt x="1129657" y="408073"/>
                  <a:pt x="1180730" y="452762"/>
                </a:cubicBezTo>
                <a:cubicBezTo>
                  <a:pt x="1194815" y="465086"/>
                  <a:pt x="1192568" y="488273"/>
                  <a:pt x="1198486" y="506028"/>
                </a:cubicBezTo>
                <a:lnTo>
                  <a:pt x="1207363" y="532661"/>
                </a:lnTo>
                <a:cubicBezTo>
                  <a:pt x="1204404" y="544498"/>
                  <a:pt x="1203942" y="557258"/>
                  <a:pt x="1198486" y="568171"/>
                </a:cubicBezTo>
                <a:cubicBezTo>
                  <a:pt x="1192161" y="580822"/>
                  <a:pt x="1163507" y="597409"/>
                  <a:pt x="1154097" y="603682"/>
                </a:cubicBezTo>
                <a:cubicBezTo>
                  <a:pt x="1113944" y="663912"/>
                  <a:pt x="1133676" y="641859"/>
                  <a:pt x="1100831" y="674703"/>
                </a:cubicBezTo>
                <a:cubicBezTo>
                  <a:pt x="1080429" y="735910"/>
                  <a:pt x="1096310" y="714735"/>
                  <a:pt x="1065321" y="745725"/>
                </a:cubicBezTo>
                <a:cubicBezTo>
                  <a:pt x="1038166" y="827186"/>
                  <a:pt x="1083557" y="700376"/>
                  <a:pt x="1029810" y="807868"/>
                </a:cubicBezTo>
                <a:cubicBezTo>
                  <a:pt x="1021440" y="824608"/>
                  <a:pt x="1017972" y="843379"/>
                  <a:pt x="1012054" y="861134"/>
                </a:cubicBezTo>
                <a:cubicBezTo>
                  <a:pt x="999322" y="899331"/>
                  <a:pt x="1005443" y="878704"/>
                  <a:pt x="994299" y="923278"/>
                </a:cubicBezTo>
                <a:cubicBezTo>
                  <a:pt x="997258" y="955829"/>
                  <a:pt x="997497" y="988744"/>
                  <a:pt x="1003177" y="1020932"/>
                </a:cubicBezTo>
                <a:cubicBezTo>
                  <a:pt x="1009366" y="1056004"/>
                  <a:pt x="1031431" y="1102452"/>
                  <a:pt x="1056443" y="1127464"/>
                </a:cubicBezTo>
                <a:cubicBezTo>
                  <a:pt x="1068280" y="1139301"/>
                  <a:pt x="1078025" y="1153689"/>
                  <a:pt x="1091954" y="1162975"/>
                </a:cubicBezTo>
                <a:cubicBezTo>
                  <a:pt x="1100832" y="1168893"/>
                  <a:pt x="1110557" y="1173704"/>
                  <a:pt x="1118587" y="1180730"/>
                </a:cubicBezTo>
                <a:cubicBezTo>
                  <a:pt x="1134335" y="1194509"/>
                  <a:pt x="1145564" y="1213512"/>
                  <a:pt x="1162975" y="1225119"/>
                </a:cubicBezTo>
                <a:cubicBezTo>
                  <a:pt x="1171853" y="1231037"/>
                  <a:pt x="1181411" y="1236044"/>
                  <a:pt x="1189608" y="1242874"/>
                </a:cubicBezTo>
                <a:cubicBezTo>
                  <a:pt x="1199253" y="1250911"/>
                  <a:pt x="1206596" y="1261470"/>
                  <a:pt x="1216241" y="1269507"/>
                </a:cubicBezTo>
                <a:cubicBezTo>
                  <a:pt x="1224438" y="1276337"/>
                  <a:pt x="1234773" y="1280318"/>
                  <a:pt x="1242874" y="1287262"/>
                </a:cubicBezTo>
                <a:cubicBezTo>
                  <a:pt x="1255584" y="1298156"/>
                  <a:pt x="1266548" y="1310936"/>
                  <a:pt x="1278385" y="1322773"/>
                </a:cubicBezTo>
                <a:cubicBezTo>
                  <a:pt x="1284303" y="1328692"/>
                  <a:pt x="1288654" y="1336786"/>
                  <a:pt x="1296140" y="1340529"/>
                </a:cubicBezTo>
                <a:lnTo>
                  <a:pt x="1331651" y="1358284"/>
                </a:lnTo>
                <a:cubicBezTo>
                  <a:pt x="1337569" y="1367162"/>
                  <a:pt x="1341861" y="1377372"/>
                  <a:pt x="1349406" y="1384917"/>
                </a:cubicBezTo>
                <a:cubicBezTo>
                  <a:pt x="1395377" y="1430888"/>
                  <a:pt x="1371218" y="1394014"/>
                  <a:pt x="1411550" y="1429305"/>
                </a:cubicBezTo>
                <a:cubicBezTo>
                  <a:pt x="1427298" y="1443084"/>
                  <a:pt x="1441142" y="1458898"/>
                  <a:pt x="1455938" y="1473694"/>
                </a:cubicBezTo>
                <a:cubicBezTo>
                  <a:pt x="1464816" y="1482572"/>
                  <a:pt x="1475038" y="1490283"/>
                  <a:pt x="1482571" y="1500327"/>
                </a:cubicBezTo>
                <a:cubicBezTo>
                  <a:pt x="1491449" y="1512164"/>
                  <a:pt x="1497837" y="1526365"/>
                  <a:pt x="1509204" y="1535837"/>
                </a:cubicBezTo>
                <a:cubicBezTo>
                  <a:pt x="1516393" y="1541828"/>
                  <a:pt x="1526959" y="1541756"/>
                  <a:pt x="1535837" y="1544715"/>
                </a:cubicBezTo>
                <a:cubicBezTo>
                  <a:pt x="1551049" y="1590350"/>
                  <a:pt x="1533554" y="1556033"/>
                  <a:pt x="1571348" y="1589103"/>
                </a:cubicBezTo>
                <a:cubicBezTo>
                  <a:pt x="1587096" y="1602882"/>
                  <a:pt x="1600940" y="1618696"/>
                  <a:pt x="1615736" y="1633492"/>
                </a:cubicBezTo>
                <a:cubicBezTo>
                  <a:pt x="1624614" y="1642370"/>
                  <a:pt x="1631923" y="1653161"/>
                  <a:pt x="1642369" y="1660125"/>
                </a:cubicBezTo>
                <a:lnTo>
                  <a:pt x="1669002" y="1677880"/>
                </a:lnTo>
                <a:cubicBezTo>
                  <a:pt x="1682188" y="1697659"/>
                  <a:pt x="1686439" y="1707809"/>
                  <a:pt x="1704513" y="1722268"/>
                </a:cubicBezTo>
                <a:cubicBezTo>
                  <a:pt x="1754699" y="1762417"/>
                  <a:pt x="1715729" y="1724607"/>
                  <a:pt x="1740023" y="1748901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8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Basic recipe for ML</a:t>
            </a:r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1146412" y="2013045"/>
            <a:ext cx="3084394" cy="8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 bias?</a:t>
            </a:r>
          </a:p>
          <a:p>
            <a:pPr algn="ctr"/>
            <a:r>
              <a:rPr lang="en-US" altLang="ko-KR" dirty="0"/>
              <a:t>(training data performance)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6412" y="3782704"/>
            <a:ext cx="3084394" cy="83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 variance?</a:t>
            </a:r>
          </a:p>
          <a:p>
            <a:pPr algn="ctr"/>
            <a:r>
              <a:rPr lang="en-US" altLang="ko-KR" dirty="0"/>
              <a:t>(validation data perf.)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09647" y="1897041"/>
            <a:ext cx="3320955" cy="107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Try bigger network</a:t>
            </a:r>
          </a:p>
          <a:p>
            <a:r>
              <a:rPr lang="en-US" altLang="ko-KR" dirty="0"/>
              <a:t>Train longer,</a:t>
            </a:r>
          </a:p>
          <a:p>
            <a:r>
              <a:rPr lang="en-US" altLang="ko-KR" dirty="0"/>
              <a:t>(NN architecture search)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6" idx="3"/>
            <a:endCxn id="4" idx="0"/>
          </p:cNvCxnSpPr>
          <p:nvPr/>
        </p:nvCxnSpPr>
        <p:spPr>
          <a:xfrm flipH="1" flipV="1">
            <a:off x="2688609" y="2013045"/>
            <a:ext cx="6741993" cy="423083"/>
          </a:xfrm>
          <a:prstGeom prst="bentConnector4">
            <a:avLst>
              <a:gd name="adj1" fmla="val -3391"/>
              <a:gd name="adj2" fmla="val 181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3"/>
            <a:endCxn id="6" idx="1"/>
          </p:cNvCxnSpPr>
          <p:nvPr/>
        </p:nvCxnSpPr>
        <p:spPr>
          <a:xfrm>
            <a:off x="4230806" y="2432714"/>
            <a:ext cx="1878841" cy="3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6549" y="2025749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3863" y="3132877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4" idx="2"/>
            <a:endCxn id="5" idx="0"/>
          </p:cNvCxnSpPr>
          <p:nvPr/>
        </p:nvCxnSpPr>
        <p:spPr>
          <a:xfrm>
            <a:off x="2688609" y="2852383"/>
            <a:ext cx="0" cy="93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9647" y="3658737"/>
            <a:ext cx="3320955" cy="107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Try more data</a:t>
            </a:r>
          </a:p>
          <a:p>
            <a:r>
              <a:rPr lang="en-US" altLang="ko-KR" dirty="0"/>
              <a:t>Apply regularization</a:t>
            </a:r>
          </a:p>
          <a:p>
            <a:r>
              <a:rPr lang="en-US" altLang="ko-KR" dirty="0"/>
              <a:t>(NN architecture search)</a:t>
            </a:r>
            <a:endParaRPr lang="ko-KR" altLang="en-US" dirty="0"/>
          </a:p>
        </p:txBody>
      </p:sp>
      <p:cxnSp>
        <p:nvCxnSpPr>
          <p:cNvPr id="29" name="꺾인 연결선 28"/>
          <p:cNvCxnSpPr>
            <a:stCxn id="5" idx="3"/>
            <a:endCxn id="28" idx="1"/>
          </p:cNvCxnSpPr>
          <p:nvPr/>
        </p:nvCxnSpPr>
        <p:spPr>
          <a:xfrm>
            <a:off x="4230806" y="4197824"/>
            <a:ext cx="187884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81098" y="3787445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5" idx="2"/>
          </p:cNvCxnSpPr>
          <p:nvPr/>
        </p:nvCxnSpPr>
        <p:spPr>
          <a:xfrm>
            <a:off x="2688609" y="4612944"/>
            <a:ext cx="0" cy="39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24585" y="5012857"/>
            <a:ext cx="9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cxnSp>
        <p:nvCxnSpPr>
          <p:cNvPr id="38" name="꺾인 연결선 37"/>
          <p:cNvCxnSpPr>
            <a:stCxn id="28" idx="3"/>
            <a:endCxn id="4" idx="0"/>
          </p:cNvCxnSpPr>
          <p:nvPr/>
        </p:nvCxnSpPr>
        <p:spPr>
          <a:xfrm flipH="1" flipV="1">
            <a:off x="2688609" y="2013045"/>
            <a:ext cx="6741993" cy="2184779"/>
          </a:xfrm>
          <a:prstGeom prst="bentConnector4">
            <a:avLst>
              <a:gd name="adj1" fmla="val -3391"/>
              <a:gd name="adj2" fmla="val 115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8200" y="5597436"/>
            <a:ext cx="1069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Depending on whether you have a bias or variance problem, the set of things you should try could be different. For example, if you have a high bias problem, getting more data will not help</a:t>
            </a:r>
          </a:p>
        </p:txBody>
      </p:sp>
    </p:spTree>
    <p:extLst>
      <p:ext uri="{BB962C8B-B14F-4D97-AF65-F5344CB8AC3E}">
        <p14:creationId xmlns:p14="http://schemas.microsoft.com/office/powerpoint/2010/main" val="4346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Basic recipe for ML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 the earlier era of machine learning, there used to be a lot of discussion on what is called the bias variance tradeoff.  </a:t>
            </a:r>
          </a:p>
          <a:p>
            <a:pPr lvl="1"/>
            <a:r>
              <a:rPr lang="en-US" altLang="ko-KR" sz="1800" dirty="0"/>
              <a:t>Back in the pre-deep learning era, we didn't have as many tools that just reduce  bias or that just reduce variance without hurting the other one.  </a:t>
            </a:r>
          </a:p>
          <a:p>
            <a:r>
              <a:rPr lang="en-US" altLang="ko-KR" sz="1800" dirty="0"/>
              <a:t>in the modern deep learning era, for example, getting a bigger network almost always just  reduces your bias without necessarily hurting your variance, so long as you regularize appropriately.  </a:t>
            </a:r>
          </a:p>
          <a:p>
            <a:pPr lvl="1"/>
            <a:r>
              <a:rPr lang="en-US" altLang="ko-KR" sz="1800" dirty="0"/>
              <a:t>And getting more data pretty much always reduces your variance problem without hurting the bias much. 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725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Regularization for logistic regression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1800" dirty="0"/>
                  <a:t>Overfitting (high-variance) problem can be reduced by regularization techniques.</a:t>
                </a:r>
              </a:p>
              <a:p>
                <a:pPr lvl="1"/>
                <a:r>
                  <a:rPr lang="en-US" altLang="ko-KR" sz="1800" dirty="0"/>
                  <a:t>We cannot always get more data for the high variance problem</a:t>
                </a:r>
              </a:p>
              <a:p>
                <a:pPr lvl="1"/>
                <a:endParaRPr lang="en-US" altLang="ko-KR" sz="1800" dirty="0"/>
              </a:p>
              <a:p>
                <a:r>
                  <a:rPr lang="en-US" altLang="ko-KR" sz="1800" dirty="0"/>
                  <a:t>Logistic regression</a:t>
                </a:r>
              </a:p>
              <a:p>
                <a:pPr lvl="1"/>
                <a:r>
                  <a:rPr lang="en-US" altLang="ko-KR" sz="1800" b="0" dirty="0"/>
                  <a:t>Objective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8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800" b="0" dirty="0"/>
                  <a:t> 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ko-KR" sz="1800" b="1" dirty="0"/>
              </a:p>
              <a:p>
                <a:pPr lvl="1"/>
                <a:r>
                  <a:rPr lang="en-US" altLang="ko-KR" sz="1800" b="0" dirty="0">
                    <a:solidFill>
                      <a:srgbClr val="FF0000"/>
                    </a:solidFill>
                  </a:rPr>
                  <a:t>Chance the cost function into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b="0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800" b="0" dirty="0">
                    <a:solidFill>
                      <a:srgbClr val="FF0000"/>
                    </a:solidFill>
                  </a:rPr>
                  <a:t>  (L2 regularization for the logistic regression)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: regularization parameter</a:t>
                </a:r>
                <a:endParaRPr lang="en-US" altLang="ko-KR" sz="1800" b="0" dirty="0">
                  <a:solidFill>
                    <a:srgbClr val="FF0000"/>
                  </a:solidFill>
                </a:endParaRPr>
              </a:p>
              <a:p>
                <a:r>
                  <a:rPr lang="en-US" altLang="ko-KR" sz="1800" dirty="0"/>
                  <a:t>Why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i="1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is omitted?</a:t>
                </a:r>
              </a:p>
              <a:p>
                <a:pPr lvl="1"/>
                <a:r>
                  <a:rPr lang="en-US" altLang="ko-KR" sz="1800" b="0" dirty="0"/>
                  <a:t>Almost all parameters are in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but not in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dirty="0"/>
                  <a:t>.</a:t>
                </a:r>
              </a:p>
              <a:p>
                <a:r>
                  <a:rPr lang="en-US" altLang="ko-KR" sz="1800" dirty="0"/>
                  <a:t>L1 regularization</a:t>
                </a:r>
              </a:p>
              <a:p>
                <a:pPr lvl="1"/>
                <a:r>
                  <a:rPr lang="en-US" altLang="ko-KR" sz="1800" dirty="0"/>
                  <a:t>Us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961" b="-8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87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1155</Words>
  <Application>Microsoft Office PowerPoint</Application>
  <PresentationFormat>와이드스크린</PresentationFormat>
  <Paragraphs>227</Paragraphs>
  <Slides>29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Cambria Math</vt:lpstr>
      <vt:lpstr>Courier New</vt:lpstr>
      <vt:lpstr>Wingdings</vt:lpstr>
      <vt:lpstr>Office 테마</vt:lpstr>
      <vt:lpstr>Machine Learning Practice</vt:lpstr>
      <vt:lpstr>References</vt:lpstr>
      <vt:lpstr>Applied ML is a highly iterative process</vt:lpstr>
      <vt:lpstr>Training/validation/test set</vt:lpstr>
      <vt:lpstr>Bias and Variance</vt:lpstr>
      <vt:lpstr>Bias and Variance</vt:lpstr>
      <vt:lpstr>Basic recipe for ML</vt:lpstr>
      <vt:lpstr>Basic recipe for ML</vt:lpstr>
      <vt:lpstr>Regularization for logistic regression</vt:lpstr>
      <vt:lpstr>Regularization for NNs</vt:lpstr>
      <vt:lpstr>How does regularization reduces overfitting?</vt:lpstr>
      <vt:lpstr>Dropout regularization</vt:lpstr>
      <vt:lpstr>Implementation (Inverted dropout)</vt:lpstr>
      <vt:lpstr>Implementation at test time</vt:lpstr>
      <vt:lpstr>Why dropout works?</vt:lpstr>
      <vt:lpstr>Other tips</vt:lpstr>
      <vt:lpstr>Other regularization techniques</vt:lpstr>
      <vt:lpstr>Early stopping</vt:lpstr>
      <vt:lpstr>Normalizing training sets</vt:lpstr>
      <vt:lpstr>Why normalize inputs?</vt:lpstr>
      <vt:lpstr>Vanishing/exploding gradients  unstable gradient problem</vt:lpstr>
      <vt:lpstr>Vanishing/exploding gradients  unstable gradient problem</vt:lpstr>
      <vt:lpstr>Vanishing/exploding gradients  unstable gradient problem</vt:lpstr>
      <vt:lpstr>Vanishing/exploding gradients  unstable gradient problem</vt:lpstr>
      <vt:lpstr>Weight initialization for deep NNs : single neuron example</vt:lpstr>
      <vt:lpstr>Weight initialization for deep NNs : single neuron example</vt:lpstr>
      <vt:lpstr>(optional) Numerical approximation of gradient</vt:lpstr>
      <vt:lpstr>(optional) Gradient checking for debugging your backprop.</vt:lpstr>
      <vt:lpstr>(optional) Gradient checking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Practice</dc:title>
  <dc:creator>hyeonjoong Cho</dc:creator>
  <cp:lastModifiedBy>Cho H</cp:lastModifiedBy>
  <cp:revision>965</cp:revision>
  <dcterms:created xsi:type="dcterms:W3CDTF">2017-09-08T00:20:03Z</dcterms:created>
  <dcterms:modified xsi:type="dcterms:W3CDTF">2019-04-25T11:06:03Z</dcterms:modified>
</cp:coreProperties>
</file>