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72" r:id="rId6"/>
    <p:sldId id="261" r:id="rId7"/>
    <p:sldId id="262" r:id="rId8"/>
    <p:sldId id="264" r:id="rId9"/>
    <p:sldId id="266" r:id="rId10"/>
    <p:sldId id="267" r:id="rId11"/>
    <p:sldId id="268" r:id="rId12"/>
    <p:sldId id="265" r:id="rId13"/>
    <p:sldId id="269" r:id="rId14"/>
    <p:sldId id="270" r:id="rId15"/>
    <p:sldId id="271" r:id="rId16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252E-EA64-4A1C-AF61-6E6C7E5F703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0DB7-1801-423E-B1C4-FF11AAFEA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9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252E-EA64-4A1C-AF61-6E6C7E5F703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0DB7-1801-423E-B1C4-FF11AAFEA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8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252E-EA64-4A1C-AF61-6E6C7E5F703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0DB7-1801-423E-B1C4-FF11AAFEA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2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252E-EA64-4A1C-AF61-6E6C7E5F703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0DB7-1801-423E-B1C4-FF11AAFEA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64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252E-EA64-4A1C-AF61-6E6C7E5F703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0DB7-1801-423E-B1C4-FF11AAFEA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4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252E-EA64-4A1C-AF61-6E6C7E5F703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0DB7-1801-423E-B1C4-FF11AAFEA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252E-EA64-4A1C-AF61-6E6C7E5F703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0DB7-1801-423E-B1C4-FF11AAFEA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5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252E-EA64-4A1C-AF61-6E6C7E5F703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0DB7-1801-423E-B1C4-FF11AAFEA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86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252E-EA64-4A1C-AF61-6E6C7E5F703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0DB7-1801-423E-B1C4-FF11AAFEA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35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252E-EA64-4A1C-AF61-6E6C7E5F703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0DB7-1801-423E-B1C4-FF11AAFEA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01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252E-EA64-4A1C-AF61-6E6C7E5F703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0DB7-1801-423E-B1C4-FF11AAFEA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00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A252E-EA64-4A1C-AF61-6E6C7E5F703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50DB7-1801-423E-B1C4-FF11AAFEA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67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66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800" b="1" dirty="0"/>
              <a:t>Useful tips for lab. - CNNs</a:t>
            </a:r>
            <a:endParaRPr lang="ko-KR" altLang="en-US" sz="3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32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tf.nn.softmax_cross_entropy_with_logits_v2()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tf.nn.softmax_cross_entropy_with_logits_v2(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 labels,     </a:t>
            </a:r>
            <a:r>
              <a:rPr lang="en-US" altLang="ko-KR" sz="1800" dirty="0"/>
              <a:t># Each row labels[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 must be a valid probability distribution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smtClean="0"/>
              <a:t>logits,      </a:t>
            </a:r>
            <a:r>
              <a:rPr lang="en-US" altLang="ko-KR" sz="1800" dirty="0"/>
              <a:t># Unscaled log probabilities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smtClean="0"/>
              <a:t>axis</a:t>
            </a:r>
            <a:r>
              <a:rPr lang="en-US" altLang="ko-KR" sz="1800" dirty="0" smtClean="0"/>
              <a:t>=None,           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smtClean="0"/>
              <a:t>name=None,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dim=None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Return A 1-D Tensor of length </a:t>
            </a:r>
            <a:r>
              <a:rPr lang="en-US" altLang="ko-KR" sz="1800" dirty="0" err="1"/>
              <a:t>batch_size</a:t>
            </a:r>
            <a:r>
              <a:rPr lang="en-US" altLang="ko-KR" sz="1800" dirty="0"/>
              <a:t> of the same type as logits with the </a:t>
            </a:r>
            <a:r>
              <a:rPr lang="en-US" altLang="ko-KR" sz="1800" dirty="0" err="1"/>
              <a:t>softmax</a:t>
            </a:r>
            <a:r>
              <a:rPr lang="en-US" altLang="ko-KR" sz="1800" dirty="0"/>
              <a:t> cross entropy loss.</a:t>
            </a:r>
          </a:p>
        </p:txBody>
      </p:sp>
    </p:spTree>
    <p:extLst>
      <p:ext uri="{BB962C8B-B14F-4D97-AF65-F5344CB8AC3E}">
        <p14:creationId xmlns:p14="http://schemas.microsoft.com/office/powerpoint/2010/main" val="271414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The programming stack</a:t>
            </a:r>
            <a:endParaRPr lang="ko-KR" altLang="en-US" sz="2800" b="1" dirty="0"/>
          </a:p>
        </p:txBody>
      </p:sp>
      <p:sp>
        <p:nvSpPr>
          <p:cNvPr id="4" name="직사각형 3"/>
          <p:cNvSpPr/>
          <p:nvPr/>
        </p:nvSpPr>
        <p:spPr>
          <a:xfrm>
            <a:off x="838199" y="6096685"/>
            <a:ext cx="79343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https://www.tensorflow.org/get_started/premade_estimators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4" y="1900237"/>
            <a:ext cx="77914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2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C39AA-19AE-42A6-A210-F5B9641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datasets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29214-0F50-4433-8D6A-16E21F37F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892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The </a:t>
            </a:r>
            <a:r>
              <a:rPr lang="en-US" altLang="ko-KR" sz="1800" dirty="0" err="1"/>
              <a:t>tf.data</a:t>
            </a:r>
            <a:r>
              <a:rPr lang="en-US" altLang="ko-KR" sz="1800" dirty="0"/>
              <a:t> API enables you to build complex input pipelines from simple, reusable pieces. </a:t>
            </a:r>
          </a:p>
          <a:p>
            <a:r>
              <a:rPr lang="en-US" altLang="ko-KR" sz="1800" dirty="0"/>
              <a:t>In order to use a Dataset we need three steps:</a:t>
            </a:r>
          </a:p>
          <a:p>
            <a:pPr lvl="1"/>
            <a:r>
              <a:rPr lang="en-US" altLang="ko-KR" sz="1800" dirty="0"/>
              <a:t>Import data : Create a Dataset instance from data</a:t>
            </a:r>
          </a:p>
          <a:p>
            <a:pPr lvl="1"/>
            <a:r>
              <a:rPr lang="en-US" altLang="ko-KR" sz="1800" dirty="0"/>
              <a:t>Create an Iterator : By using the created dataset to make an Iterator instance to iterate through the dataset</a:t>
            </a:r>
          </a:p>
          <a:p>
            <a:pPr lvl="1"/>
            <a:r>
              <a:rPr lang="en-US" altLang="ko-KR" sz="1800" dirty="0"/>
              <a:t>Consume data : By using the created iterator we can get the elements from the dataset to feed the model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838200" y="6311900"/>
            <a:ext cx="788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https://towardsdatascience.com/how-to-use-dataset-in-tensorflow-c758ef9e4428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8200" y="5992297"/>
            <a:ext cx="4815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https://www.tensorflow.org/programmers_guide/datasets</a:t>
            </a:r>
          </a:p>
        </p:txBody>
      </p:sp>
    </p:spTree>
    <p:extLst>
      <p:ext uri="{BB962C8B-B14F-4D97-AF65-F5344CB8AC3E}">
        <p14:creationId xmlns:p14="http://schemas.microsoft.com/office/powerpoint/2010/main" val="1784259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Datasets : importing data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280C6C-2C3E-421F-81B6-DFA126AD664B}"/>
              </a:ext>
            </a:extLst>
          </p:cNvPr>
          <p:cNvSpPr/>
          <p:nvPr/>
        </p:nvSpPr>
        <p:spPr>
          <a:xfrm>
            <a:off x="741625" y="2139567"/>
            <a:ext cx="10943010" cy="1013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random vector of shape (100,2)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np.random.sample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((100,2))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make a dataset from a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 =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tf.data.Dataset.from_tensor_slices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80C6C-2C3E-421F-81B6-DFA126AD664B}"/>
              </a:ext>
            </a:extLst>
          </p:cNvPr>
          <p:cNvSpPr/>
          <p:nvPr/>
        </p:nvSpPr>
        <p:spPr>
          <a:xfrm>
            <a:off x="741625" y="3705224"/>
            <a:ext cx="10943010" cy="657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a tensor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 =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tf.data.Dataset.from_tensor_slices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tf.random_uniform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([100, 2]))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280C6C-2C3E-421F-81B6-DFA126AD664B}"/>
              </a:ext>
            </a:extLst>
          </p:cNvPr>
          <p:cNvSpPr/>
          <p:nvPr/>
        </p:nvSpPr>
        <p:spPr>
          <a:xfrm>
            <a:off x="741625" y="5019674"/>
            <a:ext cx="10943010" cy="657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tf.placeholder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(tf.float32, shape=[None,2])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 =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tf.data.Dataset.from_tensor_slices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425" y="1770235"/>
            <a:ext cx="228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 err="1"/>
              <a:t>arraies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507" y="3317913"/>
            <a:ext cx="155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From tensors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5425" y="4650342"/>
            <a:ext cx="202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smtClean="0"/>
              <a:t>placeholder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09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Datasets : create an iterator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41625" y="1562100"/>
            <a:ext cx="109430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Once you have built a Dataset to represent your input data, the next step is to create an Iterator to access elements from that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one-shot,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</a:rPr>
              <a:t>initializable</a:t>
            </a:r>
            <a:r>
              <a:rPr lang="en-US" altLang="ko-KR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reinitializable</a:t>
            </a:r>
            <a:r>
              <a:rPr lang="en-US" altLang="ko-KR" dirty="0"/>
              <a:t>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feedable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An </a:t>
            </a:r>
            <a:r>
              <a:rPr lang="en-US" altLang="ko-KR" dirty="0" err="1"/>
              <a:t>initializable</a:t>
            </a:r>
            <a:r>
              <a:rPr lang="en-US" altLang="ko-KR" dirty="0"/>
              <a:t> iterator requires you to run an explicit </a:t>
            </a:r>
            <a:r>
              <a:rPr lang="en-US" altLang="ko-KR" dirty="0" err="1"/>
              <a:t>iterator.initializer</a:t>
            </a:r>
            <a:r>
              <a:rPr lang="en-US" altLang="ko-KR" dirty="0"/>
              <a:t> operation before using it. In exchange for this inconvenience, it enables you to parameterize the definition of the dataset, using one or more </a:t>
            </a:r>
            <a:r>
              <a:rPr lang="en-US" altLang="ko-KR" dirty="0" err="1"/>
              <a:t>tf.placeholder</a:t>
            </a:r>
            <a:r>
              <a:rPr lang="en-US" altLang="ko-KR" dirty="0"/>
              <a:t>() tensors that can be fed when you initialize the iterator.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64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Datasets : create an iterator</a:t>
            </a:r>
            <a:endParaRPr lang="ko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280C6C-2C3E-421F-81B6-DFA126AD664B}"/>
              </a:ext>
            </a:extLst>
          </p:cNvPr>
          <p:cNvSpPr/>
          <p:nvPr/>
        </p:nvSpPr>
        <p:spPr>
          <a:xfrm>
            <a:off x="741625" y="2305050"/>
            <a:ext cx="1094301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sz="1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initializable</a:t>
            </a:r>
            <a:r>
              <a:rPr lang="en-US" altLang="ko-KR" sz="1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iterator to switch between dataset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EPOCHS = 10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train_data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np.random.sample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((100,2)),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np.random.sample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((100,1)))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test_data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([[1,2]]),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([[0]]))</a:t>
            </a:r>
          </a:p>
          <a:p>
            <a:endParaRPr lang="en-US" altLang="ko-K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tf.placeholder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(tf.float32, shape=[None,2]),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tf.placeholder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(tf.float32, shape=[None,1])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 =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tf.data.Dataset.from_tensor_slices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((x, y))</a:t>
            </a:r>
          </a:p>
          <a:p>
            <a:endParaRPr lang="en-US" altLang="ko-K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dataset.make_initializable_iterator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features, labels =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iter.get_next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ko-K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tf.Session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ko-KR" sz="1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iterator with train data  (or use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iterator.make_initializer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1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sess.run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iter.initializer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feed_dict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 x: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train_data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y: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train_data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[1]})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_ in range(EPOCHS):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sess.run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([features, labels])</a:t>
            </a:r>
          </a:p>
          <a:p>
            <a:r>
              <a:rPr lang="en-US" altLang="ko-KR" sz="1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switch to test data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sess.run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iter.initializer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feed_dict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 x: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test_data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y: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test_data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[1]})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sess.run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([features, labels]))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1625" y="1562100"/>
            <a:ext cx="1094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Once you have built a Dataset to represent your input data, the next step is to create an Iterator to access elements from that dataset. </a:t>
            </a:r>
          </a:p>
        </p:txBody>
      </p:sp>
    </p:spTree>
    <p:extLst>
      <p:ext uri="{BB962C8B-B14F-4D97-AF65-F5344CB8AC3E}">
        <p14:creationId xmlns:p14="http://schemas.microsoft.com/office/powerpoint/2010/main" val="107359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7163048" y="1404409"/>
            <a:ext cx="3403057" cy="1834505"/>
          </a:xfrm>
          <a:prstGeom prst="rect">
            <a:avLst/>
          </a:prstGeom>
          <a:solidFill>
            <a:srgbClr val="FFC000">
              <a:alpha val="50000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721250" y="1404409"/>
            <a:ext cx="3403057" cy="1834505"/>
          </a:xfrm>
          <a:prstGeom prst="rect">
            <a:avLst/>
          </a:prstGeom>
          <a:solidFill>
            <a:srgbClr val="FFC000">
              <a:alpha val="50000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What we build</a:t>
            </a:r>
            <a:endParaRPr lang="ko-KR" altLang="en-US" sz="2800" b="1" dirty="0"/>
          </a:p>
        </p:txBody>
      </p:sp>
      <p:sp>
        <p:nvSpPr>
          <p:cNvPr id="4" name="정육면체 3"/>
          <p:cNvSpPr/>
          <p:nvPr/>
        </p:nvSpPr>
        <p:spPr>
          <a:xfrm>
            <a:off x="513672" y="1834069"/>
            <a:ext cx="1197428" cy="1099457"/>
          </a:xfrm>
          <a:prstGeom prst="cube">
            <a:avLst>
              <a:gd name="adj" fmla="val 8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9497" y="2933526"/>
                <a:ext cx="15457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  <a:p>
                <a:pPr algn="ctr"/>
                <a:r>
                  <a:rPr lang="en-US" altLang="ko-KR" sz="1400" dirty="0"/>
                  <a:t>(grey scale)</a:t>
                </a:r>
                <a:endParaRPr lang="en-US" altLang="ko-KR" sz="14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7" y="2933526"/>
                <a:ext cx="1545777" cy="523220"/>
              </a:xfrm>
              <a:prstGeom prst="rect">
                <a:avLst/>
              </a:prstGeom>
              <a:blipFill rotWithShape="0">
                <a:blip r:embed="rId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/>
          <p:nvPr/>
        </p:nvCxnSpPr>
        <p:spPr>
          <a:xfrm>
            <a:off x="1872343" y="2383797"/>
            <a:ext cx="84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43227" y="2449870"/>
                <a:ext cx="95912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r>
                  <a:rPr lang="en-US" altLang="ko-KR" sz="1400" dirty="0">
                    <a:solidFill>
                      <a:schemeClr val="accent2"/>
                    </a:solidFill>
                  </a:rPr>
                  <a:t>32 filters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227" y="2449870"/>
                <a:ext cx="959122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911" b="-5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정육면체 7"/>
          <p:cNvSpPr/>
          <p:nvPr/>
        </p:nvSpPr>
        <p:spPr>
          <a:xfrm>
            <a:off x="2876523" y="1781675"/>
            <a:ext cx="1132105" cy="1102091"/>
          </a:xfrm>
          <a:prstGeom prst="cube">
            <a:avLst>
              <a:gd name="adj" fmla="val 17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76523" y="2883766"/>
                <a:ext cx="1206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523" y="2883766"/>
                <a:ext cx="1206929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/>
          <p:nvPr/>
        </p:nvCxnSpPr>
        <p:spPr>
          <a:xfrm>
            <a:off x="4089985" y="2383797"/>
            <a:ext cx="81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88551" y="2410306"/>
                <a:ext cx="6361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551" y="2410306"/>
                <a:ext cx="63614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정육면체 11"/>
          <p:cNvSpPr/>
          <p:nvPr/>
        </p:nvSpPr>
        <p:spPr>
          <a:xfrm>
            <a:off x="7262651" y="1850551"/>
            <a:ext cx="927309" cy="873351"/>
          </a:xfrm>
          <a:prstGeom prst="cube">
            <a:avLst>
              <a:gd name="adj" fmla="val 35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23243" y="2767755"/>
                <a:ext cx="15457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243" y="2767755"/>
                <a:ext cx="1545777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105118" y="1428404"/>
            <a:ext cx="90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CONV1</a:t>
            </a:r>
          </a:p>
        </p:txBody>
      </p:sp>
      <p:sp>
        <p:nvSpPr>
          <p:cNvPr id="18" name="정육면체 17"/>
          <p:cNvSpPr/>
          <p:nvPr/>
        </p:nvSpPr>
        <p:spPr>
          <a:xfrm>
            <a:off x="9518165" y="1838413"/>
            <a:ext cx="927309" cy="873351"/>
          </a:xfrm>
          <a:prstGeom prst="cube">
            <a:avLst>
              <a:gd name="adj" fmla="val 63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62757" y="2777249"/>
                <a:ext cx="15457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757" y="2777249"/>
                <a:ext cx="1545777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정육면체 22"/>
          <p:cNvSpPr/>
          <p:nvPr/>
        </p:nvSpPr>
        <p:spPr>
          <a:xfrm>
            <a:off x="5151641" y="1962258"/>
            <a:ext cx="747204" cy="717509"/>
          </a:xfrm>
          <a:prstGeom prst="cube">
            <a:avLst>
              <a:gd name="adj" fmla="val 17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897650" y="2769130"/>
                <a:ext cx="1206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650" y="2769130"/>
                <a:ext cx="1206929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5169510" y="1430018"/>
            <a:ext cx="90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POOL1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95875" y="2043237"/>
            <a:ext cx="90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Maxpool</a:t>
            </a:r>
            <a:endParaRPr lang="en-US" altLang="ko-KR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124307" y="2333725"/>
            <a:ext cx="84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073020" y="2391313"/>
                <a:ext cx="10293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accent2"/>
                    </a:solidFill>
                  </a:rPr>
                  <a:t>64 filters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020" y="2391313"/>
                <a:ext cx="1029311" cy="954107"/>
              </a:xfrm>
              <a:prstGeom prst="rect">
                <a:avLst/>
              </a:prstGeom>
              <a:blipFill rotWithShape="0">
                <a:blip r:embed="rId10"/>
                <a:stretch>
                  <a:fillRect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358145" y="1428404"/>
            <a:ext cx="90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CONV2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326147" y="2325808"/>
            <a:ext cx="81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24713" y="2352317"/>
                <a:ext cx="6361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713" y="2352317"/>
                <a:ext cx="636145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8332037" y="1985248"/>
            <a:ext cx="90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Maxpool</a:t>
            </a:r>
            <a:endParaRPr lang="en-US" altLang="ko-KR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546780" y="1404409"/>
            <a:ext cx="90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POOL2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524834" y="2098051"/>
            <a:ext cx="432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924980" y="1559518"/>
            <a:ext cx="331276" cy="1384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0989887" y="1627081"/>
            <a:ext cx="201462" cy="213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989887" y="1921448"/>
            <a:ext cx="201462" cy="213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0989887" y="2225750"/>
            <a:ext cx="201462" cy="213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989887" y="2553008"/>
            <a:ext cx="201462" cy="213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708534" y="2931137"/>
                <a:ext cx="7748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3136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534" y="2931137"/>
                <a:ext cx="774814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/>
          <p:cNvCxnSpPr/>
          <p:nvPr/>
        </p:nvCxnSpPr>
        <p:spPr>
          <a:xfrm flipV="1">
            <a:off x="11353800" y="2251940"/>
            <a:ext cx="695604" cy="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33073" y="3262909"/>
            <a:ext cx="90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Layer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34457" y="3186131"/>
            <a:ext cx="90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Layer 2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985324" y="4208475"/>
            <a:ext cx="331276" cy="1384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050231" y="4276038"/>
            <a:ext cx="201462" cy="213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050231" y="4570405"/>
            <a:ext cx="201462" cy="213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050231" y="4874707"/>
            <a:ext cx="201462" cy="213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050231" y="5201965"/>
            <a:ext cx="201462" cy="213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768878" y="5580094"/>
                <a:ext cx="7748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78" y="5580094"/>
                <a:ext cx="774814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 flipV="1">
            <a:off x="1181497" y="4872107"/>
            <a:ext cx="695604" cy="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957353" y="3874602"/>
            <a:ext cx="54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FC3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41309" y="4872107"/>
                <a:ext cx="1390927" cy="55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1024,3136</m:t>
                          </m:r>
                        </m:e>
                      </m:d>
                    </m:oMath>
                  </m:oMathPara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(1024)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9" y="4872107"/>
                <a:ext cx="1390927" cy="552844"/>
              </a:xfrm>
              <a:prstGeom prst="rect">
                <a:avLst/>
              </a:prstGeom>
              <a:blipFill rotWithShape="0">
                <a:blip r:embed="rId14"/>
                <a:stretch>
                  <a:fillRect r="-6140" b="-4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/>
          <p:cNvCxnSpPr/>
          <p:nvPr/>
        </p:nvCxnSpPr>
        <p:spPr>
          <a:xfrm>
            <a:off x="2381507" y="4904687"/>
            <a:ext cx="112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572322" y="4436423"/>
            <a:ext cx="331276" cy="1011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637229" y="4503986"/>
            <a:ext cx="201462" cy="213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637229" y="4798353"/>
            <a:ext cx="201462" cy="213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637229" y="5102655"/>
            <a:ext cx="201462" cy="213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507415" y="5479028"/>
                <a:ext cx="497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415" y="5479028"/>
                <a:ext cx="497501" cy="3077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3544351" y="4102550"/>
            <a:ext cx="54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FC4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4836F1-F1F6-4F94-8AA6-6F2E321450D0}"/>
              </a:ext>
            </a:extLst>
          </p:cNvPr>
          <p:cNvSpPr txBox="1"/>
          <p:nvPr/>
        </p:nvSpPr>
        <p:spPr>
          <a:xfrm>
            <a:off x="640191" y="6273248"/>
            <a:ext cx="996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LeCun</a:t>
            </a:r>
            <a:r>
              <a:rPr lang="en-US" altLang="ko-KR" sz="1400" dirty="0"/>
              <a:t> et al. 1988, Gradient-based learning applied to document recognition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259812" y="4943661"/>
                <a:ext cx="1390927" cy="55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10,1024</m:t>
                          </m:r>
                        </m:e>
                      </m:d>
                    </m:oMath>
                  </m:oMathPara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812" y="4943661"/>
                <a:ext cx="1390927" cy="552844"/>
              </a:xfrm>
              <a:prstGeom prst="rect">
                <a:avLst/>
              </a:prstGeom>
              <a:blipFill rotWithShape="0">
                <a:blip r:embed="rId16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97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MNIST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947647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Modified National Institute of Standards and Technology database</a:t>
            </a:r>
            <a:endParaRPr lang="ko-KR" altLang="en-US" sz="1800" dirty="0"/>
          </a:p>
          <a:p>
            <a:r>
              <a:rPr lang="en-US" altLang="ko-KR" sz="1800" dirty="0">
                <a:hlinkClick r:id="rId2"/>
              </a:rPr>
              <a:t>http://yann.lecun.com/exdb/mnist/</a:t>
            </a:r>
            <a:endParaRPr lang="en-US" altLang="ko-KR" sz="1800" dirty="0"/>
          </a:p>
          <a:p>
            <a:r>
              <a:rPr lang="en-US" altLang="ko-KR" sz="1800" dirty="0"/>
              <a:t>The MNIST database of handwritten digits, available from this page, has a training set of 60,000 examples, and a test set of 10,000 examples</a:t>
            </a:r>
          </a:p>
          <a:p>
            <a:r>
              <a:rPr lang="en-US" altLang="ko-KR" sz="1800" dirty="0"/>
              <a:t>Modified National Institute of Standards and Technology database</a:t>
            </a:r>
          </a:p>
          <a:p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47" y="2303368"/>
            <a:ext cx="3818649" cy="286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6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tf.nn.conv2d()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tf.nn.conv2d(</a:t>
            </a:r>
          </a:p>
          <a:p>
            <a:pPr marL="0" indent="0">
              <a:buNone/>
            </a:pPr>
            <a:r>
              <a:rPr lang="en-US" altLang="ko-KR" sz="1400" dirty="0"/>
              <a:t>    input,       # a tensor</a:t>
            </a:r>
          </a:p>
          <a:p>
            <a:pPr marL="0" indent="0">
              <a:buNone/>
            </a:pPr>
            <a:r>
              <a:rPr lang="en-US" altLang="ko-KR" sz="1400" dirty="0"/>
              <a:t>    filter,        # a tensor having the shape [</a:t>
            </a:r>
            <a:r>
              <a:rPr lang="en-US" altLang="ko-KR" sz="1400" dirty="0" err="1"/>
              <a:t>filter_height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filter_width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in_channels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out_channels</a:t>
            </a:r>
            <a:r>
              <a:rPr lang="en-US" altLang="ko-KR" sz="1400" dirty="0"/>
              <a:t>]</a:t>
            </a:r>
          </a:p>
          <a:p>
            <a:pPr marL="0" indent="0">
              <a:buNone/>
            </a:pPr>
            <a:r>
              <a:rPr lang="en-US" altLang="ko-KR" sz="1400" dirty="0"/>
              <a:t>    strides,     # A list of </a:t>
            </a:r>
            <a:r>
              <a:rPr lang="en-US" altLang="ko-KR" sz="1400" dirty="0" err="1"/>
              <a:t>ints</a:t>
            </a:r>
            <a:r>
              <a:rPr lang="en-US" altLang="ko-KR" sz="1400" dirty="0"/>
              <a:t>. 1-D tensor of length 4. </a:t>
            </a:r>
          </a:p>
          <a:p>
            <a:pPr marL="0" indent="0">
              <a:buNone/>
            </a:pPr>
            <a:r>
              <a:rPr lang="en-US" altLang="ko-KR" sz="1400" dirty="0"/>
              <a:t>    padding,   # "SAME“ for padding or "VALID“ for no padding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use_cudnn_on_gpu</a:t>
            </a:r>
            <a:r>
              <a:rPr lang="en-US" altLang="ko-KR" sz="1400" dirty="0"/>
              <a:t>=True,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data_format</a:t>
            </a:r>
            <a:r>
              <a:rPr lang="en-US" altLang="ko-KR" sz="1400" dirty="0"/>
              <a:t>='NHWC',    # [batch, height, width, channels].</a:t>
            </a:r>
          </a:p>
          <a:p>
            <a:pPr marL="0" indent="0">
              <a:buNone/>
            </a:pPr>
            <a:r>
              <a:rPr lang="en-US" altLang="ko-KR" sz="1400" dirty="0"/>
              <a:t>    dilations=[1, 1, 1, 1],      </a:t>
            </a:r>
          </a:p>
          <a:p>
            <a:pPr marL="0" indent="0">
              <a:buNone/>
            </a:pPr>
            <a:r>
              <a:rPr lang="en-US" altLang="ko-KR" sz="1400" dirty="0"/>
              <a:t>    name=None</a:t>
            </a:r>
          </a:p>
          <a:p>
            <a:pPr marL="0" indent="0">
              <a:buNone/>
            </a:pP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return a tensor having the same type as input</a:t>
            </a:r>
          </a:p>
          <a:p>
            <a:pPr marL="0" indent="0">
              <a:buNone/>
            </a:pPr>
            <a:r>
              <a:rPr lang="en-US" altLang="ko-KR" sz="1400" dirty="0"/>
              <a:t>For “SAME” padding, </a:t>
            </a:r>
            <a:r>
              <a:rPr lang="en-US" altLang="ko-KR" sz="1400" dirty="0" err="1"/>
              <a:t>out_height</a:t>
            </a:r>
            <a:r>
              <a:rPr lang="en-US" altLang="ko-KR" sz="1400" dirty="0"/>
              <a:t> = ceil(float(</a:t>
            </a:r>
            <a:r>
              <a:rPr lang="en-US" altLang="ko-KR" sz="1400" dirty="0" err="1"/>
              <a:t>in_height</a:t>
            </a:r>
            <a:r>
              <a:rPr lang="en-US" altLang="ko-KR" sz="1400" dirty="0"/>
              <a:t>) / float(strides[1]))</a:t>
            </a:r>
          </a:p>
          <a:p>
            <a:pPr marL="0" indent="0">
              <a:buNone/>
            </a:pPr>
            <a:r>
              <a:rPr lang="en-US" altLang="ko-KR" sz="1400" dirty="0"/>
              <a:t>For “VALID” padding, </a:t>
            </a:r>
            <a:r>
              <a:rPr lang="en-US" altLang="ko-KR" sz="1400" dirty="0" err="1"/>
              <a:t>out_width</a:t>
            </a:r>
            <a:r>
              <a:rPr lang="en-US" altLang="ko-KR" sz="1400" dirty="0"/>
              <a:t> = ceil( (float(</a:t>
            </a:r>
            <a:r>
              <a:rPr lang="en-US" altLang="ko-KR" sz="1400" dirty="0" err="1"/>
              <a:t>in_width</a:t>
            </a:r>
            <a:r>
              <a:rPr lang="en-US" altLang="ko-KR" sz="1400" dirty="0"/>
              <a:t>)-(filter_width-1)*</a:t>
            </a:r>
            <a:r>
              <a:rPr lang="en-US" altLang="ko-KR" sz="1400" dirty="0" err="1"/>
              <a:t>dialation_rate</a:t>
            </a:r>
            <a:r>
              <a:rPr lang="en-US" altLang="ko-KR" sz="1400" dirty="0"/>
              <a:t>[2])) / float(strides[2] )</a:t>
            </a:r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046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err="1" smtClean="0"/>
              <a:t>tf.nn.bias_add</a:t>
            </a:r>
            <a:r>
              <a:rPr lang="en-US" altLang="ko-KR" sz="2800" b="1" dirty="0" smtClean="0"/>
              <a:t>()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err="1"/>
              <a:t>tf.nn.bias_add</a:t>
            </a:r>
            <a:r>
              <a:rPr lang="en-US" altLang="ko-KR" sz="1400" dirty="0"/>
              <a:t>(</a:t>
            </a:r>
          </a:p>
          <a:p>
            <a:pPr marL="0" indent="0">
              <a:buNone/>
            </a:pPr>
            <a:r>
              <a:rPr lang="en-US" altLang="ko-KR" sz="1400" dirty="0"/>
              <a:t>    value,</a:t>
            </a:r>
          </a:p>
          <a:p>
            <a:pPr marL="0" indent="0">
              <a:buNone/>
            </a:pPr>
            <a:r>
              <a:rPr lang="en-US" altLang="ko-KR" sz="1400" dirty="0"/>
              <a:t>    bias,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data_format</a:t>
            </a:r>
            <a:r>
              <a:rPr lang="en-US" altLang="ko-KR" sz="1400" dirty="0"/>
              <a:t>=None,</a:t>
            </a:r>
          </a:p>
          <a:p>
            <a:pPr marL="0" indent="0">
              <a:buNone/>
            </a:pPr>
            <a:r>
              <a:rPr lang="en-US" altLang="ko-KR" sz="1400" dirty="0"/>
              <a:t>    name=None</a:t>
            </a:r>
          </a:p>
          <a:p>
            <a:pPr marL="0" indent="0">
              <a:buNone/>
            </a:pPr>
            <a:r>
              <a:rPr lang="en-US" altLang="ko-KR" sz="1400" dirty="0"/>
              <a:t>)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en-US" altLang="ko-KR" sz="1400" dirty="0" smtClean="0"/>
              <a:t>value</a:t>
            </a:r>
            <a:r>
              <a:rPr lang="en-US" altLang="ko-KR" sz="1400" dirty="0"/>
              <a:t>: A Tensor with type float, double, int64, int32, uint8, int16, int8, complex64, or complex128.</a:t>
            </a:r>
          </a:p>
          <a:p>
            <a:r>
              <a:rPr lang="en-US" altLang="ko-KR" sz="1400" dirty="0"/>
              <a:t>bias: A 1-D Tensor with size matching the last dimension of value. Must be the same type as value unless value is a quantized type, in which case a different quantized type may be used.</a:t>
            </a:r>
          </a:p>
          <a:p>
            <a:r>
              <a:rPr lang="en-US" altLang="ko-KR" sz="1400" dirty="0" err="1"/>
              <a:t>data_format</a:t>
            </a:r>
            <a:r>
              <a:rPr lang="en-US" altLang="ko-KR" sz="1400" dirty="0"/>
              <a:t>: A string. 'NHWC' and 'NCHW' are supported.</a:t>
            </a:r>
          </a:p>
          <a:p>
            <a:r>
              <a:rPr lang="en-US" altLang="ko-KR" sz="1400" dirty="0"/>
              <a:t>name: A name for the operation (optional).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225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err="1"/>
              <a:t>tf.nn.relu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conv.+B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/>
              <a:t>tf.nn.relu</a:t>
            </a:r>
            <a:r>
              <a:rPr lang="en-US" altLang="ko-KR" sz="1800" dirty="0"/>
              <a:t>(</a:t>
            </a:r>
          </a:p>
          <a:p>
            <a:pPr marL="0" indent="0">
              <a:buNone/>
            </a:pPr>
            <a:r>
              <a:rPr lang="en-US" altLang="ko-KR" sz="1800" dirty="0"/>
              <a:t>    features,      # a tensor</a:t>
            </a:r>
          </a:p>
          <a:p>
            <a:pPr marL="0" indent="0">
              <a:buNone/>
            </a:pPr>
            <a:r>
              <a:rPr lang="en-US" altLang="ko-KR" sz="1800" dirty="0"/>
              <a:t>    name=None</a:t>
            </a:r>
          </a:p>
          <a:p>
            <a:pPr marL="0" indent="0">
              <a:buNone/>
            </a:pP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Return a tensor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1436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err="1"/>
              <a:t>tf.nn.max_pool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/>
              <a:t>tf.nn.max_pool</a:t>
            </a:r>
            <a:r>
              <a:rPr lang="en-US" altLang="ko-KR" sz="1800" dirty="0"/>
              <a:t>(</a:t>
            </a:r>
          </a:p>
          <a:p>
            <a:pPr marL="0" indent="0">
              <a:buNone/>
            </a:pPr>
            <a:r>
              <a:rPr lang="en-US" altLang="ko-KR" sz="1800" dirty="0"/>
              <a:t>    value,     # 4-D tensor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ksize</a:t>
            </a:r>
            <a:r>
              <a:rPr lang="en-US" altLang="ko-KR" sz="1800" dirty="0"/>
              <a:t>,     # 1-D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tensor of 4 element, The size of the window</a:t>
            </a:r>
          </a:p>
          <a:p>
            <a:pPr marL="0" indent="0">
              <a:buNone/>
            </a:pPr>
            <a:r>
              <a:rPr lang="en-US" altLang="ko-KR" sz="1800" dirty="0"/>
              <a:t>    strides,   # 1-D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tensor of 4 elements</a:t>
            </a:r>
          </a:p>
          <a:p>
            <a:pPr marL="0" indent="0">
              <a:buNone/>
            </a:pPr>
            <a:r>
              <a:rPr lang="en-US" altLang="ko-KR" sz="1800" dirty="0"/>
              <a:t>    padding, # ‘VALID’ or ‘SAME’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data_format</a:t>
            </a:r>
            <a:r>
              <a:rPr lang="en-US" altLang="ko-KR" sz="1800" dirty="0"/>
              <a:t>='NHWC',</a:t>
            </a:r>
          </a:p>
          <a:p>
            <a:pPr marL="0" indent="0">
              <a:buNone/>
            </a:pPr>
            <a:r>
              <a:rPr lang="en-US" altLang="ko-KR" sz="1800" dirty="0"/>
              <a:t>    name=None</a:t>
            </a:r>
          </a:p>
          <a:p>
            <a:pPr marL="0" indent="0">
              <a:buNone/>
            </a:pP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2318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559C7-4BC7-4068-927D-8226F417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Example</a:t>
            </a:r>
            <a:endParaRPr lang="ko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280C6C-2C3E-421F-81B6-DFA126AD664B}"/>
              </a:ext>
            </a:extLst>
          </p:cNvPr>
          <p:cNvSpPr/>
          <p:nvPr/>
        </p:nvSpPr>
        <p:spPr>
          <a:xfrm>
            <a:off x="807528" y="1678807"/>
            <a:ext cx="10943010" cy="2110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P1’s shape : (None, 14, 14, </a:t>
            </a:r>
            <a:r>
              <a:rPr lang="en-US" altLang="ko-KR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W2’s shape : (5,5,</a:t>
            </a:r>
            <a:r>
              <a:rPr lang="en-US" altLang="ko-KR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Z2’s shape : (None, 14, 14, 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P2’s shape : (None, 7, 7, 64)</a:t>
            </a:r>
            <a:endParaRPr lang="ko-KR" alt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Z2 = tf.nn.conv2d(P1, W2, strides = [1,1,1,1], padding = 'SAME’) </a:t>
            </a:r>
            <a:endParaRPr lang="en-US" altLang="ko-KR" sz="1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Z2 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tf.nn.bias_add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(Z2, B2)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A2 =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tf.nn.relu</a:t>
            </a:r>
            <a:r>
              <a:rPr lang="en-US" altLang="ko-KR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(Z2)</a:t>
            </a:r>
            <a:endParaRPr lang="en-US" altLang="ko-K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=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tf.nn.max_pool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(A2, </a:t>
            </a:r>
            <a:r>
              <a:rPr lang="en-US" altLang="ko-K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ksize</a:t>
            </a:r>
            <a:r>
              <a: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[1,2,2,1], strides = [1,2,2,1], padding = 'SAME’) </a:t>
            </a:r>
          </a:p>
          <a:p>
            <a:endParaRPr lang="en-US" altLang="ko-K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C2AB5C1D-BD97-4547-9FB0-09B455782734}"/>
              </a:ext>
            </a:extLst>
          </p:cNvPr>
          <p:cNvSpPr/>
          <p:nvPr/>
        </p:nvSpPr>
        <p:spPr>
          <a:xfrm>
            <a:off x="5271291" y="4349911"/>
            <a:ext cx="927309" cy="873351"/>
          </a:xfrm>
          <a:prstGeom prst="cube">
            <a:avLst>
              <a:gd name="adj" fmla="val 35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B3CFEF-BC5B-41F8-919A-6AA77DDA5CF8}"/>
                  </a:ext>
                </a:extLst>
              </p:cNvPr>
              <p:cNvSpPr txBox="1"/>
              <p:nvPr/>
            </p:nvSpPr>
            <p:spPr>
              <a:xfrm>
                <a:off x="4931883" y="5267115"/>
                <a:ext cx="15457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B3CFEF-BC5B-41F8-919A-6AA77DDA5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883" y="5267115"/>
                <a:ext cx="1545777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정육면체 7">
            <a:extLst>
              <a:ext uri="{FF2B5EF4-FFF2-40B4-BE49-F238E27FC236}">
                <a16:creationId xmlns:a16="http://schemas.microsoft.com/office/drawing/2014/main" id="{08BF4165-4807-486B-9BB1-C73B2D93D60A}"/>
              </a:ext>
            </a:extLst>
          </p:cNvPr>
          <p:cNvSpPr/>
          <p:nvPr/>
        </p:nvSpPr>
        <p:spPr>
          <a:xfrm>
            <a:off x="7526805" y="4337773"/>
            <a:ext cx="927309" cy="873351"/>
          </a:xfrm>
          <a:prstGeom prst="cube">
            <a:avLst>
              <a:gd name="adj" fmla="val 63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9BF82B-DC42-435D-A6C2-96BE509801F4}"/>
                  </a:ext>
                </a:extLst>
              </p:cNvPr>
              <p:cNvSpPr txBox="1"/>
              <p:nvPr/>
            </p:nvSpPr>
            <p:spPr>
              <a:xfrm>
                <a:off x="7171397" y="5276609"/>
                <a:ext cx="15457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9BF82B-DC42-435D-A6C2-96BE50980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397" y="5276609"/>
                <a:ext cx="154577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정육면체 9">
            <a:extLst>
              <a:ext uri="{FF2B5EF4-FFF2-40B4-BE49-F238E27FC236}">
                <a16:creationId xmlns:a16="http://schemas.microsoft.com/office/drawing/2014/main" id="{18367475-FD5F-4C1B-8F28-529414884023}"/>
              </a:ext>
            </a:extLst>
          </p:cNvPr>
          <p:cNvSpPr/>
          <p:nvPr/>
        </p:nvSpPr>
        <p:spPr>
          <a:xfrm>
            <a:off x="3160281" y="4461618"/>
            <a:ext cx="747204" cy="717509"/>
          </a:xfrm>
          <a:prstGeom prst="cube">
            <a:avLst>
              <a:gd name="adj" fmla="val 17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2672EB-59CA-4443-A2AE-CC6A86F9DAB4}"/>
                  </a:ext>
                </a:extLst>
              </p:cNvPr>
              <p:cNvSpPr txBox="1"/>
              <p:nvPr/>
            </p:nvSpPr>
            <p:spPr>
              <a:xfrm>
                <a:off x="2906290" y="5268490"/>
                <a:ext cx="1206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2672EB-59CA-4443-A2AE-CC6A86F9D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290" y="5268490"/>
                <a:ext cx="120692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5E44507-211B-496C-B6B8-3119630333E2}"/>
              </a:ext>
            </a:extLst>
          </p:cNvPr>
          <p:cNvCxnSpPr/>
          <p:nvPr/>
        </p:nvCxnSpPr>
        <p:spPr>
          <a:xfrm>
            <a:off x="4132947" y="4833085"/>
            <a:ext cx="84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1649AB-9F64-4A6F-8857-330AE88CA6EC}"/>
                  </a:ext>
                </a:extLst>
              </p:cNvPr>
              <p:cNvSpPr txBox="1"/>
              <p:nvPr/>
            </p:nvSpPr>
            <p:spPr>
              <a:xfrm>
                <a:off x="4081660" y="4890673"/>
                <a:ext cx="10293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accent2"/>
                    </a:solidFill>
                  </a:rPr>
                  <a:t>64 filters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01649AB-9F64-4A6F-8857-330AE88CA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660" y="4890673"/>
                <a:ext cx="1029311" cy="954107"/>
              </a:xfrm>
              <a:prstGeom prst="rect">
                <a:avLst/>
              </a:prstGeom>
              <a:blipFill rotWithShape="0">
                <a:blip r:embed="rId5"/>
                <a:stretch>
                  <a:fillRect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2126707-D9D8-4324-9079-971BAB2691C2}"/>
              </a:ext>
            </a:extLst>
          </p:cNvPr>
          <p:cNvSpPr txBox="1"/>
          <p:nvPr/>
        </p:nvSpPr>
        <p:spPr>
          <a:xfrm>
            <a:off x="5366785" y="3927764"/>
            <a:ext cx="90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CONV</a:t>
            </a:r>
            <a:endParaRPr lang="en-US" altLang="ko-KR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6E4EA54-6AE7-462C-8637-FA6763DB36E4}"/>
              </a:ext>
            </a:extLst>
          </p:cNvPr>
          <p:cNvCxnSpPr/>
          <p:nvPr/>
        </p:nvCxnSpPr>
        <p:spPr>
          <a:xfrm>
            <a:off x="6334787" y="4825168"/>
            <a:ext cx="81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6D3075-0881-49BE-A0F2-42F9F4420335}"/>
                  </a:ext>
                </a:extLst>
              </p:cNvPr>
              <p:cNvSpPr txBox="1"/>
              <p:nvPr/>
            </p:nvSpPr>
            <p:spPr>
              <a:xfrm>
                <a:off x="6433353" y="4851677"/>
                <a:ext cx="63614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r>
                  <a:rPr lang="en-US" altLang="ko-KR" sz="1400" dirty="0">
                    <a:solidFill>
                      <a:schemeClr val="accent1"/>
                    </a:solidFill>
                  </a:rPr>
                  <a:t>p=0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6D3075-0881-49BE-A0F2-42F9F4420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353" y="4851677"/>
                <a:ext cx="636145" cy="738664"/>
              </a:xfrm>
              <a:prstGeom prst="rect">
                <a:avLst/>
              </a:prstGeom>
              <a:blipFill rotWithShape="0">
                <a:blip r:embed="rId6"/>
                <a:stretch>
                  <a:fillRect l="-2857" b="-7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09D413D-CE47-47BB-94DE-C74CC30E414E}"/>
              </a:ext>
            </a:extLst>
          </p:cNvPr>
          <p:cNvSpPr txBox="1"/>
          <p:nvPr/>
        </p:nvSpPr>
        <p:spPr>
          <a:xfrm>
            <a:off x="6340677" y="4484608"/>
            <a:ext cx="90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Maxpool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1D42D-3259-4F27-9376-3E89DD95FFD5}"/>
              </a:ext>
            </a:extLst>
          </p:cNvPr>
          <p:cNvSpPr txBox="1"/>
          <p:nvPr/>
        </p:nvSpPr>
        <p:spPr>
          <a:xfrm>
            <a:off x="7555420" y="3903769"/>
            <a:ext cx="90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POOL</a:t>
            </a: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0C2B26-4139-4706-ADE3-A0D630BFFBC1}"/>
              </a:ext>
            </a:extLst>
          </p:cNvPr>
          <p:cNvSpPr/>
          <p:nvPr/>
        </p:nvSpPr>
        <p:spPr>
          <a:xfrm>
            <a:off x="3263784" y="4630645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A7CA04-82F5-4371-A3DA-648E8F1C1750}"/>
              </a:ext>
            </a:extLst>
          </p:cNvPr>
          <p:cNvSpPr/>
          <p:nvPr/>
        </p:nvSpPr>
        <p:spPr>
          <a:xfrm>
            <a:off x="5207315" y="4681101"/>
            <a:ext cx="8448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Z2=A2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6907A9-342E-4566-84C0-2065DD7E2322}"/>
              </a:ext>
            </a:extLst>
          </p:cNvPr>
          <p:cNvSpPr/>
          <p:nvPr/>
        </p:nvSpPr>
        <p:spPr>
          <a:xfrm>
            <a:off x="7483903" y="4907277"/>
            <a:ext cx="4603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351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err="1"/>
              <a:t>tf.contrib.layers.flatten</a:t>
            </a:r>
            <a:r>
              <a:rPr lang="en-US" altLang="ko-KR" sz="2800" b="1" dirty="0"/>
              <a:t>(P2)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/>
              <a:t>tf.contrib.layers.flatten</a:t>
            </a:r>
            <a:r>
              <a:rPr lang="en-US" altLang="ko-KR" sz="1800" dirty="0"/>
              <a:t>(</a:t>
            </a:r>
          </a:p>
          <a:p>
            <a:pPr marL="0" indent="0">
              <a:buNone/>
            </a:pPr>
            <a:r>
              <a:rPr lang="en-US" altLang="ko-KR" sz="1800" dirty="0"/>
              <a:t>    inputs,                           # a tensor of size [</a:t>
            </a:r>
            <a:r>
              <a:rPr lang="en-US" altLang="ko-KR" sz="1800" dirty="0" err="1"/>
              <a:t>batch_size</a:t>
            </a:r>
            <a:r>
              <a:rPr lang="en-US" altLang="ko-KR" sz="1800" dirty="0"/>
              <a:t>,…]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outputs_collections</a:t>
            </a:r>
            <a:r>
              <a:rPr lang="en-US" altLang="ko-KR" sz="1800" dirty="0"/>
              <a:t>=None, # collection to add the outputs</a:t>
            </a:r>
          </a:p>
          <a:p>
            <a:pPr marL="0" indent="0">
              <a:buNone/>
            </a:pPr>
            <a:r>
              <a:rPr lang="en-US" altLang="ko-KR" sz="1800" dirty="0"/>
              <a:t>    scope=None</a:t>
            </a:r>
          </a:p>
          <a:p>
            <a:pPr marL="0" indent="0">
              <a:buNone/>
            </a:pP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Return a flattened tensor with shape [</a:t>
            </a:r>
            <a:r>
              <a:rPr lang="en-US" altLang="ko-KR" sz="1800" dirty="0" err="1"/>
              <a:t>batch_size</a:t>
            </a:r>
            <a:r>
              <a:rPr lang="en-US" altLang="ko-KR" sz="1800" dirty="0"/>
              <a:t>, k]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4496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1056</Words>
  <Application>Microsoft Office PowerPoint</Application>
  <PresentationFormat>와이드스크린</PresentationFormat>
  <Paragraphs>180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Courier New</vt:lpstr>
      <vt:lpstr>Office 테마</vt:lpstr>
      <vt:lpstr>Useful tips for lab. - CNNs</vt:lpstr>
      <vt:lpstr>What we build</vt:lpstr>
      <vt:lpstr>MNIST</vt:lpstr>
      <vt:lpstr>tf.nn.conv2d()</vt:lpstr>
      <vt:lpstr>tf.nn.bias_add()</vt:lpstr>
      <vt:lpstr>tf.nn.relu(conv.+B)</vt:lpstr>
      <vt:lpstr>tf.nn.max_pool</vt:lpstr>
      <vt:lpstr>Example</vt:lpstr>
      <vt:lpstr>tf.contrib.layers.flatten(P2)</vt:lpstr>
      <vt:lpstr>tf.nn.softmax_cross_entropy_with_logits_v2()</vt:lpstr>
      <vt:lpstr>The programming stack</vt:lpstr>
      <vt:lpstr>datasets</vt:lpstr>
      <vt:lpstr>Datasets : importing data</vt:lpstr>
      <vt:lpstr>Datasets : create an iterator</vt:lpstr>
      <vt:lpstr>Datasets : create an iterator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hyeonjoong Cho</dc:creator>
  <cp:lastModifiedBy>Cho H</cp:lastModifiedBy>
  <cp:revision>85</cp:revision>
  <cp:lastPrinted>2018-05-24T15:00:02Z</cp:lastPrinted>
  <dcterms:created xsi:type="dcterms:W3CDTF">2018-05-24T13:59:50Z</dcterms:created>
  <dcterms:modified xsi:type="dcterms:W3CDTF">2019-05-27T02:07:14Z</dcterms:modified>
</cp:coreProperties>
</file>