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4C5B-B87E-4A5C-9FA5-F101553480BA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0C6-FAA4-4578-90F5-F86F6064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6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4C5B-B87E-4A5C-9FA5-F101553480BA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0C6-FAA4-4578-90F5-F86F6064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1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4C5B-B87E-4A5C-9FA5-F101553480BA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0C6-FAA4-4578-90F5-F86F6064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4C5B-B87E-4A5C-9FA5-F101553480BA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0C6-FAA4-4578-90F5-F86F6064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4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4C5B-B87E-4A5C-9FA5-F101553480BA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0C6-FAA4-4578-90F5-F86F6064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8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4C5B-B87E-4A5C-9FA5-F101553480BA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0C6-FAA4-4578-90F5-F86F6064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4C5B-B87E-4A5C-9FA5-F101553480BA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0C6-FAA4-4578-90F5-F86F6064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0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4C5B-B87E-4A5C-9FA5-F101553480BA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0C6-FAA4-4578-90F5-F86F6064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3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4C5B-B87E-4A5C-9FA5-F101553480BA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0C6-FAA4-4578-90F5-F86F6064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8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4C5B-B87E-4A5C-9FA5-F101553480BA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0C6-FAA4-4578-90F5-F86F6064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7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4C5B-B87E-4A5C-9FA5-F101553480BA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0C6-FAA4-4578-90F5-F86F6064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1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4C5B-B87E-4A5C-9FA5-F101553480BA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E0C6-FAA4-4578-90F5-F86F6064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3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" TargetMode="External"/><Relationship Id="rId2" Type="http://schemas.openxmlformats.org/officeDocument/2006/relationships/hyperlink" Target="https://class.coursera.org/ml-003/l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ymericdamien/TensorFlow-Examples" TargetMode="External"/><Relationship Id="rId4" Type="http://schemas.openxmlformats.org/officeDocument/2006/relationships/hyperlink" Target="https://www.tensorflow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Practices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CNNs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08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Learning to detect edges</a:t>
            </a:r>
            <a:endParaRPr lang="ko-KR" altLang="en-US" sz="2800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104792"/>
              </p:ext>
            </p:extLst>
          </p:nvPr>
        </p:nvGraphicFramePr>
        <p:xfrm>
          <a:off x="4724399" y="1893252"/>
          <a:ext cx="11756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15" y="1825625"/>
            <a:ext cx="1295400" cy="1247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5285" y="3005772"/>
            <a:ext cx="124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Sobel filter</a:t>
            </a:r>
            <a:endParaRPr lang="ko-KR" altLang="en-US" sz="1400" dirty="0"/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238937"/>
              </p:ext>
            </p:extLst>
          </p:nvPr>
        </p:nvGraphicFramePr>
        <p:xfrm>
          <a:off x="7560990" y="1711597"/>
          <a:ext cx="1371603" cy="123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-10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61513" y="3005772"/>
            <a:ext cx="124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Scharr</a:t>
            </a:r>
            <a:r>
              <a:rPr lang="en-US" altLang="ko-KR" sz="1400" dirty="0"/>
              <a:t> filter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893" y="3343451"/>
            <a:ext cx="2524125" cy="2562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내용 개체 틀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3992812"/>
                  </p:ext>
                </p:extLst>
              </p:nvPr>
            </p:nvGraphicFramePr>
            <p:xfrm>
              <a:off x="5389291" y="4211909"/>
              <a:ext cx="1175658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18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8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8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내용 개체 틀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3992812"/>
                  </p:ext>
                </p:extLst>
              </p:nvPr>
            </p:nvGraphicFramePr>
            <p:xfrm>
              <a:off x="5389291" y="4211909"/>
              <a:ext cx="1175658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1886"/>
                    <a:gridCol w="391886"/>
                    <a:gridCol w="39188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63" t="-1639" r="-20625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1639" r="-10307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3125" t="-1639" r="-4688" b="-2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63" t="-100000" r="-20625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100000" r="-10307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3125" t="-100000" r="-4688" b="-10161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63" t="-203279" r="-20625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203279" r="-10307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3125" t="-203279" r="-4688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4620170" y="4624563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78125"/>
              </p:ext>
            </p:extLst>
          </p:nvPr>
        </p:nvGraphicFramePr>
        <p:xfrm>
          <a:off x="7553032" y="4026489"/>
          <a:ext cx="16587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6809778" y="4754577"/>
            <a:ext cx="495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2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45994"/>
              </p:ext>
            </p:extLst>
          </p:nvPr>
        </p:nvGraphicFramePr>
        <p:xfrm>
          <a:off x="6752519" y="2080456"/>
          <a:ext cx="22569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Padding</a:t>
            </a:r>
            <a:endParaRPr lang="ko-KR" altLang="en-US" sz="2800" b="1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327639"/>
              </p:ext>
            </p:extLst>
          </p:nvPr>
        </p:nvGraphicFramePr>
        <p:xfrm>
          <a:off x="1188851" y="1376657"/>
          <a:ext cx="3219360" cy="3318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482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2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2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2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2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2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2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2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35" y="1814450"/>
            <a:ext cx="2454005" cy="2491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내용 개체 틀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2846931"/>
                  </p:ext>
                </p:extLst>
              </p:nvPr>
            </p:nvGraphicFramePr>
            <p:xfrm>
              <a:off x="4833965" y="2780343"/>
              <a:ext cx="958806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96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6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96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608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08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08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내용 개체 틀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2846931"/>
                  </p:ext>
                </p:extLst>
              </p:nvPr>
            </p:nvGraphicFramePr>
            <p:xfrm>
              <a:off x="4833965" y="2780343"/>
              <a:ext cx="958806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9602"/>
                    <a:gridCol w="319602"/>
                    <a:gridCol w="319602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87" t="-2222" r="-203774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887" t="-2222" r="-103774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887" t="-2222" r="-3774" b="-206667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87" t="-100000" r="-203774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887" t="-100000" r="-103774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887" t="-100000" r="-3774" b="-102174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87" t="-204444" r="-203774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887" t="-204444" r="-103774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887" t="-204444" r="-3774" b="-44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4373893" y="3008310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84271"/>
              </p:ext>
            </p:extLst>
          </p:nvPr>
        </p:nvGraphicFramePr>
        <p:xfrm>
          <a:off x="7180331" y="2432988"/>
          <a:ext cx="1430268" cy="146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3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6026006" y="3115150"/>
            <a:ext cx="495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68829" y="4942114"/>
                <a:ext cx="10493828" cy="1877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Input image size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6×6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Filter size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Padding size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Output image size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To make the output size the same as the input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b="0" dirty="0"/>
                  <a:t>  </a:t>
                </a:r>
                <a:r>
                  <a:rPr lang="en-US" altLang="ko-KR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29" y="4942114"/>
                <a:ext cx="10493828" cy="1877502"/>
              </a:xfrm>
              <a:prstGeom prst="rect">
                <a:avLst/>
              </a:prstGeom>
              <a:blipFill rotWithShape="0">
                <a:blip r:embed="rId4"/>
                <a:stretch>
                  <a:fillRect l="-407" t="-1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31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Stride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38869"/>
                <a:ext cx="10515600" cy="2138094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lang="en-US" altLang="ko-KR" sz="1800" dirty="0"/>
                  <a:t>Input image size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ko-KR" sz="1800" dirty="0"/>
              </a:p>
              <a:p>
                <a:pPr marL="285750" indent="-285750"/>
                <a:r>
                  <a:rPr lang="en-US" altLang="ko-KR" sz="1800" dirty="0"/>
                  <a:t>Filter size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endParaRPr lang="en-US" altLang="ko-KR" sz="1800" dirty="0"/>
              </a:p>
              <a:p>
                <a:pPr marL="285750" indent="-285750"/>
                <a:r>
                  <a:rPr lang="en-US" altLang="ko-KR" sz="1800" dirty="0"/>
                  <a:t>Padding size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pPr marL="285750" indent="-285750"/>
                <a:r>
                  <a:rPr lang="en-US" altLang="ko-KR" sz="1800" dirty="0"/>
                  <a:t>Stride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ko-KR" sz="1800" dirty="0"/>
              </a:p>
              <a:p>
                <a:pPr marL="285750" indent="-285750"/>
                <a:r>
                  <a:rPr lang="en-US" altLang="ko-KR" sz="1800" dirty="0">
                    <a:solidFill>
                      <a:srgbClr val="FF0000"/>
                    </a:solidFill>
                  </a:rPr>
                  <a:t>Output image size 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ko-KR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38869"/>
                <a:ext cx="10515600" cy="2138094"/>
              </a:xfrm>
              <a:blipFill rotWithShape="0">
                <a:blip r:embed="rId2"/>
                <a:stretch>
                  <a:fillRect l="-406" t="-3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825625"/>
            <a:ext cx="2181225" cy="2095500"/>
          </a:xfrm>
          <a:prstGeom prst="rect">
            <a:avLst/>
          </a:prstGeom>
        </p:spPr>
      </p:pic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668312"/>
              </p:ext>
            </p:extLst>
          </p:nvPr>
        </p:nvGraphicFramePr>
        <p:xfrm>
          <a:off x="4202593" y="2529971"/>
          <a:ext cx="95880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5394634" y="2864778"/>
            <a:ext cx="495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4389" y="2756785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graphicFrame>
        <p:nvGraphicFramePr>
          <p:cNvPr id="11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806988"/>
              </p:ext>
            </p:extLst>
          </p:nvPr>
        </p:nvGraphicFramePr>
        <p:xfrm>
          <a:off x="6292100" y="2529971"/>
          <a:ext cx="95880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87982" y="1883786"/>
            <a:ext cx="949675" cy="872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89314" y="1851128"/>
            <a:ext cx="893580" cy="90565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50906" y="5127171"/>
            <a:ext cx="478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cross-correlation vs. convolution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49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Convolution on RGB images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45" y="1690688"/>
            <a:ext cx="2181225" cy="2095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17" y="1814739"/>
            <a:ext cx="2181225" cy="2095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32" y="1970994"/>
            <a:ext cx="2181225" cy="2095500"/>
          </a:xfrm>
          <a:prstGeom prst="rect">
            <a:avLst/>
          </a:prstGeom>
        </p:spPr>
      </p:pic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283787"/>
              </p:ext>
            </p:extLst>
          </p:nvPr>
        </p:nvGraphicFramePr>
        <p:xfrm>
          <a:off x="5519764" y="2195784"/>
          <a:ext cx="95880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374709"/>
              </p:ext>
            </p:extLst>
          </p:nvPr>
        </p:nvGraphicFramePr>
        <p:xfrm>
          <a:off x="5410907" y="2340632"/>
          <a:ext cx="95880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825847"/>
              </p:ext>
            </p:extLst>
          </p:nvPr>
        </p:nvGraphicFramePr>
        <p:xfrm>
          <a:off x="5302050" y="2485480"/>
          <a:ext cx="95880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643258" y="2336481"/>
            <a:ext cx="1077686" cy="96780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1445" y="2677823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314001" y="2820385"/>
            <a:ext cx="3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96308" y="4077985"/>
                <a:ext cx="24633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×#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𝑐h𝑎𝑛𝑛𝑒𝑙𝑠</m:t>
                      </m:r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08" y="4077985"/>
                <a:ext cx="246333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62623" y="3409262"/>
                <a:ext cx="14553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623" y="3409262"/>
                <a:ext cx="1455373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54414" y="3384720"/>
                <a:ext cx="14553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14" y="3384720"/>
                <a:ext cx="1455373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정육면체 18"/>
          <p:cNvSpPr/>
          <p:nvPr/>
        </p:nvSpPr>
        <p:spPr>
          <a:xfrm>
            <a:off x="2146529" y="4920343"/>
            <a:ext cx="1197428" cy="10994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5519764" y="5212436"/>
            <a:ext cx="578513" cy="515270"/>
          </a:xfrm>
          <a:prstGeom prst="cube">
            <a:avLst>
              <a:gd name="adj" fmla="val 39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/>
          <p:cNvSpPr/>
          <p:nvPr/>
        </p:nvSpPr>
        <p:spPr>
          <a:xfrm>
            <a:off x="8752821" y="5018271"/>
            <a:ext cx="968123" cy="999763"/>
          </a:xfrm>
          <a:prstGeom prst="cube">
            <a:avLst>
              <a:gd name="adj" fmla="val 7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77584" y="5285405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329848" y="5470071"/>
            <a:ext cx="3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4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Multiple filters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35698"/>
                <a:ext cx="10515600" cy="123484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800" dirty="0"/>
                  <a:t>) *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: #filters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35698"/>
                <a:ext cx="10515600" cy="1234849"/>
              </a:xfrm>
              <a:blipFill rotWithShape="0">
                <a:blip r:embed="rId2"/>
                <a:stretch>
                  <a:fillRect l="-406" t="-4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정육면체 3"/>
          <p:cNvSpPr/>
          <p:nvPr/>
        </p:nvSpPr>
        <p:spPr>
          <a:xfrm>
            <a:off x="1547815" y="2057400"/>
            <a:ext cx="1197428" cy="10994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4822006" y="2091858"/>
            <a:ext cx="578513" cy="515270"/>
          </a:xfrm>
          <a:prstGeom prst="cube">
            <a:avLst>
              <a:gd name="adj" fmla="val 39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8154107" y="2155328"/>
            <a:ext cx="968123" cy="999763"/>
          </a:xfrm>
          <a:prstGeom prst="cube">
            <a:avLst>
              <a:gd name="adj" fmla="val 7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9826" y="2164827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731134" y="2607128"/>
            <a:ext cx="3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정육면체 8"/>
          <p:cNvSpPr/>
          <p:nvPr/>
        </p:nvSpPr>
        <p:spPr>
          <a:xfrm>
            <a:off x="4822006" y="2960674"/>
            <a:ext cx="578513" cy="515270"/>
          </a:xfrm>
          <a:prstGeom prst="cube">
            <a:avLst>
              <a:gd name="adj" fmla="val 3978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79826" y="3033643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1" name="정육면체 10"/>
          <p:cNvSpPr/>
          <p:nvPr/>
        </p:nvSpPr>
        <p:spPr>
          <a:xfrm>
            <a:off x="8056136" y="2235138"/>
            <a:ext cx="968123" cy="1026322"/>
          </a:xfrm>
          <a:prstGeom prst="cube">
            <a:avLst>
              <a:gd name="adj" fmla="val 718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4722" y="3424199"/>
                <a:ext cx="24633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×#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𝑐h𝑎𝑛𝑛𝑒𝑙𝑠</m:t>
                      </m:r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22" y="3424199"/>
                <a:ext cx="246333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16592" y="2594410"/>
                <a:ext cx="11893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92" y="2594410"/>
                <a:ext cx="1189340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16592" y="3460484"/>
                <a:ext cx="11893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92" y="3460484"/>
                <a:ext cx="1189340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00022" y="3276471"/>
                <a:ext cx="11893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22" y="3276471"/>
                <a:ext cx="1189340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56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A single conv. layer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66092" y="4227385"/>
                <a:ext cx="10515600" cy="190929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8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If you have 10 filters that are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3×3×3</m:t>
                    </m:r>
                  </m:oMath>
                </a14:m>
                <a:r>
                  <a:rPr lang="en-US" altLang="ko-KR" sz="1800" dirty="0"/>
                  <a:t> in one layer of a NN, how many parameters does that layer have?</a:t>
                </a:r>
              </a:p>
              <a:p>
                <a:pPr lvl="1"/>
                <a:r>
                  <a:rPr lang="en-US" altLang="ko-KR" sz="1800" dirty="0"/>
                  <a:t>Per filter : 27 weights and 1 bias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28 parameters</a:t>
                </a:r>
              </a:p>
              <a:p>
                <a:pPr lvl="1"/>
                <a:r>
                  <a:rPr lang="en-US" altLang="ko-KR" sz="1800" dirty="0">
                    <a:sym typeface="Wingdings" panose="05000000000000000000" pitchFamily="2" charset="2"/>
                  </a:rPr>
                  <a:t>Thus, 280 parameters in total</a:t>
                </a:r>
                <a:endParaRPr lang="en-US" altLang="ko-KR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092" y="4227385"/>
                <a:ext cx="10515600" cy="1909293"/>
              </a:xfrm>
              <a:blipFill rotWithShape="0">
                <a:blip r:embed="rId2"/>
                <a:stretch>
                  <a:fillRect l="-348" t="-637" b="-8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정육면체 3"/>
          <p:cNvSpPr/>
          <p:nvPr/>
        </p:nvSpPr>
        <p:spPr>
          <a:xfrm>
            <a:off x="1547815" y="2057400"/>
            <a:ext cx="1197428" cy="10994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4237188" y="1932392"/>
            <a:ext cx="578513" cy="515270"/>
          </a:xfrm>
          <a:prstGeom prst="cube">
            <a:avLst>
              <a:gd name="adj" fmla="val 39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6527369" y="1690688"/>
            <a:ext cx="968123" cy="999763"/>
          </a:xfrm>
          <a:prstGeom prst="cube">
            <a:avLst>
              <a:gd name="adj" fmla="val 7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4494" y="2123844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121115" y="2123844"/>
            <a:ext cx="3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정육면체 8"/>
          <p:cNvSpPr/>
          <p:nvPr/>
        </p:nvSpPr>
        <p:spPr>
          <a:xfrm>
            <a:off x="4226213" y="3192247"/>
            <a:ext cx="578513" cy="515270"/>
          </a:xfrm>
          <a:prstGeom prst="cube">
            <a:avLst>
              <a:gd name="adj" fmla="val 3978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54531" y="3384907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1" name="정육면체 10"/>
          <p:cNvSpPr/>
          <p:nvPr/>
        </p:nvSpPr>
        <p:spPr>
          <a:xfrm>
            <a:off x="6527370" y="2883671"/>
            <a:ext cx="968123" cy="1026322"/>
          </a:xfrm>
          <a:prstGeom prst="cube">
            <a:avLst>
              <a:gd name="adj" fmla="val 718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6165" y="3207537"/>
                <a:ext cx="24633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×#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𝑐h𝑎𝑛𝑛𝑒𝑙𝑠</m:t>
                      </m:r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65" y="3207537"/>
                <a:ext cx="246333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31775" y="2619610"/>
                <a:ext cx="11893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775" y="2619610"/>
                <a:ext cx="1189340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64596" y="3719990"/>
                <a:ext cx="11893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596" y="3719990"/>
                <a:ext cx="1189340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342780" y="3355605"/>
                <a:ext cx="11893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80" y="3355605"/>
                <a:ext cx="1189340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16347" y="1989485"/>
                <a:ext cx="261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ReLU(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347" y="1989485"/>
                <a:ext cx="261122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0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/>
          <p:nvPr/>
        </p:nvCxnSpPr>
        <p:spPr>
          <a:xfrm>
            <a:off x="5152809" y="3474980"/>
            <a:ext cx="3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01572" y="3265216"/>
                <a:ext cx="261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ReLU(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72" y="3265216"/>
                <a:ext cx="261122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86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8441258" y="2191157"/>
            <a:ext cx="659199" cy="58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9" idx="3"/>
          </p:cNvCxnSpPr>
          <p:nvPr/>
        </p:nvCxnSpPr>
        <p:spPr>
          <a:xfrm flipV="1">
            <a:off x="8312796" y="2812452"/>
            <a:ext cx="787661" cy="63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정육면체 24"/>
          <p:cNvSpPr/>
          <p:nvPr/>
        </p:nvSpPr>
        <p:spPr>
          <a:xfrm>
            <a:off x="9433698" y="2191157"/>
            <a:ext cx="968123" cy="999763"/>
          </a:xfrm>
          <a:prstGeom prst="cube">
            <a:avLst>
              <a:gd name="adj" fmla="val 7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정육면체 25"/>
          <p:cNvSpPr/>
          <p:nvPr/>
        </p:nvSpPr>
        <p:spPr>
          <a:xfrm>
            <a:off x="9316943" y="2265673"/>
            <a:ext cx="968123" cy="1026322"/>
          </a:xfrm>
          <a:prstGeom prst="cube">
            <a:avLst>
              <a:gd name="adj" fmla="val 718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81010" y="1502228"/>
            <a:ext cx="1519990" cy="2519961"/>
          </a:xfrm>
          <a:prstGeom prst="rect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422719" y="3993851"/>
                <a:ext cx="615233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719" y="3993851"/>
                <a:ext cx="615233" cy="38831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579462" y="3687548"/>
                <a:ext cx="637610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62" y="3687548"/>
                <a:ext cx="637610" cy="38831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507682" y="1993535"/>
                <a:ext cx="1047273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682" y="1993535"/>
                <a:ext cx="1047273" cy="38831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95856" y="3245902"/>
                <a:ext cx="1047273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56" y="3245902"/>
                <a:ext cx="1047273" cy="38831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84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Notations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1800" dirty="0"/>
                  <a:t>If layer l is an convolution layer,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: filter size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: padding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 : stride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ko-KR" sz="1800" dirty="0"/>
                  <a:t> : #filters</a:t>
                </a:r>
              </a:p>
              <a:p>
                <a:pPr lvl="1"/>
                <a:r>
                  <a:rPr lang="en-US" altLang="ko-KR" sz="1800" dirty="0"/>
                  <a:t>filter size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Activation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→ 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Weights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Bias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=1×1×1×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Input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Output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ko-KR" sz="1800" dirty="0"/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44" y="4438196"/>
            <a:ext cx="2181225" cy="2095500"/>
          </a:xfrm>
          <a:prstGeom prst="rect">
            <a:avLst/>
          </a:prstGeom>
        </p:spPr>
      </p:pic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98944"/>
              </p:ext>
            </p:extLst>
          </p:nvPr>
        </p:nvGraphicFramePr>
        <p:xfrm>
          <a:off x="9073831" y="4957876"/>
          <a:ext cx="95880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8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592639" y="4496357"/>
            <a:ext cx="949675" cy="872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20686" y="4757613"/>
            <a:ext cx="893580" cy="9056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5773185">
            <a:off x="7404564" y="3702995"/>
            <a:ext cx="917821" cy="2775232"/>
          </a:xfrm>
          <a:prstGeom prst="triangle">
            <a:avLst>
              <a:gd name="adj" fmla="val 33085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5773185">
            <a:off x="7394216" y="4012520"/>
            <a:ext cx="982490" cy="2766635"/>
          </a:xfrm>
          <a:prstGeom prst="triangle">
            <a:avLst>
              <a:gd name="adj" fmla="val 33085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5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Example</a:t>
            </a:r>
            <a:endParaRPr lang="ko-KR" altLang="en-US" sz="2800" b="1" dirty="0"/>
          </a:p>
        </p:txBody>
      </p:sp>
      <p:sp>
        <p:nvSpPr>
          <p:cNvPr id="4" name="정육면체 3"/>
          <p:cNvSpPr/>
          <p:nvPr/>
        </p:nvSpPr>
        <p:spPr>
          <a:xfrm>
            <a:off x="1286558" y="1899384"/>
            <a:ext cx="1197428" cy="1099457"/>
          </a:xfrm>
          <a:prstGeom prst="cube">
            <a:avLst>
              <a:gd name="adj" fmla="val 8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2383" y="2998841"/>
                <a:ext cx="1545777" cy="84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39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39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=39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83" y="2998841"/>
                <a:ext cx="1545777" cy="8424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2645229" y="2449112"/>
            <a:ext cx="1208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32335" y="2515185"/>
                <a:ext cx="890585" cy="99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accent2"/>
                    </a:solidFill>
                  </a:rPr>
                  <a:t>10 filters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335" y="2515185"/>
                <a:ext cx="890585" cy="998543"/>
              </a:xfrm>
              <a:prstGeom prst="rect">
                <a:avLst/>
              </a:prstGeom>
              <a:blipFill rotWithShape="0">
                <a:blip r:embed="rId3"/>
                <a:stretch>
                  <a:fillRect l="-2055" r="-685" b="-5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정육면체 8"/>
          <p:cNvSpPr/>
          <p:nvPr/>
        </p:nvSpPr>
        <p:spPr>
          <a:xfrm>
            <a:off x="3897094" y="1817914"/>
            <a:ext cx="1132105" cy="1102091"/>
          </a:xfrm>
          <a:prstGeom prst="cube">
            <a:avLst>
              <a:gd name="adj" fmla="val 17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22920" y="2938505"/>
                <a:ext cx="1545777" cy="84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=37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20" y="2938505"/>
                <a:ext cx="1545777" cy="8424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5255765" y="2430467"/>
            <a:ext cx="1208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42871" y="2496540"/>
                <a:ext cx="890585" cy="99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accent2"/>
                    </a:solidFill>
                  </a:rPr>
                  <a:t>20 filters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71" y="2496540"/>
                <a:ext cx="890585" cy="998543"/>
              </a:xfrm>
              <a:prstGeom prst="rect">
                <a:avLst/>
              </a:prstGeom>
              <a:blipFill rotWithShape="0">
                <a:blip r:embed="rId5"/>
                <a:stretch>
                  <a:fillRect l="-2055" r="-685" b="-5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정육면체 12"/>
          <p:cNvSpPr/>
          <p:nvPr/>
        </p:nvSpPr>
        <p:spPr>
          <a:xfrm>
            <a:off x="6816864" y="1932283"/>
            <a:ext cx="927309" cy="873351"/>
          </a:xfrm>
          <a:prstGeom prst="cube">
            <a:avLst>
              <a:gd name="adj" fmla="val 35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07631" y="2949081"/>
                <a:ext cx="1545777" cy="84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631" y="2949081"/>
                <a:ext cx="1545777" cy="8424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25689" y="1411924"/>
                <a:ext cx="903510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9" y="1411924"/>
                <a:ext cx="903510" cy="3225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36234" y="1456591"/>
                <a:ext cx="903510" cy="3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34" y="1456591"/>
                <a:ext cx="903510" cy="3261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/>
          <p:nvPr/>
        </p:nvCxnSpPr>
        <p:spPr>
          <a:xfrm>
            <a:off x="8040477" y="2449112"/>
            <a:ext cx="1208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27583" y="2515185"/>
                <a:ext cx="890585" cy="99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accent2"/>
                    </a:solidFill>
                  </a:rPr>
                  <a:t>40 filters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583" y="2515185"/>
                <a:ext cx="890585" cy="998543"/>
              </a:xfrm>
              <a:prstGeom prst="rect">
                <a:avLst/>
              </a:prstGeom>
              <a:blipFill rotWithShape="0">
                <a:blip r:embed="rId9"/>
                <a:stretch>
                  <a:fillRect l="-2055" r="-685" b="-5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정육면체 19"/>
          <p:cNvSpPr/>
          <p:nvPr/>
        </p:nvSpPr>
        <p:spPr>
          <a:xfrm>
            <a:off x="9575736" y="1887741"/>
            <a:ext cx="927309" cy="873351"/>
          </a:xfrm>
          <a:prstGeom prst="cube">
            <a:avLst>
              <a:gd name="adj" fmla="val 63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266503" y="2904539"/>
                <a:ext cx="1545777" cy="84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503" y="2904539"/>
                <a:ext cx="1545777" cy="8424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595106" y="1412049"/>
                <a:ext cx="903510" cy="3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106" y="1412049"/>
                <a:ext cx="903510" cy="32618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정육면체 22"/>
          <p:cNvSpPr/>
          <p:nvPr/>
        </p:nvSpPr>
        <p:spPr>
          <a:xfrm>
            <a:off x="7589753" y="5049884"/>
            <a:ext cx="927309" cy="873351"/>
          </a:xfrm>
          <a:prstGeom prst="cube">
            <a:avLst>
              <a:gd name="adj" fmla="val 63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609123" y="4574192"/>
                <a:ext cx="903510" cy="3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123" y="4574192"/>
                <a:ext cx="903510" cy="32618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이등변 삼각형 24"/>
          <p:cNvSpPr/>
          <p:nvPr/>
        </p:nvSpPr>
        <p:spPr>
          <a:xfrm rot="5773185">
            <a:off x="8819174" y="4467527"/>
            <a:ext cx="894655" cy="2303690"/>
          </a:xfrm>
          <a:prstGeom prst="triangle">
            <a:avLst>
              <a:gd name="adj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460031" y="5135604"/>
            <a:ext cx="273283" cy="2950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144918" y="5490317"/>
                <a:ext cx="903510" cy="518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𝑙𝑜𝑔𝑖𝑠𝑡𝑖𝑐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918" y="5490317"/>
                <a:ext cx="903510" cy="518283"/>
              </a:xfrm>
              <a:prstGeom prst="rect">
                <a:avLst/>
              </a:prstGeom>
              <a:blipFill rotWithShape="0">
                <a:blip r:embed="rId13"/>
                <a:stretch>
                  <a:fillRect r="-4730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>
            <a:stCxn id="26" idx="6"/>
          </p:cNvCxnSpPr>
          <p:nvPr/>
        </p:nvCxnSpPr>
        <p:spPr>
          <a:xfrm>
            <a:off x="10733314" y="5283105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091972" y="5116212"/>
                <a:ext cx="430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972" y="5116212"/>
                <a:ext cx="430839" cy="307777"/>
              </a:xfrm>
              <a:prstGeom prst="rect">
                <a:avLst/>
              </a:prstGeom>
              <a:blipFill rotWithShape="0">
                <a:blip r:embed="rId14"/>
                <a:stretch>
                  <a:fillRect r="-17143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143057" y="5923235"/>
                <a:ext cx="19751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7×7×40</m:t>
                    </m:r>
                  </m:oMath>
                </a14:m>
                <a:r>
                  <a:rPr lang="en-US" altLang="ko-KR" sz="1400" dirty="0"/>
                  <a:t>=1960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57" y="5923235"/>
                <a:ext cx="1975111" cy="307777"/>
              </a:xfrm>
              <a:prstGeom prst="rect">
                <a:avLst/>
              </a:prstGeom>
              <a:blipFill rotWithShape="0">
                <a:blip r:embed="rId1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108056" y="4761545"/>
            <a:ext cx="5221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Types of layer in CNNs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Convolution (CONV)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Pooling (POOL)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Fully Connected (FN)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66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Pooling layer : Max pooling</a:t>
            </a:r>
            <a:endParaRPr lang="ko-KR" altLang="en-US" sz="2800" b="1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068441"/>
              </p:ext>
            </p:extLst>
          </p:nvPr>
        </p:nvGraphicFramePr>
        <p:xfrm>
          <a:off x="5976257" y="2122805"/>
          <a:ext cx="1055914" cy="878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75" y="1457174"/>
            <a:ext cx="2162175" cy="220980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853544" y="2496001"/>
            <a:ext cx="1208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40650" y="2562074"/>
                <a:ext cx="89058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650" y="2562074"/>
                <a:ext cx="890585" cy="738664"/>
              </a:xfrm>
              <a:prstGeom prst="rect">
                <a:avLst/>
              </a:prstGeom>
              <a:blipFill rotWithShape="0">
                <a:blip r:embed="rId3"/>
                <a:stretch>
                  <a:fillRect b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874" y="3929742"/>
            <a:ext cx="2466975" cy="243840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3984167" y="4869086"/>
            <a:ext cx="1208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71273" y="4935159"/>
                <a:ext cx="89058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273" y="4935159"/>
                <a:ext cx="890585" cy="738664"/>
              </a:xfrm>
              <a:prstGeom prst="rect">
                <a:avLst/>
              </a:prstGeom>
              <a:blipFill rotWithShape="0">
                <a:blip r:embed="rId5"/>
                <a:stretch>
                  <a:fillRect b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622680"/>
              </p:ext>
            </p:extLst>
          </p:nvPr>
        </p:nvGraphicFramePr>
        <p:xfrm>
          <a:off x="5759250" y="4481530"/>
          <a:ext cx="1272921" cy="1192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7729563" y="2633865"/>
                <a:ext cx="4093740" cy="2443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Vs. average pooling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Pooling output 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Hyperparameters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 : filter size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 : stride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Max or average pooling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No parameter to learn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563" y="2633865"/>
                <a:ext cx="4093740" cy="2443811"/>
              </a:xfrm>
              <a:prstGeom prst="rect">
                <a:avLst/>
              </a:prstGeom>
              <a:blipFill rotWithShape="0">
                <a:blip r:embed="rId6"/>
                <a:stretch>
                  <a:fillRect l="-1042" t="-1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592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7163048" y="1404409"/>
            <a:ext cx="3403057" cy="1834505"/>
          </a:xfrm>
          <a:prstGeom prst="rect">
            <a:avLst/>
          </a:prstGeom>
          <a:solidFill>
            <a:srgbClr val="FFC000">
              <a:alpha val="5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721250" y="1404409"/>
            <a:ext cx="3403057" cy="1834505"/>
          </a:xfrm>
          <a:prstGeom prst="rect">
            <a:avLst/>
          </a:prstGeom>
          <a:solidFill>
            <a:srgbClr val="FFC000">
              <a:alpha val="5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NN example (LeNet-5)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1700" y="4411893"/>
            <a:ext cx="5469902" cy="904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Common pattern:</a:t>
            </a:r>
          </a:p>
          <a:p>
            <a:pPr marL="0" indent="0">
              <a:buNone/>
            </a:pPr>
            <a:r>
              <a:rPr lang="en-US" altLang="ko-KR" sz="1800" dirty="0"/>
              <a:t>CONV-POOL-CONV-POOL-FC-FC-</a:t>
            </a:r>
            <a:r>
              <a:rPr lang="en-US" altLang="ko-KR" sz="1800" dirty="0" err="1"/>
              <a:t>Softmax</a:t>
            </a:r>
            <a:endParaRPr lang="ko-KR" altLang="en-US" sz="1800" dirty="0"/>
          </a:p>
        </p:txBody>
      </p:sp>
      <p:sp>
        <p:nvSpPr>
          <p:cNvPr id="4" name="정육면체 3"/>
          <p:cNvSpPr/>
          <p:nvPr/>
        </p:nvSpPr>
        <p:spPr>
          <a:xfrm>
            <a:off x="513672" y="1834069"/>
            <a:ext cx="1197428" cy="1099457"/>
          </a:xfrm>
          <a:prstGeom prst="cube">
            <a:avLst>
              <a:gd name="adj" fmla="val 8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9497" y="2933526"/>
                <a:ext cx="1545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7" y="2933526"/>
                <a:ext cx="1545777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>
            <a:off x="1872343" y="2383797"/>
            <a:ext cx="84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30665" y="2449870"/>
                <a:ext cx="87168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accent2"/>
                    </a:solidFill>
                  </a:rPr>
                  <a:t>6 filters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665" y="2449870"/>
                <a:ext cx="871683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2098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정육면체 7"/>
          <p:cNvSpPr/>
          <p:nvPr/>
        </p:nvSpPr>
        <p:spPr>
          <a:xfrm>
            <a:off x="2876523" y="1781675"/>
            <a:ext cx="1132105" cy="1102091"/>
          </a:xfrm>
          <a:prstGeom prst="cube">
            <a:avLst>
              <a:gd name="adj" fmla="val 17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6523" y="2883766"/>
                <a:ext cx="1206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23" y="2883766"/>
                <a:ext cx="1206929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>
            <a:off x="4089985" y="2383797"/>
            <a:ext cx="81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88551" y="2410306"/>
                <a:ext cx="636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551" y="2410306"/>
                <a:ext cx="63614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정육면체 11"/>
          <p:cNvSpPr/>
          <p:nvPr/>
        </p:nvSpPr>
        <p:spPr>
          <a:xfrm>
            <a:off x="7262651" y="1850551"/>
            <a:ext cx="927309" cy="873351"/>
          </a:xfrm>
          <a:prstGeom prst="cube">
            <a:avLst>
              <a:gd name="adj" fmla="val 35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23243" y="2767755"/>
                <a:ext cx="1545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243" y="2767755"/>
                <a:ext cx="1545777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105118" y="1428404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CONV1</a:t>
            </a:r>
          </a:p>
        </p:txBody>
      </p:sp>
      <p:sp>
        <p:nvSpPr>
          <p:cNvPr id="18" name="정육면체 17"/>
          <p:cNvSpPr/>
          <p:nvPr/>
        </p:nvSpPr>
        <p:spPr>
          <a:xfrm>
            <a:off x="9518165" y="1838413"/>
            <a:ext cx="927309" cy="873351"/>
          </a:xfrm>
          <a:prstGeom prst="cube">
            <a:avLst>
              <a:gd name="adj" fmla="val 63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62757" y="2777249"/>
                <a:ext cx="1545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757" y="2777249"/>
                <a:ext cx="1545777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정육면체 22"/>
          <p:cNvSpPr/>
          <p:nvPr/>
        </p:nvSpPr>
        <p:spPr>
          <a:xfrm>
            <a:off x="5151641" y="1962258"/>
            <a:ext cx="747204" cy="717509"/>
          </a:xfrm>
          <a:prstGeom prst="cube">
            <a:avLst>
              <a:gd name="adj" fmla="val 17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97650" y="2769130"/>
                <a:ext cx="1206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650" y="2769130"/>
                <a:ext cx="120692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169510" y="1430018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POOL1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95875" y="2043237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Maxpool</a:t>
            </a:r>
            <a:endParaRPr lang="en-US" altLang="ko-KR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124307" y="2333725"/>
            <a:ext cx="84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73020" y="2391313"/>
                <a:ext cx="102931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accent2"/>
                    </a:solidFill>
                  </a:rPr>
                  <a:t>16 filters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020" y="2391313"/>
                <a:ext cx="1029311" cy="738664"/>
              </a:xfrm>
              <a:prstGeom prst="rect">
                <a:avLst/>
              </a:prstGeom>
              <a:blipFill rotWithShape="0">
                <a:blip r:embed="rId9"/>
                <a:stretch>
                  <a:fillRect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358145" y="1428404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CONV2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326147" y="2325808"/>
            <a:ext cx="81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24713" y="2352317"/>
                <a:ext cx="636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713" y="2352317"/>
                <a:ext cx="636145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8332037" y="1985248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Maxpool</a:t>
            </a:r>
            <a:endParaRPr lang="en-US" altLang="ko-KR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546780" y="1404409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POOL2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524834" y="2098051"/>
            <a:ext cx="43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0924980" y="1559518"/>
            <a:ext cx="331276" cy="1384844"/>
            <a:chOff x="10924980" y="1559518"/>
            <a:chExt cx="331276" cy="1384844"/>
          </a:xfrm>
        </p:grpSpPr>
        <p:sp>
          <p:nvSpPr>
            <p:cNvPr id="35" name="직사각형 34"/>
            <p:cNvSpPr/>
            <p:nvPr/>
          </p:nvSpPr>
          <p:spPr>
            <a:xfrm>
              <a:off x="10924980" y="1559518"/>
              <a:ext cx="331276" cy="1384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0989887" y="1627081"/>
              <a:ext cx="201462" cy="2139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0989887" y="1921448"/>
              <a:ext cx="201462" cy="2139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0989887" y="2225750"/>
              <a:ext cx="201462" cy="2139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0989887" y="2553008"/>
              <a:ext cx="201462" cy="2139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708534" y="2931137"/>
                <a:ext cx="7748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534" y="2931137"/>
                <a:ext cx="774814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/>
          <p:nvPr/>
        </p:nvCxnSpPr>
        <p:spPr>
          <a:xfrm flipV="1">
            <a:off x="11353800" y="2251940"/>
            <a:ext cx="695604" cy="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33073" y="3262909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Layer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34457" y="3186131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Layer 2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985324" y="4208475"/>
            <a:ext cx="331276" cy="138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050231" y="4276038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050231" y="4570405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050231" y="4874707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50231" y="5201965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768878" y="5580094"/>
                <a:ext cx="7748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120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78" y="5580094"/>
                <a:ext cx="774814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1181497" y="4872107"/>
            <a:ext cx="695604" cy="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57353" y="3874602"/>
            <a:ext cx="54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FC3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05500" y="4872107"/>
                <a:ext cx="1026736" cy="55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120,400</m:t>
                          </m:r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(120)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00" y="4872107"/>
                <a:ext cx="1026736" cy="552844"/>
              </a:xfrm>
              <a:prstGeom prst="rect">
                <a:avLst/>
              </a:prstGeom>
              <a:blipFill rotWithShape="0">
                <a:blip r:embed="rId13"/>
                <a:stretch>
                  <a:fillRect r="-24260"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/>
          <p:cNvCxnSpPr/>
          <p:nvPr/>
        </p:nvCxnSpPr>
        <p:spPr>
          <a:xfrm flipV="1">
            <a:off x="2381507" y="4902087"/>
            <a:ext cx="695604" cy="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142018" y="4436423"/>
            <a:ext cx="331276" cy="1011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06925" y="4503986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206925" y="4798353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206925" y="5102655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077111" y="5479028"/>
                <a:ext cx="497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84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111" y="5479028"/>
                <a:ext cx="497501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3114047" y="4102550"/>
            <a:ext cx="54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FC4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3511172" y="4890992"/>
            <a:ext cx="695604" cy="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4221316" y="4765467"/>
            <a:ext cx="201462" cy="213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636583" y="5010515"/>
            <a:ext cx="1453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dirty="0" err="1"/>
              <a:t>Softmax</a:t>
            </a:r>
            <a:endParaRPr lang="en-US" altLang="ko-KR" sz="1400" b="0" dirty="0"/>
          </a:p>
          <a:p>
            <a:pPr algn="ctr"/>
            <a:r>
              <a:rPr lang="en-US" altLang="ko-KR" sz="1400" dirty="0"/>
              <a:t>(10 output)</a:t>
            </a:r>
            <a:endParaRPr lang="en-US" altLang="ko-KR" sz="1400" b="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4836F1-F1F6-4F94-8AA6-6F2E321450D0}"/>
              </a:ext>
            </a:extLst>
          </p:cNvPr>
          <p:cNvSpPr txBox="1"/>
          <p:nvPr/>
        </p:nvSpPr>
        <p:spPr>
          <a:xfrm>
            <a:off x="661604" y="6096298"/>
            <a:ext cx="996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LeCun</a:t>
            </a:r>
            <a:r>
              <a:rPr lang="en-US" altLang="ko-KR" sz="1400" dirty="0"/>
              <a:t> et al. 1988, Gradient-based learning applied to document recognition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A3FFC5-29B2-42D6-9F8B-CB7A6B7AAF65}"/>
              </a:ext>
            </a:extLst>
          </p:cNvPr>
          <p:cNvSpPr/>
          <p:nvPr/>
        </p:nvSpPr>
        <p:spPr>
          <a:xfrm>
            <a:off x="655383" y="6416615"/>
            <a:ext cx="53524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Demo, 1993, </a:t>
            </a:r>
            <a:r>
              <a:rPr lang="ko-KR" altLang="en-US" sz="1400" dirty="0"/>
              <a:t>https://www.youtube.com/watch?v=FwFduRA_L6Q</a:t>
            </a:r>
          </a:p>
        </p:txBody>
      </p:sp>
    </p:spTree>
    <p:extLst>
      <p:ext uri="{BB962C8B-B14F-4D97-AF65-F5344CB8AC3E}">
        <p14:creationId xmlns:p14="http://schemas.microsoft.com/office/powerpoint/2010/main" val="207780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References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Andrew Ng’s ML class</a:t>
            </a:r>
          </a:p>
          <a:p>
            <a:pPr lvl="1"/>
            <a:r>
              <a:rPr lang="en-US" altLang="ko-KR" sz="1400" dirty="0">
                <a:hlinkClick r:id="rId2"/>
              </a:rPr>
              <a:t>https://class.coursera.org/ml-003/lecture</a:t>
            </a:r>
            <a:endParaRPr lang="en-US" altLang="ko-KR" sz="1400" dirty="0"/>
          </a:p>
          <a:p>
            <a:pPr lvl="1"/>
            <a:r>
              <a:rPr lang="en-US" altLang="ko-KR" sz="1400" dirty="0"/>
              <a:t>http://www.holehouse.org/mlclass/ (note)</a:t>
            </a:r>
          </a:p>
          <a:p>
            <a:r>
              <a:rPr lang="en-US" altLang="ko-KR" sz="1400" dirty="0"/>
              <a:t>Convolutional Neural Networks for Visual Recognition.</a:t>
            </a:r>
          </a:p>
          <a:p>
            <a:pPr lvl="1"/>
            <a:r>
              <a:rPr lang="en-US" altLang="ko-KR" sz="1400" dirty="0">
                <a:hlinkClick r:id="rId3"/>
              </a:rPr>
              <a:t>http://cs231n.github.io/</a:t>
            </a:r>
            <a:endParaRPr lang="en-US" altLang="ko-KR" sz="1400" dirty="0"/>
          </a:p>
          <a:p>
            <a:r>
              <a:rPr lang="en-US" altLang="ko-KR" sz="1400" dirty="0" err="1"/>
              <a:t>Tensorflow</a:t>
            </a:r>
            <a:endParaRPr lang="en-US" altLang="ko-KR" sz="1400" dirty="0"/>
          </a:p>
          <a:p>
            <a:pPr lvl="1"/>
            <a:r>
              <a:rPr lang="en-US" altLang="ko-KR" sz="1400" dirty="0">
                <a:hlinkClick r:id="rId4"/>
              </a:rPr>
              <a:t>https://www.tensorflow.org</a:t>
            </a:r>
            <a:endParaRPr lang="en-US" altLang="ko-KR" sz="1400" dirty="0"/>
          </a:p>
          <a:p>
            <a:pPr lvl="1"/>
            <a:r>
              <a:rPr lang="en-US" altLang="ko-KR" sz="1400" dirty="0">
                <a:hlinkClick r:id="rId5"/>
              </a:rPr>
              <a:t>https://github.com/aymericdamien/TensorFlow-Examples</a:t>
            </a:r>
            <a:endParaRPr lang="en-US" altLang="ko-KR" sz="1400" dirty="0"/>
          </a:p>
          <a:p>
            <a:r>
              <a:rPr lang="ko-KR" altLang="en-US" sz="1400" dirty="0"/>
              <a:t>모두의 </a:t>
            </a:r>
            <a:r>
              <a:rPr lang="ko-KR" altLang="en-US" sz="1400" dirty="0" err="1"/>
              <a:t>머신러닝</a:t>
            </a:r>
            <a:endParaRPr lang="en-US" altLang="ko-KR" sz="1400" dirty="0"/>
          </a:p>
          <a:p>
            <a:r>
              <a:rPr lang="en-US" altLang="ko-KR" sz="1400" dirty="0"/>
              <a:t>Wikipedia</a:t>
            </a:r>
          </a:p>
          <a:p>
            <a:r>
              <a:rPr lang="en-US" altLang="ko-KR" sz="1400" dirty="0"/>
              <a:t>Neural Network and Deep Learning, Michael Nielsen, </a:t>
            </a:r>
          </a:p>
          <a:p>
            <a:pPr lvl="1"/>
            <a:r>
              <a:rPr lang="en-US" altLang="ko-KR" sz="1400"/>
              <a:t>http://neuralnetworksanddepplearning.com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919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NN example (error</a:t>
            </a: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931564"/>
              </p:ext>
            </p:extLst>
          </p:nvPr>
        </p:nvGraphicFramePr>
        <p:xfrm>
          <a:off x="838200" y="1825625"/>
          <a:ext cx="81751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3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Activation shape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Activation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#parameters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(32,32,3)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3,072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CONV1(f=5,s=1)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(28,28,6)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POOL1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(14,14,6)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CONV2(f=5,s=1)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(10,10,16)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POOL2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(5,5,16)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(120,1)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FC4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(84,1)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Softmax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389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Why convolutions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74029"/>
            <a:ext cx="10515600" cy="1702934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+mj-lt"/>
              </a:rPr>
              <a:t>Two advantages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Parameter sharing</a:t>
            </a:r>
            <a:r>
              <a:rPr lang="en-US" altLang="ko-KR" sz="1800" dirty="0">
                <a:latin typeface="+mj-lt"/>
              </a:rPr>
              <a:t> : </a:t>
            </a:r>
            <a:r>
              <a:rPr lang="en-US" altLang="ko-KR" sz="1800" dirty="0">
                <a:latin typeface="+mj-lt"/>
                <a:ea typeface="Century Schoolbook" charset="0"/>
                <a:cs typeface="Century Schoolbook" charset="0"/>
              </a:rPr>
              <a:t>A feature detector (such as a vertical edge detector) that’s useful in one part of the image is probably useful in another part of the image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Sparse connection</a:t>
            </a:r>
            <a:r>
              <a:rPr lang="en-US" altLang="ko-KR" sz="1800" dirty="0">
                <a:latin typeface="+mj-lt"/>
              </a:rPr>
              <a:t> : </a:t>
            </a:r>
            <a:r>
              <a:rPr lang="en-US" altLang="ko-KR" sz="1800" dirty="0">
                <a:latin typeface="+mj-lt"/>
                <a:ea typeface="Century Schoolbook" charset="0"/>
                <a:cs typeface="Century Schoolbook" charset="0"/>
              </a:rPr>
              <a:t>In each layer, each output value depends only on a small number of inputs.</a:t>
            </a:r>
          </a:p>
          <a:p>
            <a:pPr lvl="1"/>
            <a:endParaRPr lang="ko-KR" altLang="en-US" sz="1800" dirty="0">
              <a:latin typeface="+mj-lt"/>
            </a:endParaRPr>
          </a:p>
        </p:txBody>
      </p:sp>
      <p:sp>
        <p:nvSpPr>
          <p:cNvPr id="4" name="정육면체 3"/>
          <p:cNvSpPr/>
          <p:nvPr/>
        </p:nvSpPr>
        <p:spPr>
          <a:xfrm>
            <a:off x="513672" y="1834069"/>
            <a:ext cx="1197428" cy="1099457"/>
          </a:xfrm>
          <a:prstGeom prst="cube">
            <a:avLst>
              <a:gd name="adj" fmla="val 8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9497" y="2933526"/>
                <a:ext cx="1545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7" y="2933526"/>
                <a:ext cx="1545777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>
            <a:off x="1872343" y="2383797"/>
            <a:ext cx="84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3597" y="2757730"/>
                <a:ext cx="87168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accent2"/>
                    </a:solidFill>
                  </a:rPr>
                  <a:t>6 filters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97" y="2757730"/>
                <a:ext cx="871683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2098" b="-7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정육면체 7"/>
          <p:cNvSpPr/>
          <p:nvPr/>
        </p:nvSpPr>
        <p:spPr>
          <a:xfrm>
            <a:off x="2876523" y="1781675"/>
            <a:ext cx="1132105" cy="1102091"/>
          </a:xfrm>
          <a:prstGeom prst="cube">
            <a:avLst>
              <a:gd name="adj" fmla="val 17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6523" y="2883766"/>
                <a:ext cx="1206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23" y="2883766"/>
                <a:ext cx="1206929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105118" y="1428404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26600" y="3497119"/>
                <a:ext cx="3156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#parameters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:3072×4,704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00" y="3497119"/>
                <a:ext cx="315685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57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정육면체 12"/>
          <p:cNvSpPr/>
          <p:nvPr/>
        </p:nvSpPr>
        <p:spPr>
          <a:xfrm>
            <a:off x="5773252" y="1873717"/>
            <a:ext cx="1197428" cy="1099457"/>
          </a:xfrm>
          <a:prstGeom prst="cube">
            <a:avLst>
              <a:gd name="adj" fmla="val 8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99077" y="2973174"/>
                <a:ext cx="1545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77" y="2973174"/>
                <a:ext cx="1545777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/>
          <p:nvPr/>
        </p:nvCxnSpPr>
        <p:spPr>
          <a:xfrm>
            <a:off x="7131923" y="2423445"/>
            <a:ext cx="84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138259" y="2707970"/>
                <a:ext cx="87168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dirty="0">
                  <a:solidFill>
                    <a:schemeClr val="accent2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accent2"/>
                    </a:solidFill>
                  </a:rPr>
                  <a:t>6 filters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59" y="2707970"/>
                <a:ext cx="871683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2098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정육면체 16"/>
          <p:cNvSpPr/>
          <p:nvPr/>
        </p:nvSpPr>
        <p:spPr>
          <a:xfrm>
            <a:off x="8136103" y="1821323"/>
            <a:ext cx="1132105" cy="1102091"/>
          </a:xfrm>
          <a:prstGeom prst="cube">
            <a:avLst>
              <a:gd name="adj" fmla="val 17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36103" y="2923414"/>
                <a:ext cx="1206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103" y="2923414"/>
                <a:ext cx="1206929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364698" y="1468052"/>
            <a:ext cx="90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86180" y="3536767"/>
                <a:ext cx="3156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#parameters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76×6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456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80" y="3536767"/>
                <a:ext cx="315685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579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이등변 삼각형 20"/>
          <p:cNvSpPr/>
          <p:nvPr/>
        </p:nvSpPr>
        <p:spPr>
          <a:xfrm rot="5400000">
            <a:off x="1903212" y="1460897"/>
            <a:ext cx="1060407" cy="1886052"/>
          </a:xfrm>
          <a:prstGeom prst="triangle">
            <a:avLst>
              <a:gd name="adj" fmla="val 42919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7368459" y="1185749"/>
            <a:ext cx="270915" cy="1886052"/>
          </a:xfrm>
          <a:prstGeom prst="triangle">
            <a:avLst>
              <a:gd name="adj" fmla="val 42919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5400000">
            <a:off x="7368459" y="1469070"/>
            <a:ext cx="270915" cy="1886052"/>
          </a:xfrm>
          <a:prstGeom prst="triangle">
            <a:avLst>
              <a:gd name="adj" fmla="val 42919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1770073" y="1460172"/>
            <a:ext cx="1060407" cy="1886052"/>
          </a:xfrm>
          <a:prstGeom prst="triangle">
            <a:avLst>
              <a:gd name="adj" fmla="val 6345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3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Computer vision problems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Image classification</a:t>
            </a:r>
          </a:p>
          <a:p>
            <a:r>
              <a:rPr lang="en-US" altLang="ko-KR" sz="1800" dirty="0"/>
              <a:t>Object detection</a:t>
            </a:r>
          </a:p>
          <a:p>
            <a:r>
              <a:rPr lang="en-US" altLang="ko-KR" sz="1800" dirty="0"/>
              <a:t>Neural style transfer</a:t>
            </a:r>
          </a:p>
          <a:p>
            <a:r>
              <a:rPr lang="en-US" altLang="ko-KR" sz="1800" dirty="0" err="1"/>
              <a:t>Etc</a:t>
            </a:r>
            <a:r>
              <a:rPr lang="en-US" altLang="ko-KR" sz="1800" dirty="0"/>
              <a:t>…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1369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Deep learning on large images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0037"/>
            <a:ext cx="7708271" cy="464692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If the resolution of an input image is 64 x 64 x 3 (=12,228), the number of </a:t>
            </a:r>
            <a:r>
              <a:rPr lang="en-US" altLang="ko-KR" sz="1800" dirty="0" err="1"/>
              <a:t>hyperparameters</a:t>
            </a:r>
            <a:r>
              <a:rPr lang="en-US" altLang="ko-KR" sz="1800" dirty="0"/>
              <a:t> (i.e. W) will be:</a:t>
            </a:r>
          </a:p>
          <a:p>
            <a:pPr lvl="1"/>
            <a:r>
              <a:rPr lang="en-US" altLang="ko-KR" sz="1800" dirty="0"/>
              <a:t>Assume that we use 1,000 hidden units</a:t>
            </a:r>
          </a:p>
          <a:p>
            <a:pPr lvl="1"/>
            <a:r>
              <a:rPr lang="en-US" altLang="ko-KR" sz="1800" dirty="0"/>
              <a:t>Dim of X : (12,288, m)</a:t>
            </a:r>
          </a:p>
          <a:p>
            <a:pPr lvl="1"/>
            <a:r>
              <a:rPr lang="en-US" altLang="ko-KR" sz="1800" dirty="0"/>
              <a:t>Dim of W in the 1</a:t>
            </a:r>
            <a:r>
              <a:rPr lang="en-US" altLang="ko-KR" sz="1800" baseline="30000" dirty="0"/>
              <a:t>st</a:t>
            </a:r>
            <a:r>
              <a:rPr lang="en-US" altLang="ko-KR" sz="1800" dirty="0"/>
              <a:t> layer: (1,000, 12,288) </a:t>
            </a:r>
            <a:r>
              <a:rPr lang="en-US" altLang="ko-KR" sz="1800" dirty="0">
                <a:sym typeface="Wingdings" panose="05000000000000000000" pitchFamily="2" charset="2"/>
              </a:rPr>
              <a:t> 12M</a:t>
            </a: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/>
              <a:t>If the resolution of an input image is 1,000 x 1,000 x 3 (=3M), the number of </a:t>
            </a:r>
            <a:r>
              <a:rPr lang="en-US" altLang="ko-KR" sz="1800" dirty="0" err="1"/>
              <a:t>hyperparameters</a:t>
            </a:r>
            <a:r>
              <a:rPr lang="en-US" altLang="ko-KR" sz="1800" dirty="0"/>
              <a:t> (i.e. W) will be:</a:t>
            </a:r>
          </a:p>
          <a:p>
            <a:pPr lvl="1"/>
            <a:r>
              <a:rPr lang="en-US" altLang="ko-KR" sz="1800" dirty="0"/>
              <a:t>Assume that we use 1,000 hidden units</a:t>
            </a:r>
          </a:p>
          <a:p>
            <a:pPr lvl="1"/>
            <a:r>
              <a:rPr lang="en-US" altLang="ko-KR" sz="1800" dirty="0"/>
              <a:t>Dim of X : (3M, m)</a:t>
            </a:r>
          </a:p>
          <a:p>
            <a:pPr lvl="1"/>
            <a:r>
              <a:rPr lang="en-US" altLang="ko-KR" sz="1800" dirty="0"/>
              <a:t>Dim of W in the 1</a:t>
            </a:r>
            <a:r>
              <a:rPr lang="en-US" altLang="ko-KR" sz="1800" baseline="30000" dirty="0"/>
              <a:t>st</a:t>
            </a:r>
            <a:r>
              <a:rPr lang="en-US" altLang="ko-KR" sz="1800" dirty="0"/>
              <a:t> layer: (1,000, 3M) </a:t>
            </a:r>
            <a:r>
              <a:rPr lang="en-US" altLang="ko-KR" sz="1800" dirty="0">
                <a:sym typeface="Wingdings" panose="05000000000000000000" pitchFamily="2" charset="2"/>
              </a:rPr>
              <a:t> 3B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  <a:p>
            <a:pPr lvl="1"/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35" y="1876425"/>
            <a:ext cx="3181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2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Edge detection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60474" y="1825625"/>
            <a:ext cx="6193325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Edge detection is an image processing technique for finding the boundaries of objects within images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54" y="1912686"/>
            <a:ext cx="3790950" cy="1457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54" y="3736347"/>
            <a:ext cx="3838575" cy="1847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3212" y="5704312"/>
            <a:ext cx="3905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Source : https://www.mathworks.com/discovery/edge-detection.html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5879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Vertical edge detection by convolution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21" y="2482865"/>
            <a:ext cx="2524125" cy="256222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18657"/>
              </p:ext>
            </p:extLst>
          </p:nvPr>
        </p:nvGraphicFramePr>
        <p:xfrm>
          <a:off x="4424826" y="3207717"/>
          <a:ext cx="113369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80438" y="4320237"/>
            <a:ext cx="9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3x3 filter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820168" y="3579311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26906" y="3763977"/>
            <a:ext cx="495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05409"/>
              </p:ext>
            </p:extLst>
          </p:nvPr>
        </p:nvGraphicFramePr>
        <p:xfrm>
          <a:off x="7441948" y="2919658"/>
          <a:ext cx="16587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-4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04321" y="2528046"/>
            <a:ext cx="1238136" cy="12359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28146" y="2495387"/>
            <a:ext cx="1238136" cy="123593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40328" y="1709408"/>
                <a:ext cx="9111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×1+1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0+5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0+7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0+1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28" y="1709408"/>
                <a:ext cx="911134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21328" y="2078740"/>
                <a:ext cx="9111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×1+5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0+8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0+2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0+2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28" y="2078740"/>
                <a:ext cx="911134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54" y="2466792"/>
            <a:ext cx="2600325" cy="2581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Vertical edge detection by convolution</a:t>
            </a:r>
            <a:endParaRPr lang="ko-KR" altLang="en-US" sz="28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424826" y="3207717"/>
          <a:ext cx="113369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80438" y="4320237"/>
            <a:ext cx="9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3x3 filter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820168" y="3579311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26906" y="3763977"/>
            <a:ext cx="495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88027"/>
              </p:ext>
            </p:extLst>
          </p:nvPr>
        </p:nvGraphicFramePr>
        <p:xfrm>
          <a:off x="7441948" y="2919658"/>
          <a:ext cx="16587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04321" y="2528046"/>
            <a:ext cx="1238136" cy="12359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28146" y="2495387"/>
            <a:ext cx="1238136" cy="123593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40328" y="1709408"/>
                <a:ext cx="9111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×1+1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0+5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0+7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0+1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ko-K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28" y="1709408"/>
                <a:ext cx="911134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21328" y="2078740"/>
                <a:ext cx="9111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×1+5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0+8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0+2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0+2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r>
                        <a:rPr lang="en-US" altLang="ko-K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28" y="2078740"/>
                <a:ext cx="911134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953" y="5477247"/>
            <a:ext cx="896427" cy="9327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750" y="5708268"/>
            <a:ext cx="385308" cy="3751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59133" y="5748048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2963" y="5477247"/>
            <a:ext cx="880419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7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Vertical edge detection by convolution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29" y="1893806"/>
            <a:ext cx="2343967" cy="2222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055498" y="4679869"/>
            <a:ext cx="896427" cy="932769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33154"/>
              </p:ext>
            </p:extLst>
          </p:nvPr>
        </p:nvGraphicFramePr>
        <p:xfrm>
          <a:off x="4669498" y="2369517"/>
          <a:ext cx="113369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25110" y="3482037"/>
            <a:ext cx="9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3x3 filter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64840" y="2741111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971578" y="2925777"/>
            <a:ext cx="495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04841"/>
              </p:ext>
            </p:extLst>
          </p:nvPr>
        </p:nvGraphicFramePr>
        <p:xfrm>
          <a:off x="7686620" y="2306454"/>
          <a:ext cx="16587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-30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-30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-30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-30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-30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-30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-30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-30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22" y="4870068"/>
            <a:ext cx="385308" cy="3751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03805" y="4909848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796" y="4722991"/>
            <a:ext cx="872444" cy="92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4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Vertical and horizontal edge detection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50771"/>
            <a:ext cx="10515600" cy="272619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825625"/>
            <a:ext cx="1295400" cy="1247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655" y="1825625"/>
            <a:ext cx="1247775" cy="1257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3919083"/>
            <a:ext cx="1905000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885" y="4338183"/>
            <a:ext cx="1047750" cy="1009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6600" y="4648817"/>
            <a:ext cx="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378" y="4181020"/>
            <a:ext cx="1304925" cy="13239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089835" y="4798119"/>
            <a:ext cx="495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2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1208</Words>
  <Application>Microsoft Office PowerPoint</Application>
  <PresentationFormat>와이드스크린</PresentationFormat>
  <Paragraphs>352</Paragraphs>
  <Slides>21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Cambria Math</vt:lpstr>
      <vt:lpstr>Century Schoolbook</vt:lpstr>
      <vt:lpstr>Wingdings</vt:lpstr>
      <vt:lpstr>Office 테마</vt:lpstr>
      <vt:lpstr>Machine Learning Practices</vt:lpstr>
      <vt:lpstr>References</vt:lpstr>
      <vt:lpstr>Computer vision problems</vt:lpstr>
      <vt:lpstr>Deep learning on large images</vt:lpstr>
      <vt:lpstr>Edge detection</vt:lpstr>
      <vt:lpstr>Vertical edge detection by convolution</vt:lpstr>
      <vt:lpstr>Vertical edge detection by convolution</vt:lpstr>
      <vt:lpstr>Vertical edge detection by convolution</vt:lpstr>
      <vt:lpstr>Vertical and horizontal edge detection</vt:lpstr>
      <vt:lpstr>Learning to detect edges</vt:lpstr>
      <vt:lpstr>Padding</vt:lpstr>
      <vt:lpstr>Stride</vt:lpstr>
      <vt:lpstr>Convolution on RGB images</vt:lpstr>
      <vt:lpstr>Multiple filters</vt:lpstr>
      <vt:lpstr>A single conv. layer</vt:lpstr>
      <vt:lpstr>Notations</vt:lpstr>
      <vt:lpstr>Example</vt:lpstr>
      <vt:lpstr>Pooling layer : Max pooling</vt:lpstr>
      <vt:lpstr>NN example (LeNet-5)</vt:lpstr>
      <vt:lpstr>NN example (error</vt:lpstr>
      <vt:lpstr>Why convolutions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hyeonjoong Cho</dc:creator>
  <cp:lastModifiedBy>raycho</cp:lastModifiedBy>
  <cp:revision>116</cp:revision>
  <dcterms:created xsi:type="dcterms:W3CDTF">2018-02-19T01:19:36Z</dcterms:created>
  <dcterms:modified xsi:type="dcterms:W3CDTF">2018-05-26T00:03:55Z</dcterms:modified>
</cp:coreProperties>
</file>