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6172A-4B55-4776-B429-1B65961A5945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FFF08-4485-43E8-A129-C93657B496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89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9FFF08-4485-43E8-A129-C93657B496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04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E28B-3F13-4EC8-9F54-8C207534623A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1C82-436C-4028-8000-B3759D56E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2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E28B-3F13-4EC8-9F54-8C207534623A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1C82-436C-4028-8000-B3759D56E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4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E28B-3F13-4EC8-9F54-8C207534623A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1C82-436C-4028-8000-B3759D56E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E28B-3F13-4EC8-9F54-8C207534623A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1C82-436C-4028-8000-B3759D56E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89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E28B-3F13-4EC8-9F54-8C207534623A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1C82-436C-4028-8000-B3759D56E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1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E28B-3F13-4EC8-9F54-8C207534623A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1C82-436C-4028-8000-B3759D56E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6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E28B-3F13-4EC8-9F54-8C207534623A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1C82-436C-4028-8000-B3759D56E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43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E28B-3F13-4EC8-9F54-8C207534623A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1C82-436C-4028-8000-B3759D56E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E28B-3F13-4EC8-9F54-8C207534623A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1C82-436C-4028-8000-B3759D56E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7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E28B-3F13-4EC8-9F54-8C207534623A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1C82-436C-4028-8000-B3759D56E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1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E28B-3F13-4EC8-9F54-8C207534623A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F1C82-436C-4028-8000-B3759D56E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E28B-3F13-4EC8-9F54-8C207534623A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F1C82-436C-4028-8000-B3759D56E5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5.11604" TargetMode="External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0.png"/><Relationship Id="rId7" Type="http://schemas.openxmlformats.org/officeDocument/2006/relationships/image" Target="../media/image7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8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60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Machine Learning Practice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9. Tuning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07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Why does BN work?</a:t>
            </a:r>
            <a:endParaRPr lang="ko-KR" altLang="en-US" sz="2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822879"/>
            <a:ext cx="10515600" cy="1603445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For example, when the left data is given, we cannot expect our model to find an appropriate boundary for the right data. (</a:t>
            </a:r>
            <a:r>
              <a:rPr lang="en-US" altLang="ko-KR" sz="1800" b="1" dirty="0"/>
              <a:t>covariant shift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If you've learned some X to Y mapping,  if the distribution of X changes,  then you might need to retrain your learning algorithm.  And this is true even if the ground true function mapping from X to Y remains unchanged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45" y="2756079"/>
            <a:ext cx="1990725" cy="1066800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990600" y="1978024"/>
            <a:ext cx="10515600" cy="930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First, like normalizing input X for speed-up, BN works similarly for hidden layers.</a:t>
            </a:r>
          </a:p>
          <a:p>
            <a:r>
              <a:rPr lang="en-US" altLang="ko-KR" sz="1800"/>
              <a:t>Second, it makes weights more robust to changes to weights in earlier layers of the NN.</a:t>
            </a:r>
            <a:endParaRPr lang="en-US" altLang="ko-KR" sz="18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085185" y="6372412"/>
            <a:ext cx="1620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 flipV="1">
            <a:off x="3812480" y="5459240"/>
            <a:ext cx="4527" cy="109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3583125" y="6372412"/>
            <a:ext cx="90535" cy="90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702868" y="6274440"/>
            <a:ext cx="90535" cy="90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844383" y="6176466"/>
            <a:ext cx="90535" cy="90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931954" y="6098885"/>
            <a:ext cx="90535" cy="90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3403565" y="6176466"/>
            <a:ext cx="101636" cy="1054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/>
          <p:cNvSpPr/>
          <p:nvPr/>
        </p:nvSpPr>
        <p:spPr>
          <a:xfrm>
            <a:off x="3532577" y="6064638"/>
            <a:ext cx="101636" cy="1054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/>
          <p:cNvSpPr/>
          <p:nvPr/>
        </p:nvSpPr>
        <p:spPr>
          <a:xfrm>
            <a:off x="3674415" y="5967690"/>
            <a:ext cx="101636" cy="1054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/>
          <p:cNvSpPr/>
          <p:nvPr/>
        </p:nvSpPr>
        <p:spPr>
          <a:xfrm>
            <a:off x="3809032" y="5913021"/>
            <a:ext cx="101636" cy="1054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266835" y="6339496"/>
            <a:ext cx="1620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6994130" y="5426324"/>
            <a:ext cx="4527" cy="109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764775" y="6339496"/>
            <a:ext cx="90535" cy="90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6884518" y="6241524"/>
            <a:ext cx="90535" cy="90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7026033" y="6143550"/>
            <a:ext cx="90535" cy="90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7113604" y="6065969"/>
            <a:ext cx="90535" cy="90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>
            <a:off x="6585215" y="6143550"/>
            <a:ext cx="101636" cy="1054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/>
          <p:cNvSpPr/>
          <p:nvPr/>
        </p:nvSpPr>
        <p:spPr>
          <a:xfrm>
            <a:off x="6714227" y="6031722"/>
            <a:ext cx="101636" cy="1054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>
            <a:off x="6856065" y="5934774"/>
            <a:ext cx="101636" cy="1054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>
            <a:off x="6990682" y="5880105"/>
            <a:ext cx="101636" cy="1054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291710" y="6124784"/>
            <a:ext cx="90535" cy="90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/>
          <p:cNvSpPr/>
          <p:nvPr/>
        </p:nvSpPr>
        <p:spPr>
          <a:xfrm>
            <a:off x="7174719" y="5880105"/>
            <a:ext cx="101636" cy="1054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>
            <a:off x="7327119" y="5912759"/>
            <a:ext cx="101636" cy="1054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>
            <a:off x="7327119" y="5693713"/>
            <a:ext cx="101636" cy="1054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>
            <a:off x="7137489" y="5747188"/>
            <a:ext cx="101636" cy="1054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>
            <a:off x="7435056" y="5822226"/>
            <a:ext cx="101636" cy="1054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7266004" y="6218369"/>
            <a:ext cx="90535" cy="905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V="1">
            <a:off x="3277894" y="5727699"/>
            <a:ext cx="968829" cy="884703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자유형 39"/>
          <p:cNvSpPr/>
          <p:nvPr/>
        </p:nvSpPr>
        <p:spPr>
          <a:xfrm>
            <a:off x="6565409" y="6026175"/>
            <a:ext cx="1011048" cy="421901"/>
          </a:xfrm>
          <a:custGeom>
            <a:avLst/>
            <a:gdLst>
              <a:gd name="connsiteX0" fmla="*/ 20448 w 1011048"/>
              <a:gd name="connsiteY0" fmla="*/ 418168 h 421901"/>
              <a:gd name="connsiteX1" fmla="*/ 63991 w 1011048"/>
              <a:gd name="connsiteY1" fmla="*/ 363739 h 421901"/>
              <a:gd name="connsiteX2" fmla="*/ 553848 w 1011048"/>
              <a:gd name="connsiteY2" fmla="*/ 15396 h 421901"/>
              <a:gd name="connsiteX3" fmla="*/ 804220 w 1011048"/>
              <a:gd name="connsiteY3" fmla="*/ 69825 h 421901"/>
              <a:gd name="connsiteX4" fmla="*/ 1011048 w 1011048"/>
              <a:gd name="connsiteY4" fmla="*/ 146025 h 421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1048" h="421901">
                <a:moveTo>
                  <a:pt x="20448" y="418168"/>
                </a:moveTo>
                <a:cubicBezTo>
                  <a:pt x="-2231" y="424518"/>
                  <a:pt x="-24909" y="430868"/>
                  <a:pt x="63991" y="363739"/>
                </a:cubicBezTo>
                <a:cubicBezTo>
                  <a:pt x="152891" y="296610"/>
                  <a:pt x="430477" y="64382"/>
                  <a:pt x="553848" y="15396"/>
                </a:cubicBezTo>
                <a:cubicBezTo>
                  <a:pt x="677219" y="-33590"/>
                  <a:pt x="728020" y="48054"/>
                  <a:pt x="804220" y="69825"/>
                </a:cubicBezTo>
                <a:cubicBezTo>
                  <a:pt x="880420" y="91596"/>
                  <a:pt x="945734" y="118810"/>
                  <a:pt x="1011048" y="14602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3428398" y="6038012"/>
            <a:ext cx="1011048" cy="421901"/>
          </a:xfrm>
          <a:custGeom>
            <a:avLst/>
            <a:gdLst>
              <a:gd name="connsiteX0" fmla="*/ 20448 w 1011048"/>
              <a:gd name="connsiteY0" fmla="*/ 418168 h 421901"/>
              <a:gd name="connsiteX1" fmla="*/ 63991 w 1011048"/>
              <a:gd name="connsiteY1" fmla="*/ 363739 h 421901"/>
              <a:gd name="connsiteX2" fmla="*/ 553848 w 1011048"/>
              <a:gd name="connsiteY2" fmla="*/ 15396 h 421901"/>
              <a:gd name="connsiteX3" fmla="*/ 804220 w 1011048"/>
              <a:gd name="connsiteY3" fmla="*/ 69825 h 421901"/>
              <a:gd name="connsiteX4" fmla="*/ 1011048 w 1011048"/>
              <a:gd name="connsiteY4" fmla="*/ 146025 h 421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1048" h="421901">
                <a:moveTo>
                  <a:pt x="20448" y="418168"/>
                </a:moveTo>
                <a:cubicBezTo>
                  <a:pt x="-2231" y="424518"/>
                  <a:pt x="-24909" y="430868"/>
                  <a:pt x="63991" y="363739"/>
                </a:cubicBezTo>
                <a:cubicBezTo>
                  <a:pt x="152891" y="296610"/>
                  <a:pt x="430477" y="64382"/>
                  <a:pt x="553848" y="15396"/>
                </a:cubicBezTo>
                <a:cubicBezTo>
                  <a:pt x="677219" y="-33590"/>
                  <a:pt x="728020" y="48054"/>
                  <a:pt x="804220" y="69825"/>
                </a:cubicBezTo>
                <a:cubicBezTo>
                  <a:pt x="880420" y="91596"/>
                  <a:pt x="945734" y="118810"/>
                  <a:pt x="1011048" y="14602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6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Why does BN work?</a:t>
            </a:r>
            <a:endParaRPr lang="ko-KR" altLang="en-US" sz="28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678" y="1690688"/>
            <a:ext cx="7071441" cy="20858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70398" y="3776509"/>
                <a:ext cx="886496" cy="32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  <m:r>
                        <a:rPr lang="en-US" altLang="ko-KR" sz="14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398" y="3776509"/>
                <a:ext cx="886496" cy="326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75870" y="1782990"/>
                <a:ext cx="534767" cy="365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870" y="1782990"/>
                <a:ext cx="534767" cy="36593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75870" y="2257421"/>
                <a:ext cx="534767" cy="365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870" y="2257421"/>
                <a:ext cx="534767" cy="36593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/>
              <p:cNvSpPr txBox="1">
                <a:spLocks/>
              </p:cNvSpPr>
              <p:nvPr/>
            </p:nvSpPr>
            <p:spPr>
              <a:xfrm>
                <a:off x="838200" y="4585065"/>
                <a:ext cx="10515600" cy="19445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800" dirty="0">
                    <a:solidFill>
                      <a:schemeClr val="tx1"/>
                    </a:solidFill>
                    <a:latin typeface="+mj-lt"/>
                  </a:rPr>
                  <a:t>The layer 3 takes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ko-KR" altLang="en-US" sz="18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altLang="ko-KR" sz="1800" dirty="0">
                    <a:solidFill>
                      <a:schemeClr val="tx1"/>
                    </a:solidFill>
                    <a:latin typeface="+mj-lt"/>
                  </a:rPr>
                  <a:t>and find a way to map them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  <a:latin typeface="+mj-lt"/>
                  </a:rPr>
                  <a:t>. </a:t>
                </a:r>
              </a:p>
              <a:p>
                <a:r>
                  <a:rPr lang="en-US" altLang="ko-KR" sz="1800" dirty="0">
                    <a:solidFill>
                      <a:schemeClr val="tx1"/>
                    </a:solidFill>
                    <a:latin typeface="+mj-lt"/>
                  </a:rPr>
                  <a:t>Unfortunately,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changes,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ko-KR" alt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change. It implies that layer 3 suffers from the problem of covariant shift from its previous layers.</a:t>
                </a:r>
              </a:p>
              <a:p>
                <a:r>
                  <a:rPr lang="en-US" altLang="ko-KR" sz="1800" dirty="0"/>
                  <a:t>BN reduces the amount of the distribution of the hidden unit values. It keeps the mean and the variance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ko-KR" alt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800" dirty="0"/>
                  <a:t>governed</a:t>
                </a:r>
                <a:r>
                  <a:rPr lang="ko-KR" alt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only.</a:t>
                </a:r>
                <a:endParaRPr lang="ko-KR" altLang="en-US" sz="1800" dirty="0">
                  <a:solidFill>
                    <a:schemeClr val="tx1"/>
                  </a:solidFill>
                </a:endParaRPr>
              </a:p>
              <a:p>
                <a:endParaRPr lang="ko-KR" altLang="en-US" sz="1800" dirty="0">
                  <a:solidFill>
                    <a:schemeClr val="tx1"/>
                  </a:solidFill>
                  <a:latin typeface="+mj-lt"/>
                </a:endParaRPr>
              </a:p>
              <a:p>
                <a:endParaRPr lang="en-US" altLang="ko-KR" sz="18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85065"/>
                <a:ext cx="10515600" cy="1944524"/>
              </a:xfrm>
              <a:prstGeom prst="rect">
                <a:avLst/>
              </a:prstGeom>
              <a:blipFill rotWithShape="0">
                <a:blip r:embed="rId7"/>
                <a:stretch>
                  <a:fillRect l="-406" t="-940" r="-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5410200" y="1690688"/>
            <a:ext cx="381000" cy="208582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438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Batch Norm as regularization (2</a:t>
            </a:r>
            <a:r>
              <a:rPr lang="en-US" altLang="ko-KR" sz="2800" b="1" baseline="30000" dirty="0"/>
              <a:t>nd</a:t>
            </a:r>
            <a:r>
              <a:rPr lang="en-US" altLang="ko-KR" sz="2800" b="1" dirty="0"/>
              <a:t> effect)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dirty="0"/>
                  <a:t>Each mini-batch is scaled by the mean/variance computed on just that mini-batch. </a:t>
                </a:r>
              </a:p>
              <a:p>
                <a:r>
                  <a:rPr lang="en-US" altLang="ko-KR" sz="1800" dirty="0"/>
                  <a:t>This adds some noise to the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altLang="ko-KR" sz="1800" dirty="0"/>
                  <a:t> within that minibatch. So similar to dropout, it adds some noise to each hidden layer’s activations. </a:t>
                </a:r>
              </a:p>
              <a:p>
                <a:r>
                  <a:rPr lang="en-US" altLang="ko-KR" sz="1800" dirty="0"/>
                  <a:t>This has a slight regularization effect. </a:t>
                </a:r>
              </a:p>
              <a:p>
                <a:r>
                  <a:rPr lang="en-US" altLang="ko-KR" sz="1800" dirty="0"/>
                  <a:t>As using a bigger mini-batch size, the effect of regularization is reduced.</a:t>
                </a:r>
              </a:p>
              <a:p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6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838200" y="4464373"/>
            <a:ext cx="100170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Helvetica Neue"/>
              </a:rPr>
              <a:t>[Reference]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Helvetica Neue"/>
              </a:rPr>
              <a:t>S. </a:t>
            </a:r>
            <a:r>
              <a:rPr lang="en-US" altLang="ko-KR" sz="1400" dirty="0" err="1" smtClean="0">
                <a:solidFill>
                  <a:srgbClr val="000000"/>
                </a:solidFill>
                <a:latin typeface="Helvetica Neue"/>
              </a:rPr>
              <a:t>Santurkar</a:t>
            </a:r>
            <a:r>
              <a:rPr lang="en-US" altLang="ko-KR" sz="1400" dirty="0" smtClean="0">
                <a:solidFill>
                  <a:srgbClr val="000000"/>
                </a:solidFill>
                <a:latin typeface="Helvetica Neue"/>
              </a:rPr>
              <a:t>, et al, “How </a:t>
            </a:r>
            <a:r>
              <a:rPr lang="en-US" altLang="ko-KR" sz="1400" dirty="0">
                <a:solidFill>
                  <a:srgbClr val="000000"/>
                </a:solidFill>
                <a:latin typeface="Helvetica Neue"/>
              </a:rPr>
              <a:t>Does Batch Normalization Help Optimization? (No, It Is Not About Internal Covariate Shift</a:t>
            </a:r>
            <a:r>
              <a:rPr lang="en-US" altLang="ko-KR" sz="1400" dirty="0" smtClean="0">
                <a:solidFill>
                  <a:srgbClr val="000000"/>
                </a:solidFill>
                <a:latin typeface="Helvetica Neue"/>
              </a:rPr>
              <a:t>)”, </a:t>
            </a:r>
            <a:r>
              <a:rPr lang="en-US" altLang="ko-KR" sz="1400" dirty="0">
                <a:hlinkClick r:id="rId3"/>
              </a:rPr>
              <a:t>https://arxiv.org/abs/1805.11604</a:t>
            </a:r>
            <a:endParaRPr lang="en-US" altLang="ko-KR" sz="140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5081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Batch Norm at test time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dirty="0">
                    <a:latin typeface="+mj-lt"/>
                  </a:rPr>
                  <a:t>At training,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sz="18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ko-KR" sz="1800" dirty="0"/>
                  <a:t>At test time, you do not have the mini-batch</a:t>
                </a:r>
              </a:p>
              <a:p>
                <a:pPr lvl="1"/>
                <a:r>
                  <a:rPr lang="en-US" altLang="ko-KR" sz="1800" dirty="0"/>
                  <a:t>Come up with a separate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: estimates using </a:t>
                </a:r>
                <a:r>
                  <a:rPr lang="en-US" altLang="ko-KR" sz="1800" b="1" dirty="0"/>
                  <a:t>exponentially weighted average across mini-batches</a:t>
                </a:r>
                <a:r>
                  <a:rPr lang="en-US" altLang="ko-KR" sz="1800" dirty="0"/>
                  <a:t>.</a:t>
                </a:r>
              </a:p>
              <a:p>
                <a:pPr lvl="1"/>
                <a:r>
                  <a:rPr lang="en-US" altLang="ko-KR" sz="1800" dirty="0"/>
                  <a:t>E.g., as you train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p>
                    </m:sSup>
                    <m:r>
                      <a:rPr lang="en-US" altLang="ko-KR" sz="18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, you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which gives an estimate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by exponentially weighted average</a:t>
                </a:r>
              </a:p>
              <a:p>
                <a:pPr lvl="1"/>
                <a:r>
                  <a:rPr lang="en-US" altLang="ko-KR" sz="1800" dirty="0"/>
                  <a:t>In the same way, you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which give an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pPr lvl="1"/>
                <a:r>
                  <a:rPr lang="en-US" altLang="ko-KR" sz="1800" dirty="0"/>
                  <a:t>After obtaining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/>
                  <a:t>, you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and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6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83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Multi-class classification using </a:t>
            </a:r>
            <a:r>
              <a:rPr lang="en-US" altLang="ko-KR" sz="2800" b="1" dirty="0" err="1"/>
              <a:t>softmax</a:t>
            </a:r>
            <a:r>
              <a:rPr lang="en-US" altLang="ko-KR" sz="2800" b="1" dirty="0"/>
              <a:t> regression</a:t>
            </a:r>
            <a:endParaRPr lang="ko-KR" altLang="en-US" sz="28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1690688"/>
            <a:ext cx="8915400" cy="1495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7100" y="3619500"/>
            <a:ext cx="1055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 : #classes=4 (0, …, 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587" y="4081165"/>
            <a:ext cx="545782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2000" y="5815524"/>
                <a:ext cx="1244600" cy="38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d>
                            <m:dPr>
                              <m:begChr m:val="{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00" y="5815524"/>
                <a:ext cx="1244600" cy="3883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65206" y="4081165"/>
                <a:ext cx="124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𝑜𝑡h𝑒𝑟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06" y="4081165"/>
                <a:ext cx="1244600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7353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365206" y="4408627"/>
                <a:ext cx="124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𝑐𝑎𝑡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06" y="4408627"/>
                <a:ext cx="124460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365206" y="4749821"/>
                <a:ext cx="124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𝑑𝑜𝑔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06" y="4749821"/>
                <a:ext cx="124460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65206" y="5060139"/>
                <a:ext cx="124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𝑏𝑎𝑏𝑦𝑐h𝑖𝑐𝑘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06" y="5060139"/>
                <a:ext cx="1244600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45588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879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err="1"/>
              <a:t>Softmax</a:t>
            </a:r>
            <a:r>
              <a:rPr lang="en-US" altLang="ko-KR" sz="2800" b="1" dirty="0"/>
              <a:t> layer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14699"/>
                <a:ext cx="4546600" cy="28622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1800" b="0" dirty="0"/>
              </a:p>
              <a:p>
                <a:r>
                  <a:rPr lang="en-US" altLang="ko-KR" sz="1800" dirty="0"/>
                  <a:t>Activation function : 	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endParaRPr lang="en-US" altLang="ko-KR" sz="1800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altLang="ko-KR" sz="1800" dirty="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altLang="ko-KR" sz="1800" dirty="0"/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14699"/>
                <a:ext cx="4546600" cy="2862263"/>
              </a:xfrm>
              <a:blipFill rotWithShape="0">
                <a:blip r:embed="rId2"/>
                <a:stretch>
                  <a:fillRect l="-940" t="-6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457825" cy="1466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 txBox="1">
                <a:spLocks/>
              </p:cNvSpPr>
              <p:nvPr/>
            </p:nvSpPr>
            <p:spPr>
              <a:xfrm>
                <a:off x="6807200" y="3157538"/>
                <a:ext cx="4546600" cy="28622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800" dirty="0">
                    <a:latin typeface="+mj-lt"/>
                  </a:rPr>
                  <a:t>For example,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ko-KR" sz="1800" b="0" dirty="0"/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148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, </m:t>
                    </m:r>
                    <m:nary>
                      <m:naryPr>
                        <m:chr m:val="∑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176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8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842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042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002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114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ko-KR" sz="1800" dirty="0"/>
              </a:p>
            </p:txBody>
          </p:sp>
        </mc:Choice>
        <mc:Fallback xmlns="">
          <p:sp>
            <p:nvSpPr>
              <p:cNvPr id="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200" y="3157538"/>
                <a:ext cx="4546600" cy="2862263"/>
              </a:xfrm>
              <a:prstGeom prst="rect">
                <a:avLst/>
              </a:prstGeom>
              <a:blipFill rotWithShape="0">
                <a:blip r:embed="rId4"/>
                <a:stretch>
                  <a:fillRect l="-268" t="-27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218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err="1"/>
              <a:t>Softmax</a:t>
            </a:r>
            <a:r>
              <a:rPr lang="en-US" altLang="ko-KR" sz="2800" b="1" dirty="0"/>
              <a:t> example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660900" y="1825625"/>
                <a:ext cx="6692900" cy="18319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#Input = 2</a:t>
                </a:r>
              </a:p>
              <a:p>
                <a:r>
                  <a:rPr lang="en-US" altLang="ko-KR" sz="1800" dirty="0"/>
                  <a:t>#C=3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begChr m:val="{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ko-KR" sz="1800" dirty="0"/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0900" y="1825625"/>
                <a:ext cx="6692900" cy="1831975"/>
              </a:xfrm>
              <a:blipFill rotWithShape="0">
                <a:blip r:embed="rId2"/>
                <a:stretch>
                  <a:fillRect l="-638" t="-33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37" y="1825625"/>
            <a:ext cx="2676525" cy="4038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2"/>
              <p:cNvSpPr txBox="1">
                <a:spLocks/>
              </p:cNvSpPr>
              <p:nvPr/>
            </p:nvSpPr>
            <p:spPr>
              <a:xfrm>
                <a:off x="4660900" y="3844925"/>
                <a:ext cx="6692900" cy="18319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800" dirty="0"/>
                  <a:t>#input=2</a:t>
                </a:r>
              </a:p>
              <a:p>
                <a:r>
                  <a:rPr lang="en-US" altLang="ko-KR" sz="1800" dirty="0"/>
                  <a:t>#C=6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begChr m:val="{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altLang="ko-KR" sz="1800" dirty="0"/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5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00" y="3844925"/>
                <a:ext cx="6692900" cy="1831975"/>
              </a:xfrm>
              <a:prstGeom prst="rect">
                <a:avLst/>
              </a:prstGeom>
              <a:blipFill rotWithShape="0">
                <a:blip r:embed="rId4"/>
                <a:stretch>
                  <a:fillRect l="-638" t="-3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15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Training a </a:t>
            </a:r>
            <a:r>
              <a:rPr lang="en-US" altLang="ko-KR" sz="2800" b="1" dirty="0" err="1"/>
              <a:t>softmax</a:t>
            </a:r>
            <a:r>
              <a:rPr lang="en-US" altLang="ko-KR" sz="2800" b="1" dirty="0"/>
              <a:t> classifier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148.4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7.4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20.1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, </m:t>
                    </m:r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=176.3 </m:t>
                    </m:r>
                  </m:oMath>
                </a14:m>
                <a:endParaRPr lang="en-US" altLang="ko-KR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0.842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0.042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0.002</m:t>
                                  </m:r>
                                </m:e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0.114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 (soft max vs hard max: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)</a:t>
                </a:r>
              </a:p>
              <a:p>
                <a:r>
                  <a:rPr lang="en-US" altLang="ko-KR" sz="1800" dirty="0" err="1"/>
                  <a:t>Softmax</a:t>
                </a:r>
                <a:r>
                  <a:rPr lang="en-US" altLang="ko-KR" sz="1800" dirty="0"/>
                  <a:t> regression generalizes logistic regression to C classes</a:t>
                </a:r>
              </a:p>
              <a:p>
                <a:pPr lvl="1"/>
                <a:r>
                  <a:rPr lang="en-US" altLang="ko-KR" sz="1800" dirty="0"/>
                  <a:t>If C=2, </a:t>
                </a:r>
                <a:r>
                  <a:rPr lang="en-US" altLang="ko-KR" sz="1800" dirty="0" err="1"/>
                  <a:t>softmax</a:t>
                </a:r>
                <a:r>
                  <a:rPr lang="en-US" altLang="ko-KR" sz="1800" dirty="0"/>
                  <a:t> reduces to the logistic regression</a:t>
                </a:r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6" t="-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270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Loss function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ko-KR" sz="1800" dirty="0"/>
              </a:p>
              <a:p>
                <a:endParaRPr lang="en-US" altLang="ko-KR" sz="1800" dirty="0"/>
              </a:p>
              <a:p>
                <a:r>
                  <a:rPr lang="en-US" altLang="ko-KR" sz="1800" b="0" dirty="0"/>
                  <a:t>For a single example, </a:t>
                </a:r>
              </a:p>
              <a:p>
                <a:pPr lvl="1"/>
                <a:r>
                  <a:rPr lang="en-US" altLang="ko-KR" sz="1800" b="0" dirty="0"/>
                  <a:t>Minimize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 err="1"/>
                  <a:t>E.g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minimize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𝑚𝑎𝑥𝑖𝑚𝑖𝑧𝑒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and thus, it makes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/>
                  <a:t> big</a:t>
                </a:r>
              </a:p>
              <a:p>
                <a:pPr lvl="1"/>
                <a:endParaRPr lang="en-US" altLang="ko-KR" sz="1800" dirty="0"/>
              </a:p>
              <a:p>
                <a:r>
                  <a:rPr lang="en-US" altLang="ko-KR" sz="1800" dirty="0"/>
                  <a:t>For multiple examples,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r>
                  <a:rPr lang="en-US" altLang="ko-KR" sz="1800" dirty="0"/>
                  <a:t>Note that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800" dirty="0"/>
                  <a:t>,…,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800" dirty="0"/>
                  <a:t>]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800" dirty="0"/>
                  <a:t>,…,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800" dirty="0"/>
                  <a:t>]</a:t>
                </a:r>
              </a:p>
              <a:p>
                <a:endParaRPr lang="ko-KR" altLang="en-US" sz="18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108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Gradient descent with </a:t>
            </a:r>
            <a:r>
              <a:rPr lang="en-US" altLang="ko-KR" sz="2800" b="1" dirty="0" err="1"/>
              <a:t>softmax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41699"/>
                <a:ext cx="10515600" cy="27352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, dim=(4,1)</a:t>
                </a:r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41699"/>
                <a:ext cx="10515600" cy="2735263"/>
              </a:xfrm>
              <a:blipFill rotWithShape="0">
                <a:blip r:embed="rId2"/>
                <a:stretch>
                  <a:fillRect l="-406" t="-2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4578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9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err="1"/>
              <a:t>Hyperparameters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b="0" dirty="0">
                    <a:solidFill>
                      <a:srgbClr val="FF0000"/>
                    </a:solidFill>
                  </a:rPr>
                  <a:t> : the most important parameter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800" b="0" dirty="0">
                    <a:solidFill>
                      <a:schemeClr val="accent2"/>
                    </a:solidFill>
                  </a:rPr>
                  <a:t> : (priority 2) </a:t>
                </a:r>
                <a:r>
                  <a:rPr lang="en-US" altLang="ko-KR" sz="1800" dirty="0">
                    <a:solidFill>
                      <a:schemeClr val="accent2"/>
                    </a:solidFill>
                  </a:rPr>
                  <a:t>momentum,</a:t>
                </a:r>
                <a:r>
                  <a:rPr lang="en-US" altLang="ko-KR" sz="1800" b="0" dirty="0">
                    <a:solidFill>
                      <a:schemeClr val="accent2"/>
                    </a:solidFill>
                  </a:rPr>
                  <a:t> 0.9 would be a good choice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1800" dirty="0"/>
                  <a:t> : Adam optimizer, 0.9, 0.999, 10^(-8). Almost fixed</a:t>
                </a:r>
              </a:p>
              <a:p>
                <a:r>
                  <a:rPr lang="en-US" altLang="ko-KR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#layers : (priority 3)</a:t>
                </a:r>
              </a:p>
              <a:p>
                <a:r>
                  <a:rPr lang="en-US" altLang="ko-KR" sz="1800" dirty="0">
                    <a:solidFill>
                      <a:schemeClr val="accent2"/>
                    </a:solidFill>
                  </a:rPr>
                  <a:t>#hidden units : (priority 2)</a:t>
                </a:r>
              </a:p>
              <a:p>
                <a:r>
                  <a:rPr lang="en-US" altLang="ko-KR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Learning rate decay : (priority 3)</a:t>
                </a:r>
              </a:p>
              <a:p>
                <a:r>
                  <a:rPr lang="en-US" altLang="ko-KR" sz="1800" dirty="0">
                    <a:solidFill>
                      <a:schemeClr val="accent2"/>
                    </a:solidFill>
                  </a:rPr>
                  <a:t>Mini-batch size : (priority 2)</a:t>
                </a:r>
              </a:p>
              <a:p>
                <a:endParaRPr lang="en-US" altLang="ko-KR" sz="1800" b="0" dirty="0"/>
              </a:p>
              <a:p>
                <a:r>
                  <a:rPr lang="en-US" altLang="ko-KR" sz="1800" dirty="0"/>
                  <a:t>Searching for a good </a:t>
                </a:r>
                <a:r>
                  <a:rPr lang="en-US" altLang="ko-KR" sz="1800" dirty="0" err="1"/>
                  <a:t>hyperparameters</a:t>
                </a:r>
                <a:endParaRPr lang="en-US" altLang="ko-KR" sz="1800" dirty="0"/>
              </a:p>
              <a:p>
                <a:pPr lvl="1"/>
                <a:r>
                  <a:rPr lang="en-US" altLang="ko-KR" sz="1800" dirty="0"/>
                  <a:t>Try random values : do not use a grid</a:t>
                </a:r>
              </a:p>
              <a:p>
                <a:pPr lvl="1"/>
                <a:r>
                  <a:rPr lang="en-US" altLang="ko-KR" sz="1800" dirty="0"/>
                  <a:t>Coarse to fine search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6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68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Using an appropriate scale to pick </a:t>
            </a:r>
            <a:r>
              <a:rPr lang="en-US" altLang="ko-KR" sz="2800" b="1" dirty="0" err="1"/>
              <a:t>hyperparameters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311809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Let’s say we try to choose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endParaRPr lang="en-US" altLang="ko-KR" sz="1800" b="0" dirty="0"/>
              </a:p>
              <a:p>
                <a:r>
                  <a:rPr lang="en-US" altLang="ko-KR" sz="1800" dirty="0"/>
                  <a:t>We also try to choose #layers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n-US" altLang="ko-KR" sz="1800" dirty="0"/>
              </a:p>
              <a:p>
                <a:r>
                  <a:rPr lang="en-US" altLang="ko-KR" sz="1800" dirty="0"/>
                  <a:t>Then, the uniform distribution for the parameters would be sufficient</a:t>
                </a:r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Assume that we try to choose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/>
                  <a:t>=[0.0001,1]</a:t>
                </a:r>
              </a:p>
              <a:p>
                <a:pPr lvl="1"/>
                <a:r>
                  <a:rPr lang="en-US" altLang="ko-KR" sz="1800" dirty="0"/>
                  <a:t>Instead of using a linear scale, we may choose to use a log scale. </a:t>
                </a:r>
              </a:p>
              <a:p>
                <a:pPr lvl="1"/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311809"/>
              </a:xfrm>
              <a:blipFill rotWithShape="0">
                <a:blip r:embed="rId2"/>
                <a:stretch>
                  <a:fillRect l="-406" t="-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3BCD84-10D4-4F32-A89D-5B338AC70061}"/>
                  </a:ext>
                </a:extLst>
              </p:cNvPr>
              <p:cNvSpPr txBox="1"/>
              <p:nvPr/>
            </p:nvSpPr>
            <p:spPr>
              <a:xfrm>
                <a:off x="1706622" y="4280575"/>
                <a:ext cx="6144126" cy="646331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 = -4 * </a:t>
                </a:r>
                <a:r>
                  <a:rPr lang="en-US" altLang="ko-KR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np.random.rand</a:t>
                </a:r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 #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∈[−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𝟒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alpha = 10**r             #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𝟏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,…,</a:t>
                </a:r>
                <a:r>
                  <a:rPr lang="en-US" altLang="ko-KR" b="1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𝟏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𝟎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𝟎</m:t>
                        </m:r>
                      </m:sup>
                    </m:sSup>
                  </m:oMath>
                </a14:m>
                <a:endParaRPr lang="en-US" altLang="ko-KR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33BCD84-10D4-4F32-A89D-5B338AC7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622" y="4280575"/>
                <a:ext cx="6144126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792" t="-2778" b="-14815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31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err="1"/>
              <a:t>Hyperparameters</a:t>
            </a:r>
            <a:r>
              <a:rPr lang="en-US" altLang="ko-KR" sz="2800" b="1" dirty="0"/>
              <a:t> for exponentially weighted averages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={0.9,…,0.999}</m:t>
                    </m:r>
                  </m:oMath>
                </a14:m>
                <a:endParaRPr lang="en-US" altLang="ko-KR" sz="1800" dirty="0"/>
              </a:p>
              <a:p>
                <a:r>
                  <a:rPr lang="en-US" altLang="ko-KR" sz="1800" dirty="0"/>
                  <a:t>Instead, we search for 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={0.1,…,0.001}</m:t>
                    </m:r>
                  </m:oMath>
                </a14:m>
                <a:endParaRPr lang="en-US" altLang="ko-KR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0.1, 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0.001</m:t>
                    </m:r>
                  </m:oMath>
                </a14:m>
                <a:endParaRPr lang="en-US" altLang="ko-KR" sz="1800" dirty="0"/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∈{−3,−1]</m:t>
                    </m:r>
                  </m:oMath>
                </a14:m>
                <a:endParaRPr lang="en-US" altLang="ko-KR" sz="1800" dirty="0"/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ko-KR" sz="1800" dirty="0"/>
              </a:p>
              <a:p>
                <a:endParaRPr lang="en-US" altLang="ko-KR" sz="1800" dirty="0"/>
              </a:p>
              <a:p>
                <a:r>
                  <a:rPr lang="en-US" altLang="ko-KR" sz="1800" dirty="0"/>
                  <a:t>It is because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800" dirty="0"/>
                  <a:t> changes from 0.9 to 0.9005, there won’t be an impact. However, when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800" dirty="0"/>
                  <a:t> changes from 0.999 to 0.9995, it will be a huge impact.</a:t>
                </a:r>
              </a:p>
              <a:p>
                <a:r>
                  <a:rPr lang="en-US" altLang="ko-KR" sz="1800" dirty="0">
                    <a:ea typeface="Cambria Math" panose="02040503050406030204" pitchFamily="18" charset="0"/>
                  </a:rPr>
                  <a:t>Remember the value is close to the average over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ko-KR" sz="18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1−0.9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005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.05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1−0.9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</m:t>
                    </m:r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1−0.9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995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200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1400" dirty="0"/>
              </a:p>
              <a:p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06" t="-700" r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26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Batch normalization 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68251" y="3487000"/>
                <a:ext cx="5227749" cy="286228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When training a model as logistic regression, normalizing the input features can speed up learning. (</a:t>
                </a:r>
                <a:r>
                  <a:rPr lang="en-US" altLang="ko-KR" sz="1800" b="1" dirty="0"/>
                  <a:t>m : #data in a mini-batch</a:t>
                </a:r>
                <a:r>
                  <a:rPr lang="en-US" altLang="ko-KR" sz="18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ko-KR" sz="1800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800" dirty="0"/>
              </a:p>
              <a:p>
                <a:pPr lvl="1"/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8251" y="3487000"/>
                <a:ext cx="5227749" cy="2862285"/>
              </a:xfrm>
              <a:blipFill rotWithShape="0">
                <a:blip r:embed="rId2"/>
                <a:stretch>
                  <a:fillRect l="-699" t="-2128" r="-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484" y="1690688"/>
            <a:ext cx="2828925" cy="1476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424" y="1818337"/>
            <a:ext cx="3570807" cy="13487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/>
              <p:cNvSpPr txBox="1">
                <a:spLocks/>
              </p:cNvSpPr>
              <p:nvPr/>
            </p:nvSpPr>
            <p:spPr>
              <a:xfrm>
                <a:off x="6300989" y="3487000"/>
                <a:ext cx="5227749" cy="28622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can be normalized, then training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ko-KR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800" dirty="0">
                    <a:solidFill>
                      <a:schemeClr val="tx1"/>
                    </a:solidFill>
                  </a:rPr>
                  <a:t>more efficiently</a:t>
                </a:r>
                <a:r>
                  <a:rPr lang="ko-KR" altLang="en-US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altLang="ko-KR" sz="1800" dirty="0"/>
                  <a:t>Can we normalize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</a:rPr>
                  <a:t> so as to train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</a:rPr>
                  <a:t> faster?</a:t>
                </a:r>
              </a:p>
              <a:p>
                <a:r>
                  <a:rPr lang="en-US" altLang="ko-KR" sz="1800" dirty="0"/>
                  <a:t>We instead normalize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</a:rPr>
                  <a:t> rather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989" y="3487000"/>
                <a:ext cx="5227749" cy="2862285"/>
              </a:xfrm>
              <a:prstGeom prst="rect">
                <a:avLst/>
              </a:prstGeom>
              <a:blipFill rotWithShape="0">
                <a:blip r:embed="rId5"/>
                <a:stretch>
                  <a:fillRect l="-817" t="-14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4147" y="1498400"/>
                <a:ext cx="437881" cy="38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147" y="1498400"/>
                <a:ext cx="437881" cy="388311"/>
              </a:xfrm>
              <a:prstGeom prst="rect">
                <a:avLst/>
              </a:prstGeom>
              <a:blipFill rotWithShape="0">
                <a:blip r:embed="rId6"/>
                <a:stretch>
                  <a:fillRect r="-1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695922" y="1110089"/>
                <a:ext cx="937475" cy="32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ko-KR" sz="1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922" y="1110089"/>
                <a:ext cx="937475" cy="32258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18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Batch normalization implementation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40180"/>
                <a:ext cx="10515601" cy="234395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800" dirty="0"/>
                  <a:t> 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800" dirty="0"/>
                  <a:t> </a:t>
                </a:r>
              </a:p>
              <a:p>
                <a:r>
                  <a:rPr lang="en-US" altLang="ko-KR" sz="1800" dirty="0"/>
                  <a:t>The effect of </a:t>
                </a:r>
                <a14:m>
                  <m:oMath xmlns:m="http://schemas.openxmlformats.org/officeDocument/2006/math"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ko-KR" sz="1800" dirty="0"/>
                  <a:t>is that it allows you to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800" dirty="0"/>
                  <a:t> to be whatever you want it to be.</a:t>
                </a:r>
              </a:p>
              <a:p>
                <a:r>
                  <a:rPr lang="en-US" altLang="ko-KR" sz="1800" dirty="0"/>
                  <a:t>If </a:t>
                </a:r>
                <a14:m>
                  <m:oMath xmlns:m="http://schemas.openxmlformats.org/officeDocument/2006/math"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lit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rad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1800" dirty="0">
                    <a:latin typeface="+mj-lt"/>
                    <a:cs typeface="Courier New" panose="02070309020205020404" pitchFamily="49" charset="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1800" dirty="0">
                  <a:latin typeface="+mj-lt"/>
                  <a:cs typeface="Courier New" panose="02070309020205020404" pitchFamily="49" charset="0"/>
                </a:endParaRPr>
              </a:p>
              <a:p>
                <a:r>
                  <a:rPr lang="en-US" altLang="ko-KR" sz="1800" dirty="0"/>
                  <a:t>By choosing of </a:t>
                </a:r>
                <a14:m>
                  <m:oMath xmlns:m="http://schemas.openxmlformats.org/officeDocument/2006/math"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and </a:t>
                </a:r>
                <a14:m>
                  <m:oMath xmlns:m="http://schemas.openxmlformats.org/officeDocument/2006/math">
                    <m:r>
                      <a:rPr lang="en-US" altLang="ko-KR" sz="1800" b="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1800" dirty="0"/>
                  <a:t>, it allows you to make the hidden unit values have different means and variances</a:t>
                </a:r>
              </a:p>
              <a:p>
                <a:endParaRPr lang="en-US" altLang="ko-KR" sz="1800" dirty="0">
                  <a:latin typeface="+mj-lt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40180"/>
                <a:ext cx="10515601" cy="2343955"/>
              </a:xfrm>
              <a:blipFill rotWithShape="0">
                <a:blip r:embed="rId2"/>
                <a:stretch>
                  <a:fillRect l="-348" t="-2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3BCD84-10D4-4F32-A89D-5B338AC70061}"/>
                  </a:ext>
                </a:extLst>
              </p:cNvPr>
              <p:cNvSpPr txBox="1"/>
              <p:nvPr/>
            </p:nvSpPr>
            <p:spPr>
              <a:xfrm>
                <a:off x="838200" y="1837562"/>
                <a:ext cx="5382296" cy="226215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#Given some intermediate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𝒛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sup>
                    </m:sSup>
                    <m:r>
                      <a:rPr lang="en-US" altLang="ko-KR" b="1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,…,</m:t>
                    </m:r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𝒛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(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𝒎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layer [l]</a:t>
                </a:r>
              </a:p>
              <a:p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#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learnable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33BCD84-10D4-4F32-A89D-5B338AC7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37562"/>
                <a:ext cx="5382296" cy="2262158"/>
              </a:xfrm>
              <a:prstGeom prst="rect">
                <a:avLst/>
              </a:prstGeom>
              <a:blipFill rotWithShape="0">
                <a:blip r:embed="rId3"/>
                <a:stretch>
                  <a:fillRect l="-905" t="-1070" b="-2941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6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Adding </a:t>
            </a:r>
            <a:r>
              <a:rPr lang="en-US" altLang="ko-KR" sz="2800" b="1"/>
              <a:t>Batch Norm </a:t>
            </a:r>
            <a:r>
              <a:rPr lang="en-US" altLang="ko-KR" sz="2800" b="1" dirty="0"/>
              <a:t>to a NN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21211"/>
                <a:ext cx="10283433" cy="1886537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Parameters 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8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/>
                  <a:t>,…,</a:t>
                </a:r>
                <a:r>
                  <a:rPr lang="en-US" altLang="ko-KR" sz="18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altLang="ko-KR" sz="18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1800" dirty="0">
                  <a:solidFill>
                    <a:schemeClr val="tx2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18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8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ko-KR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1800" dirty="0">
                    <a:solidFill>
                      <a:schemeClr val="tx2"/>
                    </a:solidFill>
                  </a:rPr>
                  <a:t>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altLang="ko-KR" sz="1800" b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ko-KR" sz="1800" dirty="0">
                    <a:solidFill>
                      <a:schemeClr val="tx2"/>
                    </a:solidFill>
                  </a:rPr>
                  <a:t>(Note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1800" dirty="0">
                    <a:solidFill>
                      <a:schemeClr val="tx2"/>
                    </a:solidFill>
                  </a:rPr>
                  <a:t> </a:t>
                </a:r>
                <a:r>
                  <a:rPr lang="en-US" altLang="ko-KR" sz="1800" dirty="0">
                    <a:solidFill>
                      <a:schemeClr val="tx2"/>
                    </a:solidFill>
                  </a:rPr>
                  <a:t>here has nothing to do with momentum, Adam, etc.)</a:t>
                </a:r>
              </a:p>
              <a:p>
                <a:r>
                  <a:rPr lang="en-US" altLang="ko-KR" sz="1800" dirty="0">
                    <a:solidFill>
                      <a:schemeClr val="tx2"/>
                    </a:solidFill>
                  </a:rPr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endParaRPr lang="ko-KR" altLang="en-US" sz="1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21211"/>
                <a:ext cx="10283433" cy="1886537"/>
              </a:xfrm>
              <a:blipFill rotWithShape="0">
                <a:blip r:embed="rId2"/>
                <a:stretch>
                  <a:fillRect l="-415" t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23" y="1644663"/>
            <a:ext cx="6238875" cy="1857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40169" y="2070450"/>
                <a:ext cx="450761" cy="364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69" y="2070450"/>
                <a:ext cx="450761" cy="3645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9328" y="3737732"/>
                <a:ext cx="886496" cy="32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ko-KR" sz="14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328" y="3737732"/>
                <a:ext cx="886496" cy="3225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90930" y="3044321"/>
                <a:ext cx="450761" cy="364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930" y="3044321"/>
                <a:ext cx="450761" cy="3645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1053" y="3044321"/>
                <a:ext cx="450761" cy="364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053" y="3044321"/>
                <a:ext cx="450761" cy="36452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90929" y="2103071"/>
                <a:ext cx="450761" cy="364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929" y="2103071"/>
                <a:ext cx="450761" cy="36452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446731" y="2069358"/>
                <a:ext cx="450761" cy="364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31" y="2069358"/>
                <a:ext cx="450761" cy="36452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46730" y="3009050"/>
                <a:ext cx="450761" cy="364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30" y="3009050"/>
                <a:ext cx="450761" cy="36452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45728" y="3006400"/>
                <a:ext cx="450761" cy="364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28" y="3006400"/>
                <a:ext cx="450761" cy="36452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45726" y="2080945"/>
                <a:ext cx="450761" cy="364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ko-KR" altLang="en-US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26" y="2080945"/>
                <a:ext cx="450761" cy="36452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8567" y="4002096"/>
                <a:ext cx="4507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67" y="4002096"/>
                <a:ext cx="450761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128916" y="4000548"/>
                <a:ext cx="450761" cy="32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916" y="4000548"/>
                <a:ext cx="450761" cy="32258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/>
          <p:nvPr/>
        </p:nvCxnSpPr>
        <p:spPr>
          <a:xfrm>
            <a:off x="1069328" y="4133358"/>
            <a:ext cx="1078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601527" y="4155984"/>
            <a:ext cx="1078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20073" y="3779845"/>
                <a:ext cx="886496" cy="32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ko-KR" sz="14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073" y="3779845"/>
                <a:ext cx="886496" cy="322589"/>
              </a:xfrm>
              <a:prstGeom prst="rect">
                <a:avLst/>
              </a:prstGeom>
              <a:blipFill rotWithShape="0">
                <a:blip r:embed="rId15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98996" y="4179290"/>
                <a:ext cx="886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Batch</m:t>
                      </m:r>
                      <m:r>
                        <a:rPr lang="en-US" altLang="ko-KR" sz="1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Norm</m:t>
                      </m:r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996" y="4179290"/>
                <a:ext cx="886496" cy="307777"/>
              </a:xfrm>
              <a:prstGeom prst="rect">
                <a:avLst/>
              </a:prstGeom>
              <a:blipFill rotWithShape="0">
                <a:blip r:embed="rId16"/>
                <a:stretch>
                  <a:fillRect r="-18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06576" y="3972063"/>
                <a:ext cx="450761" cy="346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e>
                      </m:acc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576" y="3972063"/>
                <a:ext cx="450761" cy="346954"/>
              </a:xfrm>
              <a:prstGeom prst="rect">
                <a:avLst/>
              </a:prstGeom>
              <a:blipFill rotWithShape="0">
                <a:blip r:embed="rId17"/>
                <a:stretch>
                  <a:fillRect r="-5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/>
          <p:cNvCxnSpPr/>
          <p:nvPr/>
        </p:nvCxnSpPr>
        <p:spPr>
          <a:xfrm>
            <a:off x="4157337" y="4158421"/>
            <a:ext cx="51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672110" y="3984245"/>
                <a:ext cx="1487507" cy="339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ko-KR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0" y="3984245"/>
                <a:ext cx="1487507" cy="33983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225771" y="3771482"/>
                <a:ext cx="886496" cy="32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altLang="ko-KR" sz="14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771" y="3771482"/>
                <a:ext cx="886496" cy="32258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285359" y="4034298"/>
                <a:ext cx="450761" cy="32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359" y="4034298"/>
                <a:ext cx="450761" cy="32258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/>
          <p:cNvCxnSpPr/>
          <p:nvPr/>
        </p:nvCxnSpPr>
        <p:spPr>
          <a:xfrm>
            <a:off x="6225771" y="4167108"/>
            <a:ext cx="1078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7757970" y="4189734"/>
            <a:ext cx="1078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776516" y="3813595"/>
                <a:ext cx="886496" cy="32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altLang="ko-KR" sz="14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516" y="3813595"/>
                <a:ext cx="886496" cy="322589"/>
              </a:xfrm>
              <a:prstGeom prst="rect">
                <a:avLst/>
              </a:prstGeom>
              <a:blipFill rotWithShape="0">
                <a:blip r:embed="rId21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755439" y="4213040"/>
                <a:ext cx="886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Batch</m:t>
                      </m:r>
                      <m:r>
                        <a:rPr lang="en-US" altLang="ko-KR" sz="1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Norm</m:t>
                      </m:r>
                    </m:oMath>
                  </m:oMathPara>
                </a14:m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439" y="4213040"/>
                <a:ext cx="886496" cy="307777"/>
              </a:xfrm>
              <a:prstGeom prst="rect">
                <a:avLst/>
              </a:prstGeom>
              <a:blipFill rotWithShape="0">
                <a:blip r:embed="rId22"/>
                <a:stretch>
                  <a:fillRect r="-18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863019" y="4005813"/>
                <a:ext cx="450761" cy="346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1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</m:e>
                      </m:acc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019" y="4005813"/>
                <a:ext cx="450761" cy="346954"/>
              </a:xfrm>
              <a:prstGeom prst="rect">
                <a:avLst/>
              </a:prstGeom>
              <a:blipFill rotWithShape="0">
                <a:blip r:embed="rId23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/>
          <p:cNvCxnSpPr/>
          <p:nvPr/>
        </p:nvCxnSpPr>
        <p:spPr>
          <a:xfrm>
            <a:off x="9316696" y="4158421"/>
            <a:ext cx="51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831469" y="3984245"/>
                <a:ext cx="1487507" cy="34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altLang="ko-KR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469" y="3984245"/>
                <a:ext cx="1487507" cy="34342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2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Working with mini-batches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69651"/>
                <a:ext cx="10515600" cy="1807312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dirty="0"/>
                  <a:t>Parameters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1800" dirty="0"/>
              </a:p>
              <a:p>
                <a:r>
                  <a:rPr lang="en-US" altLang="ko-KR" sz="1800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ko-KR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ko-KR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and BN normalizes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/>
                  <a:t>, adding constant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does not make any difference. Thus,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by omitting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1800" dirty="0"/>
                  <a:t>. 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69651"/>
                <a:ext cx="10515600" cy="1807312"/>
              </a:xfrm>
              <a:blipFill rotWithShape="0">
                <a:blip r:embed="rId2"/>
                <a:stretch>
                  <a:fillRect l="-406" t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04152" y="1908932"/>
                <a:ext cx="886496" cy="32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ko-KR" sz="14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152" y="1908932"/>
                <a:ext cx="886496" cy="32258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3391" y="2173296"/>
                <a:ext cx="450761" cy="32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1" y="2173296"/>
                <a:ext cx="450761" cy="3225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63740" y="2171748"/>
                <a:ext cx="450761" cy="32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740" y="2171748"/>
                <a:ext cx="450761" cy="3225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>
            <a:off x="1104152" y="2304558"/>
            <a:ext cx="1078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636351" y="2327184"/>
            <a:ext cx="1078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54897" y="1951045"/>
                <a:ext cx="886496" cy="32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ko-KR" sz="14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97" y="1951045"/>
                <a:ext cx="886496" cy="322589"/>
              </a:xfrm>
              <a:prstGeom prst="rect">
                <a:avLst/>
              </a:prstGeom>
              <a:blipFill rotWithShape="0">
                <a:blip r:embed="rId6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33820" y="2350490"/>
                <a:ext cx="886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BN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820" y="2350490"/>
                <a:ext cx="886496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41400" y="2143263"/>
                <a:ext cx="450761" cy="346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e>
                      </m:acc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400" y="2143263"/>
                <a:ext cx="450761" cy="346954"/>
              </a:xfrm>
              <a:prstGeom prst="rect">
                <a:avLst/>
              </a:prstGeom>
              <a:blipFill rotWithShape="0">
                <a:blip r:embed="rId8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/>
          <p:nvPr/>
        </p:nvCxnSpPr>
        <p:spPr>
          <a:xfrm>
            <a:off x="4192161" y="2329621"/>
            <a:ext cx="51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06934" y="2155445"/>
                <a:ext cx="1487507" cy="339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ko-KR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934" y="2155445"/>
                <a:ext cx="1487507" cy="33983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60595" y="1942682"/>
                <a:ext cx="886496" cy="32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altLang="ko-KR" sz="14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595" y="1942682"/>
                <a:ext cx="886496" cy="32258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320183" y="2205498"/>
                <a:ext cx="450761" cy="32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183" y="2205498"/>
                <a:ext cx="450761" cy="32258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/>
          <p:cNvCxnSpPr/>
          <p:nvPr/>
        </p:nvCxnSpPr>
        <p:spPr>
          <a:xfrm>
            <a:off x="6260595" y="2338308"/>
            <a:ext cx="1078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7792794" y="2360934"/>
            <a:ext cx="1078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11340" y="1984795"/>
                <a:ext cx="886496" cy="32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altLang="ko-KR" sz="14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340" y="1984795"/>
                <a:ext cx="886496" cy="322589"/>
              </a:xfrm>
              <a:prstGeom prst="rect">
                <a:avLst/>
              </a:prstGeom>
              <a:blipFill rotWithShape="0">
                <a:blip r:embed="rId12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790263" y="2384240"/>
                <a:ext cx="886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BN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263" y="2384240"/>
                <a:ext cx="886496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897843" y="2177013"/>
                <a:ext cx="450761" cy="346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1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</m:e>
                      </m:acc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843" y="2177013"/>
                <a:ext cx="450761" cy="346954"/>
              </a:xfrm>
              <a:prstGeom prst="rect">
                <a:avLst/>
              </a:prstGeom>
              <a:blipFill rotWithShape="0">
                <a:blip r:embed="rId14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/>
          <p:nvPr/>
        </p:nvCxnSpPr>
        <p:spPr>
          <a:xfrm>
            <a:off x="9351520" y="2329621"/>
            <a:ext cx="51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866293" y="2155445"/>
                <a:ext cx="1487507" cy="34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altLang="ko-KR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293" y="2155445"/>
                <a:ext cx="1487507" cy="34342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04152" y="2901637"/>
                <a:ext cx="886496" cy="32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ko-KR" sz="14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152" y="2901637"/>
                <a:ext cx="886496" cy="32258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53391" y="3166001"/>
                <a:ext cx="450761" cy="32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1" y="3166001"/>
                <a:ext cx="450761" cy="32258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163740" y="3164453"/>
                <a:ext cx="450761" cy="32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740" y="3164453"/>
                <a:ext cx="450761" cy="32258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/>
          <p:nvPr/>
        </p:nvCxnSpPr>
        <p:spPr>
          <a:xfrm>
            <a:off x="1104152" y="3297263"/>
            <a:ext cx="1078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2636351" y="3319889"/>
            <a:ext cx="1078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54897" y="2943750"/>
                <a:ext cx="886496" cy="32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ko-KR" sz="14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97" y="2943750"/>
                <a:ext cx="886496" cy="322589"/>
              </a:xfrm>
              <a:prstGeom prst="rect">
                <a:avLst/>
              </a:prstGeom>
              <a:blipFill rotWithShape="0">
                <a:blip r:embed="rId19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633820" y="3343195"/>
                <a:ext cx="886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BN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820" y="3343195"/>
                <a:ext cx="886496" cy="3077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741400" y="3135968"/>
                <a:ext cx="450761" cy="346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e>
                      </m:acc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400" y="3135968"/>
                <a:ext cx="450761" cy="346954"/>
              </a:xfrm>
              <a:prstGeom prst="rect">
                <a:avLst/>
              </a:prstGeom>
              <a:blipFill rotWithShape="0">
                <a:blip r:embed="rId20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/>
          <p:cNvCxnSpPr/>
          <p:nvPr/>
        </p:nvCxnSpPr>
        <p:spPr>
          <a:xfrm>
            <a:off x="4192161" y="3322326"/>
            <a:ext cx="51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06934" y="3148150"/>
                <a:ext cx="1487507" cy="339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lang="en-US" altLang="ko-KR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934" y="3148150"/>
                <a:ext cx="1487507" cy="33983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260595" y="2935387"/>
                <a:ext cx="886496" cy="32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altLang="ko-KR" sz="14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595" y="2935387"/>
                <a:ext cx="886496" cy="322589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320183" y="3198203"/>
                <a:ext cx="450761" cy="32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183" y="3198203"/>
                <a:ext cx="450761" cy="32258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/>
          <p:cNvCxnSpPr/>
          <p:nvPr/>
        </p:nvCxnSpPr>
        <p:spPr>
          <a:xfrm>
            <a:off x="6260595" y="3331013"/>
            <a:ext cx="1078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7792794" y="3353639"/>
            <a:ext cx="1078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811340" y="2977500"/>
                <a:ext cx="886496" cy="322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altLang="ko-KR" sz="1400" b="1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340" y="2977500"/>
                <a:ext cx="886496" cy="322589"/>
              </a:xfrm>
              <a:prstGeom prst="rect">
                <a:avLst/>
              </a:prstGeom>
              <a:blipFill rotWithShape="0">
                <a:blip r:embed="rId23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790263" y="3376945"/>
                <a:ext cx="886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BN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263" y="3376945"/>
                <a:ext cx="886496" cy="3077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897843" y="3169718"/>
                <a:ext cx="450761" cy="346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1" i="0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</m:e>
                      </m:acc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843" y="3169718"/>
                <a:ext cx="450761" cy="346954"/>
              </a:xfrm>
              <a:prstGeom prst="rect">
                <a:avLst/>
              </a:prstGeom>
              <a:blipFill rotWithShape="0">
                <a:blip r:embed="rId24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/>
          <p:cNvCxnSpPr/>
          <p:nvPr/>
        </p:nvCxnSpPr>
        <p:spPr>
          <a:xfrm>
            <a:off x="9351520" y="3322326"/>
            <a:ext cx="51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866293" y="3148150"/>
                <a:ext cx="1487507" cy="34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r>
                        <a:rPr lang="en-US" altLang="ko-KR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293" y="3148150"/>
                <a:ext cx="1487507" cy="343427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642487" y="3684722"/>
            <a:ext cx="461665" cy="4622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0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Implementing gradient descent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3BCD84-10D4-4F32-A89D-5B338AC70061}"/>
                  </a:ext>
                </a:extLst>
              </p:cNvPr>
              <p:cNvSpPr txBox="1"/>
              <p:nvPr/>
            </p:nvSpPr>
            <p:spPr>
              <a:xfrm>
                <a:off x="838200" y="1876199"/>
                <a:ext cx="10515600" cy="273042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t=1,…, </a:t>
                </a:r>
                <a:r>
                  <a:rPr lang="en-US" altLang="ko-KR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numMiniBatches</a:t>
                </a:r>
                <a:r>
                  <a:rPr lang="en-US" altLang="ko-KR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en-US" altLang="ko-KR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compute forward prop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In each hidden layer, use BN to replace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</m:d>
                          </m:sup>
                        </m:sSup>
                      </m:e>
                    </m:acc>
                  </m:oMath>
                </a14:m>
                <a:endParaRPr lang="ko-KR" altLang="en-US" dirty="0">
                  <a:solidFill>
                    <a:schemeClr val="tx2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use </a:t>
                </a:r>
                <a:r>
                  <a:rPr lang="en-US" altLang="ko-KR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backprop</a:t>
                </a:r>
                <a:r>
                  <a:rPr lang="en-US" altLang="ko-KR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 strike="sngStrike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trike="sngStrike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strike="sngStrike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 strike="sngStrike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trike="sngStrike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r>
                  <a:rPr lang="en-US" altLang="ko-KR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update parameters</a:t>
                </a:r>
              </a:p>
              <a:p>
                <a:r>
                  <a:rPr lang="en-US" altLang="ko-KR" b="0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           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dirty="0">
                    <a:latin typeface="Cambria Math" panose="02040503050406030204" pitchFamily="18" charset="0"/>
                  </a:rPr>
                  <a:t>#work with momentum, Adam, etc.</a:t>
                </a:r>
                <a:endParaRPr lang="en-US" altLang="ko-KR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33BCD84-10D4-4F32-A89D-5B338AC7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76199"/>
                <a:ext cx="10515600" cy="2730427"/>
              </a:xfrm>
              <a:prstGeom prst="rect">
                <a:avLst/>
              </a:prstGeom>
              <a:blipFill rotWithShape="0">
                <a:blip r:embed="rId2"/>
                <a:stretch>
                  <a:fillRect l="-463" t="-1111" b="-2222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79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5842</TotalTime>
  <Words>398</Words>
  <Application>Microsoft Office PowerPoint</Application>
  <PresentationFormat>와이드스크린</PresentationFormat>
  <Paragraphs>192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Helvetica Neue</vt:lpstr>
      <vt:lpstr>맑은 고딕</vt:lpstr>
      <vt:lpstr>Arial</vt:lpstr>
      <vt:lpstr>Cambria Math</vt:lpstr>
      <vt:lpstr>Courier New</vt:lpstr>
      <vt:lpstr>Office 테마</vt:lpstr>
      <vt:lpstr>Machine Learning Practice</vt:lpstr>
      <vt:lpstr>Hyperparameters</vt:lpstr>
      <vt:lpstr>Using an appropriate scale to pick hyperparameters</vt:lpstr>
      <vt:lpstr>Hyperparameters for exponentially weighted averages</vt:lpstr>
      <vt:lpstr>Batch normalization </vt:lpstr>
      <vt:lpstr>Batch normalization implementation</vt:lpstr>
      <vt:lpstr>Adding Batch Norm to a NN</vt:lpstr>
      <vt:lpstr>Working with mini-batches</vt:lpstr>
      <vt:lpstr>Implementing gradient descent</vt:lpstr>
      <vt:lpstr>Why does BN work?</vt:lpstr>
      <vt:lpstr>Why does BN work?</vt:lpstr>
      <vt:lpstr>Batch Norm as regularization (2nd effect)</vt:lpstr>
      <vt:lpstr>Batch Norm at test time</vt:lpstr>
      <vt:lpstr>Multi-class classification using softmax regression</vt:lpstr>
      <vt:lpstr>Softmax layer</vt:lpstr>
      <vt:lpstr>Softmax example</vt:lpstr>
      <vt:lpstr>Training a softmax classifier</vt:lpstr>
      <vt:lpstr>Loss function</vt:lpstr>
      <vt:lpstr>Gradient descent with softmax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Practice</dc:title>
  <dc:creator>hyeonjoong Cho</dc:creator>
  <cp:lastModifiedBy>Cho H</cp:lastModifiedBy>
  <cp:revision>138</cp:revision>
  <dcterms:created xsi:type="dcterms:W3CDTF">2018-02-12T12:52:32Z</dcterms:created>
  <dcterms:modified xsi:type="dcterms:W3CDTF">2019-05-20T00:28:28Z</dcterms:modified>
</cp:coreProperties>
</file>