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67" r:id="rId4"/>
    <p:sldId id="268" r:id="rId5"/>
    <p:sldId id="269" r:id="rId6"/>
    <p:sldId id="270" r:id="rId7"/>
    <p:sldId id="261" r:id="rId8"/>
    <p:sldId id="259" r:id="rId9"/>
    <p:sldId id="264" r:id="rId10"/>
    <p:sldId id="272"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60" y="7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Predictive Model Training &amp; Testing</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Use of 3 Tree Models and their default parameters.</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Predictive Model Training &amp; Testing</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Use of 3 Tree Models with finetuned parameters.</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Data Sampling</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Placing the 3 Tree finetuned Models within a data sampling model.</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Data Sampling</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Placing the 3 Tree finetuned Models within a data sampling model.</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Predictive Model Training &amp; Testing</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Use of 3 Tree Models with finetuned parameters.</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Predictive Model Training &amp; Testing</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Use of 3 Tree Models and their default parameters.</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2/27/2021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2/27/2021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2/27/2021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2/27/2021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2/27/2021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2/27/2021</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2/27/2021</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2/27/2021</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2/27/2021</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2/27/2021</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Heart Disease Prediction Model Report</a:t>
            </a:r>
          </a:p>
        </p:txBody>
      </p:sp>
      <p:sp>
        <p:nvSpPr>
          <p:cNvPr id="3" name="Subtitle 2"/>
          <p:cNvSpPr>
            <a:spLocks noGrp="1"/>
          </p:cNvSpPr>
          <p:nvPr>
            <p:ph type="subTitle" idx="1"/>
          </p:nvPr>
        </p:nvSpPr>
        <p:spPr/>
        <p:txBody>
          <a:bodyPr/>
          <a:lstStyle/>
          <a:p>
            <a:r>
              <a:rPr lang="en-US" dirty="0"/>
              <a:t>By OLOMO AYOBAMI</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0354" y="571500"/>
            <a:ext cx="3932237" cy="1752600"/>
          </a:xfrm>
        </p:spPr>
        <p:txBody>
          <a:bodyPr/>
          <a:lstStyle/>
          <a:p>
            <a:r>
              <a:rPr lang="en-US" sz="3600" dirty="0"/>
              <a:t>Important Features &amp; Business Approach</a:t>
            </a:r>
            <a:endParaRPr lang="en-US" dirty="0"/>
          </a:p>
        </p:txBody>
      </p:sp>
      <p:sp>
        <p:nvSpPr>
          <p:cNvPr id="4" name="Text Placeholder 3"/>
          <p:cNvSpPr>
            <a:spLocks noGrp="1"/>
          </p:cNvSpPr>
          <p:nvPr>
            <p:ph type="body" sz="half" idx="2"/>
          </p:nvPr>
        </p:nvSpPr>
        <p:spPr>
          <a:xfrm>
            <a:off x="7650283" y="2743200"/>
            <a:ext cx="3932237" cy="1371600"/>
          </a:xfrm>
        </p:spPr>
        <p:txBody>
          <a:bodyPr>
            <a:noAutofit/>
          </a:bodyPr>
          <a:lstStyle/>
          <a:p>
            <a:pPr marL="285750" indent="-285750">
              <a:buFont typeface="Arial" panose="020B0604020202020204" pitchFamily="34" charset="0"/>
              <a:buChar char="•"/>
            </a:pPr>
            <a:r>
              <a:rPr lang="en-US" sz="1400" dirty="0"/>
              <a:t>These 4 attributes/ features are important tests that should be carried out on patients suspected for having heart disease.</a:t>
            </a:r>
          </a:p>
          <a:p>
            <a:pPr marL="285750" indent="-285750">
              <a:buFont typeface="Arial" panose="020B0604020202020204" pitchFamily="34" charset="0"/>
              <a:buChar char="•"/>
            </a:pPr>
            <a:r>
              <a:rPr lang="en-US" sz="1400" dirty="0"/>
              <a:t>Also the results of these 4 tests should be critically analyzed when carried out, in order to avoid mistakes in the diagnosis of  patients.</a:t>
            </a:r>
          </a:p>
          <a:p>
            <a:pPr marL="285750" indent="-285750">
              <a:buFont typeface="Arial" panose="020B0604020202020204" pitchFamily="34" charset="0"/>
              <a:buChar char="•"/>
            </a:pPr>
            <a:r>
              <a:rPr lang="en-US" sz="1400" dirty="0"/>
              <a:t>Also age has a large role to play in heart disease conditions.</a:t>
            </a:r>
          </a:p>
        </p:txBody>
      </p:sp>
      <p:pic>
        <p:nvPicPr>
          <p:cNvPr id="8" name="Content Placeholder 7">
            <a:extLst>
              <a:ext uri="{FF2B5EF4-FFF2-40B4-BE49-F238E27FC236}">
                <a16:creationId xmlns:a16="http://schemas.microsoft.com/office/drawing/2014/main" id="{4658FFF7-00F3-4586-A9E1-2C955BEAB57E}"/>
              </a:ext>
            </a:extLst>
          </p:cNvPr>
          <p:cNvPicPr>
            <a:picLocks noGrp="1" noChangeAspect="1"/>
          </p:cNvPicPr>
          <p:nvPr>
            <p:ph idx="1"/>
          </p:nvPr>
        </p:nvPicPr>
        <p:blipFill>
          <a:blip r:embed="rId2"/>
          <a:stretch>
            <a:fillRect/>
          </a:stretch>
        </p:blipFill>
        <p:spPr>
          <a:xfrm>
            <a:off x="852802" y="1447800"/>
            <a:ext cx="4932467" cy="3581400"/>
          </a:xfrm>
        </p:spPr>
      </p:pic>
    </p:spTree>
    <p:extLst>
      <p:ext uri="{BB962C8B-B14F-4D97-AF65-F5344CB8AC3E}">
        <p14:creationId xmlns:p14="http://schemas.microsoft.com/office/powerpoint/2010/main" val="28200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Thank You!!!</a:t>
            </a:r>
          </a:p>
        </p:txBody>
      </p:sp>
      <p:pic>
        <p:nvPicPr>
          <p:cNvPr id="10" name="Picture Placeholder 9">
            <a:extLst>
              <a:ext uri="{FF2B5EF4-FFF2-40B4-BE49-F238E27FC236}">
                <a16:creationId xmlns:a16="http://schemas.microsoft.com/office/drawing/2014/main" id="{DC8A56D4-C5DD-423E-A546-F870D0284EE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284" r="14284"/>
          <a:stretch>
            <a:fillRect/>
          </a:stretch>
        </p:blipFill>
        <p:spPr/>
      </p:pic>
      <p:sp>
        <p:nvSpPr>
          <p:cNvPr id="4" name="Text Placeholder 3"/>
          <p:cNvSpPr>
            <a:spLocks noGrp="1"/>
          </p:cNvSpPr>
          <p:nvPr>
            <p:ph type="body" sz="half" idx="2"/>
          </p:nvPr>
        </p:nvSpPr>
        <p:spPr/>
        <p:txBody>
          <a:bodyPr/>
          <a:lstStyle/>
          <a:p>
            <a:r>
              <a:rPr lang="en-US" dirty="0"/>
              <a:t>For your audience.</a:t>
            </a:r>
          </a:p>
        </p:txBody>
      </p:sp>
    </p:spTree>
    <p:extLst>
      <p:ext uri="{BB962C8B-B14F-4D97-AF65-F5344CB8AC3E}">
        <p14:creationId xmlns:p14="http://schemas.microsoft.com/office/powerpoint/2010/main" val="358282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Layout</a:t>
            </a:r>
          </a:p>
        </p:txBody>
      </p:sp>
      <p:sp>
        <p:nvSpPr>
          <p:cNvPr id="3" name="Content Placeholder 2"/>
          <p:cNvSpPr>
            <a:spLocks noGrp="1"/>
          </p:cNvSpPr>
          <p:nvPr>
            <p:ph idx="1"/>
          </p:nvPr>
        </p:nvSpPr>
        <p:spPr/>
        <p:txBody>
          <a:bodyPr/>
          <a:lstStyle/>
          <a:p>
            <a:r>
              <a:rPr lang="en-US" dirty="0"/>
              <a:t>Aim &amp; Overview of the Prediction Model</a:t>
            </a:r>
          </a:p>
          <a:p>
            <a:r>
              <a:rPr lang="en-US" dirty="0"/>
              <a:t>Data Exploration</a:t>
            </a:r>
          </a:p>
          <a:p>
            <a:r>
              <a:rPr lang="en-US" dirty="0"/>
              <a:t>Model Development &amp; Analysis</a:t>
            </a:r>
          </a:p>
          <a:p>
            <a:r>
              <a:rPr lang="en-US" dirty="0"/>
              <a:t>Important Features &amp; Business Approach</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 &amp; Overview of the Prediction Model</a:t>
            </a:r>
          </a:p>
        </p:txBody>
      </p:sp>
      <p:sp>
        <p:nvSpPr>
          <p:cNvPr id="3" name="TextBox 2">
            <a:extLst>
              <a:ext uri="{FF2B5EF4-FFF2-40B4-BE49-F238E27FC236}">
                <a16:creationId xmlns:a16="http://schemas.microsoft.com/office/drawing/2014/main" id="{344BFBAD-E651-499F-B7DF-E012E099DDE9}"/>
              </a:ext>
            </a:extLst>
          </p:cNvPr>
          <p:cNvSpPr txBox="1"/>
          <p:nvPr/>
        </p:nvSpPr>
        <p:spPr>
          <a:xfrm>
            <a:off x="571500" y="1981200"/>
            <a:ext cx="11049000" cy="5078313"/>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chemeClr val="bg2">
                    <a:lumMod val="25000"/>
                  </a:schemeClr>
                </a:solidFill>
                <a:effectLst/>
                <a:latin typeface="Franklin Gothic Medium (Body)"/>
              </a:rPr>
              <a:t>The goal of this project is to develop a machine learning model that will detect if a patient has heart disease or not. Also, test the model with a heart disease dataset developed by </a:t>
            </a:r>
            <a:r>
              <a:rPr lang="en-US" dirty="0">
                <a:solidFill>
                  <a:schemeClr val="bg2">
                    <a:lumMod val="25000"/>
                  </a:schemeClr>
                </a:solidFill>
                <a:latin typeface="Franklin Gothic Medium (Body)"/>
              </a:rPr>
              <a:t>M</a:t>
            </a:r>
            <a:r>
              <a:rPr lang="en-US" i="0" dirty="0">
                <a:solidFill>
                  <a:schemeClr val="bg2">
                    <a:lumMod val="25000"/>
                  </a:schemeClr>
                </a:solidFill>
                <a:effectLst/>
                <a:latin typeface="Franklin Gothic Medium (Body)"/>
              </a:rPr>
              <a:t>edical Practitioners in University Hospitals, Medical Centers and Cardiology Clinics in Cleveland.</a:t>
            </a:r>
          </a:p>
          <a:p>
            <a:pPr marL="285750" indent="-285750">
              <a:buFont typeface="Arial" panose="020B0604020202020204" pitchFamily="34" charset="0"/>
              <a:buChar char="•"/>
            </a:pPr>
            <a:endParaRPr lang="en-US" dirty="0">
              <a:solidFill>
                <a:schemeClr val="bg2">
                  <a:lumMod val="25000"/>
                </a:schemeClr>
              </a:solidFill>
              <a:latin typeface="Franklin Gothic Medium (Body)"/>
            </a:endParaRPr>
          </a:p>
          <a:p>
            <a:pPr marL="285750" indent="-285750">
              <a:buFont typeface="Arial" panose="020B0604020202020204" pitchFamily="34" charset="0"/>
              <a:buChar char="•"/>
            </a:pPr>
            <a:r>
              <a:rPr lang="en-US" i="0" dirty="0">
                <a:solidFill>
                  <a:schemeClr val="bg2">
                    <a:lumMod val="25000"/>
                  </a:schemeClr>
                </a:solidFill>
                <a:effectLst/>
                <a:latin typeface="Franklin Gothic Medium (Body)"/>
              </a:rPr>
              <a:t>This prediction model will be used by the hospital cardiologists. </a:t>
            </a:r>
            <a:r>
              <a:rPr lang="en-US" dirty="0">
                <a:solidFill>
                  <a:schemeClr val="bg2">
                    <a:lumMod val="25000"/>
                  </a:schemeClr>
                </a:solidFill>
                <a:latin typeface="Franklin Gothic Medium (Body)"/>
              </a:rPr>
              <a:t>It</a:t>
            </a:r>
            <a:r>
              <a:rPr lang="en-US" i="0" dirty="0">
                <a:solidFill>
                  <a:schemeClr val="bg2">
                    <a:lumMod val="25000"/>
                  </a:schemeClr>
                </a:solidFill>
                <a:effectLst/>
                <a:latin typeface="Franklin Gothic Medium (Body)"/>
              </a:rPr>
              <a:t> will aid the cardiologists in reconfirming a patient has heart disease or not based on their symptoms and most crucial test results.</a:t>
            </a:r>
          </a:p>
          <a:p>
            <a:pPr marL="285750" indent="-285750">
              <a:buFont typeface="Arial" panose="020B0604020202020204" pitchFamily="34" charset="0"/>
              <a:buChar char="•"/>
            </a:pPr>
            <a:endParaRPr lang="en-US" dirty="0">
              <a:solidFill>
                <a:schemeClr val="bg2">
                  <a:lumMod val="25000"/>
                </a:schemeClr>
              </a:solidFill>
              <a:latin typeface="Franklin Gothic Medium (Body)"/>
            </a:endParaRPr>
          </a:p>
          <a:p>
            <a:pPr marL="285750" indent="-285750">
              <a:buFont typeface="Arial" panose="020B0604020202020204" pitchFamily="34" charset="0"/>
              <a:buChar char="•"/>
            </a:pPr>
            <a:r>
              <a:rPr lang="en-US" i="0" dirty="0">
                <a:solidFill>
                  <a:schemeClr val="bg2">
                    <a:lumMod val="25000"/>
                  </a:schemeClr>
                </a:solidFill>
                <a:effectLst/>
                <a:latin typeface="Franklin Gothic Medium (Body)"/>
              </a:rPr>
              <a:t>It </a:t>
            </a:r>
            <a:r>
              <a:rPr lang="en-US" dirty="0">
                <a:solidFill>
                  <a:schemeClr val="bg2">
                    <a:lumMod val="25000"/>
                  </a:schemeClr>
                </a:solidFill>
                <a:latin typeface="Franklin Gothic Medium (Body)"/>
              </a:rPr>
              <a:t>will </a:t>
            </a:r>
            <a:r>
              <a:rPr lang="en-US" i="0" dirty="0">
                <a:solidFill>
                  <a:schemeClr val="bg2">
                    <a:lumMod val="25000"/>
                  </a:schemeClr>
                </a:solidFill>
                <a:effectLst/>
                <a:latin typeface="Franklin Gothic Medium (Body)"/>
              </a:rPr>
              <a:t>also be used by </a:t>
            </a:r>
            <a:r>
              <a:rPr lang="en-US" dirty="0">
                <a:solidFill>
                  <a:schemeClr val="bg2">
                    <a:lumMod val="25000"/>
                  </a:schemeClr>
                </a:solidFill>
                <a:latin typeface="Franklin Gothic Medium (Body)"/>
              </a:rPr>
              <a:t>Clinical </a:t>
            </a:r>
            <a:r>
              <a:rPr lang="en-US" i="0" dirty="0">
                <a:solidFill>
                  <a:schemeClr val="bg2">
                    <a:lumMod val="25000"/>
                  </a:schemeClr>
                </a:solidFill>
                <a:effectLst/>
                <a:latin typeface="Franklin Gothic Medium (Body)"/>
              </a:rPr>
              <a:t>Laboratory Scientist and Nurses who work in heart specialist hospitals, Teaching and General Hospitals to determine the heart disease status of their patients.</a:t>
            </a:r>
          </a:p>
          <a:p>
            <a:endParaRPr lang="en-US" dirty="0">
              <a:solidFill>
                <a:schemeClr val="bg2">
                  <a:lumMod val="25000"/>
                </a:schemeClr>
              </a:solidFill>
            </a:endParaRPr>
          </a:p>
          <a:p>
            <a:pPr marL="285750" indent="-285750">
              <a:buFont typeface="Arial" panose="020B0604020202020204" pitchFamily="34" charset="0"/>
              <a:buChar char="•"/>
            </a:pPr>
            <a:r>
              <a:rPr lang="en-US" dirty="0">
                <a:solidFill>
                  <a:schemeClr val="bg2">
                    <a:lumMod val="25000"/>
                  </a:schemeClr>
                </a:solidFill>
              </a:rPr>
              <a:t>13 attributes were used to determine the heart condition of each patient in the dataset.</a:t>
            </a:r>
          </a:p>
          <a:p>
            <a:pPr marL="285750" indent="-285750">
              <a:buFont typeface="Arial" panose="020B0604020202020204" pitchFamily="34" charset="0"/>
              <a:buChar char="•"/>
            </a:pPr>
            <a:r>
              <a:rPr lang="en-US" dirty="0">
                <a:solidFill>
                  <a:schemeClr val="bg2">
                    <a:lumMod val="25000"/>
                  </a:schemeClr>
                </a:solidFill>
              </a:rPr>
              <a:t>13 attributes were used to build the heart disease prediction model.</a:t>
            </a:r>
          </a:p>
          <a:p>
            <a:pPr marL="285750" indent="-285750">
              <a:buFont typeface="Arial" panose="020B0604020202020204" pitchFamily="34" charset="0"/>
              <a:buChar char="•"/>
            </a:pPr>
            <a:r>
              <a:rPr lang="en-US" dirty="0">
                <a:solidFill>
                  <a:schemeClr val="bg2">
                    <a:lumMod val="25000"/>
                  </a:schemeClr>
                </a:solidFill>
              </a:rPr>
              <a:t>The 13 attributes are the independent variables, and the target value is the dependent variable.</a:t>
            </a:r>
          </a:p>
          <a:p>
            <a:pPr marL="285750" indent="-285750">
              <a:buFont typeface="Arial" panose="020B0604020202020204" pitchFamily="34" charset="0"/>
              <a:buChar char="•"/>
            </a:pPr>
            <a:r>
              <a:rPr lang="en-US" dirty="0">
                <a:solidFill>
                  <a:schemeClr val="bg2">
                    <a:lumMod val="25000"/>
                  </a:schemeClr>
                </a:solidFill>
              </a:rPr>
              <a:t>Independent Variables = clinical tests, symptoms and patients biometrics.</a:t>
            </a:r>
          </a:p>
          <a:p>
            <a:pPr marL="285750" indent="-285750">
              <a:buFont typeface="Arial" panose="020B0604020202020204" pitchFamily="34" charset="0"/>
              <a:buChar char="•"/>
            </a:pPr>
            <a:r>
              <a:rPr lang="en-US" dirty="0">
                <a:solidFill>
                  <a:schemeClr val="bg2">
                    <a:lumMod val="25000"/>
                  </a:schemeClr>
                </a:solidFill>
              </a:rPr>
              <a:t>Dependent Variable = Heart Disease determination.</a:t>
            </a:r>
          </a:p>
          <a:p>
            <a:pPr marL="285750" indent="-285750">
              <a:buFont typeface="Arial" panose="020B0604020202020204" pitchFamily="34" charset="0"/>
              <a:buChar char="•"/>
            </a:pPr>
            <a:endParaRPr lang="en-US" dirty="0">
              <a:solidFill>
                <a:schemeClr val="bg2">
                  <a:lumMod val="25000"/>
                </a:schemeClr>
              </a:solidFill>
            </a:endParaRPr>
          </a:p>
          <a:p>
            <a:pPr marL="285750" indent="-285750">
              <a:buFont typeface="Arial" panose="020B0604020202020204" pitchFamily="34" charset="0"/>
              <a:buChar char="•"/>
            </a:pPr>
            <a:r>
              <a:rPr lang="en-US" dirty="0">
                <a:solidFill>
                  <a:schemeClr val="bg2">
                    <a:lumMod val="25000"/>
                  </a:schemeClr>
                </a:solidFill>
              </a:rPr>
              <a:t>Our Machine Learning System is a Supervised Learning Model.</a:t>
            </a:r>
          </a:p>
          <a:p>
            <a:endParaRPr lang="en-US" dirty="0"/>
          </a:p>
        </p:txBody>
      </p:sp>
    </p:spTree>
    <p:extLst>
      <p:ext uri="{BB962C8B-B14F-4D97-AF65-F5344CB8AC3E}">
        <p14:creationId xmlns:p14="http://schemas.microsoft.com/office/powerpoint/2010/main" val="425921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a:t>
            </a:r>
          </a:p>
        </p:txBody>
      </p:sp>
      <p:sp>
        <p:nvSpPr>
          <p:cNvPr id="3" name="Text Placeholder 2"/>
          <p:cNvSpPr>
            <a:spLocks noGrp="1"/>
          </p:cNvSpPr>
          <p:nvPr>
            <p:ph type="body" idx="1"/>
          </p:nvPr>
        </p:nvSpPr>
        <p:spPr/>
        <p:txBody>
          <a:bodyPr/>
          <a:lstStyle/>
          <a:p>
            <a:r>
              <a:rPr lang="en-US" dirty="0"/>
              <a:t>Gender Results</a:t>
            </a:r>
          </a:p>
        </p:txBody>
      </p:sp>
      <p:pic>
        <p:nvPicPr>
          <p:cNvPr id="8" name="Content Placeholder 7">
            <a:extLst>
              <a:ext uri="{FF2B5EF4-FFF2-40B4-BE49-F238E27FC236}">
                <a16:creationId xmlns:a16="http://schemas.microsoft.com/office/drawing/2014/main" id="{CB6C1972-DA9F-4708-B461-FEB1EC0E1FC2}"/>
              </a:ext>
            </a:extLst>
          </p:cNvPr>
          <p:cNvPicPr>
            <a:picLocks noGrp="1" noChangeAspect="1"/>
          </p:cNvPicPr>
          <p:nvPr>
            <p:ph sz="half" idx="2"/>
          </p:nvPr>
        </p:nvPicPr>
        <p:blipFill>
          <a:blip r:embed="rId2"/>
          <a:stretch>
            <a:fillRect/>
          </a:stretch>
        </p:blipFill>
        <p:spPr>
          <a:xfrm>
            <a:off x="646665" y="2994815"/>
            <a:ext cx="5540933" cy="2948785"/>
          </a:xfrm>
        </p:spPr>
      </p:pic>
      <p:sp>
        <p:nvSpPr>
          <p:cNvPr id="5" name="Text Placeholder 4"/>
          <p:cNvSpPr>
            <a:spLocks noGrp="1"/>
          </p:cNvSpPr>
          <p:nvPr>
            <p:ph type="body" sz="quarter" idx="3"/>
          </p:nvPr>
        </p:nvSpPr>
        <p:spPr/>
        <p:txBody>
          <a:bodyPr/>
          <a:lstStyle/>
          <a:p>
            <a:pPr algn="ctr"/>
            <a:r>
              <a:rPr lang="en-US" dirty="0"/>
              <a:t>Age Distribution</a:t>
            </a:r>
          </a:p>
        </p:txBody>
      </p:sp>
      <p:pic>
        <p:nvPicPr>
          <p:cNvPr id="11" name="Content Placeholder 10">
            <a:extLst>
              <a:ext uri="{FF2B5EF4-FFF2-40B4-BE49-F238E27FC236}">
                <a16:creationId xmlns:a16="http://schemas.microsoft.com/office/drawing/2014/main" id="{7231EF44-0331-4C6E-A6AA-B03FC34218B3}"/>
              </a:ext>
            </a:extLst>
          </p:cNvPr>
          <p:cNvPicPr>
            <a:picLocks noGrp="1" noChangeAspect="1"/>
          </p:cNvPicPr>
          <p:nvPr>
            <p:ph sz="quarter" idx="4"/>
          </p:nvPr>
        </p:nvPicPr>
        <p:blipFill>
          <a:blip r:embed="rId3"/>
          <a:stretch>
            <a:fillRect/>
          </a:stretch>
        </p:blipFill>
        <p:spPr>
          <a:xfrm>
            <a:off x="7177087" y="2909887"/>
            <a:ext cx="3719513" cy="3811070"/>
          </a:xfrm>
        </p:spPr>
      </p:pic>
      <p:sp>
        <p:nvSpPr>
          <p:cNvPr id="9" name="TextBox 8">
            <a:extLst>
              <a:ext uri="{FF2B5EF4-FFF2-40B4-BE49-F238E27FC236}">
                <a16:creationId xmlns:a16="http://schemas.microsoft.com/office/drawing/2014/main" id="{52017597-AFD1-4F53-A009-2A36BD1576B1}"/>
              </a:ext>
            </a:extLst>
          </p:cNvPr>
          <p:cNvSpPr txBox="1"/>
          <p:nvPr/>
        </p:nvSpPr>
        <p:spPr>
          <a:xfrm>
            <a:off x="1066800" y="2590799"/>
            <a:ext cx="2491388" cy="369332"/>
          </a:xfrm>
          <a:prstGeom prst="rect">
            <a:avLst/>
          </a:prstGeom>
          <a:noFill/>
        </p:spPr>
        <p:txBody>
          <a:bodyPr wrap="none" rtlCol="0">
            <a:spAutoFit/>
          </a:bodyPr>
          <a:lstStyle/>
          <a:p>
            <a:r>
              <a:rPr lang="en-US" dirty="0">
                <a:solidFill>
                  <a:schemeClr val="tx2"/>
                </a:solidFill>
              </a:rPr>
              <a:t>1 = FEMALE ; 0 = MALE</a:t>
            </a:r>
          </a:p>
        </p:txBody>
      </p:sp>
    </p:spTree>
    <p:extLst>
      <p:ext uri="{BB962C8B-B14F-4D97-AF65-F5344CB8AC3E}">
        <p14:creationId xmlns:p14="http://schemas.microsoft.com/office/powerpoint/2010/main" val="330315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a:t>
            </a:r>
          </a:p>
        </p:txBody>
      </p:sp>
      <p:sp>
        <p:nvSpPr>
          <p:cNvPr id="3" name="Text Placeholder 2"/>
          <p:cNvSpPr>
            <a:spLocks noGrp="1"/>
          </p:cNvSpPr>
          <p:nvPr>
            <p:ph type="body" idx="1"/>
          </p:nvPr>
        </p:nvSpPr>
        <p:spPr/>
        <p:txBody>
          <a:bodyPr/>
          <a:lstStyle/>
          <a:p>
            <a:r>
              <a:rPr lang="en-US" sz="2300" dirty="0">
                <a:solidFill>
                  <a:schemeClr val="bg2">
                    <a:lumMod val="25000"/>
                  </a:schemeClr>
                </a:solidFill>
              </a:rPr>
              <a:t>Target Variable from Dataset</a:t>
            </a:r>
          </a:p>
          <a:p>
            <a:r>
              <a:rPr lang="en-US" sz="2300" dirty="0">
                <a:solidFill>
                  <a:schemeClr val="bg2">
                    <a:lumMod val="25000"/>
                  </a:schemeClr>
                </a:solidFill>
              </a:rPr>
              <a:t>Heart Disease; </a:t>
            </a:r>
            <a:r>
              <a:rPr lang="en-US" sz="2300" dirty="0">
                <a:solidFill>
                  <a:schemeClr val="tx2"/>
                </a:solidFill>
              </a:rPr>
              <a:t>1 = Positive  </a:t>
            </a:r>
          </a:p>
          <a:p>
            <a:r>
              <a:rPr lang="en-US" sz="2300" dirty="0">
                <a:solidFill>
                  <a:schemeClr val="tx2"/>
                </a:solidFill>
              </a:rPr>
              <a:t>0 = Negative</a:t>
            </a:r>
          </a:p>
        </p:txBody>
      </p:sp>
      <p:pic>
        <p:nvPicPr>
          <p:cNvPr id="8" name="Content Placeholder 7">
            <a:extLst>
              <a:ext uri="{FF2B5EF4-FFF2-40B4-BE49-F238E27FC236}">
                <a16:creationId xmlns:a16="http://schemas.microsoft.com/office/drawing/2014/main" id="{A7430D87-FA0C-4A4B-965F-7FD1970C72FC}"/>
              </a:ext>
            </a:extLst>
          </p:cNvPr>
          <p:cNvPicPr>
            <a:picLocks noGrp="1" noChangeAspect="1"/>
          </p:cNvPicPr>
          <p:nvPr>
            <p:ph sz="half" idx="2"/>
          </p:nvPr>
        </p:nvPicPr>
        <p:blipFill>
          <a:blip r:embed="rId2"/>
          <a:stretch>
            <a:fillRect/>
          </a:stretch>
        </p:blipFill>
        <p:spPr>
          <a:xfrm>
            <a:off x="570057" y="2994815"/>
            <a:ext cx="5491066" cy="2903423"/>
          </a:xfrm>
        </p:spPr>
      </p:pic>
      <p:sp>
        <p:nvSpPr>
          <p:cNvPr id="5" name="Text Placeholder 4"/>
          <p:cNvSpPr>
            <a:spLocks noGrp="1"/>
          </p:cNvSpPr>
          <p:nvPr>
            <p:ph type="body" sz="quarter" idx="3"/>
          </p:nvPr>
        </p:nvSpPr>
        <p:spPr/>
        <p:txBody>
          <a:bodyPr/>
          <a:lstStyle/>
          <a:p>
            <a:r>
              <a:rPr lang="en-US" dirty="0">
                <a:solidFill>
                  <a:schemeClr val="bg2">
                    <a:lumMod val="25000"/>
                  </a:schemeClr>
                </a:solidFill>
              </a:rPr>
              <a:t>Target Variable vs Age</a:t>
            </a:r>
          </a:p>
          <a:p>
            <a:r>
              <a:rPr lang="en-US" dirty="0">
                <a:solidFill>
                  <a:schemeClr val="tx2"/>
                </a:solidFill>
              </a:rPr>
              <a:t>Is heart disease age related?</a:t>
            </a:r>
          </a:p>
        </p:txBody>
      </p:sp>
      <p:pic>
        <p:nvPicPr>
          <p:cNvPr id="10" name="Content Placeholder 9">
            <a:extLst>
              <a:ext uri="{FF2B5EF4-FFF2-40B4-BE49-F238E27FC236}">
                <a16:creationId xmlns:a16="http://schemas.microsoft.com/office/drawing/2014/main" id="{41D7CB79-73F9-4194-AE8A-C927ED10CF99}"/>
              </a:ext>
            </a:extLst>
          </p:cNvPr>
          <p:cNvPicPr>
            <a:picLocks noGrp="1" noChangeAspect="1"/>
          </p:cNvPicPr>
          <p:nvPr>
            <p:ph sz="quarter" idx="4"/>
          </p:nvPr>
        </p:nvPicPr>
        <p:blipFill>
          <a:blip r:embed="rId3"/>
          <a:stretch>
            <a:fillRect/>
          </a:stretch>
        </p:blipFill>
        <p:spPr>
          <a:xfrm>
            <a:off x="6172316" y="3001287"/>
            <a:ext cx="5491066" cy="2950556"/>
          </a:xfrm>
        </p:spPr>
      </p:pic>
    </p:spTree>
    <p:extLst>
      <p:ext uri="{BB962C8B-B14F-4D97-AF65-F5344CB8AC3E}">
        <p14:creationId xmlns:p14="http://schemas.microsoft.com/office/powerpoint/2010/main" val="39775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Variable vs Gender</a:t>
            </a:r>
          </a:p>
        </p:txBody>
      </p:sp>
      <p:pic>
        <p:nvPicPr>
          <p:cNvPr id="6" name="Content Placeholder 5">
            <a:extLst>
              <a:ext uri="{FF2B5EF4-FFF2-40B4-BE49-F238E27FC236}">
                <a16:creationId xmlns:a16="http://schemas.microsoft.com/office/drawing/2014/main" id="{578F7CEE-DBB3-4ABD-920C-56692BD4EA3D}"/>
              </a:ext>
            </a:extLst>
          </p:cNvPr>
          <p:cNvPicPr>
            <a:picLocks noGrp="1" noChangeAspect="1"/>
          </p:cNvPicPr>
          <p:nvPr>
            <p:ph idx="1"/>
          </p:nvPr>
        </p:nvPicPr>
        <p:blipFill>
          <a:blip r:embed="rId2"/>
          <a:stretch>
            <a:fillRect/>
          </a:stretch>
        </p:blipFill>
        <p:spPr>
          <a:xfrm>
            <a:off x="283325" y="1676400"/>
            <a:ext cx="6498475" cy="3453296"/>
          </a:xfrm>
        </p:spPr>
      </p:pic>
      <p:sp>
        <p:nvSpPr>
          <p:cNvPr id="4" name="Text Placeholder 3"/>
          <p:cNvSpPr>
            <a:spLocks noGrp="1"/>
          </p:cNvSpPr>
          <p:nvPr>
            <p:ph type="body" sz="half" idx="2"/>
          </p:nvPr>
        </p:nvSpPr>
        <p:spPr/>
        <p:txBody>
          <a:bodyPr/>
          <a:lstStyle/>
          <a:p>
            <a:r>
              <a:rPr lang="en-US" dirty="0"/>
              <a:t>Is heart disease gender related?</a:t>
            </a:r>
          </a:p>
        </p:txBody>
      </p:sp>
    </p:spTree>
    <p:extLst>
      <p:ext uri="{BB962C8B-B14F-4D97-AF65-F5344CB8AC3E}">
        <p14:creationId xmlns:p14="http://schemas.microsoft.com/office/powerpoint/2010/main" val="229747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Model Development &amp; Analysis</a:t>
            </a:r>
          </a:p>
        </p:txBody>
      </p:sp>
      <p:sp>
        <p:nvSpPr>
          <p:cNvPr id="3" name="Text Placeholder 2"/>
          <p:cNvSpPr>
            <a:spLocks noGrp="1"/>
          </p:cNvSpPr>
          <p:nvPr>
            <p:ph type="body" idx="1"/>
          </p:nvPr>
        </p:nvSpPr>
        <p:spPr/>
        <p:txBody>
          <a:bodyPr/>
          <a:lstStyle/>
          <a:p>
            <a:r>
              <a:rPr lang="en-US" dirty="0"/>
              <a:t>Iteration process &amp; results</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Process</a:t>
            </a:r>
          </a:p>
        </p:txBody>
      </p:sp>
      <p:sp>
        <p:nvSpPr>
          <p:cNvPr id="3" name="Content Placeholder 2"/>
          <p:cNvSpPr>
            <a:spLocks noGrp="1"/>
          </p:cNvSpPr>
          <p:nvPr>
            <p:ph sz="half" idx="1"/>
          </p:nvPr>
        </p:nvSpPr>
        <p:spPr/>
        <p:txBody>
          <a:bodyPr>
            <a:normAutofit fontScale="92500" lnSpcReduction="10000"/>
          </a:bodyPr>
          <a:lstStyle/>
          <a:p>
            <a:r>
              <a:rPr lang="en-US" dirty="0"/>
              <a:t>The reasons for the iterative process are as follows:</a:t>
            </a:r>
          </a:p>
          <a:p>
            <a:r>
              <a:rPr lang="en-US" dirty="0"/>
              <a:t> To pick the model with the best performance.</a:t>
            </a:r>
          </a:p>
          <a:p>
            <a:r>
              <a:rPr lang="en-US" dirty="0"/>
              <a:t>Also, to discover the most important features that help the model to make a highly accurate prediction, and the attributes the doctors should look out for during their decision making process.</a:t>
            </a:r>
          </a:p>
          <a:p>
            <a:r>
              <a:rPr lang="en-US" dirty="0"/>
              <a:t>Lastly, to create a balanced model. That can true positives, true negatives, false positives and false negatives. </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4076825725"/>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01ECAE-E2B8-4353-86CA-44F9B7970F45}"/>
              </a:ext>
            </a:extLst>
          </p:cNvPr>
          <p:cNvSpPr txBox="1"/>
          <p:nvPr/>
        </p:nvSpPr>
        <p:spPr>
          <a:xfrm>
            <a:off x="116336" y="533400"/>
            <a:ext cx="11959328" cy="769441"/>
          </a:xfrm>
          <a:prstGeom prst="rect">
            <a:avLst/>
          </a:prstGeom>
          <a:noFill/>
        </p:spPr>
        <p:txBody>
          <a:bodyPr wrap="square" rtlCol="0">
            <a:spAutoFit/>
          </a:bodyPr>
          <a:lstStyle/>
          <a:p>
            <a:pPr algn="ctr"/>
            <a:r>
              <a:rPr lang="en-US" sz="4400" dirty="0">
                <a:solidFill>
                  <a:schemeClr val="tx2"/>
                </a:solidFill>
              </a:rPr>
              <a:t>Table of Models Result </a:t>
            </a:r>
          </a:p>
        </p:txBody>
      </p:sp>
      <p:sp>
        <p:nvSpPr>
          <p:cNvPr id="5" name="TextBox 4">
            <a:extLst>
              <a:ext uri="{FF2B5EF4-FFF2-40B4-BE49-F238E27FC236}">
                <a16:creationId xmlns:a16="http://schemas.microsoft.com/office/drawing/2014/main" id="{58261031-127B-43B3-82F4-7D05B020F0B9}"/>
              </a:ext>
            </a:extLst>
          </p:cNvPr>
          <p:cNvSpPr txBox="1"/>
          <p:nvPr/>
        </p:nvSpPr>
        <p:spPr>
          <a:xfrm>
            <a:off x="78822" y="4724400"/>
            <a:ext cx="11959328" cy="2031325"/>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bg2">
                    <a:lumMod val="25000"/>
                  </a:schemeClr>
                </a:solidFill>
              </a:rPr>
              <a:t>The best model for each sampling method is highlighted in pink.</a:t>
            </a:r>
          </a:p>
          <a:p>
            <a:pPr marL="342900" indent="-342900">
              <a:buFont typeface="Arial" panose="020B0604020202020204" pitchFamily="34" charset="0"/>
              <a:buChar char="•"/>
            </a:pPr>
            <a:r>
              <a:rPr lang="en-US" dirty="0">
                <a:solidFill>
                  <a:schemeClr val="bg2">
                    <a:lumMod val="25000"/>
                  </a:schemeClr>
                </a:solidFill>
              </a:rPr>
              <a:t>The overall best model is highlighted in blue. It is the best model because it has the best accuracy score, it is a balanced model and it can accurately predict false negatives, true positives and has an impressive f1-score. This implies the model will be able to predict when a person has heart disease and when and vice versa.</a:t>
            </a:r>
          </a:p>
          <a:p>
            <a:pPr marL="342900" indent="-342900">
              <a:buFont typeface="Arial" panose="020B0604020202020204" pitchFamily="34" charset="0"/>
              <a:buChar char="•"/>
            </a:pPr>
            <a:r>
              <a:rPr lang="en-US" dirty="0">
                <a:solidFill>
                  <a:schemeClr val="bg2">
                    <a:lumMod val="25000"/>
                  </a:schemeClr>
                </a:solidFill>
              </a:rPr>
              <a:t>I choose recall as the most important score. </a:t>
            </a:r>
          </a:p>
          <a:p>
            <a:pPr marL="342900" indent="-342900">
              <a:buFont typeface="Arial" panose="020B0604020202020204" pitchFamily="34" charset="0"/>
              <a:buChar char="•"/>
            </a:pPr>
            <a:r>
              <a:rPr lang="en-US" dirty="0">
                <a:solidFill>
                  <a:schemeClr val="bg2">
                    <a:lumMod val="25000"/>
                  </a:schemeClr>
                </a:solidFill>
              </a:rPr>
              <a:t>It is detrimental to have false negatives for a heart disease condition.</a:t>
            </a:r>
          </a:p>
          <a:p>
            <a:pPr marL="342900" indent="-34290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89BEE858-F872-47FE-8DFD-A0404BE5527E}"/>
              </a:ext>
            </a:extLst>
          </p:cNvPr>
          <p:cNvPicPr>
            <a:picLocks noChangeAspect="1"/>
          </p:cNvPicPr>
          <p:nvPr/>
        </p:nvPicPr>
        <p:blipFill>
          <a:blip r:embed="rId2"/>
          <a:stretch>
            <a:fillRect/>
          </a:stretch>
        </p:blipFill>
        <p:spPr>
          <a:xfrm>
            <a:off x="304800" y="1487268"/>
            <a:ext cx="11519654" cy="3008531"/>
          </a:xfrm>
          <a:prstGeom prst="rect">
            <a:avLst/>
          </a:prstGeom>
        </p:spPr>
      </p:pic>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422</TotalTime>
  <Words>582</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Franklin Gothic Medium</vt:lpstr>
      <vt:lpstr>Franklin Gothic Medium (Body)</vt:lpstr>
      <vt:lpstr>Medical Design 16x9</vt:lpstr>
      <vt:lpstr>Heart Disease Prediction Model Report</vt:lpstr>
      <vt:lpstr>Content Layout</vt:lpstr>
      <vt:lpstr>Aim &amp; Overview of the Prediction Model</vt:lpstr>
      <vt:lpstr>Data Exploration</vt:lpstr>
      <vt:lpstr>Data Exploration</vt:lpstr>
      <vt:lpstr>Target Variable vs Gender</vt:lpstr>
      <vt:lpstr>Model Development &amp; Analysis</vt:lpstr>
      <vt:lpstr>Iteration Process</vt:lpstr>
      <vt:lpstr>PowerPoint Presentation</vt:lpstr>
      <vt:lpstr>Important Features &amp; Business Approach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Ayobami Olomo</dc:creator>
  <cp:lastModifiedBy>Ayobami Olomo</cp:lastModifiedBy>
  <cp:revision>27</cp:revision>
  <dcterms:created xsi:type="dcterms:W3CDTF">2020-09-02T07:36:18Z</dcterms:created>
  <dcterms:modified xsi:type="dcterms:W3CDTF">2021-02-27T13:38:58Z</dcterms:modified>
</cp:coreProperties>
</file>