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perspective val="30"/>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Balance Sheet Figure</c:v>
                </c:pt>
              </c:strCache>
            </c:strRef>
          </c:tx>
          <c:invertIfNegative val="0"/>
          <c:cat>
            <c:strRef>
              <c:f>Sheet1!$A$2:$A$4</c:f>
              <c:strCache>
                <c:ptCount val="3"/>
                <c:pt idx="0">
                  <c:v>Revenue</c:v>
                </c:pt>
                <c:pt idx="1">
                  <c:v>Total Expense</c:v>
                </c:pt>
                <c:pt idx="2">
                  <c:v>Profit Before Tax</c:v>
                </c:pt>
              </c:strCache>
            </c:strRef>
          </c:cat>
          <c:val>
            <c:numRef>
              <c:f>Sheet1!$B$2:$B$4</c:f>
              <c:numCache>
                <c:formatCode>_ * #,##0_ ;_ * \-#,##0_ ;_ * "-"??_ ;_ @_ </c:formatCode>
                <c:ptCount val="3"/>
                <c:pt idx="0">
                  <c:v>16516</c:v>
                </c:pt>
                <c:pt idx="1">
                  <c:v>13865</c:v>
                </c:pt>
                <c:pt idx="2">
                  <c:v>3033</c:v>
                </c:pt>
              </c:numCache>
            </c:numRef>
          </c:val>
        </c:ser>
        <c:ser>
          <c:idx val="1"/>
          <c:order val="1"/>
          <c:tx>
            <c:strRef>
              <c:f>Sheet1!$C$1</c:f>
              <c:strCache>
                <c:ptCount val="1"/>
                <c:pt idx="0">
                  <c:v>Increase In Revenue By 10%</c:v>
                </c:pt>
              </c:strCache>
            </c:strRef>
          </c:tx>
          <c:invertIfNegative val="0"/>
          <c:cat>
            <c:strRef>
              <c:f>Sheet1!$A$2:$A$4</c:f>
              <c:strCache>
                <c:ptCount val="3"/>
                <c:pt idx="0">
                  <c:v>Revenue</c:v>
                </c:pt>
                <c:pt idx="1">
                  <c:v>Total Expense</c:v>
                </c:pt>
                <c:pt idx="2">
                  <c:v>Profit Before Tax</c:v>
                </c:pt>
              </c:strCache>
            </c:strRef>
          </c:cat>
          <c:val>
            <c:numRef>
              <c:f>Sheet1!$C$2:$C$4</c:f>
              <c:numCache>
                <c:formatCode>_ * #,##0_ ;_ * \-#,##0_ ;_ * "-"??_ ;_ @_ </c:formatCode>
                <c:ptCount val="3"/>
                <c:pt idx="0">
                  <c:v>18167.599999999999</c:v>
                </c:pt>
                <c:pt idx="1">
                  <c:v>13865</c:v>
                </c:pt>
                <c:pt idx="2">
                  <c:v>4302.5999999999985</c:v>
                </c:pt>
              </c:numCache>
            </c:numRef>
          </c:val>
        </c:ser>
        <c:ser>
          <c:idx val="2"/>
          <c:order val="2"/>
          <c:tx>
            <c:strRef>
              <c:f>Sheet1!$D$1</c:f>
              <c:strCache>
                <c:ptCount val="1"/>
                <c:pt idx="0">
                  <c:v>Impact</c:v>
                </c:pt>
              </c:strCache>
            </c:strRef>
          </c:tx>
          <c:invertIfNegative val="0"/>
          <c:cat>
            <c:strRef>
              <c:f>Sheet1!$A$2:$A$4</c:f>
              <c:strCache>
                <c:ptCount val="3"/>
                <c:pt idx="0">
                  <c:v>Revenue</c:v>
                </c:pt>
                <c:pt idx="1">
                  <c:v>Total Expense</c:v>
                </c:pt>
                <c:pt idx="2">
                  <c:v>Profit Before Tax</c:v>
                </c:pt>
              </c:strCache>
            </c:strRef>
          </c:cat>
          <c:val>
            <c:numRef>
              <c:f>Sheet1!$D$2:$D$4</c:f>
              <c:numCache>
                <c:formatCode>_ * #,##0_ ;_ * \-#,##0_ ;_ * "-"??_ ;_ @_ </c:formatCode>
                <c:ptCount val="3"/>
                <c:pt idx="0">
                  <c:v>1651.5999999999985</c:v>
                </c:pt>
                <c:pt idx="1">
                  <c:v>0</c:v>
                </c:pt>
                <c:pt idx="2">
                  <c:v>1269.5999999999985</c:v>
                </c:pt>
              </c:numCache>
            </c:numRef>
          </c:val>
        </c:ser>
        <c:dLbls>
          <c:showLegendKey val="0"/>
          <c:showVal val="0"/>
          <c:showCatName val="0"/>
          <c:showSerName val="0"/>
          <c:showPercent val="0"/>
          <c:showBubbleSize val="0"/>
        </c:dLbls>
        <c:gapWidth val="150"/>
        <c:shape val="cone"/>
        <c:axId val="241313280"/>
        <c:axId val="171202752"/>
        <c:axId val="0"/>
      </c:bar3DChart>
      <c:catAx>
        <c:axId val="241313280"/>
        <c:scaling>
          <c:orientation val="minMax"/>
        </c:scaling>
        <c:delete val="0"/>
        <c:axPos val="b"/>
        <c:majorTickMark val="out"/>
        <c:minorTickMark val="none"/>
        <c:tickLblPos val="nextTo"/>
        <c:crossAx val="171202752"/>
        <c:crosses val="autoZero"/>
        <c:auto val="1"/>
        <c:lblAlgn val="ctr"/>
        <c:lblOffset val="100"/>
        <c:noMultiLvlLbl val="0"/>
      </c:catAx>
      <c:valAx>
        <c:axId val="171202752"/>
        <c:scaling>
          <c:orientation val="minMax"/>
        </c:scaling>
        <c:delete val="0"/>
        <c:axPos val="l"/>
        <c:majorGridlines/>
        <c:numFmt formatCode="_ * #,##0_ ;_ * \-#,##0_ ;_ * &quot;-&quot;??_ ;_ @_ " sourceLinked="1"/>
        <c:majorTickMark val="out"/>
        <c:minorTickMark val="none"/>
        <c:tickLblPos val="nextTo"/>
        <c:crossAx val="2413132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Balance Sheet Figure</c:v>
                </c:pt>
              </c:strCache>
            </c:strRef>
          </c:tx>
          <c:invertIfNegative val="0"/>
          <c:cat>
            <c:strRef>
              <c:f>Sheet1!$A$2:$A$4</c:f>
              <c:strCache>
                <c:ptCount val="3"/>
                <c:pt idx="0">
                  <c:v>Revenue</c:v>
                </c:pt>
                <c:pt idx="1">
                  <c:v>Total Expense</c:v>
                </c:pt>
                <c:pt idx="2">
                  <c:v>Profit Before Tax</c:v>
                </c:pt>
              </c:strCache>
            </c:strRef>
          </c:cat>
          <c:val>
            <c:numRef>
              <c:f>Sheet1!$B$2:$B$4</c:f>
              <c:numCache>
                <c:formatCode>_ * #,##0_ ;_ * \-#,##0_ ;_ * "-"??_ ;_ @_ </c:formatCode>
                <c:ptCount val="3"/>
                <c:pt idx="0">
                  <c:v>16516.41</c:v>
                </c:pt>
                <c:pt idx="1">
                  <c:v>13864.65</c:v>
                </c:pt>
                <c:pt idx="2">
                  <c:v>3033</c:v>
                </c:pt>
              </c:numCache>
            </c:numRef>
          </c:val>
        </c:ser>
        <c:ser>
          <c:idx val="1"/>
          <c:order val="1"/>
          <c:tx>
            <c:strRef>
              <c:f>Sheet1!$C$1</c:f>
              <c:strCache>
                <c:ptCount val="1"/>
                <c:pt idx="0">
                  <c:v>Revenue Decrease By 5%</c:v>
                </c:pt>
              </c:strCache>
            </c:strRef>
          </c:tx>
          <c:invertIfNegative val="0"/>
          <c:cat>
            <c:strRef>
              <c:f>Sheet1!$A$2:$A$4</c:f>
              <c:strCache>
                <c:ptCount val="3"/>
                <c:pt idx="0">
                  <c:v>Revenue</c:v>
                </c:pt>
                <c:pt idx="1">
                  <c:v>Total Expense</c:v>
                </c:pt>
                <c:pt idx="2">
                  <c:v>Profit Before Tax</c:v>
                </c:pt>
              </c:strCache>
            </c:strRef>
          </c:cat>
          <c:val>
            <c:numRef>
              <c:f>Sheet1!$C$2:$C$4</c:f>
              <c:numCache>
                <c:formatCode>_ * #,##0_ ;_ * \-#,##0_ ;_ * "-"??_ ;_ @_ </c:formatCode>
                <c:ptCount val="3"/>
                <c:pt idx="0">
                  <c:v>15690.5895</c:v>
                </c:pt>
                <c:pt idx="1">
                  <c:v>13864.65</c:v>
                </c:pt>
                <c:pt idx="2">
                  <c:v>1825.9395000000004</c:v>
                </c:pt>
              </c:numCache>
            </c:numRef>
          </c:val>
        </c:ser>
        <c:ser>
          <c:idx val="2"/>
          <c:order val="2"/>
          <c:tx>
            <c:strRef>
              <c:f>Sheet1!$D$1</c:f>
              <c:strCache>
                <c:ptCount val="1"/>
                <c:pt idx="0">
                  <c:v>Impact</c:v>
                </c:pt>
              </c:strCache>
            </c:strRef>
          </c:tx>
          <c:invertIfNegative val="0"/>
          <c:cat>
            <c:strRef>
              <c:f>Sheet1!$A$2:$A$4</c:f>
              <c:strCache>
                <c:ptCount val="3"/>
                <c:pt idx="0">
                  <c:v>Revenue</c:v>
                </c:pt>
                <c:pt idx="1">
                  <c:v>Total Expense</c:v>
                </c:pt>
                <c:pt idx="2">
                  <c:v>Profit Before Tax</c:v>
                </c:pt>
              </c:strCache>
            </c:strRef>
          </c:cat>
          <c:val>
            <c:numRef>
              <c:f>Sheet1!$D$2:$D$4</c:f>
              <c:numCache>
                <c:formatCode>_ * #,##0_ ;_ * \-#,##0_ ;_ * "-"??_ ;_ @_ </c:formatCode>
                <c:ptCount val="3"/>
                <c:pt idx="0">
                  <c:v>-825.82049999999981</c:v>
                </c:pt>
                <c:pt idx="1">
                  <c:v>0</c:v>
                </c:pt>
                <c:pt idx="2">
                  <c:v>-1207.0604999999996</c:v>
                </c:pt>
              </c:numCache>
            </c:numRef>
          </c:val>
        </c:ser>
        <c:dLbls>
          <c:showLegendKey val="0"/>
          <c:showVal val="0"/>
          <c:showCatName val="0"/>
          <c:showSerName val="0"/>
          <c:showPercent val="0"/>
          <c:showBubbleSize val="0"/>
        </c:dLbls>
        <c:gapWidth val="150"/>
        <c:shape val="cylinder"/>
        <c:axId val="241315328"/>
        <c:axId val="179948928"/>
        <c:axId val="0"/>
      </c:bar3DChart>
      <c:catAx>
        <c:axId val="241315328"/>
        <c:scaling>
          <c:orientation val="minMax"/>
        </c:scaling>
        <c:delete val="0"/>
        <c:axPos val="b"/>
        <c:majorTickMark val="out"/>
        <c:minorTickMark val="none"/>
        <c:tickLblPos val="nextTo"/>
        <c:crossAx val="179948928"/>
        <c:crosses val="autoZero"/>
        <c:auto val="1"/>
        <c:lblAlgn val="ctr"/>
        <c:lblOffset val="100"/>
        <c:noMultiLvlLbl val="0"/>
      </c:catAx>
      <c:valAx>
        <c:axId val="179948928"/>
        <c:scaling>
          <c:orientation val="minMax"/>
        </c:scaling>
        <c:delete val="0"/>
        <c:axPos val="l"/>
        <c:majorGridlines/>
        <c:numFmt formatCode="_ * #,##0_ ;_ * \-#,##0_ ;_ * &quot;-&quot;??_ ;_ @_ " sourceLinked="1"/>
        <c:majorTickMark val="out"/>
        <c:minorTickMark val="none"/>
        <c:tickLblPos val="nextTo"/>
        <c:crossAx val="24131532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perspective val="30"/>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Balance Sheet Figure</c:v>
                </c:pt>
              </c:strCache>
            </c:strRef>
          </c:tx>
          <c:invertIfNegative val="0"/>
          <c:cat>
            <c:strRef>
              <c:f>Sheet1!$A$2:$A$4</c:f>
              <c:strCache>
                <c:ptCount val="3"/>
                <c:pt idx="0">
                  <c:v>Revenue</c:v>
                </c:pt>
                <c:pt idx="1">
                  <c:v>Total Expense</c:v>
                </c:pt>
                <c:pt idx="2">
                  <c:v>Profit Before Tax</c:v>
                </c:pt>
              </c:strCache>
            </c:strRef>
          </c:cat>
          <c:val>
            <c:numRef>
              <c:f>Sheet1!$B$2:$B$4</c:f>
              <c:numCache>
                <c:formatCode>_ * #,##0_ ;_ * \-#,##0_ ;_ * "-"??_ ;_ @_ </c:formatCode>
                <c:ptCount val="3"/>
                <c:pt idx="0">
                  <c:v>16516</c:v>
                </c:pt>
                <c:pt idx="1">
                  <c:v>13856</c:v>
                </c:pt>
                <c:pt idx="2">
                  <c:v>3033</c:v>
                </c:pt>
              </c:numCache>
            </c:numRef>
          </c:val>
        </c:ser>
        <c:ser>
          <c:idx val="1"/>
          <c:order val="1"/>
          <c:tx>
            <c:strRef>
              <c:f>Sheet1!$C$1</c:f>
              <c:strCache>
                <c:ptCount val="1"/>
                <c:pt idx="0">
                  <c:v>Increase In Expense By 10%</c:v>
                </c:pt>
              </c:strCache>
            </c:strRef>
          </c:tx>
          <c:invertIfNegative val="0"/>
          <c:cat>
            <c:strRef>
              <c:f>Sheet1!$A$2:$A$4</c:f>
              <c:strCache>
                <c:ptCount val="3"/>
                <c:pt idx="0">
                  <c:v>Revenue</c:v>
                </c:pt>
                <c:pt idx="1">
                  <c:v>Total Expense</c:v>
                </c:pt>
                <c:pt idx="2">
                  <c:v>Profit Before Tax</c:v>
                </c:pt>
              </c:strCache>
            </c:strRef>
          </c:cat>
          <c:val>
            <c:numRef>
              <c:f>Sheet1!$C$2:$C$4</c:f>
              <c:numCache>
                <c:formatCode>_ * #,##0_ ;_ * \-#,##0_ ;_ * "-"??_ ;_ @_ </c:formatCode>
                <c:ptCount val="3"/>
                <c:pt idx="0">
                  <c:v>16516</c:v>
                </c:pt>
                <c:pt idx="1">
                  <c:v>15241.6</c:v>
                </c:pt>
                <c:pt idx="2">
                  <c:v>1274.3999999999996</c:v>
                </c:pt>
              </c:numCache>
            </c:numRef>
          </c:val>
        </c:ser>
        <c:ser>
          <c:idx val="2"/>
          <c:order val="2"/>
          <c:tx>
            <c:strRef>
              <c:f>Sheet1!$D$1</c:f>
              <c:strCache>
                <c:ptCount val="1"/>
                <c:pt idx="0">
                  <c:v>Impact</c:v>
                </c:pt>
              </c:strCache>
            </c:strRef>
          </c:tx>
          <c:invertIfNegative val="0"/>
          <c:cat>
            <c:strRef>
              <c:f>Sheet1!$A$2:$A$4</c:f>
              <c:strCache>
                <c:ptCount val="3"/>
                <c:pt idx="0">
                  <c:v>Revenue</c:v>
                </c:pt>
                <c:pt idx="1">
                  <c:v>Total Expense</c:v>
                </c:pt>
                <c:pt idx="2">
                  <c:v>Profit Before Tax</c:v>
                </c:pt>
              </c:strCache>
            </c:strRef>
          </c:cat>
          <c:val>
            <c:numRef>
              <c:f>Sheet1!$D$2:$D$4</c:f>
              <c:numCache>
                <c:formatCode>_ * #,##0_ ;_ * \-#,##0_ ;_ * "-"??_ ;_ @_ </c:formatCode>
                <c:ptCount val="3"/>
                <c:pt idx="0">
                  <c:v>0</c:v>
                </c:pt>
                <c:pt idx="1">
                  <c:v>1385.6000000000004</c:v>
                </c:pt>
                <c:pt idx="2">
                  <c:v>-1758.6000000000004</c:v>
                </c:pt>
              </c:numCache>
            </c:numRef>
          </c:val>
        </c:ser>
        <c:dLbls>
          <c:showLegendKey val="0"/>
          <c:showVal val="0"/>
          <c:showCatName val="0"/>
          <c:showSerName val="0"/>
          <c:showPercent val="0"/>
          <c:showBubbleSize val="0"/>
        </c:dLbls>
        <c:gapWidth val="150"/>
        <c:shape val="box"/>
        <c:axId val="131840512"/>
        <c:axId val="179951232"/>
        <c:axId val="0"/>
      </c:bar3DChart>
      <c:catAx>
        <c:axId val="131840512"/>
        <c:scaling>
          <c:orientation val="minMax"/>
        </c:scaling>
        <c:delete val="0"/>
        <c:axPos val="b"/>
        <c:majorTickMark val="out"/>
        <c:minorTickMark val="none"/>
        <c:tickLblPos val="nextTo"/>
        <c:crossAx val="179951232"/>
        <c:crosses val="autoZero"/>
        <c:auto val="1"/>
        <c:lblAlgn val="ctr"/>
        <c:lblOffset val="100"/>
        <c:noMultiLvlLbl val="0"/>
      </c:catAx>
      <c:valAx>
        <c:axId val="179951232"/>
        <c:scaling>
          <c:orientation val="minMax"/>
        </c:scaling>
        <c:delete val="0"/>
        <c:axPos val="l"/>
        <c:majorGridlines/>
        <c:numFmt formatCode="_ * #,##0_ ;_ * \-#,##0_ ;_ * &quot;-&quot;??_ ;_ @_ " sourceLinked="1"/>
        <c:majorTickMark val="out"/>
        <c:minorTickMark val="none"/>
        <c:tickLblPos val="nextTo"/>
        <c:crossAx val="13184051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64F0DA-60DB-4D5E-9966-D12329626EA4}" type="datetimeFigureOut">
              <a:rPr lang="en-US" smtClean="0"/>
              <a:t>8/16/2024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7F5-C24D-43FB-B66E-8BF581B9D019}" type="slidenum">
              <a:rPr lang="en-US" smtClean="0"/>
              <a:t>‹#›</a:t>
            </a:fld>
            <a:endParaRPr lang="en-US" dirty="0"/>
          </a:p>
        </p:txBody>
      </p:sp>
    </p:spTree>
    <p:extLst>
      <p:ext uri="{BB962C8B-B14F-4D97-AF65-F5344CB8AC3E}">
        <p14:creationId xmlns:p14="http://schemas.microsoft.com/office/powerpoint/2010/main" val="257234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DBB7F5-C24D-43FB-B66E-8BF581B9D019}" type="slidenum">
              <a:rPr lang="en-US" smtClean="0"/>
              <a:t>1</a:t>
            </a:fld>
            <a:endParaRPr lang="en-US"/>
          </a:p>
        </p:txBody>
      </p:sp>
    </p:spTree>
    <p:extLst>
      <p:ext uri="{BB962C8B-B14F-4D97-AF65-F5344CB8AC3E}">
        <p14:creationId xmlns:p14="http://schemas.microsoft.com/office/powerpoint/2010/main" val="278965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91CF4442-1A55-46F4-B7FD-ABF3B2B7376C}"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CF4442-1A55-46F4-B7FD-ABF3B2B7376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CF4442-1A55-46F4-B7FD-ABF3B2B7376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CF4442-1A55-46F4-B7FD-ABF3B2B7376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91CF4442-1A55-46F4-B7FD-ABF3B2B7376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CF4442-1A55-46F4-B7FD-ABF3B2B7376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CF4442-1A55-46F4-B7FD-ABF3B2B7376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CF4442-1A55-46F4-B7FD-ABF3B2B7376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CF4442-1A55-46F4-B7FD-ABF3B2B7376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CF4442-1A55-46F4-B7FD-ABF3B2B7376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A0745C-5B76-420F-8980-F61169ED8FC6}"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CF4442-1A55-46F4-B7FD-ABF3B2B7376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CA0745C-5B76-420F-8980-F61169ED8FC6}" type="datetimeFigureOut">
              <a:rPr lang="en-US" smtClean="0"/>
              <a:t>8/16/2024</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1CF4442-1A55-46F4-B7FD-ABF3B2B7376C}"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a.co.in/investors/financial-performance/annual-repor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672" y="1412776"/>
            <a:ext cx="4968552" cy="720080"/>
          </a:xfrm>
        </p:spPr>
        <p:txBody>
          <a:bodyPr>
            <a:normAutofit fontScale="90000"/>
          </a:bodyPr>
          <a:lstStyle/>
          <a:p>
            <a:r>
              <a:rPr lang="en-US" dirty="0" smtClean="0"/>
              <a:t>Britannia Ltd</a:t>
            </a:r>
            <a:endParaRPr lang="en-US" dirty="0"/>
          </a:p>
        </p:txBody>
      </p:sp>
      <p:pic>
        <p:nvPicPr>
          <p:cNvPr id="1026" name="Picture 2" descr="C:\Users\banty.singh.DPSCL\Desktop\Britannia-Logo-PNG@ZEEVECT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229902"/>
            <a:ext cx="2917188" cy="10388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83568" y="2348880"/>
            <a:ext cx="7518405"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u="sng" cap="none" spc="0" dirty="0" smtClean="0">
                <a:ln w="50800"/>
                <a:solidFill>
                  <a:schemeClr val="bg1">
                    <a:shade val="50000"/>
                  </a:schemeClr>
                </a:solidFill>
                <a:effectLst/>
              </a:rPr>
              <a:t>Sensitivity Analysis for Britannia Ltd (FY 2022-2023)</a:t>
            </a:r>
            <a:endParaRPr lang="en-US" sz="2400" b="1" u="sng" cap="none" spc="0" dirty="0">
              <a:ln w="50800"/>
              <a:solidFill>
                <a:schemeClr val="bg1">
                  <a:shade val="50000"/>
                </a:schemeClr>
              </a:solidFill>
              <a:effectLst/>
            </a:endParaRPr>
          </a:p>
        </p:txBody>
      </p:sp>
      <p:sp>
        <p:nvSpPr>
          <p:cNvPr id="8" name="Rectangle 7"/>
          <p:cNvSpPr/>
          <p:nvPr/>
        </p:nvSpPr>
        <p:spPr>
          <a:xfrm>
            <a:off x="1724907" y="2967335"/>
            <a:ext cx="5694187" cy="40011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000" b="1" cap="none" spc="0" dirty="0">
                <a:ln w="50800"/>
                <a:solidFill>
                  <a:schemeClr val="bg1">
                    <a:shade val="50000"/>
                  </a:schemeClr>
                </a:solidFill>
                <a:effectLst/>
              </a:rPr>
              <a:t>Impact on Net Profit under Different Scenarios</a:t>
            </a:r>
          </a:p>
        </p:txBody>
      </p:sp>
      <p:sp>
        <p:nvSpPr>
          <p:cNvPr id="10" name="Subtitle 9"/>
          <p:cNvSpPr>
            <a:spLocks noGrp="1"/>
          </p:cNvSpPr>
          <p:nvPr>
            <p:ph type="subTitle" idx="1"/>
          </p:nvPr>
        </p:nvSpPr>
        <p:spPr>
          <a:xfrm>
            <a:off x="1298046" y="4653136"/>
            <a:ext cx="5864696" cy="360040"/>
          </a:xfrm>
        </p:spPr>
        <p:txBody>
          <a:bodyPr>
            <a:noAutofit/>
          </a:bodyPr>
          <a:lstStyle/>
          <a:p>
            <a:r>
              <a:rPr lang="en-US" sz="3200" b="1" u="sng" dirty="0" smtClean="0">
                <a:ln w="17780" cmpd="sng">
                  <a:solidFill>
                    <a:srgbClr val="FFFFFF"/>
                  </a:solidFill>
                  <a:prstDash val="solid"/>
                  <a:miter lim="800000"/>
                </a:ln>
                <a:solidFill>
                  <a:srgbClr val="FFFF00"/>
                </a:solidFill>
                <a:effectLst>
                  <a:outerShdw blurRad="50800" algn="tl" rotWithShape="0">
                    <a:srgbClr val="000000"/>
                  </a:outerShdw>
                </a:effectLst>
                <a:latin typeface="Bradley Hand ITC" pitchFamily="66" charset="0"/>
              </a:rPr>
              <a:t>Prepared </a:t>
            </a:r>
            <a:r>
              <a:rPr lang="en-US" sz="3200" b="1" u="sng" dirty="0">
                <a:ln w="17780" cmpd="sng">
                  <a:solidFill>
                    <a:srgbClr val="FFFFFF"/>
                  </a:solidFill>
                  <a:prstDash val="solid"/>
                  <a:miter lim="800000"/>
                </a:ln>
                <a:solidFill>
                  <a:srgbClr val="FFFF00"/>
                </a:solidFill>
                <a:effectLst>
                  <a:outerShdw blurRad="50800" algn="tl" rotWithShape="0">
                    <a:srgbClr val="000000"/>
                  </a:outerShdw>
                </a:effectLst>
                <a:latin typeface="Bradley Hand ITC" pitchFamily="66" charset="0"/>
              </a:rPr>
              <a:t>By – </a:t>
            </a:r>
            <a:r>
              <a:rPr lang="en-US" sz="3200" b="1" u="sng" dirty="0" err="1">
                <a:ln w="17780" cmpd="sng">
                  <a:solidFill>
                    <a:srgbClr val="FFFFFF"/>
                  </a:solidFill>
                  <a:prstDash val="solid"/>
                  <a:miter lim="800000"/>
                </a:ln>
                <a:solidFill>
                  <a:srgbClr val="FFFF00"/>
                </a:solidFill>
                <a:effectLst>
                  <a:outerShdw blurRad="50800" algn="tl" rotWithShape="0">
                    <a:srgbClr val="000000"/>
                  </a:outerShdw>
                </a:effectLst>
                <a:latin typeface="Bradley Hand ITC" pitchFamily="66" charset="0"/>
              </a:rPr>
              <a:t>Banti</a:t>
            </a:r>
            <a:r>
              <a:rPr lang="en-US" sz="3200" b="1" u="sng" dirty="0">
                <a:ln w="17780" cmpd="sng">
                  <a:solidFill>
                    <a:srgbClr val="FFFFFF"/>
                  </a:solidFill>
                  <a:prstDash val="solid"/>
                  <a:miter lim="800000"/>
                </a:ln>
                <a:solidFill>
                  <a:srgbClr val="FFFF00"/>
                </a:solidFill>
                <a:effectLst>
                  <a:outerShdw blurRad="50800" algn="tl" rotWithShape="0">
                    <a:srgbClr val="000000"/>
                  </a:outerShdw>
                </a:effectLst>
                <a:latin typeface="Bradley Hand ITC" pitchFamily="66" charset="0"/>
              </a:rPr>
              <a:t> Kumar Singh</a:t>
            </a:r>
            <a:endParaRPr lang="en-US" sz="3200" dirty="0">
              <a:solidFill>
                <a:srgbClr val="FFFF00"/>
              </a:solidFill>
            </a:endParaRPr>
          </a:p>
        </p:txBody>
      </p:sp>
    </p:spTree>
    <p:extLst>
      <p:ext uri="{BB962C8B-B14F-4D97-AF65-F5344CB8AC3E}">
        <p14:creationId xmlns:p14="http://schemas.microsoft.com/office/powerpoint/2010/main" val="59846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556792"/>
            <a:ext cx="6768752" cy="1008112"/>
          </a:xfrm>
        </p:spPr>
        <p:txBody>
          <a:bodyPr>
            <a:normAutofit fontScale="90000"/>
          </a:bodyPr>
          <a:lstStyle/>
          <a:p>
            <a:r>
              <a:rPr lang="en-US" sz="9800" u="sng" dirty="0" smtClean="0">
                <a:latin typeface="Bradley Hand ITC" pitchFamily="66" charset="0"/>
              </a:rPr>
              <a:t>Introduction</a:t>
            </a:r>
            <a:r>
              <a:rPr lang="en-US" dirty="0" smtClean="0"/>
              <a:t/>
            </a:r>
            <a:br>
              <a:rPr lang="en-US" dirty="0" smtClean="0"/>
            </a:b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94120734"/>
              </p:ext>
            </p:extLst>
          </p:nvPr>
        </p:nvGraphicFramePr>
        <p:xfrm>
          <a:off x="1201444" y="3861047"/>
          <a:ext cx="6898948" cy="1606550"/>
        </p:xfrm>
        <a:graphic>
          <a:graphicData uri="http://schemas.openxmlformats.org/drawingml/2006/table">
            <a:tbl>
              <a:tblPr firstRow="1" bandRow="1">
                <a:tableStyleId>{5C22544A-7EE6-4342-B048-85BDC9FD1C3A}</a:tableStyleId>
              </a:tblPr>
              <a:tblGrid>
                <a:gridCol w="418228"/>
                <a:gridCol w="6480720"/>
              </a:tblGrid>
              <a:tr h="370840">
                <a:tc gridSpan="2">
                  <a:txBody>
                    <a:bodyPr/>
                    <a:lstStyle/>
                    <a:p>
                      <a:pPr algn="ctr" fontAlgn="b"/>
                      <a:r>
                        <a:rPr lang="en-US" sz="3200" b="1" i="1" u="sng" strike="noStrike" dirty="0">
                          <a:solidFill>
                            <a:srgbClr val="000000"/>
                          </a:solidFill>
                          <a:effectLst>
                            <a:outerShdw blurRad="38100" dist="38100" dir="2700000" algn="tl">
                              <a:srgbClr val="000000">
                                <a:alpha val="43137"/>
                              </a:srgbClr>
                            </a:outerShdw>
                          </a:effectLst>
                          <a:latin typeface="Calibri"/>
                        </a:rPr>
                        <a:t>SCOPE:</a:t>
                      </a:r>
                    </a:p>
                  </a:txBody>
                  <a:tcPr marL="6350" marR="6350" marT="6350" marB="0" anchor="b"/>
                </a:tc>
                <a:tc hMerge="1">
                  <a:txBody>
                    <a:bodyPr/>
                    <a:lstStyle/>
                    <a:p>
                      <a:endParaRPr lang="en-US"/>
                    </a:p>
                  </a:txBody>
                  <a:tcPr/>
                </a:tc>
              </a:tr>
              <a:tr h="370840">
                <a:tc>
                  <a:txBody>
                    <a:bodyPr/>
                    <a:lstStyle/>
                    <a:p>
                      <a:pPr algn="r" fontAlgn="b"/>
                      <a:r>
                        <a:rPr lang="en-US" sz="2000" b="1" i="0" u="none" strike="noStrike" dirty="0">
                          <a:solidFill>
                            <a:srgbClr val="000000"/>
                          </a:solidFill>
                          <a:effectLst/>
                          <a:latin typeface="Calibri"/>
                        </a:rPr>
                        <a:t>1</a:t>
                      </a:r>
                    </a:p>
                  </a:txBody>
                  <a:tcPr marL="6350" marR="6350" marT="6350" marB="0" anchor="b"/>
                </a:tc>
                <a:tc>
                  <a:txBody>
                    <a:bodyPr/>
                    <a:lstStyle/>
                    <a:p>
                      <a:pPr algn="l" fontAlgn="b"/>
                      <a:r>
                        <a:rPr lang="en-US" sz="2000" b="1" i="0" u="none" strike="noStrike" dirty="0">
                          <a:solidFill>
                            <a:srgbClr val="000000"/>
                          </a:solidFill>
                          <a:effectLst/>
                          <a:latin typeface="Calibri"/>
                        </a:rPr>
                        <a:t>Evaluate the impact of a 10% increase in revenue.</a:t>
                      </a:r>
                    </a:p>
                  </a:txBody>
                  <a:tcPr marL="6350" marR="6350" marT="6350" marB="0" anchor="b"/>
                </a:tc>
              </a:tr>
              <a:tr h="370840">
                <a:tc>
                  <a:txBody>
                    <a:bodyPr/>
                    <a:lstStyle/>
                    <a:p>
                      <a:pPr algn="r" fontAlgn="b"/>
                      <a:r>
                        <a:rPr lang="en-US" sz="2000" b="1" i="0" u="none" strike="noStrike">
                          <a:solidFill>
                            <a:srgbClr val="000000"/>
                          </a:solidFill>
                          <a:effectLst/>
                          <a:latin typeface="Calibri"/>
                        </a:rPr>
                        <a:t>2</a:t>
                      </a:r>
                    </a:p>
                  </a:txBody>
                  <a:tcPr marL="6350" marR="6350" marT="6350" marB="0" anchor="b"/>
                </a:tc>
                <a:tc>
                  <a:txBody>
                    <a:bodyPr/>
                    <a:lstStyle/>
                    <a:p>
                      <a:pPr algn="l" fontAlgn="b"/>
                      <a:r>
                        <a:rPr lang="en-US" sz="2000" b="1" i="0" u="none" strike="noStrike" dirty="0">
                          <a:solidFill>
                            <a:srgbClr val="000000"/>
                          </a:solidFill>
                          <a:effectLst/>
                          <a:latin typeface="Calibri"/>
                        </a:rPr>
                        <a:t>Evaluate the impact of a 5% decrease in revenue.</a:t>
                      </a:r>
                    </a:p>
                  </a:txBody>
                  <a:tcPr marL="6350" marR="6350" marT="6350" marB="0" anchor="b"/>
                </a:tc>
              </a:tr>
              <a:tr h="370840">
                <a:tc>
                  <a:txBody>
                    <a:bodyPr/>
                    <a:lstStyle/>
                    <a:p>
                      <a:pPr algn="r" fontAlgn="b"/>
                      <a:r>
                        <a:rPr lang="en-US" sz="2000" b="1" i="0" u="none" strike="noStrike">
                          <a:solidFill>
                            <a:srgbClr val="000000"/>
                          </a:solidFill>
                          <a:effectLst/>
                          <a:latin typeface="Calibri"/>
                        </a:rPr>
                        <a:t>3</a:t>
                      </a:r>
                    </a:p>
                  </a:txBody>
                  <a:tcPr marL="6350" marR="6350" marT="6350" marB="0" anchor="b"/>
                </a:tc>
                <a:tc>
                  <a:txBody>
                    <a:bodyPr/>
                    <a:lstStyle/>
                    <a:p>
                      <a:pPr algn="l" fontAlgn="b"/>
                      <a:r>
                        <a:rPr lang="en-US" sz="2000" b="1" i="0" u="none" strike="noStrike" dirty="0">
                          <a:solidFill>
                            <a:srgbClr val="000000"/>
                          </a:solidFill>
                          <a:effectLst/>
                          <a:latin typeface="Calibri"/>
                        </a:rPr>
                        <a:t>Evaluate the impact of a 10% increase in total expenses.</a:t>
                      </a:r>
                    </a:p>
                  </a:txBody>
                  <a:tcPr marL="6350" marR="6350" marT="6350" marB="0" anchor="b"/>
                </a:tc>
              </a:tr>
            </a:tbl>
          </a:graphicData>
        </a:graphic>
      </p:graphicFrame>
      <p:pic>
        <p:nvPicPr>
          <p:cNvPr id="5" name="Picture 2" descr="C:\Users\banty.singh.DPSCL\Desktop\Britannia-Logo-PNG@ZEEVECT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229902"/>
            <a:ext cx="2917188" cy="10388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565" y="2529077"/>
            <a:ext cx="9004869" cy="584775"/>
          </a:xfrm>
          <a:prstGeom prst="rect">
            <a:avLst/>
          </a:prstGeom>
          <a:solidFill>
            <a:srgbClr val="C00000"/>
          </a:solidFill>
          <a:ln>
            <a:solidFill>
              <a:schemeClr val="accent1"/>
            </a:solidFill>
          </a:ln>
        </p:spPr>
        <p:txBody>
          <a:bodyPr wrap="square" lIns="91440" tIns="45720" rIns="91440" bIns="45720">
            <a:spAutoFit/>
          </a:bodyPr>
          <a:lstStyle/>
          <a:p>
            <a:pPr algn="ctr"/>
            <a:r>
              <a:rPr lang="en-US" sz="1600" b="1" u="sng"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Algerian" pitchFamily="82" charset="0"/>
              </a:rPr>
              <a:t>Objective: To analyze the sensitivity of Britannia </a:t>
            </a:r>
            <a:r>
              <a:rPr lang="en-US" sz="1600" b="1" u="sng"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Algerian" pitchFamily="82" charset="0"/>
              </a:rPr>
              <a:t>Ltd's</a:t>
            </a:r>
            <a:r>
              <a:rPr lang="en-US" sz="1600" b="1" u="sng"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Algerian" pitchFamily="82" charset="0"/>
              </a:rPr>
              <a:t> net profit to changes in revenue and expenses</a:t>
            </a:r>
            <a:r>
              <a:rPr lang="en-US" sz="16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Bradley Hand ITC" pitchFamily="66" charset="0"/>
              </a:rPr>
              <a:t>.</a:t>
            </a:r>
            <a:endParaRPr lang="en-US" sz="1600" b="1" cap="none" spc="0"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Bradley Hand ITC" pitchFamily="66" charset="0"/>
            </a:endParaRPr>
          </a:p>
        </p:txBody>
      </p:sp>
    </p:spTree>
    <p:extLst>
      <p:ext uri="{BB962C8B-B14F-4D97-AF65-F5344CB8AC3E}">
        <p14:creationId xmlns:p14="http://schemas.microsoft.com/office/powerpoint/2010/main" val="314885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340768"/>
            <a:ext cx="8229600" cy="1143000"/>
          </a:xfrm>
        </p:spPr>
        <p:txBody>
          <a:bodyPr>
            <a:normAutofit fontScale="90000"/>
          </a:bodyPr>
          <a:lstStyle/>
          <a:p>
            <a:r>
              <a:rPr lang="en-US" u="sng" dirty="0" smtClean="0"/>
              <a:t>Britannia </a:t>
            </a:r>
            <a:r>
              <a:rPr lang="en-US" u="sng" dirty="0"/>
              <a:t>Ltd FY 2022-2023 Financial Overview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35463973"/>
              </p:ext>
            </p:extLst>
          </p:nvPr>
        </p:nvGraphicFramePr>
        <p:xfrm>
          <a:off x="395536" y="4221088"/>
          <a:ext cx="7715051" cy="1682278"/>
        </p:xfrm>
        <a:graphic>
          <a:graphicData uri="http://schemas.openxmlformats.org/drawingml/2006/table">
            <a:tbl>
              <a:tblPr firstRow="1" bandRow="1">
                <a:tableStyleId>{5C22544A-7EE6-4342-B048-85BDC9FD1C3A}</a:tableStyleId>
              </a:tblPr>
              <a:tblGrid>
                <a:gridCol w="7715051"/>
              </a:tblGrid>
              <a:tr h="530150">
                <a:tc>
                  <a:txBody>
                    <a:bodyPr/>
                    <a:lstStyle/>
                    <a:p>
                      <a:pPr algn="l" fontAlgn="ctr"/>
                      <a:r>
                        <a:rPr lang="fr-FR" sz="3200" b="1" i="0" u="none" strike="noStrike" dirty="0">
                          <a:solidFill>
                            <a:srgbClr val="000000"/>
                          </a:solidFill>
                          <a:effectLst>
                            <a:outerShdw blurRad="38100" dist="38100" dir="2700000" algn="tl">
                              <a:srgbClr val="000000">
                                <a:alpha val="43137"/>
                              </a:srgbClr>
                            </a:outerShdw>
                          </a:effectLst>
                          <a:latin typeface="+mn-lt"/>
                        </a:rPr>
                        <a:t>1. Revenue: INR </a:t>
                      </a:r>
                      <a:r>
                        <a:rPr lang="fr-FR" sz="3200" b="1" i="0" u="none" strike="noStrike" dirty="0" smtClean="0">
                          <a:solidFill>
                            <a:srgbClr val="000000"/>
                          </a:solidFill>
                          <a:effectLst>
                            <a:outerShdw blurRad="38100" dist="38100" dir="2700000" algn="tl">
                              <a:srgbClr val="000000">
                                <a:alpha val="43137"/>
                              </a:srgbClr>
                            </a:outerShdw>
                          </a:effectLst>
                          <a:latin typeface="+mn-lt"/>
                        </a:rPr>
                        <a:t>16,516.41 </a:t>
                      </a:r>
                      <a:r>
                        <a:rPr lang="fr-FR" sz="3200" b="1" i="0" u="none" strike="noStrike" dirty="0">
                          <a:solidFill>
                            <a:srgbClr val="000000"/>
                          </a:solidFill>
                          <a:effectLst>
                            <a:outerShdw blurRad="38100" dist="38100" dir="2700000" algn="tl">
                              <a:srgbClr val="000000">
                                <a:alpha val="43137"/>
                              </a:srgbClr>
                            </a:outerShdw>
                          </a:effectLst>
                          <a:latin typeface="+mn-lt"/>
                        </a:rPr>
                        <a:t>crores</a:t>
                      </a:r>
                    </a:p>
                  </a:txBody>
                  <a:tcPr marL="95250" marR="6350" marT="6350" marB="0" anchor="ctr"/>
                </a:tc>
              </a:tr>
              <a:tr h="621978">
                <a:tc>
                  <a:txBody>
                    <a:bodyPr/>
                    <a:lstStyle/>
                    <a:p>
                      <a:pPr algn="l" fontAlgn="ctr"/>
                      <a:r>
                        <a:rPr lang="en-US" sz="3200" b="1" i="0" u="none" strike="noStrike" dirty="0">
                          <a:solidFill>
                            <a:srgbClr val="000000"/>
                          </a:solidFill>
                          <a:effectLst>
                            <a:outerShdw blurRad="38100" dist="38100" dir="2700000" algn="tl">
                              <a:srgbClr val="000000">
                                <a:alpha val="43137"/>
                              </a:srgbClr>
                            </a:outerShdw>
                          </a:effectLst>
                          <a:latin typeface="+mn-lt"/>
                        </a:rPr>
                        <a:t>2. Total Expenses: INR </a:t>
                      </a:r>
                      <a:r>
                        <a:rPr lang="en-US" sz="3200" b="1" i="0" u="none" strike="noStrike" dirty="0" smtClean="0">
                          <a:solidFill>
                            <a:srgbClr val="000000"/>
                          </a:solidFill>
                          <a:effectLst>
                            <a:outerShdw blurRad="38100" dist="38100" dir="2700000" algn="tl">
                              <a:srgbClr val="000000">
                                <a:alpha val="43137"/>
                              </a:srgbClr>
                            </a:outerShdw>
                          </a:effectLst>
                          <a:latin typeface="+mn-lt"/>
                        </a:rPr>
                        <a:t>13,864.65</a:t>
                      </a:r>
                      <a:r>
                        <a:rPr lang="en-US" sz="3200" b="1" i="0" u="none" strike="noStrike" baseline="0" dirty="0" smtClean="0">
                          <a:solidFill>
                            <a:srgbClr val="000000"/>
                          </a:solidFill>
                          <a:effectLst>
                            <a:outerShdw blurRad="38100" dist="38100" dir="2700000" algn="tl">
                              <a:srgbClr val="000000">
                                <a:alpha val="43137"/>
                              </a:srgbClr>
                            </a:outerShdw>
                          </a:effectLst>
                          <a:latin typeface="+mn-lt"/>
                        </a:rPr>
                        <a:t> </a:t>
                      </a:r>
                      <a:r>
                        <a:rPr lang="en-US" sz="3200" b="1" i="0" u="none" strike="noStrike" dirty="0" smtClean="0">
                          <a:solidFill>
                            <a:srgbClr val="000000"/>
                          </a:solidFill>
                          <a:effectLst>
                            <a:outerShdw blurRad="38100" dist="38100" dir="2700000" algn="tl">
                              <a:srgbClr val="000000">
                                <a:alpha val="43137"/>
                              </a:srgbClr>
                            </a:outerShdw>
                          </a:effectLst>
                          <a:latin typeface="+mn-lt"/>
                        </a:rPr>
                        <a:t>crores</a:t>
                      </a:r>
                      <a:endParaRPr lang="en-US" sz="3200" b="1" i="0" u="none" strike="noStrike" dirty="0">
                        <a:solidFill>
                          <a:srgbClr val="000000"/>
                        </a:solidFill>
                        <a:effectLst>
                          <a:outerShdw blurRad="38100" dist="38100" dir="2700000" algn="tl">
                            <a:srgbClr val="000000">
                              <a:alpha val="43137"/>
                            </a:srgbClr>
                          </a:outerShdw>
                        </a:effectLst>
                        <a:latin typeface="+mn-lt"/>
                      </a:endParaRPr>
                    </a:p>
                  </a:txBody>
                  <a:tcPr marL="95250" marR="6350" marT="6350" marB="0" anchor="ctr"/>
                </a:tc>
              </a:tr>
              <a:tr h="530150">
                <a:tc>
                  <a:txBody>
                    <a:bodyPr/>
                    <a:lstStyle/>
                    <a:p>
                      <a:pPr algn="l" fontAlgn="ctr"/>
                      <a:r>
                        <a:rPr lang="en-US" sz="3200" b="1" i="0" u="none" strike="noStrike" dirty="0" smtClean="0">
                          <a:solidFill>
                            <a:srgbClr val="000000"/>
                          </a:solidFill>
                          <a:effectLst>
                            <a:outerShdw blurRad="38100" dist="38100" dir="2700000" algn="tl">
                              <a:srgbClr val="000000">
                                <a:alpha val="43137"/>
                              </a:srgbClr>
                            </a:outerShdw>
                          </a:effectLst>
                          <a:latin typeface="+mn-lt"/>
                        </a:rPr>
                        <a:t>3.</a:t>
                      </a:r>
                      <a:r>
                        <a:rPr lang="en-US" sz="3200" b="1" i="0" u="none" strike="noStrike" baseline="0" dirty="0" smtClean="0">
                          <a:solidFill>
                            <a:srgbClr val="000000"/>
                          </a:solidFill>
                          <a:effectLst>
                            <a:outerShdw blurRad="38100" dist="38100" dir="2700000" algn="tl">
                              <a:srgbClr val="000000">
                                <a:alpha val="43137"/>
                              </a:srgbClr>
                            </a:outerShdw>
                          </a:effectLst>
                          <a:latin typeface="+mn-lt"/>
                        </a:rPr>
                        <a:t> </a:t>
                      </a:r>
                      <a:r>
                        <a:rPr lang="en-US" sz="3200" b="1" i="0" u="none" strike="noStrike" dirty="0" smtClean="0">
                          <a:solidFill>
                            <a:srgbClr val="000000"/>
                          </a:solidFill>
                          <a:effectLst>
                            <a:outerShdw blurRad="38100" dist="38100" dir="2700000" algn="tl">
                              <a:srgbClr val="000000">
                                <a:alpha val="43137"/>
                              </a:srgbClr>
                            </a:outerShdw>
                          </a:effectLst>
                          <a:latin typeface="+mn-lt"/>
                        </a:rPr>
                        <a:t>Profit Before Tax: INR</a:t>
                      </a:r>
                      <a:r>
                        <a:rPr lang="en-US" sz="3200" b="1" i="0" u="none" strike="noStrike" baseline="0" dirty="0" smtClean="0">
                          <a:solidFill>
                            <a:srgbClr val="000000"/>
                          </a:solidFill>
                          <a:effectLst>
                            <a:outerShdw blurRad="38100" dist="38100" dir="2700000" algn="tl">
                              <a:srgbClr val="000000">
                                <a:alpha val="43137"/>
                              </a:srgbClr>
                            </a:outerShdw>
                          </a:effectLst>
                          <a:latin typeface="+mn-lt"/>
                        </a:rPr>
                        <a:t> 3,032.77 </a:t>
                      </a:r>
                      <a:r>
                        <a:rPr lang="en-US" sz="3200" b="1" i="0" u="none" strike="noStrike" dirty="0" smtClean="0">
                          <a:solidFill>
                            <a:srgbClr val="000000"/>
                          </a:solidFill>
                          <a:effectLst>
                            <a:outerShdw blurRad="38100" dist="38100" dir="2700000" algn="tl">
                              <a:srgbClr val="000000">
                                <a:alpha val="43137"/>
                              </a:srgbClr>
                            </a:outerShdw>
                          </a:effectLst>
                          <a:latin typeface="+mn-lt"/>
                        </a:rPr>
                        <a:t>crores</a:t>
                      </a:r>
                      <a:endParaRPr lang="en-US" sz="3200" b="1" i="0" u="none" strike="noStrike" dirty="0">
                        <a:solidFill>
                          <a:srgbClr val="000000"/>
                        </a:solidFill>
                        <a:effectLst>
                          <a:outerShdw blurRad="38100" dist="38100" dir="2700000" algn="tl">
                            <a:srgbClr val="000000">
                              <a:alpha val="43137"/>
                            </a:srgbClr>
                          </a:outerShdw>
                        </a:effectLst>
                        <a:latin typeface="+mn-lt"/>
                      </a:endParaRPr>
                    </a:p>
                  </a:txBody>
                  <a:tcPr marL="95250" marR="6350" marT="6350" marB="0" anchor="ctr"/>
                </a:tc>
              </a:tr>
            </a:tbl>
          </a:graphicData>
        </a:graphic>
      </p:graphicFrame>
      <p:pic>
        <p:nvPicPr>
          <p:cNvPr id="4" name="Picture 2" descr="C:\Users\banty.singh.DPSCL\Desktop\Britannia-Logo-PNG@ZEEVECT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229902"/>
            <a:ext cx="2917188" cy="10388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11560" y="3032085"/>
            <a:ext cx="7704856" cy="646331"/>
          </a:xfrm>
          <a:prstGeom prst="rect">
            <a:avLst/>
          </a:prstGeom>
        </p:spPr>
        <p:txBody>
          <a:bodyPr wrap="square">
            <a:spAutoFit/>
          </a:bodyPr>
          <a:lstStyle/>
          <a:p>
            <a:r>
              <a:rPr lang="en-US" b="1" dirty="0">
                <a:effectLst>
                  <a:outerShdw blurRad="38100" dist="38100" dir="2700000" algn="tl">
                    <a:srgbClr val="000000">
                      <a:alpha val="43137"/>
                    </a:srgbClr>
                  </a:outerShdw>
                </a:effectLst>
              </a:rPr>
              <a:t>Figure are taken from </a:t>
            </a:r>
            <a:r>
              <a:rPr lang="en-US" b="1" u="sng" dirty="0">
                <a:effectLst>
                  <a:outerShdw blurRad="38100" dist="38100" dir="2700000" algn="tl">
                    <a:srgbClr val="000000">
                      <a:alpha val="43137"/>
                    </a:srgbClr>
                  </a:outerShdw>
                </a:effectLst>
                <a:hlinkClick r:id="rId3"/>
              </a:rPr>
              <a:t>https://www.britannia.co.in/investors/financial-performance/annual-report</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(CONSOLIDATED </a:t>
            </a:r>
            <a:r>
              <a:rPr lang="en-US" b="1" dirty="0">
                <a:effectLst>
                  <a:outerShdw blurRad="38100" dist="38100" dir="2700000" algn="tl">
                    <a:srgbClr val="000000">
                      <a:alpha val="43137"/>
                    </a:srgbClr>
                  </a:outerShdw>
                </a:effectLst>
              </a:rPr>
              <a:t>STATEMENT)</a:t>
            </a:r>
          </a:p>
        </p:txBody>
      </p:sp>
    </p:spTree>
    <p:extLst>
      <p:ext uri="{BB962C8B-B14F-4D97-AF65-F5344CB8AC3E}">
        <p14:creationId xmlns:p14="http://schemas.microsoft.com/office/powerpoint/2010/main" val="176274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u="sng" dirty="0" smtClean="0"/>
              <a:t>Scenario 1: 10% Increase in Revenue</a:t>
            </a:r>
            <a:endParaRPr lang="en-US" u="sng" dirty="0"/>
          </a:p>
        </p:txBody>
      </p:sp>
      <p:sp>
        <p:nvSpPr>
          <p:cNvPr id="14" name="Text Placeholder 13"/>
          <p:cNvSpPr>
            <a:spLocks noGrp="1"/>
          </p:cNvSpPr>
          <p:nvPr>
            <p:ph type="body" idx="1"/>
          </p:nvPr>
        </p:nvSpPr>
        <p:spPr/>
        <p:txBody>
          <a:bodyPr/>
          <a:lstStyle/>
          <a:p>
            <a:pPr algn="ctr"/>
            <a:r>
              <a:rPr lang="en-US" b="1" u="sng" dirty="0" smtClean="0">
                <a:solidFill>
                  <a:schemeClr val="bg1"/>
                </a:solidFill>
                <a:effectLst>
                  <a:outerShdw blurRad="38100" dist="38100" dir="2700000" algn="tl">
                    <a:srgbClr val="000000">
                      <a:alpha val="43137"/>
                    </a:srgbClr>
                  </a:outerShdw>
                </a:effectLst>
              </a:rPr>
              <a:t>Bar Chat </a:t>
            </a:r>
            <a:endParaRPr lang="en-US" b="1" u="sng" dirty="0">
              <a:solidFill>
                <a:schemeClr val="bg1"/>
              </a:solidFill>
              <a:effectLst>
                <a:outerShdw blurRad="38100" dist="38100" dir="2700000" algn="tl">
                  <a:srgbClr val="000000">
                    <a:alpha val="43137"/>
                  </a:srgbClr>
                </a:outerShdw>
              </a:effectLst>
            </a:endParaRPr>
          </a:p>
        </p:txBody>
      </p:sp>
      <p:sp>
        <p:nvSpPr>
          <p:cNvPr id="15" name="Text Placeholder 14"/>
          <p:cNvSpPr>
            <a:spLocks noGrp="1"/>
          </p:cNvSpPr>
          <p:nvPr>
            <p:ph type="body" sz="half" idx="3"/>
          </p:nvPr>
        </p:nvSpPr>
        <p:spPr>
          <a:xfrm>
            <a:off x="5652120" y="1556792"/>
            <a:ext cx="2232248" cy="741759"/>
          </a:xfrm>
        </p:spPr>
        <p:txBody>
          <a:bodyPr>
            <a:normAutofit/>
          </a:bodyPr>
          <a:lstStyle/>
          <a:p>
            <a:pPr algn="ctr"/>
            <a:r>
              <a:rPr lang="en-US" sz="3200" b="1" u="sng" dirty="0" smtClean="0">
                <a:solidFill>
                  <a:schemeClr val="bg1"/>
                </a:solidFill>
                <a:effectLst>
                  <a:outerShdw blurRad="38100" dist="38100" dir="2700000" algn="tl">
                    <a:srgbClr val="000000">
                      <a:alpha val="43137"/>
                    </a:srgbClr>
                  </a:outerShdw>
                </a:effectLst>
              </a:rPr>
              <a:t>Figures</a:t>
            </a:r>
            <a:endParaRPr lang="en-US" sz="3200" b="1" u="sng" dirty="0">
              <a:solidFill>
                <a:schemeClr val="bg1"/>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sz="quarter" idx="2"/>
            <p:extLst>
              <p:ext uri="{D42A27DB-BD31-4B8C-83A1-F6EECF244321}">
                <p14:modId xmlns:p14="http://schemas.microsoft.com/office/powerpoint/2010/main" val="1644663875"/>
              </p:ext>
            </p:extLst>
          </p:nvPr>
        </p:nvGraphicFramePr>
        <p:xfrm>
          <a:off x="457200" y="2362200"/>
          <a:ext cx="4040188" cy="3763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ontent Placeholder 17"/>
          <p:cNvGraphicFramePr>
            <a:graphicFrameLocks noGrp="1"/>
          </p:cNvGraphicFramePr>
          <p:nvPr>
            <p:ph sz="quarter" idx="4"/>
            <p:extLst>
              <p:ext uri="{D42A27DB-BD31-4B8C-83A1-F6EECF244321}">
                <p14:modId xmlns:p14="http://schemas.microsoft.com/office/powerpoint/2010/main" val="2897599989"/>
              </p:ext>
            </p:extLst>
          </p:nvPr>
        </p:nvGraphicFramePr>
        <p:xfrm>
          <a:off x="4860032" y="2276872"/>
          <a:ext cx="4041776" cy="2521704"/>
        </p:xfrm>
        <a:graphic>
          <a:graphicData uri="http://schemas.openxmlformats.org/drawingml/2006/table">
            <a:tbl>
              <a:tblPr firstRow="1" bandRow="1">
                <a:tableStyleId>{5C22544A-7EE6-4342-B048-85BDC9FD1C3A}</a:tableStyleId>
              </a:tblPr>
              <a:tblGrid>
                <a:gridCol w="1010444"/>
                <a:gridCol w="1010444"/>
                <a:gridCol w="1146447"/>
                <a:gridCol w="874441"/>
              </a:tblGrid>
              <a:tr h="837825">
                <a:tc>
                  <a:txBody>
                    <a:bodyPr/>
                    <a:lstStyle/>
                    <a:p>
                      <a:pPr algn="l" fontAlgn="ctr"/>
                      <a:r>
                        <a:rPr lang="en-US" sz="1400" b="1" i="0" u="none" strike="noStrike" dirty="0">
                          <a:solidFill>
                            <a:srgbClr val="000000"/>
                          </a:solidFill>
                          <a:effectLst>
                            <a:outerShdw blurRad="38100" dist="38100" dir="2700000" algn="tl">
                              <a:srgbClr val="000000">
                                <a:alpha val="43137"/>
                              </a:srgbClr>
                            </a:outerShdw>
                          </a:effectLst>
                          <a:latin typeface="Baskerville Old Face" pitchFamily="18" charset="0"/>
                        </a:rPr>
                        <a:t> </a:t>
                      </a:r>
                    </a:p>
                  </a:txBody>
                  <a:tcPr marL="6350" marR="6350" marT="6350" marB="0" anchor="ctr"/>
                </a:tc>
                <a:tc>
                  <a:txBody>
                    <a:bodyPr/>
                    <a:lstStyle/>
                    <a:p>
                      <a:pPr algn="l" fontAlgn="ctr"/>
                      <a:r>
                        <a:rPr lang="en-US" sz="1400" b="1" i="0" u="none" strike="noStrike" baseline="0" dirty="0" smtClean="0">
                          <a:solidFill>
                            <a:srgbClr val="000000"/>
                          </a:solidFill>
                          <a:effectLst>
                            <a:outerShdw blurRad="38100" dist="38100" dir="2700000" algn="tl">
                              <a:srgbClr val="000000">
                                <a:alpha val="43137"/>
                              </a:srgbClr>
                            </a:outerShdw>
                          </a:effectLst>
                          <a:latin typeface="Baskerville Old Face" pitchFamily="18" charset="0"/>
                        </a:rPr>
                        <a:t>Balance Sheet </a:t>
                      </a:r>
                      <a:r>
                        <a:rPr lang="en-US" sz="1400" b="1" i="0" u="none" strike="noStrike" dirty="0" smtClean="0">
                          <a:solidFill>
                            <a:srgbClr val="000000"/>
                          </a:solidFill>
                          <a:effectLst>
                            <a:outerShdw blurRad="38100" dist="38100" dir="2700000" algn="tl">
                              <a:srgbClr val="000000">
                                <a:alpha val="43137"/>
                              </a:srgbClr>
                            </a:outerShdw>
                          </a:effectLst>
                          <a:latin typeface="Baskerville Old Face" pitchFamily="18" charset="0"/>
                        </a:rPr>
                        <a:t>Figure</a:t>
                      </a:r>
                      <a:endParaRPr lang="en-US" sz="1400" b="1" i="0" u="none" strike="noStrike" dirty="0">
                        <a:solidFill>
                          <a:srgbClr val="000000"/>
                        </a:solidFill>
                        <a:effectLst>
                          <a:outerShdw blurRad="38100" dist="38100" dir="2700000" algn="tl">
                            <a:srgbClr val="000000">
                              <a:alpha val="43137"/>
                            </a:srgbClr>
                          </a:outerShdw>
                        </a:effectLst>
                        <a:latin typeface="Baskerville Old Face" pitchFamily="18" charset="0"/>
                      </a:endParaRPr>
                    </a:p>
                  </a:txBody>
                  <a:tcPr marL="6350" marR="6350" marT="6350" marB="0" anchor="ctr"/>
                </a:tc>
                <a:tc>
                  <a:txBody>
                    <a:bodyPr/>
                    <a:lstStyle/>
                    <a:p>
                      <a:pPr algn="l" fontAlgn="ctr"/>
                      <a:r>
                        <a:rPr lang="en-US" sz="1400" b="1" i="0" u="none" strike="noStrike" dirty="0">
                          <a:solidFill>
                            <a:srgbClr val="000000"/>
                          </a:solidFill>
                          <a:effectLst>
                            <a:outerShdw blurRad="38100" dist="38100" dir="2700000" algn="tl">
                              <a:srgbClr val="000000">
                                <a:alpha val="43137"/>
                              </a:srgbClr>
                            </a:outerShdw>
                          </a:effectLst>
                          <a:latin typeface="Baskerville Old Face" pitchFamily="18" charset="0"/>
                        </a:rPr>
                        <a:t>Increase In </a:t>
                      </a:r>
                      <a:r>
                        <a:rPr lang="en-US" sz="1400" b="1" i="0" u="none" strike="noStrike" dirty="0" smtClean="0">
                          <a:solidFill>
                            <a:srgbClr val="000000"/>
                          </a:solidFill>
                          <a:effectLst>
                            <a:outerShdw blurRad="38100" dist="38100" dir="2700000" algn="tl">
                              <a:srgbClr val="000000">
                                <a:alpha val="43137"/>
                              </a:srgbClr>
                            </a:outerShdw>
                          </a:effectLst>
                          <a:latin typeface="Baskerville Old Face" pitchFamily="18" charset="0"/>
                        </a:rPr>
                        <a:t>Revenue </a:t>
                      </a:r>
                      <a:r>
                        <a:rPr lang="en-US" sz="1400" b="1" i="0" u="none" strike="noStrike" dirty="0">
                          <a:solidFill>
                            <a:srgbClr val="000000"/>
                          </a:solidFill>
                          <a:effectLst>
                            <a:outerShdw blurRad="38100" dist="38100" dir="2700000" algn="tl">
                              <a:srgbClr val="000000">
                                <a:alpha val="43137"/>
                              </a:srgbClr>
                            </a:outerShdw>
                          </a:effectLst>
                          <a:latin typeface="Baskerville Old Face" pitchFamily="18" charset="0"/>
                        </a:rPr>
                        <a:t>By 10%</a:t>
                      </a:r>
                    </a:p>
                  </a:txBody>
                  <a:tcPr marL="6350" marR="6350" marT="6350" marB="0" anchor="ctr"/>
                </a:tc>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Impact</a:t>
                      </a:r>
                    </a:p>
                  </a:txBody>
                  <a:tcPr marL="6350" marR="6350" marT="6350" marB="0" anchor="ctr"/>
                </a:tc>
              </a:tr>
              <a:tr h="561293">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Revenue</a:t>
                      </a:r>
                    </a:p>
                  </a:txBody>
                  <a:tcPr marL="6350" marR="6350" marT="6350" marB="0" anchor="ctr"/>
                </a:tc>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                16,516 </a:t>
                      </a:r>
                    </a:p>
                  </a:txBody>
                  <a:tcPr marL="6350" marR="6350" marT="6350" marB="0" anchor="ctr"/>
                </a:tc>
                <a:tc>
                  <a:txBody>
                    <a:bodyPr/>
                    <a:lstStyle/>
                    <a:p>
                      <a:pPr algn="l" fontAlgn="ctr"/>
                      <a:r>
                        <a:rPr lang="en-US" sz="1400" b="1" i="0" u="none" strike="noStrike" dirty="0">
                          <a:solidFill>
                            <a:srgbClr val="000000"/>
                          </a:solidFill>
                          <a:effectLst>
                            <a:outerShdw blurRad="38100" dist="38100" dir="2700000" algn="tl">
                              <a:srgbClr val="000000">
                                <a:alpha val="43137"/>
                              </a:srgbClr>
                            </a:outerShdw>
                          </a:effectLst>
                          <a:latin typeface="Baskerville Old Face" pitchFamily="18" charset="0"/>
                        </a:rPr>
                        <a:t>                18,168 </a:t>
                      </a:r>
                    </a:p>
                  </a:txBody>
                  <a:tcPr marL="6350" marR="6350" marT="6350" marB="0" anchor="ctr"/>
                </a:tc>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       1,652 </a:t>
                      </a:r>
                    </a:p>
                  </a:txBody>
                  <a:tcPr marL="6350" marR="6350" marT="6350" marB="0" anchor="ctr"/>
                </a:tc>
              </a:tr>
              <a:tr h="561293">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Total Expense</a:t>
                      </a:r>
                    </a:p>
                  </a:txBody>
                  <a:tcPr marL="6350" marR="6350" marT="6350" marB="0" anchor="ctr"/>
                </a:tc>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                13,865 </a:t>
                      </a:r>
                    </a:p>
                  </a:txBody>
                  <a:tcPr marL="6350" marR="6350" marT="6350" marB="0" anchor="ctr"/>
                </a:tc>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                13,865 </a:t>
                      </a:r>
                    </a:p>
                  </a:txBody>
                  <a:tcPr marL="6350" marR="6350" marT="6350" marB="0" anchor="ctr"/>
                </a:tc>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             -   </a:t>
                      </a:r>
                    </a:p>
                  </a:txBody>
                  <a:tcPr marL="6350" marR="6350" marT="6350" marB="0" anchor="ctr"/>
                </a:tc>
              </a:tr>
              <a:tr h="561293">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Profit Before Tax</a:t>
                      </a:r>
                    </a:p>
                  </a:txBody>
                  <a:tcPr marL="6350" marR="6350" marT="6350" marB="0" anchor="ctr"/>
                </a:tc>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                  3,033 </a:t>
                      </a:r>
                    </a:p>
                  </a:txBody>
                  <a:tcPr marL="6350" marR="6350" marT="6350" marB="0" anchor="ctr"/>
                </a:tc>
                <a:tc>
                  <a:txBody>
                    <a:bodyPr/>
                    <a:lstStyle/>
                    <a:p>
                      <a:pPr algn="l" fontAlgn="ctr"/>
                      <a:r>
                        <a:rPr lang="en-US" sz="1400" b="1" i="0" u="none" strike="noStrike">
                          <a:solidFill>
                            <a:srgbClr val="000000"/>
                          </a:solidFill>
                          <a:effectLst>
                            <a:outerShdw blurRad="38100" dist="38100" dir="2700000" algn="tl">
                              <a:srgbClr val="000000">
                                <a:alpha val="43137"/>
                              </a:srgbClr>
                            </a:outerShdw>
                          </a:effectLst>
                          <a:latin typeface="Baskerville Old Face" pitchFamily="18" charset="0"/>
                        </a:rPr>
                        <a:t>                  4,303 </a:t>
                      </a:r>
                    </a:p>
                  </a:txBody>
                  <a:tcPr marL="6350" marR="6350" marT="6350" marB="0" anchor="ctr"/>
                </a:tc>
                <a:tc>
                  <a:txBody>
                    <a:bodyPr/>
                    <a:lstStyle/>
                    <a:p>
                      <a:pPr algn="l" fontAlgn="ctr"/>
                      <a:r>
                        <a:rPr lang="en-US" sz="1400" b="1" i="0" u="none" strike="noStrike" dirty="0">
                          <a:solidFill>
                            <a:srgbClr val="000000"/>
                          </a:solidFill>
                          <a:effectLst>
                            <a:outerShdw blurRad="38100" dist="38100" dir="2700000" algn="tl">
                              <a:srgbClr val="000000">
                                <a:alpha val="43137"/>
                              </a:srgbClr>
                            </a:outerShdw>
                          </a:effectLst>
                          <a:latin typeface="Baskerville Old Face" pitchFamily="18" charset="0"/>
                        </a:rPr>
                        <a:t>       1,270 </a:t>
                      </a:r>
                    </a:p>
                  </a:txBody>
                  <a:tcPr marL="6350" marR="6350" marT="6350" marB="0" anchor="ctr"/>
                </a:tc>
              </a:tr>
            </a:tbl>
          </a:graphicData>
        </a:graphic>
      </p:graphicFrame>
      <p:sp>
        <p:nvSpPr>
          <p:cNvPr id="7" name="Rectangle 6"/>
          <p:cNvSpPr/>
          <p:nvPr/>
        </p:nvSpPr>
        <p:spPr>
          <a:xfrm>
            <a:off x="278644" y="5805264"/>
            <a:ext cx="8776762" cy="954107"/>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cap="none" spc="0" dirty="0" smtClean="0">
                <a:ln w="50800"/>
                <a:solidFill>
                  <a:schemeClr val="bg1">
                    <a:shade val="50000"/>
                  </a:schemeClr>
                </a:solidFill>
                <a:effectLst/>
              </a:rPr>
              <a:t>Net Profit Impact: New Net Profit = INR 4,303 crores</a:t>
            </a:r>
          </a:p>
          <a:p>
            <a:pPr algn="ctr"/>
            <a:r>
              <a:rPr lang="en-US" sz="2800" b="1" cap="none" spc="0" dirty="0" smtClean="0">
                <a:ln w="50800"/>
                <a:solidFill>
                  <a:schemeClr val="bg1">
                    <a:shade val="50000"/>
                  </a:schemeClr>
                </a:solidFill>
                <a:effectLst/>
              </a:rPr>
              <a:t>Increase in Net Profit: INR 1,270 crores</a:t>
            </a:r>
            <a:endParaRPr lang="en-US" sz="2800" b="1" cap="none" spc="0" dirty="0">
              <a:ln w="50800"/>
              <a:solidFill>
                <a:schemeClr val="bg1">
                  <a:shade val="50000"/>
                </a:schemeClr>
              </a:solidFill>
              <a:effectLst/>
            </a:endParaRPr>
          </a:p>
        </p:txBody>
      </p:sp>
    </p:spTree>
    <p:extLst>
      <p:ext uri="{BB962C8B-B14F-4D97-AF65-F5344CB8AC3E}">
        <p14:creationId xmlns:p14="http://schemas.microsoft.com/office/powerpoint/2010/main" val="379204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Scenario 2: 5% Decrease in Revenue</a:t>
            </a:r>
          </a:p>
        </p:txBody>
      </p:sp>
      <p:sp>
        <p:nvSpPr>
          <p:cNvPr id="3" name="Text Placeholder 2"/>
          <p:cNvSpPr>
            <a:spLocks noGrp="1"/>
          </p:cNvSpPr>
          <p:nvPr>
            <p:ph type="body" idx="1"/>
          </p:nvPr>
        </p:nvSpPr>
        <p:spPr/>
        <p:txBody>
          <a:bodyPr>
            <a:normAutofit fontScale="92500" lnSpcReduction="20000"/>
          </a:bodyPr>
          <a:lstStyle/>
          <a:p>
            <a:endParaRPr lang="en-US" b="1" u="sng" dirty="0" smtClean="0">
              <a:solidFill>
                <a:schemeClr val="bg1"/>
              </a:solidFill>
              <a:effectLst>
                <a:outerShdw blurRad="38100" dist="38100" dir="2700000" algn="tl">
                  <a:srgbClr val="000000">
                    <a:alpha val="43137"/>
                  </a:srgbClr>
                </a:outerShdw>
              </a:effectLst>
            </a:endParaRPr>
          </a:p>
          <a:p>
            <a:pPr algn="ctr"/>
            <a:r>
              <a:rPr lang="en-US" b="1" u="sng" dirty="0" smtClean="0">
                <a:solidFill>
                  <a:schemeClr val="bg1"/>
                </a:solidFill>
                <a:effectLst>
                  <a:outerShdw blurRad="38100" dist="38100" dir="2700000" algn="tl">
                    <a:srgbClr val="000000">
                      <a:alpha val="43137"/>
                    </a:srgbClr>
                  </a:outerShdw>
                </a:effectLst>
              </a:rPr>
              <a:t>Bar </a:t>
            </a:r>
            <a:r>
              <a:rPr lang="en-US" b="1" u="sng" dirty="0">
                <a:solidFill>
                  <a:schemeClr val="bg1"/>
                </a:solidFill>
                <a:effectLst>
                  <a:outerShdw blurRad="38100" dist="38100" dir="2700000" algn="tl">
                    <a:srgbClr val="000000">
                      <a:alpha val="43137"/>
                    </a:srgbClr>
                  </a:outerShdw>
                </a:effectLst>
              </a:rPr>
              <a:t>Chat </a:t>
            </a:r>
          </a:p>
          <a:p>
            <a:endParaRPr lang="en-US" dirty="0"/>
          </a:p>
        </p:txBody>
      </p:sp>
      <p:sp>
        <p:nvSpPr>
          <p:cNvPr id="4" name="Text Placeholder 3"/>
          <p:cNvSpPr>
            <a:spLocks noGrp="1"/>
          </p:cNvSpPr>
          <p:nvPr>
            <p:ph type="body" sz="half" idx="3"/>
          </p:nvPr>
        </p:nvSpPr>
        <p:spPr/>
        <p:txBody>
          <a:bodyPr>
            <a:normAutofit fontScale="92500" lnSpcReduction="20000"/>
          </a:bodyPr>
          <a:lstStyle/>
          <a:p>
            <a:endParaRPr lang="en-US" b="1" u="sng" dirty="0">
              <a:solidFill>
                <a:schemeClr val="bg1"/>
              </a:solidFill>
              <a:effectLst>
                <a:outerShdw blurRad="38100" dist="38100" dir="2700000" algn="tl">
                  <a:srgbClr val="000000">
                    <a:alpha val="43137"/>
                  </a:srgbClr>
                </a:outerShdw>
              </a:effectLst>
            </a:endParaRPr>
          </a:p>
          <a:p>
            <a:pPr algn="ctr"/>
            <a:r>
              <a:rPr lang="en-US" b="1" u="sng" dirty="0" smtClean="0">
                <a:solidFill>
                  <a:schemeClr val="bg1"/>
                </a:solidFill>
                <a:effectLst>
                  <a:outerShdw blurRad="38100" dist="38100" dir="2700000" algn="tl">
                    <a:srgbClr val="000000">
                      <a:alpha val="43137"/>
                    </a:srgbClr>
                  </a:outerShdw>
                </a:effectLst>
              </a:rPr>
              <a:t>Figures</a:t>
            </a:r>
            <a:endParaRPr lang="en-US" b="1" u="sng" dirty="0">
              <a:solidFill>
                <a:schemeClr val="bg1"/>
              </a:solidFill>
              <a:effectLst>
                <a:outerShdw blurRad="38100" dist="38100" dir="2700000" algn="tl">
                  <a:srgbClr val="000000">
                    <a:alpha val="43137"/>
                  </a:srgbClr>
                </a:outerShdw>
              </a:effectLst>
            </a:endParaRPr>
          </a:p>
          <a:p>
            <a:endParaRPr lang="en-US" dirty="0"/>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1838925661"/>
              </p:ext>
            </p:extLst>
          </p:nvPr>
        </p:nvGraphicFramePr>
        <p:xfrm>
          <a:off x="4355976" y="2348880"/>
          <a:ext cx="4788024" cy="2664295"/>
        </p:xfrm>
        <a:graphic>
          <a:graphicData uri="http://schemas.openxmlformats.org/drawingml/2006/table">
            <a:tbl>
              <a:tblPr firstRow="1" bandRow="1">
                <a:tableStyleId>{5C22544A-7EE6-4342-B048-85BDC9FD1C3A}</a:tableStyleId>
              </a:tblPr>
              <a:tblGrid>
                <a:gridCol w="1255057"/>
                <a:gridCol w="1256166"/>
                <a:gridCol w="1413187"/>
                <a:gridCol w="863614"/>
              </a:tblGrid>
              <a:tr h="885838">
                <a:tc>
                  <a:txBody>
                    <a:bodyPr/>
                    <a:lstStyle/>
                    <a:p>
                      <a:pPr algn="l" fontAlgn="ctr"/>
                      <a:r>
                        <a:rPr lang="en-US" sz="1800" b="1" i="0" u="none" strike="noStrike" dirty="0">
                          <a:solidFill>
                            <a:srgbClr val="000000"/>
                          </a:solidFill>
                          <a:effectLst>
                            <a:outerShdw blurRad="38100" dist="38100" dir="2700000" algn="tl">
                              <a:srgbClr val="000000">
                                <a:alpha val="43137"/>
                              </a:srgbClr>
                            </a:outerShdw>
                          </a:effectLst>
                          <a:latin typeface="Calibri"/>
                        </a:rPr>
                        <a:t> </a:t>
                      </a:r>
                    </a:p>
                  </a:txBody>
                  <a:tcPr marL="6350" marR="6350" marT="6350" marB="0" anchor="ctr"/>
                </a:tc>
                <a:tc>
                  <a:txBody>
                    <a:bodyPr/>
                    <a:lstStyle/>
                    <a:p>
                      <a:pPr algn="l" fontAlgn="ctr"/>
                      <a:r>
                        <a:rPr lang="en-US" sz="1800" b="1" i="0" u="none" strike="noStrike" dirty="0" smtClean="0">
                          <a:solidFill>
                            <a:srgbClr val="000000"/>
                          </a:solidFill>
                          <a:effectLst>
                            <a:outerShdw blurRad="38100" dist="38100" dir="2700000" algn="tl">
                              <a:srgbClr val="000000">
                                <a:alpha val="43137"/>
                              </a:srgbClr>
                            </a:outerShdw>
                          </a:effectLst>
                          <a:latin typeface="Calibri"/>
                        </a:rPr>
                        <a:t>Balance </a:t>
                      </a:r>
                      <a:r>
                        <a:rPr lang="en-US" sz="1800" b="1" i="0" u="none" strike="noStrike" dirty="0">
                          <a:solidFill>
                            <a:srgbClr val="000000"/>
                          </a:solidFill>
                          <a:effectLst>
                            <a:outerShdw blurRad="38100" dist="38100" dir="2700000" algn="tl">
                              <a:srgbClr val="000000">
                                <a:alpha val="43137"/>
                              </a:srgbClr>
                            </a:outerShdw>
                          </a:effectLst>
                          <a:latin typeface="Calibri"/>
                        </a:rPr>
                        <a:t>Sheet Figures</a:t>
                      </a:r>
                    </a:p>
                  </a:txBody>
                  <a:tcPr marL="6350" marR="6350" marT="6350" marB="0" anchor="ctr"/>
                </a:tc>
                <a:tc>
                  <a:txBody>
                    <a:bodyPr/>
                    <a:lstStyle/>
                    <a:p>
                      <a:pPr algn="l" fontAlgn="ctr"/>
                      <a:r>
                        <a:rPr lang="en-US" sz="1800" b="1" i="0" u="none" strike="noStrike" dirty="0" smtClean="0">
                          <a:solidFill>
                            <a:srgbClr val="000000"/>
                          </a:solidFill>
                          <a:effectLst>
                            <a:outerShdw blurRad="38100" dist="38100" dir="2700000" algn="tl">
                              <a:srgbClr val="000000">
                                <a:alpha val="43137"/>
                              </a:srgbClr>
                            </a:outerShdw>
                          </a:effectLst>
                          <a:latin typeface="Calibri"/>
                        </a:rPr>
                        <a:t>Decrease</a:t>
                      </a:r>
                      <a:r>
                        <a:rPr lang="en-US" sz="1800" b="1" i="0" u="none" strike="noStrike" baseline="0" dirty="0" smtClean="0">
                          <a:solidFill>
                            <a:srgbClr val="000000"/>
                          </a:solidFill>
                          <a:effectLst>
                            <a:outerShdw blurRad="38100" dist="38100" dir="2700000" algn="tl">
                              <a:srgbClr val="000000">
                                <a:alpha val="43137"/>
                              </a:srgbClr>
                            </a:outerShdw>
                          </a:effectLst>
                          <a:latin typeface="Calibri"/>
                        </a:rPr>
                        <a:t> </a:t>
                      </a:r>
                      <a:r>
                        <a:rPr lang="en-US" sz="1800" b="1" i="0" u="none" strike="noStrike" dirty="0" smtClean="0">
                          <a:solidFill>
                            <a:srgbClr val="000000"/>
                          </a:solidFill>
                          <a:effectLst>
                            <a:outerShdw blurRad="38100" dist="38100" dir="2700000" algn="tl">
                              <a:srgbClr val="000000">
                                <a:alpha val="43137"/>
                              </a:srgbClr>
                            </a:outerShdw>
                          </a:effectLst>
                          <a:latin typeface="Calibri"/>
                        </a:rPr>
                        <a:t>In </a:t>
                      </a:r>
                      <a:r>
                        <a:rPr lang="en-US" sz="1800" b="1" i="0" u="none" strike="noStrike" dirty="0">
                          <a:solidFill>
                            <a:srgbClr val="000000"/>
                          </a:solidFill>
                          <a:effectLst>
                            <a:outerShdw blurRad="38100" dist="38100" dir="2700000" algn="tl">
                              <a:srgbClr val="000000">
                                <a:alpha val="43137"/>
                              </a:srgbClr>
                            </a:outerShdw>
                          </a:effectLst>
                          <a:latin typeface="Calibri"/>
                        </a:rPr>
                        <a:t>Revenue By 5%</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Calibri"/>
                        </a:rPr>
                        <a:t>Impact</a:t>
                      </a:r>
                    </a:p>
                  </a:txBody>
                  <a:tcPr marL="6350" marR="6350" marT="6350" marB="0" anchor="ctr"/>
                </a:tc>
              </a:tr>
              <a:tr h="592819">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Calibri"/>
                        </a:rPr>
                        <a:t>Revenue</a:t>
                      </a:r>
                    </a:p>
                  </a:txBody>
                  <a:tcPr marL="6350" marR="6350" marT="6350" marB="0" anchor="ctr"/>
                </a:tc>
                <a:tc>
                  <a:txBody>
                    <a:bodyPr/>
                    <a:lstStyle/>
                    <a:p>
                      <a:pPr algn="l" fontAlgn="ctr"/>
                      <a:r>
                        <a:rPr lang="en-US" sz="1800" b="1" i="0" u="none" strike="noStrike" dirty="0">
                          <a:solidFill>
                            <a:srgbClr val="000000"/>
                          </a:solidFill>
                          <a:effectLst>
                            <a:outerShdw blurRad="38100" dist="38100" dir="2700000" algn="tl">
                              <a:srgbClr val="000000">
                                <a:alpha val="43137"/>
                              </a:srgbClr>
                            </a:outerShdw>
                          </a:effectLst>
                          <a:latin typeface="Calibri"/>
                        </a:rPr>
                        <a:t>                16,516 </a:t>
                      </a:r>
                    </a:p>
                  </a:txBody>
                  <a:tcPr marL="6350" marR="6350" marT="6350" marB="0" anchor="ctr"/>
                </a:tc>
                <a:tc>
                  <a:txBody>
                    <a:bodyPr/>
                    <a:lstStyle/>
                    <a:p>
                      <a:pPr algn="l" fontAlgn="ctr"/>
                      <a:r>
                        <a:rPr lang="en-US" sz="1800" b="1" i="0" u="none" strike="noStrike" dirty="0">
                          <a:solidFill>
                            <a:srgbClr val="000000"/>
                          </a:solidFill>
                          <a:effectLst>
                            <a:outerShdw blurRad="38100" dist="38100" dir="2700000" algn="tl">
                              <a:srgbClr val="000000">
                                <a:alpha val="43137"/>
                              </a:srgbClr>
                            </a:outerShdw>
                          </a:effectLst>
                          <a:latin typeface="Calibri"/>
                        </a:rPr>
                        <a:t> </a:t>
                      </a:r>
                      <a:endParaRPr lang="en-US" sz="1800" b="1" i="0" u="none" strike="noStrike" dirty="0" smtClean="0">
                        <a:solidFill>
                          <a:srgbClr val="000000"/>
                        </a:solidFill>
                        <a:effectLst>
                          <a:outerShdw blurRad="38100" dist="38100" dir="2700000" algn="tl">
                            <a:srgbClr val="000000">
                              <a:alpha val="43137"/>
                            </a:srgbClr>
                          </a:outerShdw>
                        </a:effectLst>
                        <a:latin typeface="Calibri"/>
                      </a:endParaRPr>
                    </a:p>
                    <a:p>
                      <a:pPr algn="l" fontAlgn="ctr"/>
                      <a:r>
                        <a:rPr lang="en-US" sz="1800" b="1" i="0" u="none" strike="noStrike" dirty="0" smtClean="0">
                          <a:solidFill>
                            <a:srgbClr val="000000"/>
                          </a:solidFill>
                          <a:effectLst>
                            <a:outerShdw blurRad="38100" dist="38100" dir="2700000" algn="tl">
                              <a:srgbClr val="000000">
                                <a:alpha val="43137"/>
                              </a:srgbClr>
                            </a:outerShdw>
                          </a:effectLst>
                          <a:latin typeface="Calibri"/>
                        </a:rPr>
                        <a:t>15691</a:t>
                      </a:r>
                    </a:p>
                  </a:txBody>
                  <a:tcPr marL="6350" marR="6350" marT="6350" marB="0" anchor="ctr"/>
                </a:tc>
                <a:tc>
                  <a:txBody>
                    <a:bodyPr/>
                    <a:lstStyle/>
                    <a:p>
                      <a:pPr algn="l" fontAlgn="ctr"/>
                      <a:r>
                        <a:rPr lang="en-US" sz="1800" b="1" i="0" u="none" strike="noStrike" dirty="0">
                          <a:solidFill>
                            <a:srgbClr val="000000"/>
                          </a:solidFill>
                          <a:effectLst>
                            <a:outerShdw blurRad="38100" dist="38100" dir="2700000" algn="tl">
                              <a:srgbClr val="000000">
                                <a:alpha val="43137"/>
                              </a:srgbClr>
                            </a:outerShdw>
                          </a:effectLst>
                          <a:latin typeface="Calibri"/>
                        </a:rPr>
                        <a:t> </a:t>
                      </a:r>
                      <a:endParaRPr lang="en-US" sz="1800" b="1" i="0" u="none" strike="noStrike" dirty="0" smtClean="0">
                        <a:solidFill>
                          <a:srgbClr val="000000"/>
                        </a:solidFill>
                        <a:effectLst>
                          <a:outerShdw blurRad="38100" dist="38100" dir="2700000" algn="tl">
                            <a:srgbClr val="000000">
                              <a:alpha val="43137"/>
                            </a:srgbClr>
                          </a:outerShdw>
                        </a:effectLst>
                        <a:latin typeface="Calibri"/>
                      </a:endParaRPr>
                    </a:p>
                    <a:p>
                      <a:pPr algn="l" fontAlgn="ctr"/>
                      <a:r>
                        <a:rPr lang="en-US" sz="1800" b="1" i="0" u="none" strike="noStrike" baseline="0" dirty="0" smtClean="0">
                          <a:solidFill>
                            <a:srgbClr val="000000"/>
                          </a:solidFill>
                          <a:effectLst>
                            <a:outerShdw blurRad="38100" dist="38100" dir="2700000" algn="tl">
                              <a:srgbClr val="000000">
                                <a:alpha val="43137"/>
                              </a:srgbClr>
                            </a:outerShdw>
                          </a:effectLst>
                          <a:latin typeface="Calibri"/>
                        </a:rPr>
                        <a:t>-826</a:t>
                      </a:r>
                      <a:r>
                        <a:rPr lang="en-US" sz="1800" b="1" i="0" u="none" strike="noStrike" dirty="0" smtClean="0">
                          <a:solidFill>
                            <a:srgbClr val="000000"/>
                          </a:solidFill>
                          <a:effectLst>
                            <a:outerShdw blurRad="38100" dist="38100" dir="2700000" algn="tl">
                              <a:srgbClr val="000000">
                                <a:alpha val="43137"/>
                              </a:srgbClr>
                            </a:outerShdw>
                          </a:effectLst>
                          <a:latin typeface="Calibri"/>
                        </a:rPr>
                        <a:t> </a:t>
                      </a:r>
                      <a:endParaRPr lang="en-US" sz="1800" b="1" i="0" u="none" strike="noStrike" dirty="0">
                        <a:solidFill>
                          <a:srgbClr val="000000"/>
                        </a:solidFill>
                        <a:effectLst>
                          <a:outerShdw blurRad="38100" dist="38100" dir="2700000" algn="tl">
                            <a:srgbClr val="000000">
                              <a:alpha val="43137"/>
                            </a:srgbClr>
                          </a:outerShdw>
                        </a:effectLst>
                        <a:latin typeface="Calibri"/>
                      </a:endParaRPr>
                    </a:p>
                  </a:txBody>
                  <a:tcPr marL="6350" marR="6350" marT="6350" marB="0" anchor="ctr"/>
                </a:tc>
              </a:tr>
              <a:tr h="592819">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Calibri"/>
                        </a:rPr>
                        <a:t>Total Expense</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Calibri"/>
                        </a:rPr>
                        <a:t>                13,865 </a:t>
                      </a:r>
                    </a:p>
                  </a:txBody>
                  <a:tcPr marL="6350" marR="6350" marT="6350" marB="0" anchor="ctr"/>
                </a:tc>
                <a:tc>
                  <a:txBody>
                    <a:bodyPr/>
                    <a:lstStyle/>
                    <a:p>
                      <a:pPr algn="l" fontAlgn="ctr"/>
                      <a:r>
                        <a:rPr lang="en-US" sz="1800" b="1" i="0" u="none" strike="noStrike" dirty="0">
                          <a:solidFill>
                            <a:srgbClr val="000000"/>
                          </a:solidFill>
                          <a:effectLst>
                            <a:outerShdw blurRad="38100" dist="38100" dir="2700000" algn="tl">
                              <a:srgbClr val="000000">
                                <a:alpha val="43137"/>
                              </a:srgbClr>
                            </a:outerShdw>
                          </a:effectLst>
                          <a:latin typeface="Calibri"/>
                        </a:rPr>
                        <a:t>                13,865 </a:t>
                      </a:r>
                    </a:p>
                  </a:txBody>
                  <a:tcPr marL="6350" marR="6350" marT="6350" marB="0" anchor="ctr"/>
                </a:tc>
                <a:tc>
                  <a:txBody>
                    <a:bodyPr/>
                    <a:lstStyle/>
                    <a:p>
                      <a:pPr algn="l" fontAlgn="ctr"/>
                      <a:r>
                        <a:rPr lang="en-US" sz="1800" b="1" i="0" u="none" strike="noStrike" dirty="0">
                          <a:solidFill>
                            <a:srgbClr val="000000"/>
                          </a:solidFill>
                          <a:effectLst>
                            <a:outerShdw blurRad="38100" dist="38100" dir="2700000" algn="tl">
                              <a:srgbClr val="000000">
                                <a:alpha val="43137"/>
                              </a:srgbClr>
                            </a:outerShdw>
                          </a:effectLst>
                          <a:latin typeface="Calibri"/>
                        </a:rPr>
                        <a:t>             </a:t>
                      </a:r>
                      <a:r>
                        <a:rPr lang="en-US" sz="1800" b="1" i="0" u="none" strike="noStrike" dirty="0" smtClean="0">
                          <a:solidFill>
                            <a:srgbClr val="000000"/>
                          </a:solidFill>
                          <a:effectLst>
                            <a:outerShdw blurRad="38100" dist="38100" dir="2700000" algn="tl">
                              <a:srgbClr val="000000">
                                <a:alpha val="43137"/>
                              </a:srgbClr>
                            </a:outerShdw>
                          </a:effectLst>
                          <a:latin typeface="Calibri"/>
                        </a:rPr>
                        <a:t>  </a:t>
                      </a:r>
                      <a:endParaRPr lang="en-US" sz="1800" b="1" i="0" u="none" strike="noStrike" dirty="0">
                        <a:solidFill>
                          <a:srgbClr val="000000"/>
                        </a:solidFill>
                        <a:effectLst>
                          <a:outerShdw blurRad="38100" dist="38100" dir="2700000" algn="tl">
                            <a:srgbClr val="000000">
                              <a:alpha val="43137"/>
                            </a:srgbClr>
                          </a:outerShdw>
                        </a:effectLst>
                        <a:latin typeface="Calibri"/>
                      </a:endParaRPr>
                    </a:p>
                  </a:txBody>
                  <a:tcPr marL="6350" marR="6350" marT="6350" marB="0" anchor="ctr"/>
                </a:tc>
              </a:tr>
              <a:tr h="592819">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Calibri"/>
                        </a:rPr>
                        <a:t>Profit Before Tax</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Calibri"/>
                        </a:rPr>
                        <a:t>                  3,033 </a:t>
                      </a:r>
                    </a:p>
                  </a:txBody>
                  <a:tcPr marL="6350" marR="6350" marT="6350" marB="0" anchor="ctr"/>
                </a:tc>
                <a:tc>
                  <a:txBody>
                    <a:bodyPr/>
                    <a:lstStyle/>
                    <a:p>
                      <a:pPr algn="l" fontAlgn="ctr"/>
                      <a:r>
                        <a:rPr lang="en-US" sz="1800" b="1" i="0" u="none" strike="noStrike" dirty="0">
                          <a:solidFill>
                            <a:srgbClr val="000000"/>
                          </a:solidFill>
                          <a:effectLst>
                            <a:outerShdw blurRad="38100" dist="38100" dir="2700000" algn="tl">
                              <a:srgbClr val="000000">
                                <a:alpha val="43137"/>
                              </a:srgbClr>
                            </a:outerShdw>
                          </a:effectLst>
                          <a:latin typeface="Calibri"/>
                        </a:rPr>
                        <a:t>                  </a:t>
                      </a:r>
                      <a:r>
                        <a:rPr lang="en-US" sz="1800" b="1" i="0" u="none" strike="noStrike" dirty="0" smtClean="0">
                          <a:solidFill>
                            <a:srgbClr val="000000"/>
                          </a:solidFill>
                          <a:effectLst>
                            <a:outerShdw blurRad="38100" dist="38100" dir="2700000" algn="tl">
                              <a:srgbClr val="000000">
                                <a:alpha val="43137"/>
                              </a:srgbClr>
                            </a:outerShdw>
                          </a:effectLst>
                          <a:latin typeface="Calibri"/>
                        </a:rPr>
                        <a:t>1826</a:t>
                      </a:r>
                      <a:endParaRPr lang="en-US" sz="1800" b="1" i="0" u="none" strike="noStrike" dirty="0">
                        <a:solidFill>
                          <a:srgbClr val="000000"/>
                        </a:solidFill>
                        <a:effectLst>
                          <a:outerShdw blurRad="38100" dist="38100" dir="2700000" algn="tl">
                            <a:srgbClr val="000000">
                              <a:alpha val="43137"/>
                            </a:srgbClr>
                          </a:outerShdw>
                        </a:effectLst>
                        <a:latin typeface="Calibri"/>
                      </a:endParaRPr>
                    </a:p>
                  </a:txBody>
                  <a:tcPr marL="6350" marR="6350" marT="6350" marB="0" anchor="ctr"/>
                </a:tc>
                <a:tc>
                  <a:txBody>
                    <a:bodyPr/>
                    <a:lstStyle/>
                    <a:p>
                      <a:pPr algn="l" fontAlgn="ctr"/>
                      <a:endParaRPr lang="en-US" sz="1800" b="1" i="0" u="none" strike="noStrike" dirty="0" smtClean="0">
                        <a:solidFill>
                          <a:srgbClr val="000000"/>
                        </a:solidFill>
                        <a:effectLst>
                          <a:outerShdw blurRad="38100" dist="38100" dir="2700000" algn="tl">
                            <a:srgbClr val="000000">
                              <a:alpha val="43137"/>
                            </a:srgbClr>
                          </a:outerShdw>
                        </a:effectLst>
                        <a:latin typeface="Calibri"/>
                      </a:endParaRPr>
                    </a:p>
                    <a:p>
                      <a:pPr algn="l" fontAlgn="ctr"/>
                      <a:r>
                        <a:rPr lang="en-US" sz="1800" b="1" i="0" u="none" strike="noStrike" dirty="0" smtClean="0">
                          <a:solidFill>
                            <a:srgbClr val="000000"/>
                          </a:solidFill>
                          <a:effectLst>
                            <a:outerShdw blurRad="38100" dist="38100" dir="2700000" algn="tl">
                              <a:srgbClr val="000000">
                                <a:alpha val="43137"/>
                              </a:srgbClr>
                            </a:outerShdw>
                          </a:effectLst>
                          <a:latin typeface="Calibri"/>
                        </a:rPr>
                        <a:t>-1207</a:t>
                      </a:r>
                      <a:endParaRPr lang="en-US" sz="1800" b="1" i="0" u="none" strike="noStrike" dirty="0">
                        <a:solidFill>
                          <a:srgbClr val="000000"/>
                        </a:solidFill>
                        <a:effectLst>
                          <a:outerShdw blurRad="38100" dist="38100" dir="2700000" algn="tl">
                            <a:srgbClr val="000000">
                              <a:alpha val="43137"/>
                            </a:srgbClr>
                          </a:outerShdw>
                        </a:effectLst>
                        <a:latin typeface="Calibri"/>
                      </a:endParaRPr>
                    </a:p>
                  </a:txBody>
                  <a:tcPr marL="6350" marR="6350" marT="6350" marB="0" anchor="ctr"/>
                </a:tc>
              </a:tr>
            </a:tbl>
          </a:graphicData>
        </a:graphic>
      </p:graphicFrame>
      <p:graphicFrame>
        <p:nvGraphicFramePr>
          <p:cNvPr id="13" name="Content Placeholder 12"/>
          <p:cNvGraphicFramePr>
            <a:graphicFrameLocks noGrp="1"/>
          </p:cNvGraphicFramePr>
          <p:nvPr>
            <p:ph sz="quarter" idx="2"/>
            <p:extLst>
              <p:ext uri="{D42A27DB-BD31-4B8C-83A1-F6EECF244321}">
                <p14:modId xmlns:p14="http://schemas.microsoft.com/office/powerpoint/2010/main" val="3308029153"/>
              </p:ext>
            </p:extLst>
          </p:nvPr>
        </p:nvGraphicFramePr>
        <p:xfrm>
          <a:off x="251520" y="2204864"/>
          <a:ext cx="4040188" cy="3763963"/>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p:cNvSpPr/>
          <p:nvPr/>
        </p:nvSpPr>
        <p:spPr>
          <a:xfrm>
            <a:off x="179512" y="6021288"/>
            <a:ext cx="8784976" cy="830997"/>
          </a:xfrm>
          <a:prstGeom prst="rect">
            <a:avLst/>
          </a:prstGeom>
        </p:spPr>
        <p:txBody>
          <a:bodyPr wrap="square">
            <a:spAutoFit/>
          </a:bodyPr>
          <a:lstStyle/>
          <a:p>
            <a:pPr algn="ctr"/>
            <a:r>
              <a:rPr lang="en-US" sz="2400" b="1" cap="none" spc="0" dirty="0" smtClean="0">
                <a:ln w="50800"/>
                <a:solidFill>
                  <a:schemeClr val="bg1">
                    <a:shade val="50000"/>
                  </a:schemeClr>
                </a:solidFill>
                <a:effectLst>
                  <a:outerShdw blurRad="38100" dist="38100" dir="2700000" algn="tl">
                    <a:srgbClr val="000000">
                      <a:alpha val="43137"/>
                    </a:srgbClr>
                  </a:outerShdw>
                </a:effectLst>
              </a:rPr>
              <a:t>Net Profit Impact: New Net Profit = INR 1,826 crores</a:t>
            </a:r>
          </a:p>
          <a:p>
            <a:pPr algn="ctr"/>
            <a:r>
              <a:rPr lang="en-US" sz="2400" b="1" dirty="0" smtClean="0">
                <a:ln w="50800"/>
                <a:solidFill>
                  <a:schemeClr val="bg1">
                    <a:shade val="50000"/>
                  </a:schemeClr>
                </a:solidFill>
                <a:effectLst>
                  <a:outerShdw blurRad="38100" dist="38100" dir="2700000" algn="tl">
                    <a:srgbClr val="000000">
                      <a:alpha val="43137"/>
                    </a:srgbClr>
                  </a:outerShdw>
                </a:effectLst>
              </a:rPr>
              <a:t>Decrease </a:t>
            </a:r>
            <a:r>
              <a:rPr lang="en-US" sz="2400" b="1" cap="none" spc="0" dirty="0" smtClean="0">
                <a:ln w="50800"/>
                <a:solidFill>
                  <a:schemeClr val="bg1">
                    <a:shade val="50000"/>
                  </a:schemeClr>
                </a:solidFill>
                <a:effectLst>
                  <a:outerShdw blurRad="38100" dist="38100" dir="2700000" algn="tl">
                    <a:srgbClr val="000000">
                      <a:alpha val="43137"/>
                    </a:srgbClr>
                  </a:outerShdw>
                </a:effectLst>
              </a:rPr>
              <a:t>in Net Profit: INR -1,207 crores</a:t>
            </a:r>
            <a:endParaRPr lang="en-US" sz="2400" b="1" cap="none" spc="0" dirty="0">
              <a:ln w="50800"/>
              <a:solidFill>
                <a:schemeClr val="bg1">
                  <a:shade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676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Scenario 3: 10% Increase in Total Expenses</a:t>
            </a:r>
          </a:p>
        </p:txBody>
      </p:sp>
      <p:sp>
        <p:nvSpPr>
          <p:cNvPr id="3" name="Text Placeholder 2"/>
          <p:cNvSpPr>
            <a:spLocks noGrp="1"/>
          </p:cNvSpPr>
          <p:nvPr>
            <p:ph type="body" idx="1"/>
          </p:nvPr>
        </p:nvSpPr>
        <p:spPr/>
        <p:txBody>
          <a:bodyPr>
            <a:normAutofit fontScale="92500" lnSpcReduction="20000"/>
          </a:bodyPr>
          <a:lstStyle/>
          <a:p>
            <a:endParaRPr lang="en-US" b="1" u="sng" dirty="0" smtClean="0">
              <a:solidFill>
                <a:schemeClr val="bg1"/>
              </a:solidFill>
              <a:effectLst>
                <a:outerShdw blurRad="38100" dist="38100" dir="2700000" algn="tl">
                  <a:srgbClr val="000000">
                    <a:alpha val="43137"/>
                  </a:srgbClr>
                </a:outerShdw>
              </a:effectLst>
            </a:endParaRPr>
          </a:p>
          <a:p>
            <a:pPr algn="ctr"/>
            <a:r>
              <a:rPr lang="en-US" b="1" u="sng" dirty="0" smtClean="0">
                <a:solidFill>
                  <a:schemeClr val="bg1"/>
                </a:solidFill>
                <a:effectLst>
                  <a:outerShdw blurRad="38100" dist="38100" dir="2700000" algn="tl">
                    <a:srgbClr val="000000">
                      <a:alpha val="43137"/>
                    </a:srgbClr>
                  </a:outerShdw>
                </a:effectLst>
              </a:rPr>
              <a:t>Bar </a:t>
            </a:r>
            <a:r>
              <a:rPr lang="en-US" b="1" u="sng" dirty="0">
                <a:solidFill>
                  <a:schemeClr val="bg1"/>
                </a:solidFill>
                <a:effectLst>
                  <a:outerShdw blurRad="38100" dist="38100" dir="2700000" algn="tl">
                    <a:srgbClr val="000000">
                      <a:alpha val="43137"/>
                    </a:srgbClr>
                  </a:outerShdw>
                </a:effectLst>
              </a:rPr>
              <a:t>Chat </a:t>
            </a:r>
          </a:p>
          <a:p>
            <a:endParaRPr lang="en-US" dirty="0"/>
          </a:p>
        </p:txBody>
      </p:sp>
      <p:sp>
        <p:nvSpPr>
          <p:cNvPr id="4" name="Text Placeholder 3"/>
          <p:cNvSpPr>
            <a:spLocks noGrp="1"/>
          </p:cNvSpPr>
          <p:nvPr>
            <p:ph type="body" sz="half" idx="3"/>
          </p:nvPr>
        </p:nvSpPr>
        <p:spPr/>
        <p:txBody>
          <a:bodyPr>
            <a:normAutofit fontScale="92500" lnSpcReduction="20000"/>
          </a:bodyPr>
          <a:lstStyle/>
          <a:p>
            <a:endParaRPr lang="en-US" b="1" u="sng" dirty="0" smtClean="0">
              <a:solidFill>
                <a:schemeClr val="bg1"/>
              </a:solidFill>
              <a:effectLst>
                <a:outerShdw blurRad="38100" dist="38100" dir="2700000" algn="tl">
                  <a:srgbClr val="000000">
                    <a:alpha val="43137"/>
                  </a:srgbClr>
                </a:outerShdw>
              </a:effectLst>
            </a:endParaRPr>
          </a:p>
          <a:p>
            <a:pPr algn="ctr"/>
            <a:r>
              <a:rPr lang="en-US" b="1" u="sng" dirty="0" smtClean="0">
                <a:solidFill>
                  <a:schemeClr val="bg1"/>
                </a:solidFill>
                <a:effectLst>
                  <a:outerShdw blurRad="38100" dist="38100" dir="2700000" algn="tl">
                    <a:srgbClr val="000000">
                      <a:alpha val="43137"/>
                    </a:srgbClr>
                  </a:outerShdw>
                </a:effectLst>
              </a:rPr>
              <a:t>Figures</a:t>
            </a:r>
            <a:endParaRPr lang="en-US" b="1" u="sng" dirty="0">
              <a:solidFill>
                <a:schemeClr val="bg1"/>
              </a:solidFill>
              <a:effectLst>
                <a:outerShdw blurRad="38100" dist="38100" dir="2700000" algn="tl">
                  <a:srgbClr val="000000">
                    <a:alpha val="43137"/>
                  </a:srgbClr>
                </a:outerShdw>
              </a:effectLst>
            </a:endParaRPr>
          </a:p>
          <a:p>
            <a:endParaRPr lang="en-US" dirty="0"/>
          </a:p>
        </p:txBody>
      </p:sp>
      <p:graphicFrame>
        <p:nvGraphicFramePr>
          <p:cNvPr id="9" name="Content Placeholder 8"/>
          <p:cNvGraphicFramePr>
            <a:graphicFrameLocks noGrp="1"/>
          </p:cNvGraphicFramePr>
          <p:nvPr>
            <p:ph sz="quarter" idx="2"/>
            <p:extLst>
              <p:ext uri="{D42A27DB-BD31-4B8C-83A1-F6EECF244321}">
                <p14:modId xmlns:p14="http://schemas.microsoft.com/office/powerpoint/2010/main" val="45079748"/>
              </p:ext>
            </p:extLst>
          </p:nvPr>
        </p:nvGraphicFramePr>
        <p:xfrm>
          <a:off x="457200" y="2362200"/>
          <a:ext cx="4040188" cy="3763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p:cNvGraphicFramePr>
            <a:graphicFrameLocks noGrp="1"/>
          </p:cNvGraphicFramePr>
          <p:nvPr>
            <p:ph sz="quarter" idx="4"/>
            <p:extLst>
              <p:ext uri="{D42A27DB-BD31-4B8C-83A1-F6EECF244321}">
                <p14:modId xmlns:p14="http://schemas.microsoft.com/office/powerpoint/2010/main" val="3717424138"/>
              </p:ext>
            </p:extLst>
          </p:nvPr>
        </p:nvGraphicFramePr>
        <p:xfrm>
          <a:off x="4645025" y="2362200"/>
          <a:ext cx="4391470" cy="2867000"/>
        </p:xfrm>
        <a:graphic>
          <a:graphicData uri="http://schemas.openxmlformats.org/drawingml/2006/table">
            <a:tbl>
              <a:tblPr firstRow="1" bandRow="1">
                <a:tableStyleId>{5C22544A-7EE6-4342-B048-85BDC9FD1C3A}</a:tableStyleId>
              </a:tblPr>
              <a:tblGrid>
                <a:gridCol w="1250705"/>
                <a:gridCol w="1173572"/>
                <a:gridCol w="1173572"/>
                <a:gridCol w="793621"/>
              </a:tblGrid>
              <a:tr h="953234">
                <a:tc>
                  <a:txBody>
                    <a:bodyPr/>
                    <a:lstStyle/>
                    <a:p>
                      <a:pPr algn="l" fontAlgn="ctr"/>
                      <a:r>
                        <a:rPr lang="en-US" sz="1800" b="1" i="0" u="none" strike="noStrike" dirty="0">
                          <a:solidFill>
                            <a:srgbClr val="000000"/>
                          </a:solidFill>
                          <a:effectLst>
                            <a:outerShdw blurRad="38100" dist="38100" dir="2700000" algn="tl">
                              <a:srgbClr val="000000">
                                <a:alpha val="43137"/>
                              </a:srgbClr>
                            </a:outerShdw>
                          </a:effectLst>
                          <a:latin typeface="Agency FB"/>
                        </a:rPr>
                        <a:t> </a:t>
                      </a:r>
                    </a:p>
                  </a:txBody>
                  <a:tcPr marL="6350" marR="6350" marT="6350" marB="0" anchor="ctr"/>
                </a:tc>
                <a:tc>
                  <a:txBody>
                    <a:bodyPr/>
                    <a:lstStyle/>
                    <a:p>
                      <a:pPr algn="l" fontAlgn="ctr"/>
                      <a:r>
                        <a:rPr lang="en-US" sz="1800" b="1" i="0" u="none" strike="noStrike" dirty="0" smtClean="0">
                          <a:solidFill>
                            <a:srgbClr val="000000"/>
                          </a:solidFill>
                          <a:effectLst>
                            <a:outerShdw blurRad="38100" dist="38100" dir="2700000" algn="tl">
                              <a:srgbClr val="000000">
                                <a:alpha val="43137"/>
                              </a:srgbClr>
                            </a:outerShdw>
                          </a:effectLst>
                          <a:latin typeface="Agency FB"/>
                        </a:rPr>
                        <a:t>Balance </a:t>
                      </a:r>
                      <a:r>
                        <a:rPr lang="en-US" sz="1800" b="1" i="0" u="none" strike="noStrike" dirty="0">
                          <a:solidFill>
                            <a:srgbClr val="000000"/>
                          </a:solidFill>
                          <a:effectLst>
                            <a:outerShdw blurRad="38100" dist="38100" dir="2700000" algn="tl">
                              <a:srgbClr val="000000">
                                <a:alpha val="43137"/>
                              </a:srgbClr>
                            </a:outerShdw>
                          </a:effectLst>
                          <a:latin typeface="Agency FB"/>
                        </a:rPr>
                        <a:t>Sheet Figures</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Increase In Expense By 10%</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Impact</a:t>
                      </a:r>
                    </a:p>
                  </a:txBody>
                  <a:tcPr marL="6350" marR="6350" marT="6350" marB="0" anchor="ctr"/>
                </a:tc>
              </a:tr>
              <a:tr h="637922">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Revenue</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                   16,516 </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                   16,516 </a:t>
                      </a:r>
                    </a:p>
                  </a:txBody>
                  <a:tcPr marL="6350" marR="6350" marT="6350" marB="0" anchor="ctr"/>
                </a:tc>
                <a:tc>
                  <a:txBody>
                    <a:bodyPr/>
                    <a:lstStyle/>
                    <a:p>
                      <a:pPr algn="l" fontAlgn="ctr"/>
                      <a:endParaRPr lang="en-US" sz="1800" b="1" i="0" u="none" strike="noStrike" dirty="0">
                        <a:solidFill>
                          <a:srgbClr val="000000"/>
                        </a:solidFill>
                        <a:effectLst>
                          <a:outerShdw blurRad="38100" dist="38100" dir="2700000" algn="tl">
                            <a:srgbClr val="000000">
                              <a:alpha val="43137"/>
                            </a:srgbClr>
                          </a:outerShdw>
                        </a:effectLst>
                        <a:latin typeface="Agency FB"/>
                      </a:endParaRPr>
                    </a:p>
                  </a:txBody>
                  <a:tcPr marL="6350" marR="6350" marT="6350" marB="0" anchor="ctr"/>
                </a:tc>
              </a:tr>
              <a:tr h="637922">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Total Expense</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                  13,865 </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                   15,251 </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         1,386 </a:t>
                      </a:r>
                    </a:p>
                  </a:txBody>
                  <a:tcPr marL="6350" marR="6350" marT="6350" marB="0" anchor="ctr"/>
                </a:tc>
              </a:tr>
              <a:tr h="637922">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Profit Before Tax</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                   3,033 </a:t>
                      </a:r>
                    </a:p>
                  </a:txBody>
                  <a:tcPr marL="6350" marR="6350" marT="6350" marB="0" anchor="ctr"/>
                </a:tc>
                <a:tc>
                  <a:txBody>
                    <a:bodyPr/>
                    <a:lstStyle/>
                    <a:p>
                      <a:pPr algn="l" fontAlgn="ctr"/>
                      <a:r>
                        <a:rPr lang="en-US" sz="1800" b="1" i="0" u="none" strike="noStrike">
                          <a:solidFill>
                            <a:srgbClr val="000000"/>
                          </a:solidFill>
                          <a:effectLst>
                            <a:outerShdw blurRad="38100" dist="38100" dir="2700000" algn="tl">
                              <a:srgbClr val="000000">
                                <a:alpha val="43137"/>
                              </a:srgbClr>
                            </a:outerShdw>
                          </a:effectLst>
                          <a:latin typeface="Agency FB"/>
                        </a:rPr>
                        <a:t>                    1,265 </a:t>
                      </a:r>
                    </a:p>
                  </a:txBody>
                  <a:tcPr marL="6350" marR="6350" marT="6350" marB="0" anchor="ctr"/>
                </a:tc>
                <a:tc>
                  <a:txBody>
                    <a:bodyPr/>
                    <a:lstStyle/>
                    <a:p>
                      <a:pPr algn="l" fontAlgn="ctr"/>
                      <a:r>
                        <a:rPr lang="en-US" sz="1800" b="1" i="0" u="none" strike="noStrike" dirty="0">
                          <a:solidFill>
                            <a:srgbClr val="000000"/>
                          </a:solidFill>
                          <a:effectLst>
                            <a:outerShdw blurRad="38100" dist="38100" dir="2700000" algn="tl">
                              <a:srgbClr val="000000">
                                <a:alpha val="43137"/>
                              </a:srgbClr>
                            </a:outerShdw>
                          </a:effectLst>
                          <a:latin typeface="Agency FB"/>
                        </a:rPr>
                        <a:t> </a:t>
                      </a:r>
                      <a:endParaRPr lang="en-US" sz="1800" b="1" i="0" u="none" strike="noStrike" dirty="0" smtClean="0">
                        <a:solidFill>
                          <a:srgbClr val="000000"/>
                        </a:solidFill>
                        <a:effectLst>
                          <a:outerShdw blurRad="38100" dist="38100" dir="2700000" algn="tl">
                            <a:srgbClr val="000000">
                              <a:alpha val="43137"/>
                            </a:srgbClr>
                          </a:outerShdw>
                        </a:effectLst>
                        <a:latin typeface="Agency FB"/>
                      </a:endParaRPr>
                    </a:p>
                    <a:p>
                      <a:pPr algn="l" fontAlgn="ctr"/>
                      <a:r>
                        <a:rPr lang="en-US" sz="1800" b="1" i="0" u="none" strike="noStrike" dirty="0" smtClean="0">
                          <a:solidFill>
                            <a:srgbClr val="000000"/>
                          </a:solidFill>
                          <a:effectLst>
                            <a:outerShdw blurRad="38100" dist="38100" dir="2700000" algn="tl">
                              <a:srgbClr val="000000">
                                <a:alpha val="43137"/>
                              </a:srgbClr>
                            </a:outerShdw>
                          </a:effectLst>
                          <a:latin typeface="Agency FB"/>
                        </a:rPr>
                        <a:t>-</a:t>
                      </a:r>
                      <a:r>
                        <a:rPr lang="en-US" sz="1800" b="1" i="0" u="none" strike="noStrike" dirty="0">
                          <a:solidFill>
                            <a:srgbClr val="000000"/>
                          </a:solidFill>
                          <a:effectLst>
                            <a:outerShdw blurRad="38100" dist="38100" dir="2700000" algn="tl">
                              <a:srgbClr val="000000">
                                <a:alpha val="43137"/>
                              </a:srgbClr>
                            </a:outerShdw>
                          </a:effectLst>
                          <a:latin typeface="Agency FB"/>
                        </a:rPr>
                        <a:t>1,768 </a:t>
                      </a:r>
                    </a:p>
                  </a:txBody>
                  <a:tcPr marL="6350" marR="6350" marT="6350" marB="0" anchor="ctr"/>
                </a:tc>
              </a:tr>
            </a:tbl>
          </a:graphicData>
        </a:graphic>
      </p:graphicFrame>
      <p:sp>
        <p:nvSpPr>
          <p:cNvPr id="13" name="Rectangle 12"/>
          <p:cNvSpPr/>
          <p:nvPr/>
        </p:nvSpPr>
        <p:spPr>
          <a:xfrm>
            <a:off x="107504" y="5934670"/>
            <a:ext cx="8712968" cy="830997"/>
          </a:xfrm>
          <a:prstGeom prst="rect">
            <a:avLst/>
          </a:prstGeom>
        </p:spPr>
        <p:txBody>
          <a:bodyPr wrap="square">
            <a:spAutoFit/>
          </a:bodyPr>
          <a:lstStyle/>
          <a:p>
            <a:pPr algn="ctr"/>
            <a:r>
              <a:rPr lang="en-US" sz="2400" b="1" cap="none" spc="0" dirty="0" smtClean="0">
                <a:ln w="50800"/>
                <a:solidFill>
                  <a:schemeClr val="bg1">
                    <a:shade val="50000"/>
                  </a:schemeClr>
                </a:solidFill>
                <a:effectLst>
                  <a:outerShdw blurRad="38100" dist="38100" dir="2700000" algn="tl">
                    <a:srgbClr val="000000">
                      <a:alpha val="43137"/>
                    </a:srgbClr>
                  </a:outerShdw>
                </a:effectLst>
              </a:rPr>
              <a:t>Net Profit Impact: New Net Profit = INR 1,265 crores</a:t>
            </a:r>
          </a:p>
          <a:p>
            <a:pPr algn="ctr"/>
            <a:r>
              <a:rPr lang="en-US" sz="2400" b="1" dirty="0" smtClean="0">
                <a:ln w="50800"/>
                <a:solidFill>
                  <a:schemeClr val="bg1">
                    <a:shade val="50000"/>
                  </a:schemeClr>
                </a:solidFill>
                <a:effectLst>
                  <a:outerShdw blurRad="38100" dist="38100" dir="2700000" algn="tl">
                    <a:srgbClr val="000000">
                      <a:alpha val="43137"/>
                    </a:srgbClr>
                  </a:outerShdw>
                </a:effectLst>
              </a:rPr>
              <a:t>Decrease </a:t>
            </a:r>
            <a:r>
              <a:rPr lang="en-US" sz="2400" b="1" cap="none" spc="0" dirty="0" smtClean="0">
                <a:ln w="50800"/>
                <a:solidFill>
                  <a:schemeClr val="bg1">
                    <a:shade val="50000"/>
                  </a:schemeClr>
                </a:solidFill>
                <a:effectLst>
                  <a:outerShdw blurRad="38100" dist="38100" dir="2700000" algn="tl">
                    <a:srgbClr val="000000">
                      <a:alpha val="43137"/>
                    </a:srgbClr>
                  </a:outerShdw>
                </a:effectLst>
              </a:rPr>
              <a:t>in Net Profit: INR -1768 crores</a:t>
            </a:r>
            <a:endParaRPr lang="en-US" sz="2400" dirty="0"/>
          </a:p>
        </p:txBody>
      </p:sp>
    </p:spTree>
    <p:extLst>
      <p:ext uri="{BB962C8B-B14F-4D97-AF65-F5344CB8AC3E}">
        <p14:creationId xmlns:p14="http://schemas.microsoft.com/office/powerpoint/2010/main" val="89092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22030" y="1371600"/>
            <a:ext cx="8182418" cy="905272"/>
          </a:xfrm>
        </p:spPr>
        <p:txBody>
          <a:bodyPr/>
          <a:lstStyle/>
          <a:p>
            <a:r>
              <a:rPr lang="en-US" b="0" u="sng" dirty="0"/>
              <a:t>Strategic Implications</a:t>
            </a:r>
          </a:p>
        </p:txBody>
      </p:sp>
      <p:sp>
        <p:nvSpPr>
          <p:cNvPr id="11" name="Subtitle 10"/>
          <p:cNvSpPr>
            <a:spLocks noGrp="1"/>
          </p:cNvSpPr>
          <p:nvPr>
            <p:ph type="subTitle" idx="1"/>
          </p:nvPr>
        </p:nvSpPr>
        <p:spPr>
          <a:xfrm>
            <a:off x="179512" y="2478290"/>
            <a:ext cx="8712968" cy="4119062"/>
          </a:xfrm>
        </p:spPr>
        <p:txBody>
          <a:bodyPr>
            <a:noAutofit/>
          </a:bodyPr>
          <a:lstStyle/>
          <a:p>
            <a:r>
              <a:rPr lang="en-US" sz="1600" b="1" dirty="0">
                <a:ln w="50800"/>
                <a:solidFill>
                  <a:srgbClr val="FFFF00"/>
                </a:solidFill>
                <a:effectLst>
                  <a:outerShdw blurRad="38100" dist="38100" dir="2700000" algn="tl">
                    <a:srgbClr val="000000">
                      <a:alpha val="43137"/>
                    </a:srgbClr>
                  </a:outerShdw>
                </a:effectLst>
              </a:rPr>
              <a:t>Revenue Sensitivity: A 10% increase in revenue for Britannia Ltd., a leading player in the Indian FMCG sector, significantly boosts net profit by INR </a:t>
            </a:r>
            <a:r>
              <a:rPr lang="en-US" sz="1600" b="1" dirty="0" smtClean="0">
                <a:ln w="50800"/>
                <a:solidFill>
                  <a:srgbClr val="FFFF00"/>
                </a:solidFill>
                <a:effectLst>
                  <a:outerShdw blurRad="38100" dist="38100" dir="2700000" algn="tl">
                    <a:srgbClr val="000000">
                      <a:alpha val="43137"/>
                    </a:srgbClr>
                  </a:outerShdw>
                </a:effectLst>
              </a:rPr>
              <a:t>1,270 </a:t>
            </a:r>
            <a:r>
              <a:rPr lang="en-US" sz="1600" b="1" dirty="0">
                <a:ln w="50800"/>
                <a:solidFill>
                  <a:srgbClr val="FFFF00"/>
                </a:solidFill>
                <a:effectLst>
                  <a:outerShdw blurRad="38100" dist="38100" dir="2700000" algn="tl">
                    <a:srgbClr val="000000">
                      <a:alpha val="43137"/>
                    </a:srgbClr>
                  </a:outerShdw>
                </a:effectLst>
              </a:rPr>
              <a:t>crores. This presents a compelling opportunity for the company to pursue aggressive growth strategies, such as expanding into new markets, launching innovative products, or increasing marketing efforts to capture greater market share. Conversely, a 5% decrease in revenue, resulting in a reduction of INR </a:t>
            </a:r>
            <a:r>
              <a:rPr lang="en-US" sz="1600" b="1" dirty="0" smtClean="0">
                <a:ln w="50800"/>
                <a:solidFill>
                  <a:srgbClr val="FFFF00"/>
                </a:solidFill>
                <a:effectLst>
                  <a:outerShdw blurRad="38100" dist="38100" dir="2700000" algn="tl">
                    <a:srgbClr val="000000">
                      <a:alpha val="43137"/>
                    </a:srgbClr>
                  </a:outerShdw>
                </a:effectLst>
              </a:rPr>
              <a:t>1,207 crores </a:t>
            </a:r>
            <a:r>
              <a:rPr lang="en-US" sz="1600" b="1" dirty="0">
                <a:ln w="50800"/>
                <a:solidFill>
                  <a:srgbClr val="FFFF00"/>
                </a:solidFill>
                <a:effectLst>
                  <a:outerShdw blurRad="38100" dist="38100" dir="2700000" algn="tl">
                    <a:srgbClr val="000000">
                      <a:alpha val="43137"/>
                    </a:srgbClr>
                  </a:outerShdw>
                </a:effectLst>
              </a:rPr>
              <a:t>in net profit, underscores the inherent risk in Britannia’s reliance on consumer spending and market conditions. This potential downturn highlights the importance of having robust contingency plans, such as diversifying the product portfolio or optimizing supply chains, to mitigate revenue volatility.</a:t>
            </a:r>
          </a:p>
          <a:p>
            <a:endParaRPr lang="en-US" sz="1600" b="1" dirty="0" smtClean="0">
              <a:ln w="50800"/>
              <a:solidFill>
                <a:srgbClr val="FFFF00"/>
              </a:solidFill>
              <a:effectLst>
                <a:outerShdw blurRad="38100" dist="38100" dir="2700000" algn="tl">
                  <a:srgbClr val="000000">
                    <a:alpha val="43137"/>
                  </a:srgbClr>
                </a:outerShdw>
              </a:effectLst>
            </a:endParaRPr>
          </a:p>
          <a:p>
            <a:r>
              <a:rPr lang="en-US" sz="1600" b="1" dirty="0" smtClean="0">
                <a:ln w="50800"/>
                <a:solidFill>
                  <a:srgbClr val="FFFF00"/>
                </a:solidFill>
                <a:effectLst>
                  <a:outerShdw blurRad="38100" dist="38100" dir="2700000" algn="tl">
                    <a:srgbClr val="000000">
                      <a:alpha val="43137"/>
                    </a:srgbClr>
                  </a:outerShdw>
                </a:effectLst>
              </a:rPr>
              <a:t>Expense </a:t>
            </a:r>
            <a:r>
              <a:rPr lang="en-US" sz="1600" b="1" dirty="0">
                <a:ln w="50800"/>
                <a:solidFill>
                  <a:srgbClr val="FFFF00"/>
                </a:solidFill>
                <a:effectLst>
                  <a:outerShdw blurRad="38100" dist="38100" dir="2700000" algn="tl">
                    <a:srgbClr val="000000">
                      <a:alpha val="43137"/>
                    </a:srgbClr>
                  </a:outerShdw>
                </a:effectLst>
              </a:rPr>
              <a:t>Sensitivity: A 10% increase in total expenses reduces net profit by </a:t>
            </a:r>
            <a:r>
              <a:rPr lang="en-US" sz="1600" b="1" dirty="0" smtClean="0">
                <a:ln w="50800"/>
                <a:solidFill>
                  <a:srgbClr val="FFFF00"/>
                </a:solidFill>
                <a:effectLst>
                  <a:outerShdw blurRad="38100" dist="38100" dir="2700000" algn="tl">
                    <a:srgbClr val="000000">
                      <a:alpha val="43137"/>
                    </a:srgbClr>
                  </a:outerShdw>
                </a:effectLst>
              </a:rPr>
              <a:t>INR 1,768 crores</a:t>
            </a:r>
            <a:r>
              <a:rPr lang="en-US" sz="1600" b="1" dirty="0">
                <a:ln w="50800"/>
                <a:solidFill>
                  <a:srgbClr val="FFFF00"/>
                </a:solidFill>
                <a:effectLst>
                  <a:outerShdw blurRad="38100" dist="38100" dir="2700000" algn="tl">
                    <a:srgbClr val="000000">
                      <a:alpha val="43137"/>
                    </a:srgbClr>
                  </a:outerShdw>
                </a:effectLst>
              </a:rPr>
              <a:t>, a relatively manageable impact. This suggests that Britannia can absorb moderate cost increases, perhaps from rising raw material prices or logistical challenges, without severely affecting profitability. However, careful cost management and efficiency improvements remain crucial to sustaining margins in a competitive environment.</a:t>
            </a:r>
          </a:p>
          <a:p>
            <a:pPr algn="l"/>
            <a:endParaRPr lang="en-US" sz="1600" dirty="0">
              <a:effectLst>
                <a:outerShdw blurRad="38100" dist="38100" dir="2700000" algn="tl">
                  <a:srgbClr val="000000">
                    <a:alpha val="43137"/>
                  </a:srgbClr>
                </a:outerShdw>
              </a:effectLst>
            </a:endParaRPr>
          </a:p>
        </p:txBody>
      </p:sp>
      <p:pic>
        <p:nvPicPr>
          <p:cNvPr id="9" name="Picture 2" descr="C:\Users\banty.singh.DPSCL\Desktop\Britannia-Logo-PNG@ZEEVECT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229902"/>
            <a:ext cx="2917188" cy="103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8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062" y="1196752"/>
            <a:ext cx="5976664" cy="1152128"/>
          </a:xfrm>
        </p:spPr>
        <p:txBody>
          <a:bodyPr>
            <a:normAutofit/>
          </a:bodyPr>
          <a:lstStyle/>
          <a:p>
            <a:r>
              <a:rPr lang="en-US" sz="6600" u="sng" dirty="0"/>
              <a:t>Conclusion</a:t>
            </a:r>
          </a:p>
        </p:txBody>
      </p:sp>
      <p:sp>
        <p:nvSpPr>
          <p:cNvPr id="3" name="Content Placeholder 2"/>
          <p:cNvSpPr>
            <a:spLocks noGrp="1"/>
          </p:cNvSpPr>
          <p:nvPr>
            <p:ph idx="1"/>
          </p:nvPr>
        </p:nvSpPr>
        <p:spPr>
          <a:xfrm>
            <a:off x="0" y="2420888"/>
            <a:ext cx="9144000" cy="4293096"/>
          </a:xfrm>
        </p:spPr>
        <p:txBody>
          <a:bodyPr>
            <a:normAutofit fontScale="25000" lnSpcReduction="20000"/>
          </a:bodyPr>
          <a:lstStyle/>
          <a:p>
            <a:pPr marL="137160" indent="0">
              <a:buNone/>
            </a:pPr>
            <a:r>
              <a:rPr lang="en-US" sz="8000" b="1" dirty="0">
                <a:solidFill>
                  <a:srgbClr val="FFFF00"/>
                </a:solidFill>
                <a:effectLst>
                  <a:outerShdw blurRad="38100" dist="38100" dir="2700000" algn="tl">
                    <a:srgbClr val="000000">
                      <a:alpha val="43137"/>
                    </a:srgbClr>
                  </a:outerShdw>
                </a:effectLst>
              </a:rPr>
              <a:t>The sensitivity analysis conducted for Britannia Ltd. clearly demonstrates that both revenue and expense fluctuations have a significant impact on the company’s net profit. An increase in revenue by 10% leads to a substantial profit boost, providing Britannia with the financial leverage to further invest in growth opportunities such as product innovation, market expansion, and brand-building initiatives. This reinforces the importance of revenue enhancement strategies, particularly in expanding Britannia's presence in rural markets and capitalizing on the growing demand for health-oriented and premium products.</a:t>
            </a:r>
          </a:p>
          <a:p>
            <a:endParaRPr lang="en-US" sz="2900" b="1" dirty="0" smtClean="0">
              <a:solidFill>
                <a:srgbClr val="FFFF00"/>
              </a:solidFill>
              <a:effectLst>
                <a:outerShdw blurRad="38100" dist="38100" dir="2700000" algn="tl">
                  <a:srgbClr val="000000">
                    <a:alpha val="43137"/>
                  </a:srgbClr>
                </a:outerShdw>
              </a:effectLst>
            </a:endParaRPr>
          </a:p>
          <a:p>
            <a:pPr marL="137160" indent="0">
              <a:buNone/>
            </a:pPr>
            <a:r>
              <a:rPr lang="en-US" sz="8000" b="1" dirty="0">
                <a:solidFill>
                  <a:srgbClr val="FFFF00"/>
                </a:solidFill>
                <a:effectLst>
                  <a:outerShdw blurRad="38100" dist="38100" dir="2700000" algn="tl">
                    <a:srgbClr val="000000">
                      <a:alpha val="43137"/>
                    </a:srgbClr>
                  </a:outerShdw>
                </a:effectLst>
              </a:rPr>
              <a:t>On the other hand, a 5% decrease in revenue highlights the vulnerability of the company to market downturns or shifts in consumer behavior, emphasizing the need for risk mitigation through diversification and strategic pricing adjustments. Meanwhile, the sensitivity to expense increases, though less severe, indicates that cost management must remain a priority. Britannia should continue to focus on operational efficiencies, optimizing its supply chain, and controlling input costs to safeguard profitability</a:t>
            </a:r>
            <a:r>
              <a:rPr lang="en-US" sz="4200" b="1" dirty="0">
                <a:solidFill>
                  <a:srgbClr val="FFFF00"/>
                </a:solidFill>
                <a:effectLst>
                  <a:outerShdw blurRad="38100" dist="38100" dir="2700000" algn="tl">
                    <a:srgbClr val="000000">
                      <a:alpha val="43137"/>
                    </a:srgbClr>
                  </a:outerShdw>
                </a:effectLst>
                <a:latin typeface="Baskerville Old Face" pitchFamily="18" charset="0"/>
              </a:rPr>
              <a:t>.</a:t>
            </a:r>
          </a:p>
          <a:p>
            <a:endParaRPr lang="en-US" sz="4200" b="1" dirty="0" smtClean="0">
              <a:effectLst>
                <a:outerShdw blurRad="38100" dist="38100" dir="2700000" algn="tl">
                  <a:srgbClr val="000000">
                    <a:alpha val="43137"/>
                  </a:srgbClr>
                </a:outerShdw>
              </a:effectLst>
              <a:latin typeface="Baskerville Old Face" pitchFamily="18" charset="0"/>
            </a:endParaRPr>
          </a:p>
          <a:p>
            <a:pPr marL="137160" indent="0">
              <a:buNone/>
            </a:pPr>
            <a:endParaRPr lang="en-US" dirty="0"/>
          </a:p>
        </p:txBody>
      </p:sp>
      <p:pic>
        <p:nvPicPr>
          <p:cNvPr id="4" name="Picture 2" descr="C:\Users\banty.singh.DPSCL\Desktop\Britannia-Logo-PNG@ZEEVECT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229902"/>
            <a:ext cx="2917188" cy="103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335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234</TotalTime>
  <Words>692</Words>
  <Application>Microsoft Office PowerPoint</Application>
  <PresentationFormat>On-screen Show (4:3)</PresentationFormat>
  <Paragraphs>97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Britannia Ltd</vt:lpstr>
      <vt:lpstr>Introduction </vt:lpstr>
      <vt:lpstr>Britannia Ltd FY 2022-2023 Financial Overview</vt:lpstr>
      <vt:lpstr>Scenario 1: 10% Increase in Revenue</vt:lpstr>
      <vt:lpstr>Scenario 2: 5% Decrease in Revenue</vt:lpstr>
      <vt:lpstr>Scenario 3: 10% Increase in Total Expenses</vt:lpstr>
      <vt:lpstr>Strategic Implications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Banty Kumar Singh</dc:creator>
  <cp:lastModifiedBy>Banty Kumar Singh</cp:lastModifiedBy>
  <cp:revision>37</cp:revision>
  <dcterms:created xsi:type="dcterms:W3CDTF">2024-08-15T12:39:56Z</dcterms:created>
  <dcterms:modified xsi:type="dcterms:W3CDTF">2024-08-16T11:11:20Z</dcterms:modified>
</cp:coreProperties>
</file>