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  <p:sldMasterId id="2147484054" r:id="rId2"/>
  </p:sldMasterIdLst>
  <p:notesMasterIdLst>
    <p:notesMasterId r:id="rId7"/>
  </p:notesMasterIdLst>
  <p:sldIdLst>
    <p:sldId id="327" r:id="rId3"/>
    <p:sldId id="329" r:id="rId4"/>
    <p:sldId id="328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E9EBF5"/>
    <a:srgbClr val="2F5597"/>
    <a:srgbClr val="8FAADC"/>
    <a:srgbClr val="FFD966"/>
    <a:srgbClr val="FFE699"/>
    <a:srgbClr val="A9D18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A409-DDA8-45FF-A0F4-556BD255F82E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1D206-9D22-409B-8775-2674B1EA7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72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CFBB-613C-4C94-9251-F970DD84188B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27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06C-E78D-41E4-8E22-C4E5EA8838FD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DC88-9830-48DB-AAFA-E382E7C7BB53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4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B2AD4D-DC7D-4BB3-97A6-FBFAF4F0F20B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320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3920-6E7A-4812-ABBE-E4C1FDD988C2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18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6DBAED-9A6C-4B54-9682-D57347C2C80B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0933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A449-4C05-4C71-ADD6-7006A2EC95CE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9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309D-9564-455F-8219-1A79389E0626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96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7581-936B-4E7A-B52A-F50D5256A3F3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95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4AE6-177B-4152-97DF-D127B2438825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2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8A4EA6-61B8-402D-810A-C4F7591E2BC8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6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FF6E-2845-47E3-803D-5DD1C95B0878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93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91BA0-1FF3-411A-9AC2-0B8B983AB32F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546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B141-8362-41E8-9A48-709C9E018AC3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6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0BA-B3D4-44FD-988A-516A64AA52B4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C079-049D-4F1A-916F-05E7E056AF69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8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BB57-4E9D-4A48-BA21-36BB85551A32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5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6B5E-77C8-4A65-86B4-7CDF438A97BA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3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5361-FE4A-4C56-BC1D-9E75F0C7DAFE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B118-01F2-42E5-AE3D-A4AA9CD48294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7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B2C-C6A5-4391-9621-F7B65A46790A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55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58E-DF02-4FEA-BBAA-A54F7834B39B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807ACF-3528-44AF-B579-B9D650CF6871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0372FB4-DDCB-4EB7-9AFC-501822AD490A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2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予定のスケジュール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4D80002-FED2-1012-D231-AAA60D09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97198"/>
              </p:ext>
            </p:extLst>
          </p:nvPr>
        </p:nvGraphicFramePr>
        <p:xfrm>
          <a:off x="819150" y="1181100"/>
          <a:ext cx="11117968" cy="4076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19">
                  <a:extLst>
                    <a:ext uri="{9D8B030D-6E8A-4147-A177-3AD203B41FA5}">
                      <a16:colId xmlns:a16="http://schemas.microsoft.com/office/drawing/2014/main" val="1233703570"/>
                    </a:ext>
                  </a:extLst>
                </a:gridCol>
                <a:gridCol w="1069969">
                  <a:extLst>
                    <a:ext uri="{9D8B030D-6E8A-4147-A177-3AD203B41FA5}">
                      <a16:colId xmlns:a16="http://schemas.microsoft.com/office/drawing/2014/main" val="3819173591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108352492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452683993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393677480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289267647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5847478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02993731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36389059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04410697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52992628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170587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21531106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3163235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13767907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4880389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1702325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01876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05898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59732660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2563772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3572177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78124138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658762131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73147124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40270565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837004212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90442750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24355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581509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401481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6853152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121530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6601409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86436053"/>
                    </a:ext>
                  </a:extLst>
                </a:gridCol>
              </a:tblGrid>
              <a:tr h="3002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No.</a:t>
                      </a:r>
                      <a:endParaRPr 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作業名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期間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進捗率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 dirty="0">
                          <a:effectLst/>
                        </a:rPr>
                        <a:t>2023</a:t>
                      </a:r>
                      <a:r>
                        <a:rPr lang="ja-JP" altLang="en-US" sz="1000" u="none" strike="noStrike" dirty="0">
                          <a:effectLst/>
                        </a:rPr>
                        <a:t>年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2024</a:t>
                      </a:r>
                      <a:r>
                        <a:rPr lang="ja-JP" altLang="en-US" sz="1000" u="none" strike="noStrike">
                          <a:effectLst/>
                        </a:rPr>
                        <a:t>年</a:t>
                      </a:r>
                      <a:endParaRPr lang="ja-JP" altLang="en-US" sz="10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53344"/>
                  </a:ext>
                </a:extLst>
              </a:tr>
              <a:tr h="3002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開始日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終了日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10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943"/>
                  </a:ext>
                </a:extLst>
              </a:tr>
              <a:tr h="2887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1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2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3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5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6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6187"/>
                  </a:ext>
                </a:extLst>
              </a:tr>
              <a:tr h="3002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ACSystem</a:t>
                      </a:r>
                      <a:endParaRPr lang="en-US" sz="12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秋休み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冬休み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96791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24144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要件定義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284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4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949853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5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外部設計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23/10/12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857326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6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内部設計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04800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7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コーディング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45%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0709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8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42931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9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卒研発表準備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24/2/9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24/2/14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0543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10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卒研発表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24/2/15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43741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11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779666"/>
                  </a:ext>
                </a:extLst>
              </a:tr>
            </a:tbl>
          </a:graphicData>
        </a:graphic>
      </p:graphicFrame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8EFD5C81-C770-B857-7F08-732BE85148BD}"/>
              </a:ext>
            </a:extLst>
          </p:cNvPr>
          <p:cNvSpPr/>
          <p:nvPr/>
        </p:nvSpPr>
        <p:spPr>
          <a:xfrm flipH="1">
            <a:off x="6425468" y="2075802"/>
            <a:ext cx="45719" cy="318200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D111BB-4DE8-4E35-8CE7-F0915810C044}"/>
              </a:ext>
            </a:extLst>
          </p:cNvPr>
          <p:cNvSpPr txBox="1"/>
          <p:nvPr/>
        </p:nvSpPr>
        <p:spPr>
          <a:xfrm>
            <a:off x="6378134" y="525780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↑ </a:t>
            </a:r>
            <a:r>
              <a:rPr kumimoji="1" lang="en-US" altLang="ja-JP" sz="1200" dirty="0"/>
              <a:t>…</a:t>
            </a:r>
            <a:r>
              <a:rPr kumimoji="1" lang="ja-JP" altLang="en-US" sz="1200" dirty="0"/>
              <a:t> 現在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6E9A38-212D-4E11-8FA1-B2ED4FA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実際のスケジュール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4D80002-FED2-1012-D231-AAA60D09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85066"/>
              </p:ext>
            </p:extLst>
          </p:nvPr>
        </p:nvGraphicFramePr>
        <p:xfrm>
          <a:off x="819150" y="1181100"/>
          <a:ext cx="11117968" cy="4076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19">
                  <a:extLst>
                    <a:ext uri="{9D8B030D-6E8A-4147-A177-3AD203B41FA5}">
                      <a16:colId xmlns:a16="http://schemas.microsoft.com/office/drawing/2014/main" val="1233703570"/>
                    </a:ext>
                  </a:extLst>
                </a:gridCol>
                <a:gridCol w="1069969">
                  <a:extLst>
                    <a:ext uri="{9D8B030D-6E8A-4147-A177-3AD203B41FA5}">
                      <a16:colId xmlns:a16="http://schemas.microsoft.com/office/drawing/2014/main" val="3819173591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108352492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452683993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393677480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289267647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5847478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02993731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36389059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04410697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52992628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170587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21531106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3163235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13767907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4880389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1702325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01876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05898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59732660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2563772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3572177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78124138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658762131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73147124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40270565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837004212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90442750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24355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581509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401481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6853152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121530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6601409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86436053"/>
                    </a:ext>
                  </a:extLst>
                </a:gridCol>
              </a:tblGrid>
              <a:tr h="3002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No.</a:t>
                      </a:r>
                      <a:endParaRPr 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作業名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期間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進捗率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 dirty="0">
                          <a:effectLst/>
                        </a:rPr>
                        <a:t>2023</a:t>
                      </a:r>
                      <a:r>
                        <a:rPr lang="ja-JP" altLang="en-US" sz="1000" u="none" strike="noStrike" dirty="0">
                          <a:effectLst/>
                        </a:rPr>
                        <a:t>年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2024</a:t>
                      </a:r>
                      <a:r>
                        <a:rPr lang="ja-JP" altLang="en-US" sz="1000" u="none" strike="noStrike">
                          <a:effectLst/>
                        </a:rPr>
                        <a:t>年</a:t>
                      </a:r>
                      <a:endParaRPr lang="ja-JP" altLang="en-US" sz="10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53344"/>
                  </a:ext>
                </a:extLst>
              </a:tr>
              <a:tr h="3002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開始日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終了日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10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943"/>
                  </a:ext>
                </a:extLst>
              </a:tr>
              <a:tr h="2887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1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2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3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5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6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6187"/>
                  </a:ext>
                </a:extLst>
              </a:tr>
              <a:tr h="3002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ACSystem</a:t>
                      </a:r>
                      <a:endParaRPr lang="en-US" sz="12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秋休み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冬休み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96791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24144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要件定義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284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4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949853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5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外部設計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23/10/12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857326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6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内部設計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04800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7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コーディング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45%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0709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8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42931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9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卒研発表準備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24/2/9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24/2/14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0543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10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卒研発表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24/2/15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43741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11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779666"/>
                  </a:ext>
                </a:extLst>
              </a:tr>
            </a:tbl>
          </a:graphicData>
        </a:graphic>
      </p:graphicFrame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8EFD5C81-C770-B857-7F08-732BE85148BD}"/>
              </a:ext>
            </a:extLst>
          </p:cNvPr>
          <p:cNvSpPr/>
          <p:nvPr/>
        </p:nvSpPr>
        <p:spPr>
          <a:xfrm flipH="1">
            <a:off x="6425468" y="2075802"/>
            <a:ext cx="45719" cy="318200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D111BB-4DE8-4E35-8CE7-F0915810C044}"/>
              </a:ext>
            </a:extLst>
          </p:cNvPr>
          <p:cNvSpPr txBox="1"/>
          <p:nvPr/>
        </p:nvSpPr>
        <p:spPr>
          <a:xfrm>
            <a:off x="6378134" y="525780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↑ </a:t>
            </a:r>
            <a:r>
              <a:rPr kumimoji="1" lang="en-US" altLang="ja-JP" sz="1200" dirty="0"/>
              <a:t>…</a:t>
            </a:r>
            <a:r>
              <a:rPr kumimoji="1" lang="ja-JP" altLang="en-US" sz="1200" dirty="0"/>
              <a:t> 現在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A3D3403F-B88D-4D26-BC1F-745B01C9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B40B9E09-921B-4DEE-AA55-67E310DE71E0}"/>
              </a:ext>
            </a:extLst>
          </p:cNvPr>
          <p:cNvSpPr/>
          <p:nvPr/>
        </p:nvSpPr>
        <p:spPr>
          <a:xfrm flipH="1">
            <a:off x="5106253" y="3515604"/>
            <a:ext cx="36000" cy="3024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D90A6C62-8A00-450E-9E75-2990749B2C40}"/>
              </a:ext>
            </a:extLst>
          </p:cNvPr>
          <p:cNvSpPr/>
          <p:nvPr/>
        </p:nvSpPr>
        <p:spPr>
          <a:xfrm flipH="1">
            <a:off x="5625367" y="3515604"/>
            <a:ext cx="36000" cy="3024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99E586B4-95E3-4D77-90DE-2CD9EBC50C5D}"/>
              </a:ext>
            </a:extLst>
          </p:cNvPr>
          <p:cNvSpPr/>
          <p:nvPr/>
        </p:nvSpPr>
        <p:spPr>
          <a:xfrm rot="5400000" flipH="1">
            <a:off x="5356907" y="3264948"/>
            <a:ext cx="36000" cy="53731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A94A8A53-564D-4F46-A851-7CBEB4C2C3AA}"/>
              </a:ext>
            </a:extLst>
          </p:cNvPr>
          <p:cNvSpPr/>
          <p:nvPr/>
        </p:nvSpPr>
        <p:spPr>
          <a:xfrm rot="5400000" flipH="1">
            <a:off x="5356712" y="3531350"/>
            <a:ext cx="36000" cy="53731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399D51-C7DB-460D-92F7-29EF49293FEC}"/>
              </a:ext>
            </a:extLst>
          </p:cNvPr>
          <p:cNvSpPr txBox="1"/>
          <p:nvPr/>
        </p:nvSpPr>
        <p:spPr>
          <a:xfrm>
            <a:off x="819150" y="6084054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変更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  <a:r>
              <a:rPr kumimoji="1" lang="ja-JP" altLang="en-US" dirty="0"/>
              <a:t>内部設計に少し変更があり、追加するページが増えたが、全体スケジュール的に問題はない。</a:t>
            </a:r>
          </a:p>
        </p:txBody>
      </p:sp>
    </p:spTree>
    <p:extLst>
      <p:ext uri="{BB962C8B-B14F-4D97-AF65-F5344CB8AC3E}">
        <p14:creationId xmlns:p14="http://schemas.microsoft.com/office/powerpoint/2010/main" val="265879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設計進捗報告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EFD77-C1C7-4538-9344-06AD7D28289D}"/>
              </a:ext>
            </a:extLst>
          </p:cNvPr>
          <p:cNvSpPr txBox="1"/>
          <p:nvPr/>
        </p:nvSpPr>
        <p:spPr>
          <a:xfrm>
            <a:off x="1238247" y="916009"/>
            <a:ext cx="10953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今週の予定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・発表資料の作成</a:t>
            </a:r>
            <a:endParaRPr kumimoji="1" lang="en-US" altLang="ja-JP" dirty="0"/>
          </a:p>
          <a:p>
            <a:r>
              <a:rPr kumimoji="1" lang="ja-JP" altLang="en-US" dirty="0"/>
              <a:t>　・ユーザーインターフェースの改善 （デバッグも兼ねたフィードバックを行ってもらう）</a:t>
            </a:r>
            <a:endParaRPr kumimoji="1" lang="en-US" altLang="ja-JP" dirty="0"/>
          </a:p>
          <a:p>
            <a:r>
              <a:rPr kumimoji="1" lang="ja-JP" altLang="en-US" dirty="0"/>
              <a:t>　・</a:t>
            </a:r>
            <a:r>
              <a:rPr kumimoji="1" lang="en-US" altLang="ja-JP" dirty="0"/>
              <a:t>Utils</a:t>
            </a:r>
            <a:r>
              <a:rPr kumimoji="1" lang="ja-JP" altLang="en-US" dirty="0"/>
              <a:t>の関数見直し</a:t>
            </a:r>
            <a:endParaRPr kumimoji="1" lang="en-US" altLang="ja-JP" dirty="0"/>
          </a:p>
          <a:p>
            <a:r>
              <a:rPr kumimoji="1" lang="ja-JP" altLang="en-US" dirty="0"/>
              <a:t>　・ディレクトリの命名見直し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5DAE79-942F-430D-B32A-C889126FABCB}"/>
              </a:ext>
            </a:extLst>
          </p:cNvPr>
          <p:cNvSpPr txBox="1"/>
          <p:nvPr/>
        </p:nvSpPr>
        <p:spPr>
          <a:xfrm>
            <a:off x="1238248" y="3025244"/>
            <a:ext cx="10953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今週の実績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予定通り発表資料作成、</a:t>
            </a:r>
            <a:r>
              <a:rPr kumimoji="1" lang="en-US" altLang="ja-JP" dirty="0"/>
              <a:t>Utils</a:t>
            </a:r>
            <a:r>
              <a:rPr kumimoji="1" lang="ja-JP" altLang="en-US" dirty="0"/>
              <a:t>の関数見直し、ディレクトリの命名見直しを行い、</a:t>
            </a:r>
            <a:endParaRPr kumimoji="1" lang="en-US" altLang="ja-JP" dirty="0"/>
          </a:p>
          <a:p>
            <a:r>
              <a:rPr kumimoji="1" lang="ja-JP" altLang="en-US" dirty="0"/>
              <a:t>　いくつかの変更点・修正点が見つかった。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しかし、ユーザーインターフェースにはまだまだ改善点が必要と感じる。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89BEEF-C3F6-42F5-8B34-782A18C11882}"/>
              </a:ext>
            </a:extLst>
          </p:cNvPr>
          <p:cNvSpPr txBox="1"/>
          <p:nvPr/>
        </p:nvSpPr>
        <p:spPr>
          <a:xfrm>
            <a:off x="1238247" y="5134480"/>
            <a:ext cx="1095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来週の予定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・引き続きユーザーインターフェースの改善に努める</a:t>
            </a:r>
            <a:endParaRPr kumimoji="1" lang="en-US" altLang="ja-JP" dirty="0"/>
          </a:p>
          <a:p>
            <a:r>
              <a:rPr kumimoji="1" lang="ja-JP" altLang="en-US" dirty="0"/>
              <a:t>　・管理者側のプログラムの作成に取り掛かる</a:t>
            </a:r>
            <a:endParaRPr kumimoji="1" lang="en-US" altLang="ja-JP" dirty="0"/>
          </a:p>
          <a:p>
            <a:r>
              <a:rPr kumimoji="1" lang="ja-JP" altLang="en-US" dirty="0"/>
              <a:t>　・現在のプロフィール編集画面がかなり管理者側の要求値な為、新しくプロフィール編集画面を作成</a:t>
            </a:r>
            <a:endParaRPr kumimoji="1"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2CC397-07F6-4C92-99A6-3298FC5F27A3}"/>
              </a:ext>
            </a:extLst>
          </p:cNvPr>
          <p:cNvSpPr/>
          <p:nvPr/>
        </p:nvSpPr>
        <p:spPr>
          <a:xfrm>
            <a:off x="11136922" y="152400"/>
            <a:ext cx="851875" cy="586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A7DD49-9594-4386-9643-B1D2FB959A93}"/>
              </a:ext>
            </a:extLst>
          </p:cNvPr>
          <p:cNvSpPr txBox="1"/>
          <p:nvPr/>
        </p:nvSpPr>
        <p:spPr>
          <a:xfrm>
            <a:off x="11070492" y="1524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自己評価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9948AC-9162-439C-8D7D-246F690C41D3}"/>
              </a:ext>
            </a:extLst>
          </p:cNvPr>
          <p:cNvSpPr txBox="1"/>
          <p:nvPr/>
        </p:nvSpPr>
        <p:spPr>
          <a:xfrm>
            <a:off x="11309500" y="3781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/5</a:t>
            </a:r>
            <a:r>
              <a:rPr kumimoji="1" lang="ja-JP" altLang="en-US" dirty="0"/>
              <a:t> 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03619F-F0C0-4285-8EFF-6DE111FABAAA}"/>
              </a:ext>
            </a:extLst>
          </p:cNvPr>
          <p:cNvSpPr txBox="1"/>
          <p:nvPr/>
        </p:nvSpPr>
        <p:spPr>
          <a:xfrm>
            <a:off x="11088927" y="3238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４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52858B1-F65A-4401-B595-91F9A71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2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8FFB3F-0F2C-48C9-AC3F-0D7612CA2F34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1">
                    <a:lumMod val="50000"/>
                  </a:schemeClr>
                </a:solidFill>
              </a:rPr>
              <a:t>ACSystem</a:t>
            </a:r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kumimoji="1" lang="en-US" altLang="ja-JP" sz="2800" dirty="0">
                <a:solidFill>
                  <a:schemeClr val="accent1">
                    <a:lumMod val="50000"/>
                  </a:schemeClr>
                </a:solidFill>
              </a:rPr>
              <a:t>QCD</a:t>
            </a:r>
            <a:r>
              <a:rPr kumimoji="1" lang="en-US" altLang="ja-JP" sz="1050" dirty="0">
                <a:solidFill>
                  <a:schemeClr val="accent1">
                    <a:lumMod val="50000"/>
                  </a:schemeClr>
                </a:solidFill>
              </a:rPr>
              <a:t>〈</a:t>
            </a:r>
            <a:r>
              <a:rPr kumimoji="1" lang="ja-JP" altLang="en-US" sz="1050" dirty="0">
                <a:solidFill>
                  <a:schemeClr val="accent1">
                    <a:lumMod val="50000"/>
                  </a:schemeClr>
                </a:solidFill>
              </a:rPr>
              <a:t>品質、コスト、納期</a:t>
            </a:r>
            <a:r>
              <a:rPr kumimoji="1" lang="en-US" altLang="ja-JP" sz="1050" dirty="0">
                <a:solidFill>
                  <a:schemeClr val="accent1">
                    <a:lumMod val="50000"/>
                  </a:schemeClr>
                </a:solidFill>
              </a:rPr>
              <a:t>〉</a:t>
            </a:r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に影響する課題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9DABB-3ED5-4F7B-9005-E719D2376ECC}"/>
              </a:ext>
            </a:extLst>
          </p:cNvPr>
          <p:cNvSpPr txBox="1"/>
          <p:nvPr/>
        </p:nvSpPr>
        <p:spPr>
          <a:xfrm>
            <a:off x="1238249" y="1447574"/>
            <a:ext cx="109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現時点では、重要課題は発生していません。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355360-7613-4F70-A651-198DE1F6F3B5}"/>
              </a:ext>
            </a:extLst>
          </p:cNvPr>
          <p:cNvSpPr txBox="1"/>
          <p:nvPr/>
        </p:nvSpPr>
        <p:spPr>
          <a:xfrm>
            <a:off x="1238244" y="2541236"/>
            <a:ext cx="10953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品質に関する課題と改善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・ユーザーインターフェースの改善に必要なフィードバックがほしい</a:t>
            </a:r>
            <a:endParaRPr kumimoji="1" lang="en-US" altLang="ja-JP" dirty="0"/>
          </a:p>
          <a:p>
            <a:r>
              <a:rPr kumimoji="1" lang="ja-JP" altLang="en-US" dirty="0"/>
              <a:t>　　→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月の週に浜野先生の授業の一部時間をお借りし、一年生たちによるフィードバックをもらう。</a:t>
            </a:r>
            <a:endParaRPr kumimoji="1"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703A9E-68F6-44A2-81AD-3747750CD9E9}"/>
              </a:ext>
            </a:extLst>
          </p:cNvPr>
          <p:cNvSpPr txBox="1"/>
          <p:nvPr/>
        </p:nvSpPr>
        <p:spPr>
          <a:xfrm>
            <a:off x="1238245" y="4065585"/>
            <a:ext cx="1095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コストに関する課題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・現状、見つかっていない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BBCA2EA-C6CF-4DAF-9A7C-387EA70174A7}"/>
              </a:ext>
            </a:extLst>
          </p:cNvPr>
          <p:cNvSpPr txBox="1"/>
          <p:nvPr/>
        </p:nvSpPr>
        <p:spPr>
          <a:xfrm>
            <a:off x="1238246" y="5589934"/>
            <a:ext cx="10953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納期に関する課題と改善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・現在、まだサーバー管理に関する詳しい要件を調べていないため、早急に見直す</a:t>
            </a:r>
            <a:endParaRPr kumimoji="1" lang="en-US" altLang="ja-JP" dirty="0"/>
          </a:p>
          <a:p>
            <a:r>
              <a:rPr kumimoji="1" lang="ja-JP" altLang="en-US" dirty="0"/>
              <a:t>　　→</a:t>
            </a:r>
            <a:r>
              <a:rPr kumimoji="1" lang="en-US" altLang="ja-JP" dirty="0"/>
              <a:t>ULSJ</a:t>
            </a:r>
            <a:r>
              <a:rPr kumimoji="1" lang="ja-JP" altLang="en-US" dirty="0"/>
              <a:t>チームが同じくサーバー経由の公開を見通すため、協力し設計等を進める。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0016FD7-F693-486A-BD1E-2AA72C5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5668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トリミン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103</TotalTime>
  <Words>1150</Words>
  <Application>Microsoft Office PowerPoint</Application>
  <PresentationFormat>ワイド画面</PresentationFormat>
  <Paragraphs>765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メイリオ</vt:lpstr>
      <vt:lpstr>游ゴシック</vt:lpstr>
      <vt:lpstr>游ゴシック</vt:lpstr>
      <vt:lpstr>Calibri</vt:lpstr>
      <vt:lpstr>Calibri Light</vt:lpstr>
      <vt:lpstr>Franklin Gothic Book</vt:lpstr>
      <vt:lpstr>Wingdings 2</vt:lpstr>
      <vt:lpstr>HDOfficeLightV0</vt:lpstr>
      <vt:lpstr>トリミング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26</cp:revision>
  <dcterms:created xsi:type="dcterms:W3CDTF">2023-11-15T04:54:20Z</dcterms:created>
  <dcterms:modified xsi:type="dcterms:W3CDTF">2023-11-16T02:10:00Z</dcterms:modified>
</cp:coreProperties>
</file>