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  <p:sldMasterId id="2147484054" r:id="rId2"/>
  </p:sldMasterIdLst>
  <p:notesMasterIdLst>
    <p:notesMasterId r:id="rId7"/>
  </p:notesMasterIdLst>
  <p:sldIdLst>
    <p:sldId id="327" r:id="rId3"/>
    <p:sldId id="330" r:id="rId4"/>
    <p:sldId id="328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E699"/>
    <a:srgbClr val="548235"/>
    <a:srgbClr val="E9EBF5"/>
    <a:srgbClr val="2F5597"/>
    <a:srgbClr val="8FAADC"/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A409-DDA8-45FF-A0F4-556BD255F82E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D206-9D22-409B-8775-2674B1EA72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2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FBB-613C-4C94-9251-F970DD84188B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27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B06C-E78D-41E4-8E22-C4E5EA8838FD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6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DC88-9830-48DB-AAFA-E382E7C7BB53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4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B2AD4D-DC7D-4BB3-97A6-FBFAF4F0F20B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320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3920-6E7A-4812-ABBE-E4C1FDD988C2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18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6DBAED-9A6C-4B54-9682-D57347C2C80B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93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A449-4C05-4C71-ADD6-7006A2EC95CE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309D-9564-455F-8219-1A79389E0626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96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7581-936B-4E7A-B52A-F50D5256A3F3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9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4AE6-177B-4152-97DF-D127B2438825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2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8A4EA6-61B8-402D-810A-C4F7591E2BC8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6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FF6E-2845-47E3-803D-5DD1C95B0878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9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391BA0-1FF3-411A-9AC2-0B8B983AB32F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46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B141-8362-41E8-9A48-709C9E018AC3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26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0BA-B3D4-44FD-988A-516A64AA52B4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C079-049D-4F1A-916F-05E7E056AF69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BB57-4E9D-4A48-BA21-36BB85551A32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5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6B5E-77C8-4A65-86B4-7CDF438A97BA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3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5361-FE4A-4C56-BC1D-9E75F0C7DAFE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B118-01F2-42E5-AE3D-A4AA9CD48294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7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8B2C-C6A5-4391-9621-F7B65A46790A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58E-DF02-4FEA-BBAA-A54F7834B39B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807ACF-3528-44AF-B579-B9D650CF6871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0372FB4-DDCB-4EB7-9AFC-501822AD490A}" type="datetime1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CC5CF3-E6B9-414F-A00D-11DD86F95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22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ACSYSTEM_&#12460;&#12531;&#12488;&#12481;&#12515;&#12540;&#12488;.xlsx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予定のスケジュール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92529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78%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30%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7952000" y="2075801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7848473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6E9A38-212D-4E11-8FA1-B2ED4FA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DA0001-C132-1309-FBAD-F00D9EEA221A}"/>
              </a:ext>
            </a:extLst>
          </p:cNvPr>
          <p:cNvSpPr txBox="1"/>
          <p:nvPr/>
        </p:nvSpPr>
        <p:spPr>
          <a:xfrm>
            <a:off x="0" y="611483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i="1" u="sng" dirty="0">
                <a:solidFill>
                  <a:schemeClr val="accent1"/>
                </a:solidFill>
                <a:hlinkClick r:id="rId2" action="ppaction://hlinkfile"/>
              </a:rPr>
              <a:t>コーディングの詳細</a:t>
            </a:r>
            <a:endParaRPr kumimoji="1" lang="ja-JP" altLang="en-US" sz="1600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実際のスケジュール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4D80002-FED2-1012-D231-AAA60D09D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75304"/>
              </p:ext>
            </p:extLst>
          </p:nvPr>
        </p:nvGraphicFramePr>
        <p:xfrm>
          <a:off x="819150" y="1181100"/>
          <a:ext cx="11117968" cy="4076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19">
                  <a:extLst>
                    <a:ext uri="{9D8B030D-6E8A-4147-A177-3AD203B41FA5}">
                      <a16:colId xmlns:a16="http://schemas.microsoft.com/office/drawing/2014/main" val="1233703570"/>
                    </a:ext>
                  </a:extLst>
                </a:gridCol>
                <a:gridCol w="1069969">
                  <a:extLst>
                    <a:ext uri="{9D8B030D-6E8A-4147-A177-3AD203B41FA5}">
                      <a16:colId xmlns:a16="http://schemas.microsoft.com/office/drawing/2014/main" val="3819173591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108352492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452683993"/>
                    </a:ext>
                  </a:extLst>
                </a:gridCol>
                <a:gridCol w="635079">
                  <a:extLst>
                    <a:ext uri="{9D8B030D-6E8A-4147-A177-3AD203B41FA5}">
                      <a16:colId xmlns:a16="http://schemas.microsoft.com/office/drawing/2014/main" val="393677480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289267647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5847478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029937314"/>
                    </a:ext>
                  </a:extLst>
                </a:gridCol>
                <a:gridCol w="266918">
                  <a:extLst>
                    <a:ext uri="{9D8B030D-6E8A-4147-A177-3AD203B41FA5}">
                      <a16:colId xmlns:a16="http://schemas.microsoft.com/office/drawing/2014/main" val="36389059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04410697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52992628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170587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215311066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3163235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13767907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4880389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1702325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401876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05898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59732660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02563772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35721777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781241389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658762131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73147124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402705658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837004212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390442750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2435553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4265815090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4014811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568531527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812153034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2166014095"/>
                    </a:ext>
                  </a:extLst>
                </a:gridCol>
                <a:gridCol w="262316">
                  <a:extLst>
                    <a:ext uri="{9D8B030D-6E8A-4147-A177-3AD203B41FA5}">
                      <a16:colId xmlns:a16="http://schemas.microsoft.com/office/drawing/2014/main" val="1586436053"/>
                    </a:ext>
                  </a:extLst>
                </a:gridCol>
              </a:tblGrid>
              <a:tr h="3002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No.</a:t>
                      </a:r>
                      <a:endParaRPr 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作業名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期間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進捗率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2023</a:t>
                      </a:r>
                      <a:r>
                        <a:rPr lang="ja-JP" altLang="en-US" sz="1000" u="none" strike="noStrike" dirty="0">
                          <a:effectLst/>
                        </a:rPr>
                        <a:t>年</a:t>
                      </a:r>
                      <a:endParaRPr lang="ja-JP" altLang="en-US" sz="10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2024</a:t>
                      </a:r>
                      <a:r>
                        <a:rPr lang="ja-JP" altLang="en-US" sz="1000" u="none" strike="noStrike">
                          <a:effectLst/>
                        </a:rPr>
                        <a:t>年</a:t>
                      </a:r>
                      <a:endParaRPr lang="ja-JP" altLang="en-US" sz="10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53344"/>
                  </a:ext>
                </a:extLst>
              </a:tr>
              <a:tr h="3002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開始日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終了日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10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月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8943"/>
                  </a:ext>
                </a:extLst>
              </a:tr>
              <a:tr h="288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1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2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3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5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>
                          <a:effectLst/>
                        </a:rPr>
                        <a:t>6</a:t>
                      </a:r>
                      <a:r>
                        <a:rPr lang="ja-JP" altLang="en-US" sz="1050" u="none" strike="noStrike">
                          <a:effectLst/>
                        </a:rPr>
                        <a:t>週</a:t>
                      </a:r>
                      <a:endParaRPr lang="ja-JP" altLang="en-US" sz="105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3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5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50" u="none" strike="noStrike" dirty="0">
                          <a:effectLst/>
                        </a:rPr>
                        <a:t>6</a:t>
                      </a:r>
                      <a:r>
                        <a:rPr lang="ja-JP" altLang="en-US" sz="1050" u="none" strike="noStrike" dirty="0">
                          <a:effectLst/>
                        </a:rPr>
                        <a:t>週</a:t>
                      </a:r>
                      <a:endParaRPr lang="ja-JP" altLang="en-US" sz="105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6187"/>
                  </a:ext>
                </a:extLst>
              </a:tr>
              <a:tr h="30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1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ACSystem</a:t>
                      </a:r>
                      <a:endParaRPr lang="en-US" sz="12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秋休み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冬休み</a:t>
                      </a:r>
                      <a:endParaRPr lang="ja-JP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696791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2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24144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3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要件定義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284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 dirty="0">
                          <a:effectLst/>
                        </a:rPr>
                        <a:t>4</a:t>
                      </a:r>
                      <a:endParaRPr lang="en-US" altLang="ja-JP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949853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5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外部設計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23/10/12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857326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6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　内部設計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23/10/10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100%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800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7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コーディング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23/10/19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78%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kumimoji="1" lang="ja-JP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007099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8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テスト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進行中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30%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29314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9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卒研発表準備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24/2/9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24/2/14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30543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10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卒研発表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24/2/15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24/2/16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u="none" strike="noStrike" dirty="0">
                          <a:effectLst/>
                        </a:rPr>
                        <a:t>0%</a:t>
                      </a:r>
                      <a:endParaRPr lang="en-US" altLang="ja-JP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437415"/>
                  </a:ext>
                </a:extLst>
              </a:tr>
              <a:tr h="288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700" u="none" strike="noStrike">
                          <a:effectLst/>
                        </a:rPr>
                        <a:t>11</a:t>
                      </a:r>
                      <a:endParaRPr lang="en-US" altLang="ja-JP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>
                          <a:effectLst/>
                        </a:rPr>
                        <a:t>　</a:t>
                      </a:r>
                      <a:endParaRPr lang="ja-JP" altLang="en-US" sz="700" b="0" i="0" u="none" strike="noStrike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u="none" strike="noStrike" dirty="0">
                          <a:effectLst/>
                        </a:rPr>
                        <a:t>　</a:t>
                      </a:r>
                      <a:endParaRPr lang="ja-JP" altLang="en-US" sz="700" b="0" i="0" u="none" strike="noStrike" dirty="0">
                        <a:solidFill>
                          <a:srgbClr val="161616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779666"/>
                  </a:ext>
                </a:extLst>
              </a:tr>
            </a:tbl>
          </a:graphicData>
        </a:graphic>
      </p:graphicFrame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8EFD5C81-C770-B857-7F08-732BE85148BD}"/>
              </a:ext>
            </a:extLst>
          </p:cNvPr>
          <p:cNvSpPr/>
          <p:nvPr/>
        </p:nvSpPr>
        <p:spPr>
          <a:xfrm flipH="1">
            <a:off x="7961005" y="2075802"/>
            <a:ext cx="45719" cy="318200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D111BB-4DE8-4E35-8CE7-F0915810C044}"/>
              </a:ext>
            </a:extLst>
          </p:cNvPr>
          <p:cNvSpPr txBox="1"/>
          <p:nvPr/>
        </p:nvSpPr>
        <p:spPr>
          <a:xfrm>
            <a:off x="7873302" y="525780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↑ </a:t>
            </a:r>
            <a:r>
              <a:rPr kumimoji="1" lang="en-US" altLang="ja-JP" sz="1200" dirty="0"/>
              <a:t>…</a:t>
            </a:r>
            <a:r>
              <a:rPr kumimoji="1" lang="ja-JP" altLang="en-US" sz="1200" dirty="0"/>
              <a:t> 現在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3D3403F-B88D-4D26-BC1F-745B01C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7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A0967F-6BAA-9B14-6340-70D2F723A11A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設計進捗報告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EFD77-C1C7-4538-9344-06AD7D28289D}"/>
              </a:ext>
            </a:extLst>
          </p:cNvPr>
          <p:cNvSpPr txBox="1"/>
          <p:nvPr/>
        </p:nvSpPr>
        <p:spPr>
          <a:xfrm>
            <a:off x="1238247" y="1206594"/>
            <a:ext cx="1095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今週（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12/11 ~ 12/15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kumimoji="1" lang="ja-JP" altLang="en-US" dirty="0"/>
              <a:t>・フィードバックを参考に見直し</a:t>
            </a:r>
            <a:endParaRPr kumimoji="1" lang="en-US" altLang="ja-JP" dirty="0"/>
          </a:p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kumimoji="1" lang="ja-JP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・</a:t>
            </a:r>
            <a:r>
              <a:rPr kumimoji="1" lang="ja-JP" altLang="en-US" dirty="0"/>
              <a:t>資料作成</a:t>
            </a:r>
            <a:endParaRPr kumimoji="1" lang="en-US" altLang="ja-JP" dirty="0"/>
          </a:p>
          <a:p>
            <a:r>
              <a:rPr kumimoji="1" lang="ja-JP" altLang="en-US" dirty="0"/>
              <a:t>　・コード見直し</a:t>
            </a:r>
            <a:endParaRPr kumimoji="1" lang="en-US" altLang="ja-JP" dirty="0"/>
          </a:p>
          <a:p>
            <a:r>
              <a:rPr kumimoji="1" lang="ja-JP" altLang="en-US" dirty="0"/>
              <a:t>　・デバッグ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5DAE79-942F-430D-B32A-C889126FABCB}"/>
              </a:ext>
            </a:extLst>
          </p:cNvPr>
          <p:cNvSpPr txBox="1"/>
          <p:nvPr/>
        </p:nvSpPr>
        <p:spPr>
          <a:xfrm>
            <a:off x="1238248" y="3251232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今週（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11/19 ~ 11/24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）の実績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・見直しの結果・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の変更を多く行った</a:t>
            </a:r>
            <a:endParaRPr kumimoji="1" lang="en-US" altLang="ja-JP" dirty="0"/>
          </a:p>
          <a:p>
            <a:r>
              <a:rPr kumimoji="1" lang="ja-JP" altLang="en-US" dirty="0"/>
              <a:t>　・画面移動が激しいため、一部ポップアップを追加した</a:t>
            </a:r>
            <a:endParaRPr kumimoji="1" lang="en-US" altLang="ja-JP" dirty="0"/>
          </a:p>
          <a:p>
            <a:r>
              <a:rPr kumimoji="1" lang="ja-JP" altLang="en-US" dirty="0"/>
              <a:t>　・現状、想定しない挙動は見当たらないが、要検証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89BEEF-C3F6-42F5-8B34-782A18C11882}"/>
              </a:ext>
            </a:extLst>
          </p:cNvPr>
          <p:cNvSpPr txBox="1"/>
          <p:nvPr/>
        </p:nvSpPr>
        <p:spPr>
          <a:xfrm>
            <a:off x="1238248" y="5018871"/>
            <a:ext cx="1095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来週からの予定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・管理者側の画面を完成させる</a:t>
            </a:r>
            <a:endParaRPr kumimoji="1" lang="en-US" altLang="ja-JP" dirty="0"/>
          </a:p>
          <a:p>
            <a:r>
              <a:rPr kumimoji="1" lang="ja-JP" altLang="en-US" dirty="0"/>
              <a:t>　・デバッグ</a:t>
            </a:r>
            <a:endParaRPr kumimoji="1" lang="en-US" altLang="ja-JP" dirty="0"/>
          </a:p>
          <a:p>
            <a:r>
              <a:rPr kumimoji="1" lang="ja-JP" altLang="en-US" dirty="0"/>
              <a:t>    ・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カードのイラスト</a:t>
            </a:r>
            <a:endParaRPr kumimoji="1"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2CC397-07F6-4C92-99A6-3298FC5F27A3}"/>
              </a:ext>
            </a:extLst>
          </p:cNvPr>
          <p:cNvSpPr/>
          <p:nvPr/>
        </p:nvSpPr>
        <p:spPr>
          <a:xfrm>
            <a:off x="11136922" y="152400"/>
            <a:ext cx="851875" cy="58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7DD49-9594-4386-9643-B1D2FB959A93}"/>
              </a:ext>
            </a:extLst>
          </p:cNvPr>
          <p:cNvSpPr txBox="1"/>
          <p:nvPr/>
        </p:nvSpPr>
        <p:spPr>
          <a:xfrm>
            <a:off x="11070492" y="1524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自己評価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948AC-9162-439C-8D7D-246F690C41D3}"/>
              </a:ext>
            </a:extLst>
          </p:cNvPr>
          <p:cNvSpPr txBox="1"/>
          <p:nvPr/>
        </p:nvSpPr>
        <p:spPr>
          <a:xfrm>
            <a:off x="11309500" y="3781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/5</a:t>
            </a:r>
            <a:r>
              <a:rPr kumimoji="1" lang="ja-JP" altLang="en-US" dirty="0"/>
              <a:t> 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3619F-F0C0-4285-8EFF-6DE111FABAAA}"/>
              </a:ext>
            </a:extLst>
          </p:cNvPr>
          <p:cNvSpPr txBox="1"/>
          <p:nvPr/>
        </p:nvSpPr>
        <p:spPr>
          <a:xfrm>
            <a:off x="11088927" y="3238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４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652858B1-F65A-4401-B595-91F9A71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2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8FFB3F-0F2C-48C9-AC3F-0D7612CA2F34}"/>
              </a:ext>
            </a:extLst>
          </p:cNvPr>
          <p:cNvSpPr txBox="1"/>
          <p:nvPr/>
        </p:nvSpPr>
        <p:spPr>
          <a:xfrm>
            <a:off x="714375" y="200025"/>
            <a:ext cx="114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ACSystem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kumimoji="1" lang="en-US" altLang="ja-JP" sz="2800" dirty="0">
                <a:solidFill>
                  <a:schemeClr val="accent1">
                    <a:lumMod val="50000"/>
                  </a:schemeClr>
                </a:solidFill>
              </a:rPr>
              <a:t>QCD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〈</a:t>
            </a:r>
            <a:r>
              <a:rPr kumimoji="1" lang="ja-JP" altLang="en-US" sz="1050" dirty="0">
                <a:solidFill>
                  <a:schemeClr val="accent1">
                    <a:lumMod val="50000"/>
                  </a:schemeClr>
                </a:solidFill>
              </a:rPr>
              <a:t>品質、コスト、納期</a:t>
            </a:r>
            <a:r>
              <a:rPr kumimoji="1" lang="en-US" altLang="ja-JP" sz="1050" dirty="0">
                <a:solidFill>
                  <a:schemeClr val="accent1">
                    <a:lumMod val="50000"/>
                  </a:schemeClr>
                </a:solidFill>
              </a:rPr>
              <a:t>〉</a:t>
            </a:r>
            <a:r>
              <a:rPr kumimoji="1"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に影響する課題</a:t>
            </a:r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9DABB-3ED5-4F7B-9005-E719D2376ECC}"/>
              </a:ext>
            </a:extLst>
          </p:cNvPr>
          <p:cNvSpPr txBox="1"/>
          <p:nvPr/>
        </p:nvSpPr>
        <p:spPr>
          <a:xfrm>
            <a:off x="1238249" y="1447574"/>
            <a:ext cx="109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現時点では、重要課題は発生していません。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355360-7613-4F70-A651-198DE1F6F3B5}"/>
              </a:ext>
            </a:extLst>
          </p:cNvPr>
          <p:cNvSpPr txBox="1"/>
          <p:nvPr/>
        </p:nvSpPr>
        <p:spPr>
          <a:xfrm>
            <a:off x="1238248" y="2402736"/>
            <a:ext cx="1095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品質に関する課題と改善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・全画面の問題をどうにかしたい</a:t>
            </a:r>
            <a:endParaRPr kumimoji="1" lang="en-US" altLang="ja-JP" dirty="0"/>
          </a:p>
          <a:p>
            <a:r>
              <a:rPr kumimoji="1" lang="ja-JP" altLang="en-US" dirty="0"/>
              <a:t>　・カードをタッチさせる画面デザインをもっと見やすくしたい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（イメージは駅の改札のようなデザインにしたい）</a:t>
            </a:r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ja-JP" altLang="en-US" dirty="0"/>
              <a:t>・ボタン配置（戻るボタンを各画面に配置する</a:t>
            </a:r>
            <a:r>
              <a:rPr kumimoji="1" lang="en-US" altLang="ja-JP" dirty="0"/>
              <a:t>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703A9E-68F6-44A2-81AD-3747750CD9E9}"/>
              </a:ext>
            </a:extLst>
          </p:cNvPr>
          <p:cNvSpPr txBox="1"/>
          <p:nvPr/>
        </p:nvSpPr>
        <p:spPr>
          <a:xfrm>
            <a:off x="1238249" y="4188896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コストに関する課題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・使用する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カードの質感が個人的に不満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BCA2EA-C6CF-4DAF-9A7C-387EA70174A7}"/>
              </a:ext>
            </a:extLst>
          </p:cNvPr>
          <p:cNvSpPr txBox="1"/>
          <p:nvPr/>
        </p:nvSpPr>
        <p:spPr>
          <a:xfrm>
            <a:off x="1238249" y="5322282"/>
            <a:ext cx="109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【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納期に関する課題と改善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】</a:t>
            </a:r>
          </a:p>
          <a:p>
            <a:r>
              <a:rPr kumimoji="1" lang="ja-JP" altLang="en-US" dirty="0"/>
              <a:t>　・現状、見つかっていない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016FD7-F693-486A-BD1E-2AA72C5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5668"/>
            <a:ext cx="1596292" cy="404614"/>
          </a:xfrm>
        </p:spPr>
        <p:txBody>
          <a:bodyPr/>
          <a:lstStyle/>
          <a:p>
            <a:fld id="{DCCC5CF3-E6B9-414F-A00D-11DD86F955C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174</TotalTime>
  <Words>1096</Words>
  <Application>Microsoft Office PowerPoint</Application>
  <PresentationFormat>ワイド画面</PresentationFormat>
  <Paragraphs>765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微軟正黑體</vt:lpstr>
      <vt:lpstr>ＭＳ Ｐゴシック</vt:lpstr>
      <vt:lpstr>メイリオ</vt:lpstr>
      <vt:lpstr>Yu Gothic</vt:lpstr>
      <vt:lpstr>Yu Gothic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野口 海斗</cp:lastModifiedBy>
  <cp:revision>81</cp:revision>
  <dcterms:created xsi:type="dcterms:W3CDTF">2023-11-15T04:54:20Z</dcterms:created>
  <dcterms:modified xsi:type="dcterms:W3CDTF">2023-12-15T04:48:44Z</dcterms:modified>
</cp:coreProperties>
</file>