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76EF801-5C10-403D-AD09-1C38574E656F}" type="datetimeFigureOut">
              <a:rPr kumimoji="1" lang="ja-JP" altLang="en-US" smtClean="0"/>
              <a:t>2023/10/24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2339159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76EF801-5C10-403D-AD09-1C38574E656F}" type="datetimeFigureOut">
              <a:rPr kumimoji="1" lang="ja-JP" altLang="en-US" smtClean="0"/>
              <a:t>2023/10/24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2659174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76EF801-5C10-403D-AD09-1C38574E656F}" type="datetimeFigureOut">
              <a:rPr kumimoji="1" lang="ja-JP" altLang="en-US" smtClean="0"/>
              <a:t>2023/10/24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4072526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76EF801-5C10-403D-AD09-1C38574E656F}" type="datetimeFigureOut">
              <a:rPr kumimoji="1" lang="ja-JP" altLang="en-US" smtClean="0"/>
              <a:t>2023/10/24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152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76EF801-5C10-403D-AD09-1C38574E656F}" type="datetimeFigureOut">
              <a:rPr kumimoji="1" lang="ja-JP" altLang="en-US" smtClean="0"/>
              <a:t>2023/10/24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333526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E76EF801-5C10-403D-AD09-1C38574E656F}" type="datetimeFigureOut">
              <a:rPr kumimoji="1" lang="ja-JP" altLang="en-US" smtClean="0"/>
              <a:t>2023/10/24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3284639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E76EF801-5C10-403D-AD09-1C38574E656F}" type="datetimeFigureOut">
              <a:rPr kumimoji="1" lang="ja-JP" altLang="en-US" smtClean="0"/>
              <a:t>2023/10/24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3757415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76EF801-5C10-403D-AD09-1C38574E656F}" type="datetimeFigureOut">
              <a:rPr kumimoji="1" lang="ja-JP" altLang="en-US" smtClean="0"/>
              <a:t>2023/10/24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1602738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ja-JP" altLang="en-US"/>
              <a:t>マスター タイトルの書式設定</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76EF801-5C10-403D-AD09-1C38574E656F}" type="datetimeFigureOut">
              <a:rPr kumimoji="1" lang="ja-JP" altLang="en-US" smtClean="0"/>
              <a:t>2023/10/24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3217360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76EF801-5C10-403D-AD09-1C38574E656F}" type="datetimeFigureOut">
              <a:rPr kumimoji="1" lang="ja-JP" altLang="en-US" smtClean="0"/>
              <a:t>2023/10/24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3728789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76EF801-5C10-403D-AD09-1C38574E656F}" type="datetimeFigureOut">
              <a:rPr kumimoji="1" lang="ja-JP" altLang="en-US" smtClean="0"/>
              <a:t>2023/10/24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93984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76EF801-5C10-403D-AD09-1C38574E656F}" type="datetimeFigureOut">
              <a:rPr kumimoji="1" lang="ja-JP" altLang="en-US" smtClean="0"/>
              <a:t>2023/10/24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4289660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Content Placeholder 3"/>
          <p:cNvSpPr>
            <a:spLocks noGrp="1"/>
          </p:cNvSpPr>
          <p:nvPr>
            <p:ph sz="quarter" idx="13"/>
          </p:nvPr>
        </p:nvSpPr>
        <p:spPr>
          <a:xfrm>
            <a:off x="913774" y="3051012"/>
            <a:ext cx="5106027" cy="27401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3" name="Content Placeholder 5"/>
          <p:cNvSpPr>
            <a:spLocks noGrp="1"/>
          </p:cNvSpPr>
          <p:nvPr>
            <p:ph sz="quarter" idx="14"/>
          </p:nvPr>
        </p:nvSpPr>
        <p:spPr>
          <a:xfrm>
            <a:off x="6172200" y="3051012"/>
            <a:ext cx="5105401" cy="27401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76EF801-5C10-403D-AD09-1C38574E656F}" type="datetimeFigureOut">
              <a:rPr kumimoji="1" lang="ja-JP" altLang="en-US" smtClean="0"/>
              <a:t>2023/10/24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87851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76EF801-5C10-403D-AD09-1C38574E656F}" type="datetimeFigureOut">
              <a:rPr kumimoji="1" lang="ja-JP" altLang="en-US" smtClean="0"/>
              <a:t>2023/10/24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1381707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76EF801-5C10-403D-AD09-1C38574E656F}" type="datetimeFigureOut">
              <a:rPr kumimoji="1" lang="ja-JP" altLang="en-US" smtClean="0"/>
              <a:t>2023/10/24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28912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ja-JP" altLang="en-US"/>
              <a:t>マスター タイトルの書式設定</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76EF801-5C10-403D-AD09-1C38574E656F}" type="datetimeFigureOut">
              <a:rPr kumimoji="1" lang="ja-JP" altLang="en-US" smtClean="0"/>
              <a:t>2023/10/24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2606975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76EF801-5C10-403D-AD09-1C38574E656F}" type="datetimeFigureOut">
              <a:rPr kumimoji="1" lang="ja-JP" altLang="en-US" smtClean="0"/>
              <a:t>2023/10/24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1149145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76EF801-5C10-403D-AD09-1C38574E656F}" type="datetimeFigureOut">
              <a:rPr kumimoji="1" lang="ja-JP" altLang="en-US" smtClean="0"/>
              <a:t>2023/10/24</a:t>
            </a:fld>
            <a:endParaRPr kumimoji="1" lang="ja-JP"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3792977858"/>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Lst>
  <p:txStyles>
    <p:titleStyle>
      <a:lvl1pPr algn="ctr" defTabSz="914400" rtl="0" eaLnBrk="1" latinLnBrk="0" hangingPunct="1">
        <a:lnSpc>
          <a:spcPct val="90000"/>
        </a:lnSpc>
        <a:spcBef>
          <a:spcPct val="0"/>
        </a:spcBef>
        <a:buNone/>
        <a:defRPr kumimoji="1"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A8B740-5C7E-C7CE-C564-86CBE5ABB469}"/>
              </a:ext>
            </a:extLst>
          </p:cNvPr>
          <p:cNvSpPr>
            <a:spLocks noGrp="1"/>
          </p:cNvSpPr>
          <p:nvPr>
            <p:ph type="ctrTitle"/>
          </p:nvPr>
        </p:nvSpPr>
        <p:spPr/>
        <p:txBody>
          <a:bodyPr/>
          <a:lstStyle/>
          <a:p>
            <a:r>
              <a:rPr kumimoji="1" lang="en-US" altLang="ja-JP" dirty="0"/>
              <a:t>AcSystem</a:t>
            </a:r>
            <a:endParaRPr kumimoji="1" lang="ja-JP" altLang="en-US" dirty="0"/>
          </a:p>
        </p:txBody>
      </p:sp>
      <p:sp>
        <p:nvSpPr>
          <p:cNvPr id="3" name="字幕 2">
            <a:extLst>
              <a:ext uri="{FF2B5EF4-FFF2-40B4-BE49-F238E27FC236}">
                <a16:creationId xmlns:a16="http://schemas.microsoft.com/office/drawing/2014/main" id="{A03C3888-6BD5-FE30-0ED6-75539AF6FB7B}"/>
              </a:ext>
            </a:extLst>
          </p:cNvPr>
          <p:cNvSpPr>
            <a:spLocks noGrp="1"/>
          </p:cNvSpPr>
          <p:nvPr>
            <p:ph type="subTitle" idx="1"/>
          </p:nvPr>
        </p:nvSpPr>
        <p:spPr/>
        <p:txBody>
          <a:bodyPr/>
          <a:lstStyle/>
          <a:p>
            <a:r>
              <a:rPr kumimoji="1" lang="ja-JP" altLang="en-US" dirty="0"/>
              <a:t>岡部</a:t>
            </a:r>
          </a:p>
        </p:txBody>
      </p:sp>
    </p:spTree>
    <p:extLst>
      <p:ext uri="{BB962C8B-B14F-4D97-AF65-F5344CB8AC3E}">
        <p14:creationId xmlns:p14="http://schemas.microsoft.com/office/powerpoint/2010/main" val="225522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9EE3BE2-6414-4821-D960-5A55A91D2F14}"/>
              </a:ext>
            </a:extLst>
          </p:cNvPr>
          <p:cNvSpPr txBox="1"/>
          <p:nvPr/>
        </p:nvSpPr>
        <p:spPr>
          <a:xfrm>
            <a:off x="796636" y="777895"/>
            <a:ext cx="11395364" cy="1508105"/>
          </a:xfrm>
          <a:prstGeom prst="rect">
            <a:avLst/>
          </a:prstGeom>
          <a:noFill/>
        </p:spPr>
        <p:txBody>
          <a:bodyPr wrap="none" rtlCol="0">
            <a:spAutoFit/>
          </a:bodyPr>
          <a:lstStyle/>
          <a:p>
            <a:r>
              <a:rPr kumimoji="1" lang="ja-JP" altLang="en-US" sz="6000" dirty="0"/>
              <a:t>タイトル</a:t>
            </a:r>
            <a:endParaRPr kumimoji="1" lang="en-US" altLang="ja-JP" sz="6000" dirty="0"/>
          </a:p>
          <a:p>
            <a:r>
              <a:rPr kumimoji="1" lang="en-US" altLang="ja-JP" dirty="0"/>
              <a:t>		</a:t>
            </a:r>
            <a:r>
              <a:rPr kumimoji="1" lang="en-US" altLang="ja-JP" sz="3200" dirty="0"/>
              <a:t>ACSYSTEM ( attendance Check System ) </a:t>
            </a:r>
            <a:r>
              <a:rPr kumimoji="1" lang="ja-JP" altLang="en-US" sz="3200" dirty="0"/>
              <a:t>出欠確認システム</a:t>
            </a:r>
          </a:p>
        </p:txBody>
      </p:sp>
      <p:sp>
        <p:nvSpPr>
          <p:cNvPr id="4" name="テキスト ボックス 3">
            <a:extLst>
              <a:ext uri="{FF2B5EF4-FFF2-40B4-BE49-F238E27FC236}">
                <a16:creationId xmlns:a16="http://schemas.microsoft.com/office/drawing/2014/main" id="{4FF042BC-FB68-F207-23C1-C1CDF43E4806}"/>
              </a:ext>
            </a:extLst>
          </p:cNvPr>
          <p:cNvSpPr txBox="1"/>
          <p:nvPr/>
        </p:nvSpPr>
        <p:spPr>
          <a:xfrm>
            <a:off x="796636" y="2674947"/>
            <a:ext cx="5165197" cy="1508105"/>
          </a:xfrm>
          <a:prstGeom prst="rect">
            <a:avLst/>
          </a:prstGeom>
          <a:noFill/>
        </p:spPr>
        <p:txBody>
          <a:bodyPr wrap="none" rtlCol="0">
            <a:spAutoFit/>
          </a:bodyPr>
          <a:lstStyle/>
          <a:p>
            <a:r>
              <a:rPr kumimoji="1" lang="ja-JP" altLang="en-US" sz="6000" dirty="0"/>
              <a:t>基本内容</a:t>
            </a:r>
            <a:endParaRPr kumimoji="1" lang="en-US" altLang="ja-JP" sz="6000" dirty="0"/>
          </a:p>
          <a:p>
            <a:r>
              <a:rPr kumimoji="1" lang="en-US" altLang="ja-JP" dirty="0"/>
              <a:t>		</a:t>
            </a:r>
            <a:r>
              <a:rPr kumimoji="1" lang="ja-JP" altLang="en-US" sz="3200" dirty="0"/>
              <a:t>プラットフォーム </a:t>
            </a:r>
            <a:r>
              <a:rPr kumimoji="1" lang="en-US" altLang="ja-JP" sz="3200" dirty="0"/>
              <a:t>: PC</a:t>
            </a:r>
            <a:endParaRPr kumimoji="1" lang="ja-JP" altLang="en-US" sz="3200" dirty="0"/>
          </a:p>
        </p:txBody>
      </p:sp>
      <p:sp>
        <p:nvSpPr>
          <p:cNvPr id="5" name="テキスト ボックス 4">
            <a:extLst>
              <a:ext uri="{FF2B5EF4-FFF2-40B4-BE49-F238E27FC236}">
                <a16:creationId xmlns:a16="http://schemas.microsoft.com/office/drawing/2014/main" id="{3D3C0B07-1A5D-08AA-3E0A-1929FFFBE329}"/>
              </a:ext>
            </a:extLst>
          </p:cNvPr>
          <p:cNvSpPr txBox="1"/>
          <p:nvPr/>
        </p:nvSpPr>
        <p:spPr>
          <a:xfrm>
            <a:off x="796636" y="4571999"/>
            <a:ext cx="11315918" cy="2000548"/>
          </a:xfrm>
          <a:prstGeom prst="rect">
            <a:avLst/>
          </a:prstGeom>
          <a:noFill/>
        </p:spPr>
        <p:txBody>
          <a:bodyPr wrap="none" rtlCol="0">
            <a:spAutoFit/>
          </a:bodyPr>
          <a:lstStyle/>
          <a:p>
            <a:r>
              <a:rPr kumimoji="1" lang="ja-JP" altLang="en-US" sz="6000" dirty="0"/>
              <a:t>コンセプト</a:t>
            </a:r>
            <a:endParaRPr kumimoji="1" lang="en-US" altLang="ja-JP" sz="6000" dirty="0"/>
          </a:p>
          <a:p>
            <a:r>
              <a:rPr kumimoji="1" lang="en-US" altLang="ja-JP" dirty="0"/>
              <a:t>		</a:t>
            </a:r>
            <a:r>
              <a:rPr kumimoji="1" lang="ja-JP" altLang="en-US" sz="3200" dirty="0"/>
              <a:t>日々の出欠確認を手間を省き、</a:t>
            </a:r>
            <a:endParaRPr kumimoji="1" lang="en-US" altLang="ja-JP" sz="3200" dirty="0"/>
          </a:p>
          <a:p>
            <a:r>
              <a:rPr kumimoji="1" lang="en-US" altLang="ja-JP" sz="3200" dirty="0"/>
              <a:t>									</a:t>
            </a:r>
            <a:r>
              <a:rPr kumimoji="1" lang="ja-JP" altLang="en-US" sz="3200" dirty="0"/>
              <a:t>これを機に学生証に付加価値を上げる</a:t>
            </a:r>
            <a:endParaRPr kumimoji="1" lang="en-US" altLang="ja-JP" sz="3200" dirty="0"/>
          </a:p>
        </p:txBody>
      </p:sp>
    </p:spTree>
    <p:extLst>
      <p:ext uri="{BB962C8B-B14F-4D97-AF65-F5344CB8AC3E}">
        <p14:creationId xmlns:p14="http://schemas.microsoft.com/office/powerpoint/2010/main" val="1529287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9A9B8F7-9827-1D85-ABD1-B0588DF42EF4}"/>
              </a:ext>
            </a:extLst>
          </p:cNvPr>
          <p:cNvSpPr txBox="1"/>
          <p:nvPr/>
        </p:nvSpPr>
        <p:spPr>
          <a:xfrm>
            <a:off x="3439661" y="187911"/>
            <a:ext cx="5312673" cy="1292662"/>
          </a:xfrm>
          <a:prstGeom prst="rect">
            <a:avLst/>
          </a:prstGeom>
          <a:noFill/>
        </p:spPr>
        <p:txBody>
          <a:bodyPr wrap="none" rtlCol="0">
            <a:spAutoFit/>
          </a:bodyPr>
          <a:lstStyle/>
          <a:p>
            <a:r>
              <a:rPr kumimoji="1" lang="ja-JP" altLang="en-US" sz="6000" dirty="0"/>
              <a:t>システムの概要</a:t>
            </a:r>
            <a:endParaRPr kumimoji="1" lang="en-US" altLang="ja-JP" sz="6000" dirty="0"/>
          </a:p>
          <a:p>
            <a:r>
              <a:rPr kumimoji="1" lang="en-US" altLang="ja-JP" dirty="0"/>
              <a:t>		</a:t>
            </a:r>
          </a:p>
        </p:txBody>
      </p:sp>
      <p:sp>
        <p:nvSpPr>
          <p:cNvPr id="3" name="テキスト ボックス 2">
            <a:extLst>
              <a:ext uri="{FF2B5EF4-FFF2-40B4-BE49-F238E27FC236}">
                <a16:creationId xmlns:a16="http://schemas.microsoft.com/office/drawing/2014/main" id="{B96B24B4-2187-2C5B-D2C6-26420F5625DF}"/>
              </a:ext>
            </a:extLst>
          </p:cNvPr>
          <p:cNvSpPr txBox="1"/>
          <p:nvPr/>
        </p:nvSpPr>
        <p:spPr>
          <a:xfrm>
            <a:off x="195986" y="2491055"/>
            <a:ext cx="11800025" cy="2554545"/>
          </a:xfrm>
          <a:prstGeom prst="rect">
            <a:avLst/>
          </a:prstGeom>
          <a:noFill/>
        </p:spPr>
        <p:txBody>
          <a:bodyPr wrap="none" rtlCol="0">
            <a:spAutoFit/>
          </a:bodyPr>
          <a:lstStyle/>
          <a:p>
            <a:r>
              <a:rPr kumimoji="1" lang="ja-JP" altLang="en-US" sz="4000" dirty="0"/>
              <a:t>学生証を通し、出欠を</a:t>
            </a:r>
            <a:r>
              <a:rPr kumimoji="1" lang="en-US" altLang="ja-JP" sz="4000" dirty="0"/>
              <a:t>DB</a:t>
            </a:r>
            <a:r>
              <a:rPr kumimoji="1" lang="ja-JP" altLang="en-US" sz="4000" dirty="0"/>
              <a:t>で管理できるシステム</a:t>
            </a:r>
            <a:endParaRPr kumimoji="1" lang="en-US" altLang="ja-JP" sz="4000" dirty="0"/>
          </a:p>
          <a:p>
            <a:endParaRPr kumimoji="1" lang="en-US" altLang="ja-JP" sz="4000" dirty="0"/>
          </a:p>
          <a:p>
            <a:r>
              <a:rPr kumimoji="1" lang="ja-JP" altLang="en-US" sz="4000" dirty="0"/>
              <a:t>学生証を使うことで、必然的に付加価値が生まれ、</a:t>
            </a:r>
            <a:endParaRPr kumimoji="1" lang="en-US" altLang="ja-JP" sz="4000" dirty="0"/>
          </a:p>
          <a:p>
            <a:r>
              <a:rPr kumimoji="1" lang="en-US" altLang="ja-JP" sz="4000" dirty="0"/>
              <a:t>												</a:t>
            </a:r>
            <a:r>
              <a:rPr kumimoji="1" lang="ja-JP" altLang="en-US" sz="4000" dirty="0"/>
              <a:t>不携帯者の減少の見込める</a:t>
            </a:r>
          </a:p>
        </p:txBody>
      </p:sp>
    </p:spTree>
    <p:extLst>
      <p:ext uri="{BB962C8B-B14F-4D97-AF65-F5344CB8AC3E}">
        <p14:creationId xmlns:p14="http://schemas.microsoft.com/office/powerpoint/2010/main" val="2231498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E0089C1-8D07-5208-9377-A52D09AE9021}"/>
              </a:ext>
            </a:extLst>
          </p:cNvPr>
          <p:cNvSpPr txBox="1"/>
          <p:nvPr/>
        </p:nvSpPr>
        <p:spPr>
          <a:xfrm>
            <a:off x="332241" y="1909346"/>
            <a:ext cx="11527515" cy="3785652"/>
          </a:xfrm>
          <a:prstGeom prst="rect">
            <a:avLst/>
          </a:prstGeom>
          <a:noFill/>
        </p:spPr>
        <p:txBody>
          <a:bodyPr wrap="none" rtlCol="0">
            <a:spAutoFit/>
          </a:bodyPr>
          <a:lstStyle/>
          <a:p>
            <a:r>
              <a:rPr kumimoji="1" lang="ja-JP" altLang="en-US" sz="4000" dirty="0"/>
              <a:t>朝の出欠確認の手間を省く</a:t>
            </a:r>
            <a:endParaRPr kumimoji="1" lang="en-US" altLang="ja-JP" sz="4000" dirty="0"/>
          </a:p>
          <a:p>
            <a:endParaRPr kumimoji="1" lang="en-US" altLang="ja-JP" sz="4000" dirty="0"/>
          </a:p>
          <a:p>
            <a:r>
              <a:rPr kumimoji="1" lang="ja-JP" altLang="en-US" sz="4000" dirty="0"/>
              <a:t>システムで管理することにより出欠日数を</a:t>
            </a:r>
            <a:endParaRPr kumimoji="1" lang="en-US" altLang="ja-JP" sz="4000" dirty="0"/>
          </a:p>
          <a:p>
            <a:r>
              <a:rPr kumimoji="1" lang="en-US" altLang="ja-JP" sz="4000" dirty="0"/>
              <a:t>														</a:t>
            </a:r>
            <a:r>
              <a:rPr kumimoji="1" lang="ja-JP" altLang="en-US" sz="4000" dirty="0"/>
              <a:t>生徒自身で管理できる</a:t>
            </a:r>
            <a:endParaRPr kumimoji="1" lang="en-US" altLang="ja-JP" sz="4000" dirty="0"/>
          </a:p>
          <a:p>
            <a:endParaRPr kumimoji="1" lang="en-US" altLang="ja-JP" sz="4000" dirty="0"/>
          </a:p>
          <a:p>
            <a:r>
              <a:rPr kumimoji="1" lang="ja-JP" altLang="en-US" sz="4000" dirty="0"/>
              <a:t>学生証を利用し付加価値を高めたい</a:t>
            </a:r>
          </a:p>
        </p:txBody>
      </p:sp>
      <p:sp>
        <p:nvSpPr>
          <p:cNvPr id="3" name="テキスト ボックス 2">
            <a:extLst>
              <a:ext uri="{FF2B5EF4-FFF2-40B4-BE49-F238E27FC236}">
                <a16:creationId xmlns:a16="http://schemas.microsoft.com/office/drawing/2014/main" id="{AC277C25-E863-CB0D-D1E8-9A48318493AF}"/>
              </a:ext>
            </a:extLst>
          </p:cNvPr>
          <p:cNvSpPr txBox="1"/>
          <p:nvPr/>
        </p:nvSpPr>
        <p:spPr>
          <a:xfrm>
            <a:off x="3439661" y="254586"/>
            <a:ext cx="5312673" cy="1292662"/>
          </a:xfrm>
          <a:prstGeom prst="rect">
            <a:avLst/>
          </a:prstGeom>
          <a:noFill/>
        </p:spPr>
        <p:txBody>
          <a:bodyPr wrap="none" rtlCol="0">
            <a:spAutoFit/>
          </a:bodyPr>
          <a:lstStyle/>
          <a:p>
            <a:r>
              <a:rPr kumimoji="1" lang="ja-JP" altLang="en-US" sz="6000" dirty="0"/>
              <a:t>システムの目的</a:t>
            </a:r>
            <a:endParaRPr kumimoji="1" lang="en-US" altLang="ja-JP" sz="6000" dirty="0"/>
          </a:p>
          <a:p>
            <a:r>
              <a:rPr kumimoji="1" lang="en-US" altLang="ja-JP" dirty="0"/>
              <a:t>		</a:t>
            </a:r>
          </a:p>
        </p:txBody>
      </p:sp>
    </p:spTree>
    <p:extLst>
      <p:ext uri="{BB962C8B-B14F-4D97-AF65-F5344CB8AC3E}">
        <p14:creationId xmlns:p14="http://schemas.microsoft.com/office/powerpoint/2010/main" val="1992763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495BB3F-D2E8-3A1E-6BAD-CDB115452583}"/>
              </a:ext>
            </a:extLst>
          </p:cNvPr>
          <p:cNvSpPr txBox="1"/>
          <p:nvPr/>
        </p:nvSpPr>
        <p:spPr>
          <a:xfrm>
            <a:off x="34884" y="2543740"/>
            <a:ext cx="12122229" cy="2246769"/>
          </a:xfrm>
          <a:prstGeom prst="rect">
            <a:avLst/>
          </a:prstGeom>
          <a:noFill/>
        </p:spPr>
        <p:txBody>
          <a:bodyPr wrap="none" rtlCol="0">
            <a:spAutoFit/>
          </a:bodyPr>
          <a:lstStyle/>
          <a:p>
            <a:r>
              <a:rPr kumimoji="1" lang="ja-JP" altLang="en-US" sz="2800" dirty="0"/>
              <a:t>ウェブサイトから利用でき、インストールなどの</a:t>
            </a:r>
            <a:r>
              <a:rPr kumimoji="1" lang="ja-JP" altLang="en-US" sz="2800"/>
              <a:t>負荷をユーザーに</a:t>
            </a:r>
            <a:r>
              <a:rPr kumimoji="1" lang="ja-JP" altLang="en-US" sz="2800" dirty="0"/>
              <a:t>与えない</a:t>
            </a:r>
            <a:endParaRPr kumimoji="1" lang="en-US" altLang="ja-JP" sz="2800" dirty="0"/>
          </a:p>
          <a:p>
            <a:r>
              <a:rPr kumimoji="1" lang="en-US" altLang="ja-JP" sz="2800" dirty="0"/>
              <a:t>													</a:t>
            </a:r>
            <a:r>
              <a:rPr kumimoji="1" lang="ja-JP" altLang="en-US" sz="2800" dirty="0"/>
              <a:t>カードを利用することで楽に出席できる</a:t>
            </a:r>
            <a:endParaRPr kumimoji="1" lang="en-US" altLang="ja-JP" sz="2800" dirty="0"/>
          </a:p>
          <a:p>
            <a:endParaRPr kumimoji="1" lang="en-US" altLang="ja-JP" sz="2800" dirty="0"/>
          </a:p>
          <a:p>
            <a:r>
              <a:rPr kumimoji="1" lang="ja-JP" altLang="en-US" sz="2800" dirty="0"/>
              <a:t>ログイン情報を追加することによりほかのプログラムに応用できるため、</a:t>
            </a:r>
            <a:endParaRPr kumimoji="1" lang="en-US" altLang="ja-JP" sz="2800" dirty="0"/>
          </a:p>
          <a:p>
            <a:r>
              <a:rPr kumimoji="1" lang="en-US" altLang="ja-JP" sz="2800" dirty="0"/>
              <a:t>			</a:t>
            </a:r>
            <a:r>
              <a:rPr kumimoji="1" lang="ja-JP" altLang="en-US" sz="2800" dirty="0"/>
              <a:t>前年度に先輩が作成した投票システムなどを取り入れることができる。</a:t>
            </a:r>
          </a:p>
        </p:txBody>
      </p:sp>
      <p:sp>
        <p:nvSpPr>
          <p:cNvPr id="4" name="テキスト ボックス 3">
            <a:extLst>
              <a:ext uri="{FF2B5EF4-FFF2-40B4-BE49-F238E27FC236}">
                <a16:creationId xmlns:a16="http://schemas.microsoft.com/office/drawing/2014/main" id="{934859E1-149B-AAF3-B45E-DF6C186C877D}"/>
              </a:ext>
            </a:extLst>
          </p:cNvPr>
          <p:cNvSpPr txBox="1"/>
          <p:nvPr/>
        </p:nvSpPr>
        <p:spPr>
          <a:xfrm>
            <a:off x="3439661" y="159336"/>
            <a:ext cx="5312673" cy="1292662"/>
          </a:xfrm>
          <a:prstGeom prst="rect">
            <a:avLst/>
          </a:prstGeom>
          <a:noFill/>
        </p:spPr>
        <p:txBody>
          <a:bodyPr wrap="none" rtlCol="0">
            <a:spAutoFit/>
          </a:bodyPr>
          <a:lstStyle/>
          <a:p>
            <a:r>
              <a:rPr kumimoji="1" lang="ja-JP" altLang="en-US" sz="6000" dirty="0"/>
              <a:t>システムの仕様</a:t>
            </a:r>
            <a:endParaRPr kumimoji="1" lang="en-US" altLang="ja-JP" sz="6000" dirty="0"/>
          </a:p>
          <a:p>
            <a:r>
              <a:rPr kumimoji="1" lang="en-US" altLang="ja-JP" dirty="0"/>
              <a:t>		</a:t>
            </a:r>
          </a:p>
        </p:txBody>
      </p:sp>
    </p:spTree>
    <p:extLst>
      <p:ext uri="{BB962C8B-B14F-4D97-AF65-F5344CB8AC3E}">
        <p14:creationId xmlns:p14="http://schemas.microsoft.com/office/powerpoint/2010/main" val="4096847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BAA58EC-1DC5-0606-40F8-90668C08376E}"/>
              </a:ext>
            </a:extLst>
          </p:cNvPr>
          <p:cNvSpPr txBox="1"/>
          <p:nvPr/>
        </p:nvSpPr>
        <p:spPr>
          <a:xfrm>
            <a:off x="3187992" y="245061"/>
            <a:ext cx="5816016" cy="1292662"/>
          </a:xfrm>
          <a:prstGeom prst="rect">
            <a:avLst/>
          </a:prstGeom>
          <a:noFill/>
        </p:spPr>
        <p:txBody>
          <a:bodyPr wrap="none" rtlCol="0">
            <a:spAutoFit/>
          </a:bodyPr>
          <a:lstStyle/>
          <a:p>
            <a:r>
              <a:rPr kumimoji="1" lang="ja-JP" altLang="en-US" sz="6000" dirty="0"/>
              <a:t>システムイメージ</a:t>
            </a:r>
            <a:endParaRPr kumimoji="1" lang="en-US" altLang="ja-JP" sz="6000" dirty="0"/>
          </a:p>
          <a:p>
            <a:r>
              <a:rPr kumimoji="1" lang="en-US" altLang="ja-JP" dirty="0"/>
              <a:t>		</a:t>
            </a:r>
          </a:p>
        </p:txBody>
      </p:sp>
      <p:pic>
        <p:nvPicPr>
          <p:cNvPr id="5" name="図 4">
            <a:extLst>
              <a:ext uri="{FF2B5EF4-FFF2-40B4-BE49-F238E27FC236}">
                <a16:creationId xmlns:a16="http://schemas.microsoft.com/office/drawing/2014/main" id="{39EAB19B-258D-12A4-75A6-6133538B4ED4}"/>
              </a:ext>
            </a:extLst>
          </p:cNvPr>
          <p:cNvPicPr>
            <a:picLocks noChangeAspect="1"/>
          </p:cNvPicPr>
          <p:nvPr/>
        </p:nvPicPr>
        <p:blipFill>
          <a:blip r:embed="rId2"/>
          <a:stretch>
            <a:fillRect/>
          </a:stretch>
        </p:blipFill>
        <p:spPr>
          <a:xfrm>
            <a:off x="532524" y="1364139"/>
            <a:ext cx="8391525" cy="4129722"/>
          </a:xfrm>
          <a:prstGeom prst="rect">
            <a:avLst/>
          </a:prstGeom>
          <a:ln w="19050">
            <a:solidFill>
              <a:schemeClr val="tx1"/>
            </a:solidFill>
          </a:ln>
        </p:spPr>
      </p:pic>
      <p:pic>
        <p:nvPicPr>
          <p:cNvPr id="9" name="図 8">
            <a:extLst>
              <a:ext uri="{FF2B5EF4-FFF2-40B4-BE49-F238E27FC236}">
                <a16:creationId xmlns:a16="http://schemas.microsoft.com/office/drawing/2014/main" id="{9ADC1959-4D1D-DD69-7507-5E13E8E6399D}"/>
              </a:ext>
            </a:extLst>
          </p:cNvPr>
          <p:cNvPicPr>
            <a:picLocks noChangeAspect="1"/>
          </p:cNvPicPr>
          <p:nvPr/>
        </p:nvPicPr>
        <p:blipFill>
          <a:blip r:embed="rId3"/>
          <a:stretch>
            <a:fillRect/>
          </a:stretch>
        </p:blipFill>
        <p:spPr>
          <a:xfrm>
            <a:off x="2542605" y="3694875"/>
            <a:ext cx="5710340" cy="2981623"/>
          </a:xfrm>
          <a:prstGeom prst="rect">
            <a:avLst/>
          </a:prstGeom>
          <a:ln>
            <a:solidFill>
              <a:schemeClr val="tx1"/>
            </a:solidFill>
          </a:ln>
        </p:spPr>
      </p:pic>
      <p:pic>
        <p:nvPicPr>
          <p:cNvPr id="7" name="図 6">
            <a:extLst>
              <a:ext uri="{FF2B5EF4-FFF2-40B4-BE49-F238E27FC236}">
                <a16:creationId xmlns:a16="http://schemas.microsoft.com/office/drawing/2014/main" id="{0CA04350-8F71-CDBE-1614-227FD9F8073C}"/>
              </a:ext>
            </a:extLst>
          </p:cNvPr>
          <p:cNvPicPr>
            <a:picLocks noChangeAspect="1"/>
          </p:cNvPicPr>
          <p:nvPr/>
        </p:nvPicPr>
        <p:blipFill>
          <a:blip r:embed="rId4"/>
          <a:stretch>
            <a:fillRect/>
          </a:stretch>
        </p:blipFill>
        <p:spPr>
          <a:xfrm>
            <a:off x="6408121" y="1945249"/>
            <a:ext cx="5431454" cy="4323723"/>
          </a:xfrm>
          <a:prstGeom prst="rect">
            <a:avLst/>
          </a:prstGeom>
          <a:ln>
            <a:solidFill>
              <a:schemeClr val="tx1"/>
            </a:solidFill>
          </a:ln>
        </p:spPr>
      </p:pic>
    </p:spTree>
    <p:extLst>
      <p:ext uri="{BB962C8B-B14F-4D97-AF65-F5344CB8AC3E}">
        <p14:creationId xmlns:p14="http://schemas.microsoft.com/office/powerpoint/2010/main" val="3641365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1A05081-B0F3-ED4F-D987-E7DA0AAE7628}"/>
              </a:ext>
            </a:extLst>
          </p:cNvPr>
          <p:cNvSpPr txBox="1"/>
          <p:nvPr/>
        </p:nvSpPr>
        <p:spPr>
          <a:xfrm>
            <a:off x="2251169" y="1482595"/>
            <a:ext cx="7689662" cy="5139869"/>
          </a:xfrm>
          <a:prstGeom prst="rect">
            <a:avLst/>
          </a:prstGeom>
          <a:noFill/>
        </p:spPr>
        <p:txBody>
          <a:bodyPr wrap="square" rtlCol="0">
            <a:spAutoFit/>
          </a:bodyPr>
          <a:lstStyle/>
          <a:p>
            <a:r>
              <a:rPr kumimoji="1" lang="ja-JP" altLang="en-US" sz="3200" dirty="0"/>
              <a:t>投票システムを利用する場合</a:t>
            </a:r>
            <a:endParaRPr kumimoji="1" lang="en-US" altLang="ja-JP" sz="2000" dirty="0"/>
          </a:p>
          <a:p>
            <a:r>
              <a:rPr kumimoji="1" lang="en-US" altLang="ja-JP" sz="2000" dirty="0"/>
              <a:t>		</a:t>
            </a:r>
            <a:r>
              <a:rPr kumimoji="1" lang="ja-JP" altLang="en-US" sz="2400" dirty="0"/>
              <a:t>カードリーダー　</a:t>
            </a:r>
            <a:r>
              <a:rPr kumimoji="1" lang="en-US" altLang="ja-JP" sz="2400" dirty="0"/>
              <a:t>								3</a:t>
            </a:r>
            <a:r>
              <a:rPr kumimoji="1" lang="ja-JP" altLang="en-US" sz="2400" dirty="0"/>
              <a:t>機</a:t>
            </a:r>
            <a:endParaRPr kumimoji="1" lang="en-US" altLang="ja-JP" sz="2400" dirty="0"/>
          </a:p>
          <a:p>
            <a:r>
              <a:rPr kumimoji="1" lang="en-US" altLang="ja-JP" sz="2400" dirty="0"/>
              <a:t>		</a:t>
            </a:r>
            <a:r>
              <a:rPr kumimoji="1" lang="ja-JP" altLang="en-US" sz="2400" dirty="0"/>
              <a:t>モニター </a:t>
            </a:r>
            <a:r>
              <a:rPr kumimoji="1" lang="en-US" altLang="ja-JP" sz="2400" dirty="0"/>
              <a:t>										3</a:t>
            </a:r>
            <a:r>
              <a:rPr kumimoji="1" lang="ja-JP" altLang="en-US" sz="2400" dirty="0"/>
              <a:t>機</a:t>
            </a:r>
            <a:endParaRPr kumimoji="1" lang="en-US" altLang="ja-JP" sz="2400" dirty="0"/>
          </a:p>
          <a:p>
            <a:r>
              <a:rPr kumimoji="1" lang="en-US" altLang="ja-JP" sz="2400" dirty="0"/>
              <a:t>		</a:t>
            </a:r>
            <a:r>
              <a:rPr kumimoji="1" lang="ja-JP" altLang="en-US" sz="2400" dirty="0"/>
              <a:t>ケーブル</a:t>
            </a:r>
            <a:r>
              <a:rPr kumimoji="1" lang="en-US" altLang="ja-JP" sz="2400" dirty="0"/>
              <a:t>										3</a:t>
            </a:r>
            <a:r>
              <a:rPr kumimoji="1" lang="ja-JP" altLang="en-US" sz="2400" dirty="0"/>
              <a:t>本</a:t>
            </a:r>
            <a:endParaRPr kumimoji="1" lang="en-US" altLang="ja-JP" sz="2400" dirty="0"/>
          </a:p>
          <a:p>
            <a:r>
              <a:rPr kumimoji="1" lang="en-US" altLang="ja-JP" sz="2000" dirty="0"/>
              <a:t>		</a:t>
            </a:r>
          </a:p>
          <a:p>
            <a:r>
              <a:rPr kumimoji="1" lang="ja-JP" altLang="en-US" sz="3200" dirty="0"/>
              <a:t>投票システムを利用しない場合</a:t>
            </a:r>
            <a:endParaRPr kumimoji="1" lang="en-US" altLang="ja-JP" sz="2000" dirty="0"/>
          </a:p>
          <a:p>
            <a:r>
              <a:rPr kumimoji="1" lang="en-US" altLang="ja-JP" sz="2000" dirty="0"/>
              <a:t>		</a:t>
            </a:r>
            <a:r>
              <a:rPr kumimoji="1" lang="ja-JP" altLang="en-US" sz="2400" dirty="0"/>
              <a:t>カードリーダー </a:t>
            </a:r>
            <a:r>
              <a:rPr kumimoji="1" lang="en-US" altLang="ja-JP" sz="2400" dirty="0"/>
              <a:t>								2</a:t>
            </a:r>
            <a:r>
              <a:rPr kumimoji="1" lang="ja-JP" altLang="en-US" sz="2400" dirty="0"/>
              <a:t>機</a:t>
            </a:r>
            <a:endParaRPr kumimoji="1" lang="en-US" altLang="ja-JP" sz="2400" dirty="0"/>
          </a:p>
          <a:p>
            <a:r>
              <a:rPr kumimoji="1" lang="en-US" altLang="ja-JP" sz="2400" dirty="0"/>
              <a:t>		</a:t>
            </a:r>
            <a:r>
              <a:rPr kumimoji="1" lang="ja-JP" altLang="en-US" sz="2400" dirty="0"/>
              <a:t>モニター</a:t>
            </a:r>
            <a:r>
              <a:rPr kumimoji="1" lang="en-US" altLang="ja-JP" sz="2400" dirty="0"/>
              <a:t>										2</a:t>
            </a:r>
            <a:r>
              <a:rPr kumimoji="1" lang="ja-JP" altLang="en-US" sz="2400" dirty="0"/>
              <a:t>機</a:t>
            </a:r>
            <a:r>
              <a:rPr kumimoji="1" lang="en-US" altLang="ja-JP" sz="2400" dirty="0"/>
              <a:t> </a:t>
            </a:r>
          </a:p>
          <a:p>
            <a:r>
              <a:rPr kumimoji="1" lang="en-US" altLang="ja-JP" sz="2400" dirty="0"/>
              <a:t>		</a:t>
            </a:r>
            <a:r>
              <a:rPr kumimoji="1" lang="ja-JP" altLang="en-US" sz="2400" dirty="0"/>
              <a:t>ケーブル</a:t>
            </a:r>
            <a:r>
              <a:rPr kumimoji="1" lang="en-US" altLang="ja-JP" sz="2400" dirty="0"/>
              <a:t>										2</a:t>
            </a:r>
            <a:r>
              <a:rPr kumimoji="1" lang="ja-JP" altLang="en-US" sz="2400" dirty="0"/>
              <a:t>本</a:t>
            </a:r>
            <a:endParaRPr kumimoji="1" lang="en-US" altLang="ja-JP" sz="2400" dirty="0"/>
          </a:p>
          <a:p>
            <a:endParaRPr kumimoji="1" lang="en-US" altLang="ja-JP" sz="2000" dirty="0"/>
          </a:p>
          <a:p>
            <a:r>
              <a:rPr kumimoji="1" lang="ja-JP" altLang="en-US" sz="3200" dirty="0"/>
              <a:t>共通</a:t>
            </a:r>
            <a:endParaRPr kumimoji="1" lang="en-US" altLang="ja-JP" sz="2000" dirty="0"/>
          </a:p>
          <a:p>
            <a:r>
              <a:rPr kumimoji="1" lang="en-US" altLang="ja-JP" sz="2000" dirty="0"/>
              <a:t>		</a:t>
            </a:r>
            <a:r>
              <a:rPr kumimoji="1" lang="en-US" altLang="ja-JP" sz="2400" dirty="0"/>
              <a:t>IC</a:t>
            </a:r>
            <a:r>
              <a:rPr kumimoji="1" lang="ja-JP" altLang="en-US" sz="2400" dirty="0"/>
              <a:t>シール </a:t>
            </a:r>
            <a:r>
              <a:rPr kumimoji="1" lang="en-US" altLang="ja-JP" sz="2400" dirty="0"/>
              <a:t>										500</a:t>
            </a:r>
            <a:r>
              <a:rPr kumimoji="1" lang="ja-JP" altLang="en-US" sz="2400" dirty="0"/>
              <a:t>枚</a:t>
            </a:r>
            <a:endParaRPr kumimoji="1" lang="en-US" altLang="ja-JP" sz="2400" dirty="0"/>
          </a:p>
          <a:p>
            <a:r>
              <a:rPr kumimoji="1" lang="en-US" altLang="ja-JP" sz="2400" dirty="0"/>
              <a:t>		</a:t>
            </a:r>
            <a:r>
              <a:rPr kumimoji="1" lang="ja-JP" altLang="en-US" sz="2400" dirty="0"/>
              <a:t>インクジェットカード</a:t>
            </a:r>
            <a:r>
              <a:rPr kumimoji="1" lang="en-US" altLang="ja-JP" sz="2400" dirty="0"/>
              <a:t> 							500</a:t>
            </a:r>
            <a:r>
              <a:rPr kumimoji="1" lang="ja-JP" altLang="en-US" sz="2400" dirty="0"/>
              <a:t>枚</a:t>
            </a:r>
            <a:endParaRPr kumimoji="1" lang="en-US" altLang="ja-JP" sz="2400" dirty="0"/>
          </a:p>
        </p:txBody>
      </p:sp>
      <p:sp>
        <p:nvSpPr>
          <p:cNvPr id="3" name="テキスト ボックス 2">
            <a:extLst>
              <a:ext uri="{FF2B5EF4-FFF2-40B4-BE49-F238E27FC236}">
                <a16:creationId xmlns:a16="http://schemas.microsoft.com/office/drawing/2014/main" id="{D0877EF5-451C-E081-6CE6-7B60B96299BE}"/>
              </a:ext>
            </a:extLst>
          </p:cNvPr>
          <p:cNvSpPr txBox="1"/>
          <p:nvPr/>
        </p:nvSpPr>
        <p:spPr>
          <a:xfrm>
            <a:off x="4117734" y="121236"/>
            <a:ext cx="3956532" cy="1015663"/>
          </a:xfrm>
          <a:prstGeom prst="rect">
            <a:avLst/>
          </a:prstGeom>
          <a:noFill/>
        </p:spPr>
        <p:txBody>
          <a:bodyPr wrap="none" rtlCol="0">
            <a:spAutoFit/>
          </a:bodyPr>
          <a:lstStyle/>
          <a:p>
            <a:r>
              <a:rPr kumimoji="1" lang="ja-JP" altLang="en-US" sz="6000" dirty="0"/>
              <a:t>必要な資源</a:t>
            </a:r>
            <a:endParaRPr kumimoji="1" lang="en-US" altLang="ja-JP" dirty="0"/>
          </a:p>
        </p:txBody>
      </p:sp>
    </p:spTree>
    <p:extLst>
      <p:ext uri="{BB962C8B-B14F-4D97-AF65-F5344CB8AC3E}">
        <p14:creationId xmlns:p14="http://schemas.microsoft.com/office/powerpoint/2010/main" val="356715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18B8FCB-BC65-891D-0803-79B7B78821F2}"/>
              </a:ext>
            </a:extLst>
          </p:cNvPr>
          <p:cNvSpPr txBox="1"/>
          <p:nvPr/>
        </p:nvSpPr>
        <p:spPr>
          <a:xfrm>
            <a:off x="559066" y="1846213"/>
            <a:ext cx="11073865" cy="4031873"/>
          </a:xfrm>
          <a:prstGeom prst="rect">
            <a:avLst/>
          </a:prstGeom>
          <a:noFill/>
        </p:spPr>
        <p:txBody>
          <a:bodyPr wrap="none" rtlCol="0">
            <a:spAutoFit/>
          </a:bodyPr>
          <a:lstStyle/>
          <a:p>
            <a:r>
              <a:rPr kumimoji="1" lang="ja-JP" altLang="en-US" sz="3600" dirty="0"/>
              <a:t>コーディング等で時間を削られるため</a:t>
            </a:r>
            <a:endParaRPr kumimoji="1" lang="en-US" altLang="ja-JP" sz="3600" dirty="0"/>
          </a:p>
          <a:p>
            <a:r>
              <a:rPr kumimoji="1" lang="en-US" altLang="ja-JP" sz="3600" dirty="0"/>
              <a:t>										</a:t>
            </a:r>
            <a:r>
              <a:rPr kumimoji="1" lang="ja-JP" altLang="en-US" sz="3600" dirty="0"/>
              <a:t>書類を作成する時間等が少ない</a:t>
            </a:r>
            <a:endParaRPr kumimoji="1" lang="en-US" altLang="ja-JP" sz="3600" dirty="0"/>
          </a:p>
          <a:p>
            <a:endParaRPr kumimoji="1" lang="en-US" altLang="ja-JP" sz="3600" dirty="0"/>
          </a:p>
          <a:p>
            <a:r>
              <a:rPr kumimoji="1" lang="ja-JP" altLang="en-US" sz="3600" dirty="0"/>
              <a:t>現状の技術力で情報セキュリティ面の安全確保が難しい</a:t>
            </a:r>
            <a:endParaRPr kumimoji="1" lang="en-US" altLang="ja-JP" sz="3600" dirty="0"/>
          </a:p>
          <a:p>
            <a:endParaRPr kumimoji="1" lang="en-US" altLang="ja-JP" sz="3600" dirty="0"/>
          </a:p>
          <a:p>
            <a:endParaRPr kumimoji="1" lang="en-US" altLang="ja-JP" sz="3600" dirty="0"/>
          </a:p>
          <a:p>
            <a:r>
              <a:rPr kumimoji="1" lang="ja-JP" altLang="en-US" sz="4000" b="1" dirty="0"/>
              <a:t>投票システムを取り入れたいため時間が欲しい</a:t>
            </a:r>
            <a:r>
              <a:rPr kumimoji="1" lang="en-US" altLang="ja-JP" sz="4000" b="1" dirty="0"/>
              <a:t>!!!</a:t>
            </a:r>
            <a:endParaRPr kumimoji="1" lang="ja-JP" altLang="en-US" sz="3600" b="1" dirty="0"/>
          </a:p>
        </p:txBody>
      </p:sp>
      <p:sp>
        <p:nvSpPr>
          <p:cNvPr id="3" name="テキスト ボックス 2">
            <a:extLst>
              <a:ext uri="{FF2B5EF4-FFF2-40B4-BE49-F238E27FC236}">
                <a16:creationId xmlns:a16="http://schemas.microsoft.com/office/drawing/2014/main" id="{102ECD7A-A482-5301-AF7A-95BFBD792F4A}"/>
              </a:ext>
            </a:extLst>
          </p:cNvPr>
          <p:cNvSpPr txBox="1"/>
          <p:nvPr/>
        </p:nvSpPr>
        <p:spPr>
          <a:xfrm>
            <a:off x="5234225" y="216486"/>
            <a:ext cx="1723549" cy="1292662"/>
          </a:xfrm>
          <a:prstGeom prst="rect">
            <a:avLst/>
          </a:prstGeom>
          <a:noFill/>
        </p:spPr>
        <p:txBody>
          <a:bodyPr wrap="none" rtlCol="0">
            <a:spAutoFit/>
          </a:bodyPr>
          <a:lstStyle/>
          <a:p>
            <a:r>
              <a:rPr kumimoji="1" lang="ja-JP" altLang="en-US" sz="6000" dirty="0"/>
              <a:t>課題</a:t>
            </a:r>
            <a:endParaRPr kumimoji="1" lang="en-US" altLang="ja-JP" sz="6000" dirty="0"/>
          </a:p>
          <a:p>
            <a:r>
              <a:rPr kumimoji="1" lang="en-US" altLang="ja-JP" dirty="0"/>
              <a:t>		</a:t>
            </a:r>
          </a:p>
        </p:txBody>
      </p:sp>
    </p:spTree>
    <p:extLst>
      <p:ext uri="{BB962C8B-B14F-4D97-AF65-F5344CB8AC3E}">
        <p14:creationId xmlns:p14="http://schemas.microsoft.com/office/powerpoint/2010/main" val="70020701"/>
      </p:ext>
    </p:extLst>
  </p:cSld>
  <p:clrMapOvr>
    <a:masterClrMapping/>
  </p:clrMapOvr>
</p:sld>
</file>

<file path=ppt/theme/theme1.xml><?xml version="1.0" encoding="utf-8"?>
<a:theme xmlns:a="http://schemas.openxmlformats.org/drawingml/2006/main" name="しずく">
  <a:themeElements>
    <a:clrScheme name="しずく">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しずく">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しずく">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TM04033925[[fn=しずく]]</Template>
  <TotalTime>65</TotalTime>
  <Words>406</Words>
  <Application>Microsoft Office PowerPoint</Application>
  <PresentationFormat>ワイド画面</PresentationFormat>
  <Paragraphs>55</Paragraphs>
  <Slides>8</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8</vt:i4>
      </vt:variant>
    </vt:vector>
  </HeadingPairs>
  <TitlesOfParts>
    <vt:vector size="11" baseType="lpstr">
      <vt:lpstr>Arial</vt:lpstr>
      <vt:lpstr>Tw Cen MT</vt:lpstr>
      <vt:lpstr>しずく</vt:lpstr>
      <vt:lpstr>AcSystem</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AcSystem</dc:title>
  <dc:creator>reon ebashi</dc:creator>
  <cp:lastModifiedBy>reon ebashi</cp:lastModifiedBy>
  <cp:revision>50</cp:revision>
  <dcterms:created xsi:type="dcterms:W3CDTF">2023-10-13T06:03:42Z</dcterms:created>
  <dcterms:modified xsi:type="dcterms:W3CDTF">2023-10-24T06:16:08Z</dcterms:modified>
</cp:coreProperties>
</file>