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8" r:id="rId4"/>
    <p:sldId id="259" r:id="rId5"/>
    <p:sldId id="260" r:id="rId6"/>
    <p:sldId id="261" r:id="rId7"/>
    <p:sldId id="264" r:id="rId8"/>
    <p:sldId id="262"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233915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2659174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4072526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15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333526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3284639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3757415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1602738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321736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372878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93984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428966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87851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138170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2891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260697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6EF801-5C10-403D-AD09-1C38574E656F}" type="datetimeFigureOut">
              <a:rPr kumimoji="1" lang="ja-JP" altLang="en-US" smtClean="0"/>
              <a:t>2023/11/6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1149145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76EF801-5C10-403D-AD09-1C38574E656F}" type="datetimeFigureOut">
              <a:rPr kumimoji="1" lang="ja-JP" altLang="en-US" smtClean="0"/>
              <a:t>2023/11/6</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FEEA0D3-82AB-46B9-9681-B8646F87AEC3}" type="slidenum">
              <a:rPr kumimoji="1" lang="ja-JP" altLang="en-US" smtClean="0"/>
              <a:t>‹#›</a:t>
            </a:fld>
            <a:endParaRPr kumimoji="1" lang="ja-JP" altLang="en-US"/>
          </a:p>
        </p:txBody>
      </p:sp>
    </p:spTree>
    <p:extLst>
      <p:ext uri="{BB962C8B-B14F-4D97-AF65-F5344CB8AC3E}">
        <p14:creationId xmlns:p14="http://schemas.microsoft.com/office/powerpoint/2010/main" val="379297785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8B740-5C7E-C7CE-C564-86CBE5ABB469}"/>
              </a:ext>
            </a:extLst>
          </p:cNvPr>
          <p:cNvSpPr>
            <a:spLocks noGrp="1"/>
          </p:cNvSpPr>
          <p:nvPr>
            <p:ph type="ctrTitle"/>
          </p:nvPr>
        </p:nvSpPr>
        <p:spPr/>
        <p:txBody>
          <a:bodyPr/>
          <a:lstStyle/>
          <a:p>
            <a:r>
              <a:rPr kumimoji="1" lang="en-US" altLang="ja-JP" dirty="0"/>
              <a:t>AcSystem</a:t>
            </a:r>
            <a:endParaRPr kumimoji="1" lang="ja-JP" altLang="en-US" dirty="0"/>
          </a:p>
        </p:txBody>
      </p:sp>
      <p:sp>
        <p:nvSpPr>
          <p:cNvPr id="3" name="字幕 2">
            <a:extLst>
              <a:ext uri="{FF2B5EF4-FFF2-40B4-BE49-F238E27FC236}">
                <a16:creationId xmlns:a16="http://schemas.microsoft.com/office/drawing/2014/main" id="{A03C3888-6BD5-FE30-0ED6-75539AF6FB7B}"/>
              </a:ext>
            </a:extLst>
          </p:cNvPr>
          <p:cNvSpPr>
            <a:spLocks noGrp="1"/>
          </p:cNvSpPr>
          <p:nvPr>
            <p:ph type="subTitle" idx="1"/>
          </p:nvPr>
        </p:nvSpPr>
        <p:spPr/>
        <p:txBody>
          <a:bodyPr/>
          <a:lstStyle/>
          <a:p>
            <a:r>
              <a:rPr kumimoji="1" lang="ja-JP" altLang="en-US" dirty="0"/>
              <a:t>岡部</a:t>
            </a:r>
          </a:p>
        </p:txBody>
      </p:sp>
    </p:spTree>
    <p:extLst>
      <p:ext uri="{BB962C8B-B14F-4D97-AF65-F5344CB8AC3E}">
        <p14:creationId xmlns:p14="http://schemas.microsoft.com/office/powerpoint/2010/main" val="225522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18B8FCB-BC65-891D-0803-79B7B78821F2}"/>
              </a:ext>
            </a:extLst>
          </p:cNvPr>
          <p:cNvSpPr txBox="1"/>
          <p:nvPr/>
        </p:nvSpPr>
        <p:spPr>
          <a:xfrm>
            <a:off x="658613" y="1997839"/>
            <a:ext cx="10874772" cy="2862322"/>
          </a:xfrm>
          <a:prstGeom prst="rect">
            <a:avLst/>
          </a:prstGeom>
          <a:noFill/>
        </p:spPr>
        <p:txBody>
          <a:bodyPr wrap="none" rtlCol="0">
            <a:spAutoFit/>
          </a:bodyPr>
          <a:lstStyle/>
          <a:p>
            <a:r>
              <a:rPr kumimoji="1" lang="en-US" altLang="ja-JP" sz="3600" b="1" dirty="0"/>
              <a:t>HTML/CSS</a:t>
            </a:r>
            <a:r>
              <a:rPr kumimoji="1" lang="ja-JP" altLang="en-US" sz="3600" b="1" dirty="0"/>
              <a:t>のワークフレーム </a:t>
            </a:r>
            <a:r>
              <a:rPr kumimoji="1" lang="en-US" altLang="ja-JP" sz="3600" b="1" dirty="0"/>
              <a:t>Bootstrap </a:t>
            </a:r>
            <a:r>
              <a:rPr kumimoji="1" lang="ja-JP" altLang="en-US" sz="3600" b="1" dirty="0"/>
              <a:t>を採用したい</a:t>
            </a:r>
            <a:endParaRPr kumimoji="1" lang="en-US" altLang="ja-JP" sz="3600" b="1" dirty="0"/>
          </a:p>
          <a:p>
            <a:r>
              <a:rPr kumimoji="1" lang="en-US" altLang="ja-JP" sz="3600" b="1" dirty="0"/>
              <a:t>			</a:t>
            </a:r>
            <a:r>
              <a:rPr kumimoji="1" lang="ja-JP" altLang="en-US" sz="3600" b="1" dirty="0"/>
              <a:t>→ デザインを変更するため時間の問題</a:t>
            </a:r>
            <a:endParaRPr kumimoji="1" lang="en-US" altLang="ja-JP" sz="3600" b="1" dirty="0"/>
          </a:p>
          <a:p>
            <a:endParaRPr kumimoji="1" lang="en-US" altLang="ja-JP" sz="3600" b="1" dirty="0"/>
          </a:p>
          <a:p>
            <a:r>
              <a:rPr kumimoji="1" lang="ja-JP" altLang="en-US" sz="3600" b="1" dirty="0"/>
              <a:t>携帯での</a:t>
            </a:r>
            <a:r>
              <a:rPr kumimoji="1" lang="en-US" altLang="ja-JP" sz="3600" b="1" dirty="0"/>
              <a:t>HTML/CSS</a:t>
            </a:r>
            <a:r>
              <a:rPr kumimoji="1" lang="ja-JP" altLang="en-US" sz="3600" b="1" dirty="0"/>
              <a:t>適用が難しい</a:t>
            </a:r>
            <a:endParaRPr kumimoji="1" lang="en-US" altLang="ja-JP" sz="3600" b="1" dirty="0"/>
          </a:p>
          <a:p>
            <a:r>
              <a:rPr kumimoji="1" lang="en-US" altLang="ja-JP" sz="3600" b="1" dirty="0"/>
              <a:t>			</a:t>
            </a:r>
            <a:r>
              <a:rPr kumimoji="1" lang="ja-JP" altLang="en-US" sz="3600" b="1" dirty="0"/>
              <a:t>→ </a:t>
            </a:r>
            <a:r>
              <a:rPr kumimoji="1" lang="en-US" altLang="ja-JP" sz="3600" b="1" dirty="0"/>
              <a:t>Bootstrap</a:t>
            </a:r>
            <a:r>
              <a:rPr kumimoji="1" lang="ja-JP" altLang="en-US" sz="3600" b="1" dirty="0"/>
              <a:t>を適用出来たら携帯でも申告できる</a:t>
            </a:r>
          </a:p>
        </p:txBody>
      </p:sp>
      <p:sp>
        <p:nvSpPr>
          <p:cNvPr id="3" name="テキスト ボックス 2">
            <a:extLst>
              <a:ext uri="{FF2B5EF4-FFF2-40B4-BE49-F238E27FC236}">
                <a16:creationId xmlns:a16="http://schemas.microsoft.com/office/drawing/2014/main" id="{102ECD7A-A482-5301-AF7A-95BFBD792F4A}"/>
              </a:ext>
            </a:extLst>
          </p:cNvPr>
          <p:cNvSpPr txBox="1"/>
          <p:nvPr/>
        </p:nvSpPr>
        <p:spPr>
          <a:xfrm>
            <a:off x="5234225" y="216486"/>
            <a:ext cx="1723549" cy="1292662"/>
          </a:xfrm>
          <a:prstGeom prst="rect">
            <a:avLst/>
          </a:prstGeom>
          <a:noFill/>
        </p:spPr>
        <p:txBody>
          <a:bodyPr wrap="none" rtlCol="0">
            <a:spAutoFit/>
          </a:bodyPr>
          <a:lstStyle/>
          <a:p>
            <a:r>
              <a:rPr kumimoji="1" lang="ja-JP" altLang="en-US" sz="6000" dirty="0"/>
              <a:t>課題</a:t>
            </a:r>
            <a:endParaRPr kumimoji="1" lang="en-US" altLang="ja-JP" sz="6000" dirty="0"/>
          </a:p>
          <a:p>
            <a:r>
              <a:rPr kumimoji="1" lang="en-US" altLang="ja-JP" dirty="0"/>
              <a:t>		</a:t>
            </a:r>
          </a:p>
        </p:txBody>
      </p:sp>
    </p:spTree>
    <p:extLst>
      <p:ext uri="{BB962C8B-B14F-4D97-AF65-F5344CB8AC3E}">
        <p14:creationId xmlns:p14="http://schemas.microsoft.com/office/powerpoint/2010/main" val="7002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9EE3BE2-6414-4821-D960-5A55A91D2F14}"/>
              </a:ext>
            </a:extLst>
          </p:cNvPr>
          <p:cNvSpPr txBox="1"/>
          <p:nvPr/>
        </p:nvSpPr>
        <p:spPr>
          <a:xfrm>
            <a:off x="796636" y="777895"/>
            <a:ext cx="10910936" cy="1508105"/>
          </a:xfrm>
          <a:prstGeom prst="rect">
            <a:avLst/>
          </a:prstGeom>
          <a:noFill/>
        </p:spPr>
        <p:txBody>
          <a:bodyPr wrap="none" rtlCol="0">
            <a:spAutoFit/>
          </a:bodyPr>
          <a:lstStyle/>
          <a:p>
            <a:r>
              <a:rPr kumimoji="1" lang="ja-JP" altLang="en-US" sz="6000" dirty="0"/>
              <a:t>タイトル</a:t>
            </a:r>
            <a:endParaRPr kumimoji="1" lang="en-US" altLang="ja-JP" sz="6000" dirty="0"/>
          </a:p>
          <a:p>
            <a:r>
              <a:rPr kumimoji="1" lang="en-US" altLang="ja-JP" dirty="0"/>
              <a:t>		</a:t>
            </a:r>
            <a:r>
              <a:rPr kumimoji="1" lang="en-US" altLang="ja-JP" sz="3200" dirty="0"/>
              <a:t>ACSYSTEM ( Attendance Check System ) </a:t>
            </a:r>
            <a:r>
              <a:rPr kumimoji="1" lang="ja-JP" altLang="en-US" sz="3200" dirty="0"/>
              <a:t>出欠確認システム</a:t>
            </a:r>
          </a:p>
        </p:txBody>
      </p:sp>
      <p:sp>
        <p:nvSpPr>
          <p:cNvPr id="4" name="テキスト ボックス 3">
            <a:extLst>
              <a:ext uri="{FF2B5EF4-FFF2-40B4-BE49-F238E27FC236}">
                <a16:creationId xmlns:a16="http://schemas.microsoft.com/office/drawing/2014/main" id="{4FF042BC-FB68-F207-23C1-C1CDF43E4806}"/>
              </a:ext>
            </a:extLst>
          </p:cNvPr>
          <p:cNvSpPr txBox="1"/>
          <p:nvPr/>
        </p:nvSpPr>
        <p:spPr>
          <a:xfrm>
            <a:off x="796636" y="2674947"/>
            <a:ext cx="5165197" cy="1508105"/>
          </a:xfrm>
          <a:prstGeom prst="rect">
            <a:avLst/>
          </a:prstGeom>
          <a:noFill/>
        </p:spPr>
        <p:txBody>
          <a:bodyPr wrap="none" rtlCol="0">
            <a:spAutoFit/>
          </a:bodyPr>
          <a:lstStyle/>
          <a:p>
            <a:r>
              <a:rPr kumimoji="1" lang="ja-JP" altLang="en-US" sz="6000" dirty="0"/>
              <a:t>基本内容</a:t>
            </a:r>
            <a:endParaRPr kumimoji="1" lang="en-US" altLang="ja-JP" sz="6000" dirty="0"/>
          </a:p>
          <a:p>
            <a:r>
              <a:rPr kumimoji="1" lang="en-US" altLang="ja-JP" dirty="0"/>
              <a:t>		</a:t>
            </a:r>
            <a:r>
              <a:rPr kumimoji="1" lang="ja-JP" altLang="en-US" sz="3200" dirty="0"/>
              <a:t>プラットフォーム </a:t>
            </a:r>
            <a:r>
              <a:rPr kumimoji="1" lang="en-US" altLang="ja-JP" sz="3200" dirty="0"/>
              <a:t>: PC</a:t>
            </a:r>
            <a:endParaRPr kumimoji="1" lang="ja-JP" altLang="en-US" sz="3200" dirty="0"/>
          </a:p>
        </p:txBody>
      </p:sp>
      <p:sp>
        <p:nvSpPr>
          <p:cNvPr id="5" name="テキスト ボックス 4">
            <a:extLst>
              <a:ext uri="{FF2B5EF4-FFF2-40B4-BE49-F238E27FC236}">
                <a16:creationId xmlns:a16="http://schemas.microsoft.com/office/drawing/2014/main" id="{3D3C0B07-1A5D-08AA-3E0A-1929FFFBE329}"/>
              </a:ext>
            </a:extLst>
          </p:cNvPr>
          <p:cNvSpPr txBox="1"/>
          <p:nvPr/>
        </p:nvSpPr>
        <p:spPr>
          <a:xfrm>
            <a:off x="796636" y="4571999"/>
            <a:ext cx="11315918" cy="2000548"/>
          </a:xfrm>
          <a:prstGeom prst="rect">
            <a:avLst/>
          </a:prstGeom>
          <a:noFill/>
        </p:spPr>
        <p:txBody>
          <a:bodyPr wrap="none" rtlCol="0">
            <a:spAutoFit/>
          </a:bodyPr>
          <a:lstStyle/>
          <a:p>
            <a:r>
              <a:rPr kumimoji="1" lang="ja-JP" altLang="en-US" sz="6000" dirty="0"/>
              <a:t>コンセプト</a:t>
            </a:r>
            <a:endParaRPr kumimoji="1" lang="en-US" altLang="ja-JP" sz="6000" dirty="0"/>
          </a:p>
          <a:p>
            <a:r>
              <a:rPr kumimoji="1" lang="en-US" altLang="ja-JP" dirty="0"/>
              <a:t>		</a:t>
            </a:r>
            <a:r>
              <a:rPr kumimoji="1" lang="ja-JP" altLang="en-US" sz="3200" dirty="0"/>
              <a:t>日々の出欠確認を手間を省き、</a:t>
            </a:r>
            <a:endParaRPr kumimoji="1" lang="en-US" altLang="ja-JP" sz="3200" dirty="0"/>
          </a:p>
          <a:p>
            <a:r>
              <a:rPr kumimoji="1" lang="en-US" altLang="ja-JP" sz="3200" dirty="0"/>
              <a:t>									</a:t>
            </a:r>
            <a:r>
              <a:rPr kumimoji="1" lang="ja-JP" altLang="en-US" sz="3200" dirty="0"/>
              <a:t>これを機に学生証に付加価値を上げる</a:t>
            </a:r>
            <a:endParaRPr kumimoji="1" lang="en-US" altLang="ja-JP" sz="3200" dirty="0"/>
          </a:p>
        </p:txBody>
      </p:sp>
    </p:spTree>
    <p:extLst>
      <p:ext uri="{BB962C8B-B14F-4D97-AF65-F5344CB8AC3E}">
        <p14:creationId xmlns:p14="http://schemas.microsoft.com/office/powerpoint/2010/main" val="152928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9A9B8F7-9827-1D85-ABD1-B0588DF42EF4}"/>
              </a:ext>
            </a:extLst>
          </p:cNvPr>
          <p:cNvSpPr txBox="1"/>
          <p:nvPr/>
        </p:nvSpPr>
        <p:spPr>
          <a:xfrm>
            <a:off x="3439661" y="187911"/>
            <a:ext cx="5312673" cy="1292662"/>
          </a:xfrm>
          <a:prstGeom prst="rect">
            <a:avLst/>
          </a:prstGeom>
          <a:noFill/>
        </p:spPr>
        <p:txBody>
          <a:bodyPr wrap="none" rtlCol="0">
            <a:spAutoFit/>
          </a:bodyPr>
          <a:lstStyle/>
          <a:p>
            <a:r>
              <a:rPr kumimoji="1" lang="ja-JP" altLang="en-US" sz="6000" dirty="0"/>
              <a:t>システムの概要</a:t>
            </a:r>
            <a:endParaRPr kumimoji="1" lang="en-US" altLang="ja-JP" sz="6000" dirty="0"/>
          </a:p>
          <a:p>
            <a:r>
              <a:rPr kumimoji="1" lang="en-US" altLang="ja-JP" dirty="0"/>
              <a:t>		</a:t>
            </a:r>
          </a:p>
        </p:txBody>
      </p:sp>
      <p:sp>
        <p:nvSpPr>
          <p:cNvPr id="3" name="テキスト ボックス 2">
            <a:extLst>
              <a:ext uri="{FF2B5EF4-FFF2-40B4-BE49-F238E27FC236}">
                <a16:creationId xmlns:a16="http://schemas.microsoft.com/office/drawing/2014/main" id="{B96B24B4-2187-2C5B-D2C6-26420F5625DF}"/>
              </a:ext>
            </a:extLst>
          </p:cNvPr>
          <p:cNvSpPr txBox="1"/>
          <p:nvPr/>
        </p:nvSpPr>
        <p:spPr>
          <a:xfrm>
            <a:off x="195986" y="2491055"/>
            <a:ext cx="11800025" cy="2554545"/>
          </a:xfrm>
          <a:prstGeom prst="rect">
            <a:avLst/>
          </a:prstGeom>
          <a:noFill/>
        </p:spPr>
        <p:txBody>
          <a:bodyPr wrap="none" rtlCol="0">
            <a:spAutoFit/>
          </a:bodyPr>
          <a:lstStyle/>
          <a:p>
            <a:r>
              <a:rPr kumimoji="1" lang="ja-JP" altLang="en-US" sz="4000" dirty="0"/>
              <a:t>学生証を通し、出欠を</a:t>
            </a:r>
            <a:r>
              <a:rPr kumimoji="1" lang="en-US" altLang="ja-JP" sz="4000" dirty="0"/>
              <a:t>DB</a:t>
            </a:r>
            <a:r>
              <a:rPr kumimoji="1" lang="ja-JP" altLang="en-US" sz="4000" dirty="0"/>
              <a:t>で管理できるシステム</a:t>
            </a:r>
            <a:endParaRPr kumimoji="1" lang="en-US" altLang="ja-JP" sz="4000" dirty="0"/>
          </a:p>
          <a:p>
            <a:endParaRPr kumimoji="1" lang="en-US" altLang="ja-JP" sz="4000" dirty="0"/>
          </a:p>
          <a:p>
            <a:r>
              <a:rPr kumimoji="1" lang="ja-JP" altLang="en-US" sz="4000" dirty="0"/>
              <a:t>学生証を使うことで、必然的に付加価値が生まれ、</a:t>
            </a:r>
            <a:endParaRPr kumimoji="1" lang="en-US" altLang="ja-JP" sz="4000" dirty="0"/>
          </a:p>
          <a:p>
            <a:r>
              <a:rPr kumimoji="1" lang="en-US" altLang="ja-JP" sz="4000" dirty="0"/>
              <a:t>												</a:t>
            </a:r>
            <a:r>
              <a:rPr kumimoji="1" lang="ja-JP" altLang="en-US" sz="4000" dirty="0"/>
              <a:t>不携帯者の減少の見込める</a:t>
            </a:r>
          </a:p>
        </p:txBody>
      </p:sp>
    </p:spTree>
    <p:extLst>
      <p:ext uri="{BB962C8B-B14F-4D97-AF65-F5344CB8AC3E}">
        <p14:creationId xmlns:p14="http://schemas.microsoft.com/office/powerpoint/2010/main" val="223149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E0089C1-8D07-5208-9377-A52D09AE9021}"/>
              </a:ext>
            </a:extLst>
          </p:cNvPr>
          <p:cNvSpPr txBox="1"/>
          <p:nvPr/>
        </p:nvSpPr>
        <p:spPr>
          <a:xfrm>
            <a:off x="332241" y="1909346"/>
            <a:ext cx="11527515" cy="3785652"/>
          </a:xfrm>
          <a:prstGeom prst="rect">
            <a:avLst/>
          </a:prstGeom>
          <a:noFill/>
        </p:spPr>
        <p:txBody>
          <a:bodyPr wrap="none" rtlCol="0">
            <a:spAutoFit/>
          </a:bodyPr>
          <a:lstStyle/>
          <a:p>
            <a:r>
              <a:rPr kumimoji="1" lang="ja-JP" altLang="en-US" sz="4000" dirty="0"/>
              <a:t>朝の出欠確認の手間を省く</a:t>
            </a:r>
            <a:endParaRPr kumimoji="1" lang="en-US" altLang="ja-JP" sz="4000" dirty="0"/>
          </a:p>
          <a:p>
            <a:endParaRPr kumimoji="1" lang="en-US" altLang="ja-JP" sz="4000" dirty="0"/>
          </a:p>
          <a:p>
            <a:r>
              <a:rPr kumimoji="1" lang="ja-JP" altLang="en-US" sz="4000" dirty="0"/>
              <a:t>システムで管理することにより出欠日数を</a:t>
            </a:r>
            <a:endParaRPr kumimoji="1" lang="en-US" altLang="ja-JP" sz="4000" dirty="0"/>
          </a:p>
          <a:p>
            <a:r>
              <a:rPr kumimoji="1" lang="en-US" altLang="ja-JP" sz="4000" dirty="0"/>
              <a:t>														</a:t>
            </a:r>
            <a:r>
              <a:rPr kumimoji="1" lang="ja-JP" altLang="en-US" sz="4000" dirty="0"/>
              <a:t>生徒自身で管理できる</a:t>
            </a:r>
            <a:endParaRPr kumimoji="1" lang="en-US" altLang="ja-JP" sz="4000" dirty="0"/>
          </a:p>
          <a:p>
            <a:endParaRPr kumimoji="1" lang="en-US" altLang="ja-JP" sz="4000" dirty="0"/>
          </a:p>
          <a:p>
            <a:r>
              <a:rPr kumimoji="1" lang="ja-JP" altLang="en-US" sz="4000" dirty="0"/>
              <a:t>学生証を利用し付加価値を高めたい</a:t>
            </a:r>
          </a:p>
        </p:txBody>
      </p:sp>
      <p:sp>
        <p:nvSpPr>
          <p:cNvPr id="3" name="テキスト ボックス 2">
            <a:extLst>
              <a:ext uri="{FF2B5EF4-FFF2-40B4-BE49-F238E27FC236}">
                <a16:creationId xmlns:a16="http://schemas.microsoft.com/office/drawing/2014/main" id="{AC277C25-E863-CB0D-D1E8-9A48318493AF}"/>
              </a:ext>
            </a:extLst>
          </p:cNvPr>
          <p:cNvSpPr txBox="1"/>
          <p:nvPr/>
        </p:nvSpPr>
        <p:spPr>
          <a:xfrm>
            <a:off x="3439661" y="254586"/>
            <a:ext cx="5521063" cy="1292662"/>
          </a:xfrm>
          <a:prstGeom prst="rect">
            <a:avLst/>
          </a:prstGeom>
          <a:noFill/>
        </p:spPr>
        <p:txBody>
          <a:bodyPr wrap="none" rtlCol="0">
            <a:spAutoFit/>
          </a:bodyPr>
          <a:lstStyle/>
          <a:p>
            <a:r>
              <a:rPr kumimoji="1" lang="ja-JP" altLang="en-US" sz="6000" dirty="0"/>
              <a:t>システムの目的</a:t>
            </a:r>
            <a:endParaRPr kumimoji="1" lang="en-US" altLang="ja-JP" sz="6000" dirty="0"/>
          </a:p>
          <a:p>
            <a:r>
              <a:rPr kumimoji="1" lang="en-US" altLang="ja-JP" dirty="0"/>
              <a:t>		</a:t>
            </a:r>
          </a:p>
        </p:txBody>
      </p:sp>
    </p:spTree>
    <p:extLst>
      <p:ext uri="{BB962C8B-B14F-4D97-AF65-F5344CB8AC3E}">
        <p14:creationId xmlns:p14="http://schemas.microsoft.com/office/powerpoint/2010/main" val="199276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495BB3F-D2E8-3A1E-6BAD-CDB115452583}"/>
              </a:ext>
            </a:extLst>
          </p:cNvPr>
          <p:cNvSpPr txBox="1"/>
          <p:nvPr/>
        </p:nvSpPr>
        <p:spPr>
          <a:xfrm>
            <a:off x="0" y="1924904"/>
            <a:ext cx="12135053" cy="4401205"/>
          </a:xfrm>
          <a:prstGeom prst="rect">
            <a:avLst/>
          </a:prstGeom>
          <a:noFill/>
        </p:spPr>
        <p:txBody>
          <a:bodyPr wrap="none" rtlCol="0">
            <a:spAutoFit/>
          </a:bodyPr>
          <a:lstStyle/>
          <a:p>
            <a:r>
              <a:rPr kumimoji="1" lang="ja-JP" altLang="en-US" sz="2800" dirty="0"/>
              <a:t>出席だけするなら、教室に設置するリーダーにカードを読み込むだけで完了する</a:t>
            </a:r>
            <a:endParaRPr kumimoji="1" lang="en-US" altLang="ja-JP" sz="2800" dirty="0"/>
          </a:p>
          <a:p>
            <a:endParaRPr kumimoji="1" lang="en-US" altLang="ja-JP" sz="2800" dirty="0"/>
          </a:p>
          <a:p>
            <a:r>
              <a:rPr kumimoji="1" lang="ja-JP" altLang="en-US" sz="2800" dirty="0"/>
              <a:t>ウェブサイトからも利用でき、インストールなどの負荷をユーザーに与えない</a:t>
            </a:r>
            <a:endParaRPr kumimoji="1" lang="en-US" altLang="ja-JP" sz="2800" dirty="0"/>
          </a:p>
          <a:p>
            <a:r>
              <a:rPr kumimoji="1" lang="en-US" altLang="ja-JP" sz="2800" dirty="0"/>
              <a:t>													</a:t>
            </a:r>
          </a:p>
          <a:p>
            <a:r>
              <a:rPr kumimoji="1" lang="ja-JP" altLang="en-US" sz="2800" dirty="0"/>
              <a:t>ログイン情報を追加することによりほかのプログラムに応用できるため、</a:t>
            </a:r>
            <a:endParaRPr kumimoji="1" lang="en-US" altLang="ja-JP" sz="2800" dirty="0"/>
          </a:p>
          <a:p>
            <a:r>
              <a:rPr kumimoji="1" lang="en-US" altLang="ja-JP" sz="2800" dirty="0"/>
              <a:t>			</a:t>
            </a:r>
            <a:r>
              <a:rPr kumimoji="1" lang="ja-JP" altLang="en-US" sz="2800" dirty="0"/>
              <a:t>前年度に先輩が作成した投票システムなどを取り入れることができる。</a:t>
            </a:r>
            <a:endParaRPr kumimoji="1" lang="en-US" altLang="ja-JP" sz="2800" dirty="0"/>
          </a:p>
          <a:p>
            <a:endParaRPr kumimoji="1" lang="en-US" altLang="ja-JP" sz="2800" dirty="0"/>
          </a:p>
          <a:p>
            <a:r>
              <a:rPr kumimoji="1" lang="ja-JP" altLang="en-US" sz="2800" dirty="0"/>
              <a:t>→　今回は断念</a:t>
            </a:r>
            <a:endParaRPr kumimoji="1" lang="en-US" altLang="ja-JP" sz="2800" dirty="0"/>
          </a:p>
          <a:p>
            <a:endParaRPr kumimoji="1" lang="en-US" altLang="ja-JP" sz="2800" dirty="0"/>
          </a:p>
          <a:p>
            <a:r>
              <a:rPr kumimoji="1" lang="ja-JP" altLang="en-US" sz="2800" dirty="0"/>
              <a:t>学生証の付加価値増加</a:t>
            </a:r>
          </a:p>
        </p:txBody>
      </p:sp>
      <p:sp>
        <p:nvSpPr>
          <p:cNvPr id="4" name="テキスト ボックス 3">
            <a:extLst>
              <a:ext uri="{FF2B5EF4-FFF2-40B4-BE49-F238E27FC236}">
                <a16:creationId xmlns:a16="http://schemas.microsoft.com/office/drawing/2014/main" id="{934859E1-149B-AAF3-B45E-DF6C186C877D}"/>
              </a:ext>
            </a:extLst>
          </p:cNvPr>
          <p:cNvSpPr txBox="1"/>
          <p:nvPr/>
        </p:nvSpPr>
        <p:spPr>
          <a:xfrm>
            <a:off x="2742355" y="122391"/>
            <a:ext cx="6707285" cy="1292662"/>
          </a:xfrm>
          <a:prstGeom prst="rect">
            <a:avLst/>
          </a:prstGeom>
          <a:noFill/>
        </p:spPr>
        <p:txBody>
          <a:bodyPr wrap="none" rtlCol="0">
            <a:spAutoFit/>
          </a:bodyPr>
          <a:lstStyle/>
          <a:p>
            <a:r>
              <a:rPr kumimoji="1" lang="ja-JP" altLang="en-US" sz="6000" dirty="0"/>
              <a:t>システムの仕様</a:t>
            </a:r>
            <a:r>
              <a:rPr kumimoji="1" lang="en-US" altLang="ja-JP" sz="6000" dirty="0"/>
              <a:t>(KPI)</a:t>
            </a:r>
          </a:p>
          <a:p>
            <a:r>
              <a:rPr kumimoji="1" lang="en-US" altLang="ja-JP" dirty="0"/>
              <a:t>		</a:t>
            </a:r>
          </a:p>
        </p:txBody>
      </p:sp>
    </p:spTree>
    <p:extLst>
      <p:ext uri="{BB962C8B-B14F-4D97-AF65-F5344CB8AC3E}">
        <p14:creationId xmlns:p14="http://schemas.microsoft.com/office/powerpoint/2010/main" val="4096847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BAA58EC-1DC5-0606-40F8-90668C08376E}"/>
              </a:ext>
            </a:extLst>
          </p:cNvPr>
          <p:cNvSpPr txBox="1"/>
          <p:nvPr/>
        </p:nvSpPr>
        <p:spPr>
          <a:xfrm>
            <a:off x="3187992" y="245061"/>
            <a:ext cx="5816016" cy="1292662"/>
          </a:xfrm>
          <a:prstGeom prst="rect">
            <a:avLst/>
          </a:prstGeom>
          <a:noFill/>
        </p:spPr>
        <p:txBody>
          <a:bodyPr wrap="none" rtlCol="0">
            <a:spAutoFit/>
          </a:bodyPr>
          <a:lstStyle/>
          <a:p>
            <a:r>
              <a:rPr kumimoji="1" lang="ja-JP" altLang="en-US" sz="6000" dirty="0"/>
              <a:t>システムイメージ</a:t>
            </a:r>
            <a:endParaRPr kumimoji="1" lang="en-US" altLang="ja-JP" sz="6000" dirty="0"/>
          </a:p>
          <a:p>
            <a:r>
              <a:rPr kumimoji="1" lang="en-US" altLang="ja-JP" dirty="0"/>
              <a:t>		</a:t>
            </a:r>
          </a:p>
        </p:txBody>
      </p:sp>
      <p:pic>
        <p:nvPicPr>
          <p:cNvPr id="5" name="図 4">
            <a:extLst>
              <a:ext uri="{FF2B5EF4-FFF2-40B4-BE49-F238E27FC236}">
                <a16:creationId xmlns:a16="http://schemas.microsoft.com/office/drawing/2014/main" id="{39EAB19B-258D-12A4-75A6-6133538B4ED4}"/>
              </a:ext>
            </a:extLst>
          </p:cNvPr>
          <p:cNvPicPr>
            <a:picLocks noChangeAspect="1"/>
          </p:cNvPicPr>
          <p:nvPr/>
        </p:nvPicPr>
        <p:blipFill>
          <a:blip r:embed="rId2"/>
          <a:stretch>
            <a:fillRect/>
          </a:stretch>
        </p:blipFill>
        <p:spPr>
          <a:xfrm>
            <a:off x="532524" y="1364139"/>
            <a:ext cx="8391525" cy="4129722"/>
          </a:xfrm>
          <a:prstGeom prst="rect">
            <a:avLst/>
          </a:prstGeom>
          <a:ln w="19050">
            <a:solidFill>
              <a:schemeClr val="tx1"/>
            </a:solidFill>
          </a:ln>
        </p:spPr>
      </p:pic>
      <p:pic>
        <p:nvPicPr>
          <p:cNvPr id="9" name="図 8">
            <a:extLst>
              <a:ext uri="{FF2B5EF4-FFF2-40B4-BE49-F238E27FC236}">
                <a16:creationId xmlns:a16="http://schemas.microsoft.com/office/drawing/2014/main" id="{9ADC1959-4D1D-DD69-7507-5E13E8E6399D}"/>
              </a:ext>
            </a:extLst>
          </p:cNvPr>
          <p:cNvPicPr>
            <a:picLocks noChangeAspect="1"/>
          </p:cNvPicPr>
          <p:nvPr/>
        </p:nvPicPr>
        <p:blipFill>
          <a:blip r:embed="rId3"/>
          <a:stretch>
            <a:fillRect/>
          </a:stretch>
        </p:blipFill>
        <p:spPr>
          <a:xfrm>
            <a:off x="2542605" y="3694875"/>
            <a:ext cx="5710340" cy="2981623"/>
          </a:xfrm>
          <a:prstGeom prst="rect">
            <a:avLst/>
          </a:prstGeom>
          <a:ln>
            <a:solidFill>
              <a:schemeClr val="tx1"/>
            </a:solidFill>
          </a:ln>
        </p:spPr>
      </p:pic>
      <p:pic>
        <p:nvPicPr>
          <p:cNvPr id="7" name="図 6">
            <a:extLst>
              <a:ext uri="{FF2B5EF4-FFF2-40B4-BE49-F238E27FC236}">
                <a16:creationId xmlns:a16="http://schemas.microsoft.com/office/drawing/2014/main" id="{0CA04350-8F71-CDBE-1614-227FD9F8073C}"/>
              </a:ext>
            </a:extLst>
          </p:cNvPr>
          <p:cNvPicPr>
            <a:picLocks noChangeAspect="1"/>
          </p:cNvPicPr>
          <p:nvPr/>
        </p:nvPicPr>
        <p:blipFill>
          <a:blip r:embed="rId4"/>
          <a:stretch>
            <a:fillRect/>
          </a:stretch>
        </p:blipFill>
        <p:spPr>
          <a:xfrm>
            <a:off x="6408121" y="1945249"/>
            <a:ext cx="5431454" cy="4323723"/>
          </a:xfrm>
          <a:prstGeom prst="rect">
            <a:avLst/>
          </a:prstGeom>
          <a:ln>
            <a:solidFill>
              <a:schemeClr val="tx1"/>
            </a:solidFill>
          </a:ln>
        </p:spPr>
      </p:pic>
    </p:spTree>
    <p:extLst>
      <p:ext uri="{BB962C8B-B14F-4D97-AF65-F5344CB8AC3E}">
        <p14:creationId xmlns:p14="http://schemas.microsoft.com/office/powerpoint/2010/main" val="364136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E338E840-C2CD-A67B-A690-8576D7327434}"/>
              </a:ext>
            </a:extLst>
          </p:cNvPr>
          <p:cNvPicPr>
            <a:picLocks noChangeAspect="1"/>
          </p:cNvPicPr>
          <p:nvPr/>
        </p:nvPicPr>
        <p:blipFill>
          <a:blip r:embed="rId2"/>
          <a:stretch>
            <a:fillRect/>
          </a:stretch>
        </p:blipFill>
        <p:spPr>
          <a:xfrm>
            <a:off x="281960" y="1483227"/>
            <a:ext cx="6255076" cy="3891545"/>
          </a:xfrm>
          <a:prstGeom prst="rect">
            <a:avLst/>
          </a:prstGeom>
        </p:spPr>
      </p:pic>
      <p:pic>
        <p:nvPicPr>
          <p:cNvPr id="2" name="図 1">
            <a:extLst>
              <a:ext uri="{FF2B5EF4-FFF2-40B4-BE49-F238E27FC236}">
                <a16:creationId xmlns:a16="http://schemas.microsoft.com/office/drawing/2014/main" id="{C9CCB122-74A0-FAE7-9147-A97304A298BB}"/>
              </a:ext>
            </a:extLst>
          </p:cNvPr>
          <p:cNvPicPr>
            <a:picLocks noChangeAspect="1"/>
          </p:cNvPicPr>
          <p:nvPr/>
        </p:nvPicPr>
        <p:blipFill>
          <a:blip r:embed="rId3"/>
          <a:stretch>
            <a:fillRect/>
          </a:stretch>
        </p:blipFill>
        <p:spPr>
          <a:xfrm>
            <a:off x="4686300" y="3813226"/>
            <a:ext cx="6934200" cy="2780092"/>
          </a:xfrm>
          <a:prstGeom prst="rect">
            <a:avLst/>
          </a:prstGeom>
        </p:spPr>
      </p:pic>
      <p:sp>
        <p:nvSpPr>
          <p:cNvPr id="5" name="正方形/長方形 4">
            <a:extLst>
              <a:ext uri="{FF2B5EF4-FFF2-40B4-BE49-F238E27FC236}">
                <a16:creationId xmlns:a16="http://schemas.microsoft.com/office/drawing/2014/main" id="{F5BAE6FF-1902-42BB-DB85-3A124DF0894C}"/>
              </a:ext>
            </a:extLst>
          </p:cNvPr>
          <p:cNvSpPr/>
          <p:nvPr/>
        </p:nvSpPr>
        <p:spPr>
          <a:xfrm>
            <a:off x="3290581" y="4212575"/>
            <a:ext cx="1198292" cy="1741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168B4D8-361E-901C-C516-8B301F4E80A7}"/>
              </a:ext>
            </a:extLst>
          </p:cNvPr>
          <p:cNvSpPr/>
          <p:nvPr/>
        </p:nvSpPr>
        <p:spPr>
          <a:xfrm>
            <a:off x="3664139" y="2297084"/>
            <a:ext cx="395884" cy="1741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4F74C23-BE10-D4AF-0000-036F3F2FE948}"/>
              </a:ext>
            </a:extLst>
          </p:cNvPr>
          <p:cNvSpPr txBox="1"/>
          <p:nvPr/>
        </p:nvSpPr>
        <p:spPr>
          <a:xfrm>
            <a:off x="5234225" y="190565"/>
            <a:ext cx="1723549" cy="1292662"/>
          </a:xfrm>
          <a:prstGeom prst="rect">
            <a:avLst/>
          </a:prstGeom>
          <a:noFill/>
        </p:spPr>
        <p:txBody>
          <a:bodyPr wrap="none" rtlCol="0">
            <a:spAutoFit/>
          </a:bodyPr>
          <a:lstStyle/>
          <a:p>
            <a:r>
              <a:rPr kumimoji="1" lang="ja-JP" altLang="en-US" sz="6000" dirty="0"/>
              <a:t>追加</a:t>
            </a:r>
            <a:endParaRPr kumimoji="1" lang="en-US" altLang="ja-JP" sz="6000" dirty="0"/>
          </a:p>
          <a:p>
            <a:r>
              <a:rPr kumimoji="1" lang="en-US" altLang="ja-JP" dirty="0"/>
              <a:t>		</a:t>
            </a:r>
          </a:p>
        </p:txBody>
      </p:sp>
    </p:spTree>
    <p:extLst>
      <p:ext uri="{BB962C8B-B14F-4D97-AF65-F5344CB8AC3E}">
        <p14:creationId xmlns:p14="http://schemas.microsoft.com/office/powerpoint/2010/main" val="412761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1A05081-B0F3-ED4F-D987-E7DA0AAE7628}"/>
              </a:ext>
            </a:extLst>
          </p:cNvPr>
          <p:cNvSpPr txBox="1"/>
          <p:nvPr/>
        </p:nvSpPr>
        <p:spPr>
          <a:xfrm>
            <a:off x="2251169" y="2274838"/>
            <a:ext cx="7689662" cy="2308324"/>
          </a:xfrm>
          <a:prstGeom prst="rect">
            <a:avLst/>
          </a:prstGeom>
          <a:noFill/>
        </p:spPr>
        <p:txBody>
          <a:bodyPr wrap="square" rtlCol="0">
            <a:spAutoFit/>
          </a:bodyPr>
          <a:lstStyle/>
          <a:p>
            <a:r>
              <a:rPr kumimoji="1" lang="en-US" altLang="ja-JP" sz="2000" dirty="0"/>
              <a:t>		</a:t>
            </a:r>
            <a:r>
              <a:rPr kumimoji="1" lang="ja-JP" altLang="en-US" sz="2400" dirty="0"/>
              <a:t>カードリーダー　</a:t>
            </a:r>
            <a:r>
              <a:rPr kumimoji="1" lang="en-US" altLang="ja-JP" sz="2400" dirty="0"/>
              <a:t>								2</a:t>
            </a:r>
            <a:r>
              <a:rPr kumimoji="1" lang="ja-JP" altLang="en-US" sz="2400" dirty="0"/>
              <a:t>機</a:t>
            </a:r>
            <a:endParaRPr kumimoji="1" lang="en-US" altLang="ja-JP" sz="2400" dirty="0"/>
          </a:p>
          <a:p>
            <a:r>
              <a:rPr kumimoji="1" lang="en-US" altLang="ja-JP" sz="2400" dirty="0"/>
              <a:t>		</a:t>
            </a:r>
            <a:r>
              <a:rPr kumimoji="1" lang="ja-JP" altLang="en-US" sz="2400" dirty="0"/>
              <a:t>モニター </a:t>
            </a:r>
            <a:r>
              <a:rPr kumimoji="1" lang="en-US" altLang="ja-JP" sz="2400" dirty="0"/>
              <a:t>										2</a:t>
            </a:r>
            <a:r>
              <a:rPr kumimoji="1" lang="ja-JP" altLang="en-US" sz="2400" dirty="0"/>
              <a:t>機</a:t>
            </a:r>
            <a:endParaRPr kumimoji="1" lang="en-US" altLang="ja-JP" sz="2400" dirty="0"/>
          </a:p>
          <a:p>
            <a:r>
              <a:rPr kumimoji="1" lang="en-US" altLang="ja-JP" sz="2400" dirty="0"/>
              <a:t>		</a:t>
            </a:r>
            <a:r>
              <a:rPr kumimoji="1" lang="ja-JP" altLang="en-US" sz="2400" dirty="0"/>
              <a:t>ケーブル</a:t>
            </a:r>
            <a:r>
              <a:rPr kumimoji="1" lang="en-US" altLang="ja-JP" sz="2400" dirty="0"/>
              <a:t>										2</a:t>
            </a:r>
            <a:r>
              <a:rPr kumimoji="1" lang="ja-JP" altLang="en-US" sz="2400" dirty="0"/>
              <a:t>本</a:t>
            </a:r>
            <a:endParaRPr kumimoji="1" lang="en-US" altLang="ja-JP" sz="2400" dirty="0"/>
          </a:p>
          <a:p>
            <a:r>
              <a:rPr kumimoji="1" lang="en-US" altLang="ja-JP" sz="2400" dirty="0"/>
              <a:t>		</a:t>
            </a:r>
            <a:r>
              <a:rPr kumimoji="1" lang="ja-JP" altLang="en-US" sz="2400" dirty="0"/>
              <a:t>カード</a:t>
            </a:r>
            <a:r>
              <a:rPr kumimoji="1" lang="en-US" altLang="ja-JP" sz="2400" dirty="0"/>
              <a:t>										    20</a:t>
            </a:r>
            <a:r>
              <a:rPr kumimoji="1" lang="ja-JP" altLang="en-US" sz="2400" dirty="0"/>
              <a:t>枚</a:t>
            </a:r>
            <a:endParaRPr kumimoji="1" lang="en-US" altLang="ja-JP" sz="2400" dirty="0"/>
          </a:p>
          <a:p>
            <a:r>
              <a:rPr kumimoji="1" lang="en-US" altLang="ja-JP" sz="2400" dirty="0"/>
              <a:t>								               (1</a:t>
            </a:r>
            <a:r>
              <a:rPr kumimoji="1" lang="ja-JP" altLang="en-US" sz="2400" dirty="0"/>
              <a:t>年、</a:t>
            </a:r>
            <a:r>
              <a:rPr kumimoji="1" lang="en-US" altLang="ja-JP" sz="2400" dirty="0"/>
              <a:t>2</a:t>
            </a:r>
            <a:r>
              <a:rPr kumimoji="1" lang="ja-JP" altLang="en-US" sz="2400" dirty="0"/>
              <a:t>年 分割</a:t>
            </a:r>
            <a:r>
              <a:rPr kumimoji="1" lang="en-US" altLang="ja-JP" sz="2400" dirty="0"/>
              <a:t>)</a:t>
            </a:r>
          </a:p>
          <a:p>
            <a:r>
              <a:rPr kumimoji="1" lang="en-US" altLang="ja-JP" sz="2400" dirty="0"/>
              <a:t>		</a:t>
            </a:r>
            <a:r>
              <a:rPr kumimoji="1" lang="ja-JP" altLang="en-US" sz="2400" dirty="0"/>
              <a:t>シール型 </a:t>
            </a:r>
            <a:r>
              <a:rPr kumimoji="1" lang="en-US" altLang="ja-JP" sz="2400" dirty="0"/>
              <a:t>									</a:t>
            </a:r>
            <a:r>
              <a:rPr kumimoji="1" lang="ja-JP" altLang="en-US" sz="2400" dirty="0"/>
              <a:t>　　</a:t>
            </a:r>
            <a:r>
              <a:rPr kumimoji="1" lang="en-US" altLang="ja-JP" sz="2400" dirty="0"/>
              <a:t>20</a:t>
            </a:r>
            <a:r>
              <a:rPr kumimoji="1" lang="ja-JP" altLang="en-US" sz="2400" dirty="0"/>
              <a:t>枚</a:t>
            </a:r>
            <a:endParaRPr kumimoji="1" lang="en-US" altLang="ja-JP" sz="2400" dirty="0"/>
          </a:p>
        </p:txBody>
      </p:sp>
      <p:sp>
        <p:nvSpPr>
          <p:cNvPr id="3" name="テキスト ボックス 2">
            <a:extLst>
              <a:ext uri="{FF2B5EF4-FFF2-40B4-BE49-F238E27FC236}">
                <a16:creationId xmlns:a16="http://schemas.microsoft.com/office/drawing/2014/main" id="{D0877EF5-451C-E081-6CE6-7B60B96299BE}"/>
              </a:ext>
            </a:extLst>
          </p:cNvPr>
          <p:cNvSpPr txBox="1"/>
          <p:nvPr/>
        </p:nvSpPr>
        <p:spPr>
          <a:xfrm>
            <a:off x="4117734" y="121236"/>
            <a:ext cx="3956532" cy="1015663"/>
          </a:xfrm>
          <a:prstGeom prst="rect">
            <a:avLst/>
          </a:prstGeom>
          <a:noFill/>
        </p:spPr>
        <p:txBody>
          <a:bodyPr wrap="none" rtlCol="0">
            <a:spAutoFit/>
          </a:bodyPr>
          <a:lstStyle/>
          <a:p>
            <a:r>
              <a:rPr kumimoji="1" lang="ja-JP" altLang="en-US" sz="6000" dirty="0"/>
              <a:t>必要な資源</a:t>
            </a:r>
            <a:endParaRPr kumimoji="1" lang="en-US" altLang="ja-JP" dirty="0"/>
          </a:p>
        </p:txBody>
      </p:sp>
    </p:spTree>
    <p:extLst>
      <p:ext uri="{BB962C8B-B14F-4D97-AF65-F5344CB8AC3E}">
        <p14:creationId xmlns:p14="http://schemas.microsoft.com/office/powerpoint/2010/main" val="35671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41F580B-A7F3-AA61-E6B6-0E6213FD29C3}"/>
              </a:ext>
            </a:extLst>
          </p:cNvPr>
          <p:cNvSpPr txBox="1"/>
          <p:nvPr/>
        </p:nvSpPr>
        <p:spPr>
          <a:xfrm>
            <a:off x="3336270" y="305963"/>
            <a:ext cx="5519460" cy="1015663"/>
          </a:xfrm>
          <a:prstGeom prst="rect">
            <a:avLst/>
          </a:prstGeom>
          <a:noFill/>
        </p:spPr>
        <p:txBody>
          <a:bodyPr wrap="none" rtlCol="0">
            <a:spAutoFit/>
          </a:bodyPr>
          <a:lstStyle/>
          <a:p>
            <a:r>
              <a:rPr kumimoji="1" lang="ja-JP" altLang="en-US" sz="6000" dirty="0"/>
              <a:t>セキュリティー面</a:t>
            </a:r>
            <a:endParaRPr kumimoji="1" lang="en-US" altLang="ja-JP" dirty="0"/>
          </a:p>
        </p:txBody>
      </p:sp>
      <p:sp>
        <p:nvSpPr>
          <p:cNvPr id="3" name="テキスト ボックス 2">
            <a:extLst>
              <a:ext uri="{FF2B5EF4-FFF2-40B4-BE49-F238E27FC236}">
                <a16:creationId xmlns:a16="http://schemas.microsoft.com/office/drawing/2014/main" id="{8D997B80-9493-BDF2-49C6-5F56B1ABADE4}"/>
              </a:ext>
            </a:extLst>
          </p:cNvPr>
          <p:cNvSpPr txBox="1"/>
          <p:nvPr/>
        </p:nvSpPr>
        <p:spPr>
          <a:xfrm>
            <a:off x="1268748" y="2230741"/>
            <a:ext cx="9654503" cy="3046988"/>
          </a:xfrm>
          <a:prstGeom prst="rect">
            <a:avLst/>
          </a:prstGeom>
          <a:noFill/>
        </p:spPr>
        <p:txBody>
          <a:bodyPr wrap="square" rtlCol="0">
            <a:spAutoFit/>
          </a:bodyPr>
          <a:lstStyle/>
          <a:p>
            <a:r>
              <a:rPr kumimoji="1" lang="ja-JP" altLang="en-US" sz="2400" dirty="0"/>
              <a:t>・パスワードのセキュリティ</a:t>
            </a:r>
            <a:br>
              <a:rPr kumimoji="1" lang="en-US" altLang="ja-JP" sz="2400" dirty="0"/>
            </a:br>
            <a:r>
              <a:rPr kumimoji="1" lang="ja-JP" altLang="en-US" sz="2400" dirty="0"/>
              <a:t>・データをハッシュ化</a:t>
            </a:r>
            <a:endParaRPr kumimoji="1" lang="en-US" altLang="ja-JP" sz="2400" dirty="0"/>
          </a:p>
          <a:p>
            <a:r>
              <a:rPr kumimoji="1" lang="ja-JP" altLang="en-US" sz="2400" dirty="0"/>
              <a:t>・アクセス権限制御</a:t>
            </a:r>
            <a:endParaRPr kumimoji="1" lang="en-US" altLang="ja-JP" sz="2400" dirty="0"/>
          </a:p>
          <a:p>
            <a:r>
              <a:rPr kumimoji="1" lang="ja-JP" altLang="en-US" sz="2400" dirty="0"/>
              <a:t>・パッチの適用</a:t>
            </a:r>
            <a:endParaRPr kumimoji="1" lang="en-US" altLang="ja-JP" sz="2400" dirty="0"/>
          </a:p>
          <a:p>
            <a:r>
              <a:rPr kumimoji="1" lang="ja-JP" altLang="en-US" sz="2400" dirty="0"/>
              <a:t>・セキュリティテスト</a:t>
            </a:r>
            <a:endParaRPr kumimoji="1" lang="en-US" altLang="ja-JP" sz="2400" dirty="0"/>
          </a:p>
          <a:p>
            <a:r>
              <a:rPr kumimoji="1" lang="ja-JP" altLang="en-US" sz="2400" dirty="0"/>
              <a:t>・クリックジャッキングとクロスサイトリクエストフォージェリ（</a:t>
            </a:r>
            <a:r>
              <a:rPr kumimoji="1" lang="en-US" altLang="ja-JP" sz="2400" dirty="0"/>
              <a:t>CSRF</a:t>
            </a:r>
            <a:r>
              <a:rPr kumimoji="1" lang="ja-JP" altLang="en-US" sz="2400" dirty="0"/>
              <a:t>）対策</a:t>
            </a:r>
            <a:endParaRPr kumimoji="1" lang="en-US" altLang="ja-JP" sz="2400" dirty="0"/>
          </a:p>
          <a:p>
            <a:r>
              <a:rPr kumimoji="1" lang="ja-JP" altLang="en-US" sz="2400" dirty="0"/>
              <a:t>・バックアップを毎日</a:t>
            </a:r>
            <a:endParaRPr kumimoji="1" lang="en-US" altLang="ja-JP" sz="2400" dirty="0"/>
          </a:p>
          <a:p>
            <a:r>
              <a:rPr kumimoji="1" lang="ja-JP" altLang="en-US" sz="2400" dirty="0"/>
              <a:t>・ログと監査</a:t>
            </a:r>
            <a:endParaRPr kumimoji="1" lang="en-US" altLang="ja-JP" sz="2400" dirty="0"/>
          </a:p>
        </p:txBody>
      </p:sp>
    </p:spTree>
    <p:extLst>
      <p:ext uri="{BB962C8B-B14F-4D97-AF65-F5344CB8AC3E}">
        <p14:creationId xmlns:p14="http://schemas.microsoft.com/office/powerpoint/2010/main" val="2235030040"/>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TM04033925[[fn=しずく]]</Template>
  <TotalTime>86</TotalTime>
  <Words>425</Words>
  <Application>Microsoft Office PowerPoint</Application>
  <PresentationFormat>ワイド画面</PresentationFormat>
  <Paragraphs>61</Paragraphs>
  <Slides>10</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10</vt:i4>
      </vt:variant>
    </vt:vector>
  </HeadingPairs>
  <TitlesOfParts>
    <vt:vector size="13" baseType="lpstr">
      <vt:lpstr>Arial</vt:lpstr>
      <vt:lpstr>Tw Cen MT</vt:lpstr>
      <vt:lpstr>しずく</vt:lpstr>
      <vt:lpstr>AcSystem</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AcSystem</dc:title>
  <dc:creator>reon ebashi</dc:creator>
  <cp:lastModifiedBy>reon ebashi</cp:lastModifiedBy>
  <cp:revision>59</cp:revision>
  <dcterms:created xsi:type="dcterms:W3CDTF">2023-10-13T06:03:42Z</dcterms:created>
  <dcterms:modified xsi:type="dcterms:W3CDTF">2023-11-06T03:06:49Z</dcterms:modified>
</cp:coreProperties>
</file>