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7" d="100"/>
          <a:sy n="47" d="100"/>
        </p:scale>
        <p:origin x="1046" y="3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vi" dirty="0">
              <a:latin typeface="Segoe UI" panose="020B0502040204020203" pitchFamily="34" charset="0"/>
              <a:cs typeface="Segoe UI" panose="020B0502040204020203" pitchFamily="34" charset="0"/>
            </a:rP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vi" dirty="0">
              <a:latin typeface="Segoe UI" panose="020B0502040204020203" pitchFamily="34" charset="0"/>
              <a:cs typeface="Segoe UI" panose="020B0502040204020203" pitchFamily="34" charset="0"/>
            </a:rPr>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vi" dirty="0">
              <a:latin typeface="Segoe UI" panose="020B0502040204020203" pitchFamily="34" charset="0"/>
              <a:cs typeface="Segoe UI" panose="020B0502040204020203" pitchFamily="34" charset="0"/>
            </a:rP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vi" dirty="0">
              <a:latin typeface="Segoe UI" panose="020B0502040204020203" pitchFamily="34" charset="0"/>
              <a:cs typeface="Segoe UI" panose="020B0502040204020203" pitchFamily="34" charset="0"/>
            </a:rP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vi" dirty="0">
              <a:latin typeface="Segoe UI" panose="020B0502040204020203" pitchFamily="34" charset="0"/>
              <a:cs typeface="Segoe UI" panose="020B0502040204020203" pitchFamily="34" charset="0"/>
            </a:rP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vi" dirty="0">
              <a:latin typeface="Segoe UI" panose="020B0502040204020203" pitchFamily="34" charset="0"/>
              <a:cs typeface="Segoe UI" panose="020B0502040204020203" pitchFamily="34" charset="0"/>
            </a:rP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vi" sz="1100" kern="1200" dirty="0">
              <a:latin typeface="Segoe UI" panose="020B0502040204020203" pitchFamily="34" charset="0"/>
              <a:cs typeface="Segoe UI" panose="020B0502040204020203" pitchFamily="34" charset="0"/>
            </a:rPr>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vi" sz="1100" kern="1200" dirty="0">
              <a:latin typeface="Segoe UI" panose="020B0502040204020203" pitchFamily="34" charset="0"/>
              <a:cs typeface="Segoe UI" panose="020B0502040204020203" pitchFamily="34" charset="0"/>
            </a:rPr>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vi" sz="1100" kern="1200" dirty="0">
              <a:latin typeface="Segoe UI" panose="020B0502040204020203" pitchFamily="34" charset="0"/>
              <a:cs typeface="Segoe UI" panose="020B0502040204020203" pitchFamily="34" charset="0"/>
            </a:rPr>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vi" sz="1100" kern="1200" dirty="0">
              <a:latin typeface="Segoe UI" panose="020B0502040204020203" pitchFamily="34" charset="0"/>
              <a:cs typeface="Segoe UI" panose="020B0502040204020203" pitchFamily="34" charset="0"/>
            </a:rPr>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vi" sz="1100" kern="1200" dirty="0">
              <a:latin typeface="Segoe UI" panose="020B0502040204020203" pitchFamily="34" charset="0"/>
              <a:cs typeface="Segoe UI" panose="020B0502040204020203" pitchFamily="34" charset="0"/>
            </a:rPr>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vi" sz="1100" kern="1200" dirty="0">
              <a:latin typeface="Segoe UI" panose="020B0502040204020203" pitchFamily="34" charset="0"/>
              <a:cs typeface="Segoe UI" panose="020B0502040204020203" pitchFamily="34" charset="0"/>
            </a:rPr>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C88EFE-5FE7-482F-AE64-58275078C99B}" type="datetime1">
              <a:rPr lang="vi-VN" smtClean="0"/>
              <a:t>24/05/2024</a:t>
            </a:fld>
            <a:endParaRPr lang="en-US" dirty="0"/>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7D0FE4-691E-4B26-9A9E-DEB86E6A321F}" type="datetime1">
              <a:rPr lang="vi-VN" smtClean="0"/>
              <a:t>24/05/2024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
              <a:t>Bấm để chỉnh sửa kiểu văn bản Bản cái</a:t>
            </a:r>
            <a:endParaRPr lang="en-US"/>
          </a:p>
          <a:p>
            <a:pPr lvl="1" rtl="0"/>
            <a:r>
              <a:rPr lang="vi"/>
              <a:t>Mức hai</a:t>
            </a:r>
          </a:p>
          <a:p>
            <a:pPr lvl="2" rtl="0"/>
            <a:r>
              <a:rPr lang="vi"/>
              <a:t>Mức ba</a:t>
            </a:r>
          </a:p>
          <a:p>
            <a:pPr lvl="3" rtl="0"/>
            <a:r>
              <a:rPr lang="vi"/>
              <a:t>Mức bốn</a:t>
            </a:r>
          </a:p>
          <a:p>
            <a:pPr lvl="4" rtl="0"/>
            <a:r>
              <a:rPr lang="vi"/>
              <a:t>Mức năm</a:t>
            </a:r>
            <a:endParaRPr lang="en-US"/>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7" name="Hình chữ nhật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en-US"/>
              <a:t>Click to edit Master title style</a:t>
            </a:r>
            <a:endParaRPr lang="en-US" dirty="0"/>
          </a:p>
        </p:txBody>
      </p:sp>
      <p:sp>
        <p:nvSpPr>
          <p:cNvPr id="3" name="Tiêu đề ph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Click to edit Master subtitle style</a:t>
            </a:r>
            <a:endParaRPr lang="en-US" dirty="0"/>
          </a:p>
        </p:txBody>
      </p:sp>
      <p:sp>
        <p:nvSpPr>
          <p:cNvPr id="8" name="Chỗ dành sẵn cho Ngày tháng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65A9AB08-9BB3-4409-990A-73B5AF314B08}" type="datetime1">
              <a:rPr lang="vi-VN" smtClean="0"/>
              <a:t>24/05/2024</a:t>
            </a:fld>
            <a:endParaRPr lang="en-US" dirty="0"/>
          </a:p>
        </p:txBody>
      </p:sp>
      <p:sp>
        <p:nvSpPr>
          <p:cNvPr id="9" name="Chỗ dành sẵn cho Chân trang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Chỗ dành sẵn cho Số Trang chiếu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9" name="Tiêu đề 1"/>
          <p:cNvSpPr>
            <a:spLocks noGrp="1"/>
          </p:cNvSpPr>
          <p:nvPr>
            <p:ph type="title"/>
          </p:nvPr>
        </p:nvSpPr>
        <p:spPr>
          <a:xfrm>
            <a:off x="581192" y="702156"/>
            <a:ext cx="11029616" cy="1013800"/>
          </a:xfrm>
        </p:spPr>
        <p:txBody>
          <a:bodyPr rtlCol="0"/>
          <a:lstStyle/>
          <a:p>
            <a:pPr rtl="0"/>
            <a:r>
              <a:rPr lang="en-US"/>
              <a:t>Click to edit Master title style</a:t>
            </a:r>
            <a:endParaRPr lang="en-US" dirty="0"/>
          </a:p>
        </p:txBody>
      </p:sp>
      <p:sp>
        <p:nvSpPr>
          <p:cNvPr id="3" name="Chỗ dành sẵn cho Văn bản Dọc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ỗ dành sẵn cho Ngày tháng 3"/>
          <p:cNvSpPr>
            <a:spLocks noGrp="1"/>
          </p:cNvSpPr>
          <p:nvPr>
            <p:ph type="dt" sz="half" idx="10"/>
          </p:nvPr>
        </p:nvSpPr>
        <p:spPr/>
        <p:txBody>
          <a:bodyPr rtlCol="0"/>
          <a:lstStyle/>
          <a:p>
            <a:pPr rtl="0"/>
            <a:fld id="{281D78C8-3010-4B51-899B-7F3819407D01}" type="datetime1">
              <a:rPr lang="vi-VN" smtClean="0"/>
              <a:t>24/05/2024</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ố trang chiếu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Dọc và Văn bản">
    <p:spTree>
      <p:nvGrpSpPr>
        <p:cNvPr id="1" name=""/>
        <p:cNvGrpSpPr/>
        <p:nvPr/>
      </p:nvGrpSpPr>
      <p:grpSpPr>
        <a:xfrm>
          <a:off x="0" y="0"/>
          <a:ext cx="0" cy="0"/>
          <a:chOff x="0" y="0"/>
          <a:chExt cx="0" cy="0"/>
        </a:xfrm>
      </p:grpSpPr>
      <p:sp>
        <p:nvSpPr>
          <p:cNvPr id="7" name="Hình chữ nhật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ề Dọc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en-US"/>
              <a:t>Click to edit Master title style</a:t>
            </a:r>
            <a:endParaRPr lang="en-US" dirty="0"/>
          </a:p>
        </p:txBody>
      </p:sp>
      <p:sp>
        <p:nvSpPr>
          <p:cNvPr id="3" name="Chỗ dành sẵn cho Văn bản Dọc 2"/>
          <p:cNvSpPr>
            <a:spLocks noGrp="1"/>
          </p:cNvSpPr>
          <p:nvPr>
            <p:ph type="body" orient="vert" idx="1"/>
          </p:nvPr>
        </p:nvSpPr>
        <p:spPr>
          <a:xfrm>
            <a:off x="774923" y="863600"/>
            <a:ext cx="7161625" cy="4807326"/>
          </a:xfrm>
        </p:spPr>
        <p:txBody>
          <a:bodyPr vert="eaVert" rtlCol="0" anchor="t"/>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8" name="Hình chữ nhật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Hình chữ nhật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Hình chữ nhật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Chỗ dành sẵn cho Ngày tháng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474BB169-361A-4A01-B5DF-AD2905CF5E2C}" type="datetime1">
              <a:rPr lang="vi-VN" smtClean="0"/>
              <a:t>24/05/2024</a:t>
            </a:fld>
            <a:endParaRPr lang="en-US" dirty="0"/>
          </a:p>
        </p:txBody>
      </p:sp>
      <p:sp>
        <p:nvSpPr>
          <p:cNvPr id="12" name="Chỗ dành sẵn cho Chân trang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Chỗ dành sẵn cho Số hiệu Bản chiếu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a:xfrm>
            <a:off x="581192" y="702156"/>
            <a:ext cx="11029616" cy="1188720"/>
          </a:xfrm>
        </p:spPr>
        <p:txBody>
          <a:bodyPr rtlCol="0"/>
          <a:lstStyle/>
          <a:p>
            <a:pPr rtl="0"/>
            <a:r>
              <a:rPr lang="en-US"/>
              <a:t>Click to edit Master title style</a:t>
            </a:r>
            <a:endParaRPr lang="en-US" dirty="0"/>
          </a:p>
        </p:txBody>
      </p:sp>
      <p:sp>
        <p:nvSpPr>
          <p:cNvPr id="3" name="Chỗ dành sẵn cho nội dung 2"/>
          <p:cNvSpPr>
            <a:spLocks noGrp="1"/>
          </p:cNvSpPr>
          <p:nvPr>
            <p:ph idx="1"/>
          </p:nvPr>
        </p:nvSpPr>
        <p:spPr>
          <a:xfrm>
            <a:off x="581192" y="2340864"/>
            <a:ext cx="11029615" cy="3634486"/>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8" name="Chỗ dành sẵn cho Ngày tháng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9E5547D-1B8E-486F-9659-F0F7627F8547}" type="datetime1">
              <a:rPr lang="vi-VN" smtClean="0"/>
              <a:t>24/05/2024</a:t>
            </a:fld>
            <a:endParaRPr lang="en-US" dirty="0"/>
          </a:p>
        </p:txBody>
      </p:sp>
      <p:sp>
        <p:nvSpPr>
          <p:cNvPr id="9" name="Chỗ dành sẵn cho Chân trang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Chỗ dành sẵn cho Số Trang chiếu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Mục">
    <p:spTree>
      <p:nvGrpSpPr>
        <p:cNvPr id="1" name=""/>
        <p:cNvGrpSpPr/>
        <p:nvPr/>
      </p:nvGrpSpPr>
      <p:grpSpPr>
        <a:xfrm>
          <a:off x="0" y="0"/>
          <a:ext cx="0" cy="0"/>
          <a:chOff x="0" y="0"/>
          <a:chExt cx="0" cy="0"/>
        </a:xfrm>
      </p:grpSpPr>
      <p:sp>
        <p:nvSpPr>
          <p:cNvPr id="8" name="Hình chữ nhật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en-US"/>
              <a:t>Click to edit Master title style</a:t>
            </a:r>
            <a:endParaRPr lang="en-US" dirty="0"/>
          </a:p>
        </p:txBody>
      </p:sp>
      <p:sp>
        <p:nvSpPr>
          <p:cNvPr id="3" name="Chỗ dành sẵn cho Văn bản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7" name="Chỗ dành sẵn cho Ngày tháng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66521BAD-CD35-440C-B1A9-311AFB591079}" type="datetime1">
              <a:rPr lang="vi-VN" smtClean="0"/>
              <a:t>24/05/2024</a:t>
            </a:fld>
            <a:endParaRPr lang="en-US" dirty="0"/>
          </a:p>
        </p:txBody>
      </p:sp>
      <p:sp>
        <p:nvSpPr>
          <p:cNvPr id="9" name="Chỗ dành sẵn cho Chân trang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Chỗ dành sẵn cho Số Trang chiếu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a:xfrm>
            <a:off x="581193" y="729658"/>
            <a:ext cx="11029616" cy="988332"/>
          </a:xfrm>
        </p:spPr>
        <p:txBody>
          <a:bodyPr rtlCol="0"/>
          <a:lstStyle/>
          <a:p>
            <a:pPr rtl="0"/>
            <a:r>
              <a:rPr lang="en-US"/>
              <a:t>Click to edit Master title style</a:t>
            </a:r>
            <a:endParaRPr lang="en-US" dirty="0"/>
          </a:p>
        </p:txBody>
      </p:sp>
      <p:sp>
        <p:nvSpPr>
          <p:cNvPr id="3" name="Chỗ dành sẵn cho nội dung 2"/>
          <p:cNvSpPr>
            <a:spLocks noGrp="1"/>
          </p:cNvSpPr>
          <p:nvPr>
            <p:ph sz="half" idx="1"/>
          </p:nvPr>
        </p:nvSpPr>
        <p:spPr>
          <a:xfrm>
            <a:off x="581193" y="2228003"/>
            <a:ext cx="5194767"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ỗ dành sẵn cho nội dung 3"/>
          <p:cNvSpPr>
            <a:spLocks noGrp="1"/>
          </p:cNvSpPr>
          <p:nvPr>
            <p:ph sz="half" idx="2"/>
          </p:nvPr>
        </p:nvSpPr>
        <p:spPr>
          <a:xfrm>
            <a:off x="6416039" y="2228003"/>
            <a:ext cx="5194769" cy="3633047"/>
          </a:xfrm>
        </p:spPr>
        <p:txBody>
          <a:bodyPr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Chỗ dành sẵn cho Ngày tháng 4"/>
          <p:cNvSpPr>
            <a:spLocks noGrp="1"/>
          </p:cNvSpPr>
          <p:nvPr>
            <p:ph type="dt" sz="half" idx="10"/>
          </p:nvPr>
        </p:nvSpPr>
        <p:spPr/>
        <p:txBody>
          <a:bodyPr rtlCol="0"/>
          <a:lstStyle/>
          <a:p>
            <a:pPr rtl="0"/>
            <a:fld id="{6B268195-E7EA-4BEF-8A3D-6C67F281509E}" type="datetime1">
              <a:rPr lang="vi-VN" smtClean="0"/>
              <a:t>24/05/2024</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o sánh">
    <p:spTree>
      <p:nvGrpSpPr>
        <p:cNvPr id="1" name=""/>
        <p:cNvGrpSpPr/>
        <p:nvPr/>
      </p:nvGrpSpPr>
      <p:grpSpPr>
        <a:xfrm>
          <a:off x="0" y="0"/>
          <a:ext cx="0" cy="0"/>
          <a:chOff x="0" y="0"/>
          <a:chExt cx="0" cy="0"/>
        </a:xfrm>
      </p:grpSpPr>
      <p:sp>
        <p:nvSpPr>
          <p:cNvPr id="12" name="Tiêu đề 1"/>
          <p:cNvSpPr>
            <a:spLocks noGrp="1"/>
          </p:cNvSpPr>
          <p:nvPr>
            <p:ph type="title"/>
          </p:nvPr>
        </p:nvSpPr>
        <p:spPr>
          <a:xfrm>
            <a:off x="581193" y="729658"/>
            <a:ext cx="11029616" cy="988332"/>
          </a:xfrm>
        </p:spPr>
        <p:txBody>
          <a:bodyPr rtlCol="0"/>
          <a:lstStyle/>
          <a:p>
            <a:pPr rtl="0"/>
            <a:r>
              <a:rPr lang="en-US"/>
              <a:t>Click to edit Master title style</a:t>
            </a:r>
            <a:endParaRPr lang="en-US" dirty="0"/>
          </a:p>
        </p:txBody>
      </p:sp>
      <p:sp>
        <p:nvSpPr>
          <p:cNvPr id="3" name="Chỗ dành sẵn cho Văn bản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hỗ dành sẵn cho nội dung 3"/>
          <p:cNvSpPr>
            <a:spLocks noGrp="1"/>
          </p:cNvSpPr>
          <p:nvPr>
            <p:ph sz="half" idx="2"/>
          </p:nvPr>
        </p:nvSpPr>
        <p:spPr>
          <a:xfrm>
            <a:off x="581194" y="2926052"/>
            <a:ext cx="5194766"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Chỗ dành sẵn cho Văn bản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hỗ dành sẵn cho nội dung 5"/>
          <p:cNvSpPr>
            <a:spLocks noGrp="1"/>
          </p:cNvSpPr>
          <p:nvPr>
            <p:ph sz="quarter" idx="4"/>
          </p:nvPr>
        </p:nvSpPr>
        <p:spPr>
          <a:xfrm>
            <a:off x="6416037" y="2926052"/>
            <a:ext cx="5194771" cy="2934999"/>
          </a:xfrm>
        </p:spPr>
        <p:txBody>
          <a:bodyPr rtlCol="0" anchor="t">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Chỗ dành sẵn cho Ngày tháng 6"/>
          <p:cNvSpPr>
            <a:spLocks noGrp="1"/>
          </p:cNvSpPr>
          <p:nvPr>
            <p:ph type="dt" sz="half" idx="10"/>
          </p:nvPr>
        </p:nvSpPr>
        <p:spPr/>
        <p:txBody>
          <a:bodyPr rtlCol="0"/>
          <a:lstStyle/>
          <a:p>
            <a:pPr rtl="0"/>
            <a:fld id="{403BFE86-5726-4FD1-B002-5A5054089ADC}" type="datetime1">
              <a:rPr lang="vi-VN" smtClean="0"/>
              <a:t>24/05/2024</a:t>
            </a:fld>
            <a:endParaRPr lang="en-US" dirty="0"/>
          </a:p>
        </p:txBody>
      </p:sp>
      <p:sp>
        <p:nvSpPr>
          <p:cNvPr id="8" name="Chỗ dành sẵn cho Chân trang 7"/>
          <p:cNvSpPr>
            <a:spLocks noGrp="1"/>
          </p:cNvSpPr>
          <p:nvPr>
            <p:ph type="ftr" sz="quarter" idx="11"/>
          </p:nvPr>
        </p:nvSpPr>
        <p:spPr/>
        <p:txBody>
          <a:bodyPr rtlCol="0"/>
          <a:lstStyle/>
          <a:p>
            <a:pPr rtl="0"/>
            <a:endParaRPr lang="en-US" dirty="0"/>
          </a:p>
        </p:txBody>
      </p:sp>
      <p:sp>
        <p:nvSpPr>
          <p:cNvPr id="9" name="Chỗ dành sẵn cho số trang chiếu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8" name="Tiêu đề 1"/>
          <p:cNvSpPr>
            <a:spLocks noGrp="1"/>
          </p:cNvSpPr>
          <p:nvPr>
            <p:ph type="title"/>
          </p:nvPr>
        </p:nvSpPr>
        <p:spPr>
          <a:xfrm>
            <a:off x="575894" y="729658"/>
            <a:ext cx="11029616" cy="988332"/>
          </a:xfrm>
        </p:spPr>
        <p:txBody>
          <a:bodyPr rtlCol="0"/>
          <a:lstStyle/>
          <a:p>
            <a:pPr rtl="0"/>
            <a:r>
              <a:rPr lang="en-US"/>
              <a:t>Click to edit Master title style</a:t>
            </a:r>
            <a:endParaRPr lang="en-US" dirty="0"/>
          </a:p>
        </p:txBody>
      </p:sp>
      <p:sp>
        <p:nvSpPr>
          <p:cNvPr id="3" name="Chỗ dành sẵn cho Ngày tháng 2"/>
          <p:cNvSpPr>
            <a:spLocks noGrp="1"/>
          </p:cNvSpPr>
          <p:nvPr>
            <p:ph type="dt" sz="half" idx="10"/>
          </p:nvPr>
        </p:nvSpPr>
        <p:spPr/>
        <p:txBody>
          <a:bodyPr rtlCol="0"/>
          <a:lstStyle/>
          <a:p>
            <a:pPr rtl="0"/>
            <a:fld id="{1C6CC7A9-1EA9-4F6A-BD8A-FD5805FC20E9}" type="datetime1">
              <a:rPr lang="vi-VN" smtClean="0"/>
              <a:t>24/05/2024</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519D6F02-20B5-4CCC-B0C9-4DC5F7651934}" type="datetime1">
              <a:rPr lang="vi-VN" smtClean="0"/>
              <a:t>24/05/2024</a:t>
            </a:fld>
            <a:endParaRPr lang="en-US" dirty="0"/>
          </a:p>
        </p:txBody>
      </p:sp>
      <p:sp>
        <p:nvSpPr>
          <p:cNvPr id="3" name="Chỗ dành sẵn cho Chân trang 2"/>
          <p:cNvSpPr>
            <a:spLocks noGrp="1"/>
          </p:cNvSpPr>
          <p:nvPr>
            <p:ph type="ftr" sz="quarter" idx="11"/>
          </p:nvPr>
        </p:nvSpPr>
        <p:spPr/>
        <p:txBody>
          <a:bodyPr rtlCol="0"/>
          <a:lstStyle/>
          <a:p>
            <a:pPr rtl="0"/>
            <a:endParaRPr lang="en-US" dirty="0"/>
          </a:p>
        </p:txBody>
      </p:sp>
      <p:sp>
        <p:nvSpPr>
          <p:cNvPr id="4" name="Chỗ dành sẵn cho số hiệu trang chiếu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9" name="Hình chữ nhật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en-US"/>
              <a:t>Click to edit Master title style</a:t>
            </a:r>
            <a:endParaRPr lang="en-US" dirty="0"/>
          </a:p>
        </p:txBody>
      </p:sp>
      <p:sp>
        <p:nvSpPr>
          <p:cNvPr id="3" name="Chỗ dành sẵn cho nội dung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ỗ dành sẵn cho văn bản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Chỗ dành sẵn cho Ngày tháng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957198F6-105D-482F-A0ED-36594C95EF28}" type="datetime1">
              <a:rPr lang="vi-VN" smtClean="0"/>
              <a:t>24/05/2024</a:t>
            </a:fld>
            <a:endParaRPr lang="en-US" dirty="0"/>
          </a:p>
        </p:txBody>
      </p:sp>
      <p:sp>
        <p:nvSpPr>
          <p:cNvPr id="10" name="Chỗ dành sẵn cho Chân trang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Chỗ dành sẵn cho Số hiệu Bản chiếu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en-US"/>
              <a:t>Click to edit Master title style</a:t>
            </a:r>
            <a:endParaRPr lang="en-US" dirty="0"/>
          </a:p>
        </p:txBody>
      </p:sp>
      <p:sp>
        <p:nvSpPr>
          <p:cNvPr id="3" name="Chỗ dành sẵn cho Hình ảnh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Click icon to add picture</a:t>
            </a:r>
            <a:endParaRPr lang="en-US" dirty="0"/>
          </a:p>
        </p:txBody>
      </p:sp>
      <p:sp>
        <p:nvSpPr>
          <p:cNvPr id="4" name="Chỗ dành sẵn cho văn bản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Chỗ dành sẵn cho Ngày tháng 4"/>
          <p:cNvSpPr>
            <a:spLocks noGrp="1"/>
          </p:cNvSpPr>
          <p:nvPr>
            <p:ph type="dt" sz="half" idx="10"/>
          </p:nvPr>
        </p:nvSpPr>
        <p:spPr/>
        <p:txBody>
          <a:bodyPr rtlCol="0"/>
          <a:lstStyle/>
          <a:p>
            <a:pPr rtl="0"/>
            <a:fld id="{8079BCD0-07DA-45ED-AD7C-0F1543ECECCD}" type="datetime1">
              <a:rPr lang="vi-VN" smtClean="0"/>
              <a:t>24/05/2024</a:t>
            </a:fld>
            <a:endParaRPr lang="en-US" dirty="0"/>
          </a:p>
        </p:txBody>
      </p:sp>
      <p:sp>
        <p:nvSpPr>
          <p:cNvPr id="6" name="Chỗ dành sẵn cho Chân trang 5"/>
          <p:cNvSpPr>
            <a:spLocks noGrp="1"/>
          </p:cNvSpPr>
          <p:nvPr>
            <p:ph type="ftr" sz="quarter" idx="11"/>
          </p:nvPr>
        </p:nvSpPr>
        <p:spPr/>
        <p:txBody>
          <a:bodyPr rtlCol="0"/>
          <a:lstStyle/>
          <a:p>
            <a:pPr algn="l" rtl="0"/>
            <a:endParaRPr lang="en-US" dirty="0"/>
          </a:p>
        </p:txBody>
      </p:sp>
      <p:sp>
        <p:nvSpPr>
          <p:cNvPr id="7" name="Chỗ dành sẵn cho Số hiệu Bản chiế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vi" dirty="0"/>
              <a:t>Bấm để chỉnh sửa kiểu tiêu đề Bản cái</a:t>
            </a:r>
            <a:endParaRPr lang="en-US" dirty="0"/>
          </a:p>
        </p:txBody>
      </p:sp>
      <p:sp>
        <p:nvSpPr>
          <p:cNvPr id="3" name="Chỗ dành sẵn cho Văn bản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vi" dirty="0"/>
              <a:t>Bấm để chỉnh sửa kiểu văn bản Bản cái</a:t>
            </a:r>
          </a:p>
          <a:p>
            <a:pPr lvl="1" rtl="0"/>
            <a:r>
              <a:rPr lang="vi" dirty="0"/>
              <a:t>Mức hai</a:t>
            </a:r>
          </a:p>
          <a:p>
            <a:pPr lvl="2" rtl="0"/>
            <a:r>
              <a:rPr lang="vi" dirty="0"/>
              <a:t>Mức ba</a:t>
            </a:r>
          </a:p>
          <a:p>
            <a:pPr lvl="3" rtl="0"/>
            <a:r>
              <a:rPr lang="vi" dirty="0"/>
              <a:t>Mức bốn</a:t>
            </a:r>
          </a:p>
          <a:p>
            <a:pPr lvl="4" rtl="0"/>
            <a:r>
              <a:rPr lang="vi" dirty="0"/>
              <a:t>Mức năm</a:t>
            </a:r>
            <a:endParaRPr lang="en-US" dirty="0"/>
          </a:p>
        </p:txBody>
      </p:sp>
      <p:sp>
        <p:nvSpPr>
          <p:cNvPr id="4" name="Chỗ dành sẵn cho Ngày tháng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Segoe UI" panose="020B0502040204020203" pitchFamily="34" charset="0"/>
                <a:cs typeface="Segoe UI" panose="020B0502040204020203" pitchFamily="34" charset="0"/>
              </a:defRPr>
            </a:lvl1pPr>
          </a:lstStyle>
          <a:p>
            <a:fld id="{BBF60F59-9916-4E36-9AA9-CA4290C9D226}" type="datetime1">
              <a:rPr lang="vi-VN" smtClean="0"/>
              <a:t>24/05/2024</a:t>
            </a:fld>
            <a:endParaRPr lang="en-US" dirty="0"/>
          </a:p>
        </p:txBody>
      </p:sp>
      <p:sp>
        <p:nvSpPr>
          <p:cNvPr id="5" name="Chỗ dành sẵn cho chân trang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Segoe UI" panose="020B0502040204020203" pitchFamily="34" charset="0"/>
                <a:cs typeface="Segoe UI" panose="020B0502040204020203" pitchFamily="34" charset="0"/>
              </a:defRPr>
            </a:lvl1pPr>
          </a:lstStyle>
          <a:p>
            <a:endParaRPr lang="en-US" dirty="0"/>
          </a:p>
        </p:txBody>
      </p:sp>
      <p:sp>
        <p:nvSpPr>
          <p:cNvPr id="6" name="Chỗ dành sẵn cho Số hiệu Bản chiếu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Segoe UI" panose="020B0502040204020203" pitchFamily="34" charset="0"/>
                <a:cs typeface="Segoe UI" panose="020B0502040204020203" pitchFamily="34" charset="0"/>
              </a:defRPr>
            </a:lvl1pPr>
          </a:lstStyle>
          <a:p>
            <a:fld id="{3A98EE3D-8CD1-4C3F-BD1C-C98C9596463C}" type="slidenum">
              <a:rPr lang="en-US" smtClean="0"/>
              <a:pPr/>
              <a:t>‹#›</a:t>
            </a:fld>
            <a:endParaRPr lang="en-US" dirty="0"/>
          </a:p>
        </p:txBody>
      </p:sp>
      <p:sp>
        <p:nvSpPr>
          <p:cNvPr id="9" name="Hình chữ nhật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Hình chữ nhật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Hình chữ nhật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Hình chữ nhật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êu đề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US" dirty="0" err="1"/>
              <a:t>Đề</a:t>
            </a:r>
            <a:r>
              <a:rPr lang="en-US" dirty="0"/>
              <a:t> </a:t>
            </a:r>
            <a:r>
              <a:rPr lang="en-US" dirty="0" err="1"/>
              <a:t>án</a:t>
            </a:r>
            <a:r>
              <a:rPr lang="en-US" dirty="0"/>
              <a:t> </a:t>
            </a:r>
            <a:r>
              <a:rPr lang="en-US" dirty="0" err="1"/>
              <a:t>báo</a:t>
            </a:r>
            <a:r>
              <a:rPr lang="en-US" dirty="0"/>
              <a:t> </a:t>
            </a:r>
            <a:r>
              <a:rPr lang="en-US" dirty="0" err="1"/>
              <a:t>cáo</a:t>
            </a:r>
            <a:r>
              <a:rPr lang="en-US" dirty="0"/>
              <a:t> security </a:t>
            </a:r>
            <a:r>
              <a:rPr lang="en-US" dirty="0" err="1"/>
              <a:t>computiap</a:t>
            </a:r>
            <a:r>
              <a:rPr lang="en-US" dirty="0"/>
              <a:t>+</a:t>
            </a:r>
            <a:endParaRPr lang="vi" dirty="0"/>
          </a:p>
        </p:txBody>
      </p:sp>
      <p:sp>
        <p:nvSpPr>
          <p:cNvPr id="3" name="Tiêu đề phụ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vi" dirty="0"/>
              <a:t>Sit Dolor Amet</a:t>
            </a:r>
          </a:p>
        </p:txBody>
      </p:sp>
      <p:sp>
        <p:nvSpPr>
          <p:cNvPr id="20" name="Hình chữ nhật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vi-VN"/>
          </a:p>
        </p:txBody>
      </p:sp>
      <p:sp>
        <p:nvSpPr>
          <p:cNvPr id="22" name="Hình chữ nhật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vi-VN"/>
          </a:p>
        </p:txBody>
      </p:sp>
      <p:sp>
        <p:nvSpPr>
          <p:cNvPr id="24" name="Hình chữ nhật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vi-VN"/>
          </a:p>
        </p:txBody>
      </p:sp>
      <p:pic>
        <p:nvPicPr>
          <p:cNvPr id="6" name="Hình ảnh 5" descr="Cận cảnh logo&#10;&#10;Mô tả được tự động tạo">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83FD-F6A2-7378-8861-21DA0DBEE886}"/>
              </a:ext>
            </a:extLst>
          </p:cNvPr>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a:t>
            </a:r>
            <a:r>
              <a:rPr lang="en-US" dirty="0" err="1"/>
              <a:t>nmap</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quét</a:t>
            </a:r>
            <a:endParaRPr lang="vi-VN" dirty="0"/>
          </a:p>
        </p:txBody>
      </p:sp>
      <p:sp>
        <p:nvSpPr>
          <p:cNvPr id="3" name="Content Placeholder 2">
            <a:extLst>
              <a:ext uri="{FF2B5EF4-FFF2-40B4-BE49-F238E27FC236}">
                <a16:creationId xmlns:a16="http://schemas.microsoft.com/office/drawing/2014/main" id="{3DB96E29-AEE6-94ED-AFA7-0C6C746ACF4E}"/>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lệnh</a:t>
            </a:r>
            <a:r>
              <a:rPr lang="en-US" dirty="0"/>
              <a:t> </a:t>
            </a:r>
            <a:r>
              <a:rPr lang="en-US" dirty="0" err="1"/>
              <a:t>khi</a:t>
            </a:r>
            <a:r>
              <a:rPr lang="en-US" dirty="0"/>
              <a:t> scan:</a:t>
            </a:r>
          </a:p>
          <a:p>
            <a:endParaRPr lang="en-US" dirty="0"/>
          </a:p>
          <a:p>
            <a:pPr marL="0" indent="0">
              <a:buNone/>
            </a:pPr>
            <a:r>
              <a:rPr lang="vi-VN" dirty="0"/>
              <a:t>-</a:t>
            </a:r>
            <a:r>
              <a:rPr lang="en-US" dirty="0"/>
              <a:t> -</a:t>
            </a:r>
            <a:r>
              <a:rPr lang="vi-VN" dirty="0"/>
              <a:t>r: Quét 1000 cổng phổ biến nhất</a:t>
            </a:r>
          </a:p>
          <a:p>
            <a:pPr marL="0" indent="0">
              <a:buNone/>
            </a:pPr>
            <a:r>
              <a:rPr lang="vi-VN" dirty="0"/>
              <a:t>-</a:t>
            </a:r>
            <a:r>
              <a:rPr lang="en-US" dirty="0"/>
              <a:t> -</a:t>
            </a:r>
            <a:r>
              <a:rPr lang="vi-VN" dirty="0"/>
              <a:t>P &lt;port&gt;: Quét port chỉ định có thể ngăn cách nhiều port với nhau bằng dấu “,” nhiều port liên tiếp bằng dấu gạch nối (VD: nmap -p 21, 22, 23, 80 – 1000,…)</a:t>
            </a:r>
          </a:p>
          <a:p>
            <a:pPr marL="0" indent="0">
              <a:buNone/>
            </a:pPr>
            <a:r>
              <a:rPr lang="vi-VN" dirty="0"/>
              <a:t>-</a:t>
            </a:r>
            <a:r>
              <a:rPr lang="en-US" dirty="0"/>
              <a:t> -</a:t>
            </a:r>
            <a:r>
              <a:rPr lang="vi-VN" dirty="0"/>
              <a:t>v: hiện tiến độ quét port</a:t>
            </a:r>
          </a:p>
          <a:p>
            <a:pPr marL="0" indent="0">
              <a:buNone/>
            </a:pPr>
            <a:r>
              <a:rPr lang="en-US" dirty="0"/>
              <a:t>- </a:t>
            </a:r>
            <a:r>
              <a:rPr lang="vi-VN" dirty="0"/>
              <a:t>--top-port xx: quét xx port phổ biến nhất.</a:t>
            </a:r>
          </a:p>
          <a:p>
            <a:pPr>
              <a:buFontTx/>
              <a:buChar char="-"/>
            </a:pPr>
            <a:r>
              <a:rPr lang="en-US" dirty="0"/>
              <a:t>-</a:t>
            </a:r>
            <a:r>
              <a:rPr lang="en-US" dirty="0" err="1"/>
              <a:t>sT</a:t>
            </a:r>
            <a:r>
              <a:rPr lang="en-US" dirty="0"/>
              <a:t>/</a:t>
            </a:r>
            <a:r>
              <a:rPr lang="en-US" dirty="0" err="1"/>
              <a:t>sU</a:t>
            </a:r>
            <a:r>
              <a:rPr lang="en-US" dirty="0"/>
              <a:t>: scan port </a:t>
            </a:r>
            <a:r>
              <a:rPr lang="en-US" dirty="0" err="1"/>
              <a:t>giao</a:t>
            </a:r>
            <a:r>
              <a:rPr lang="en-US" dirty="0"/>
              <a:t> </a:t>
            </a:r>
            <a:r>
              <a:rPr lang="en-US" dirty="0" err="1"/>
              <a:t>thức</a:t>
            </a:r>
            <a:r>
              <a:rPr lang="en-US" dirty="0"/>
              <a:t> TCP/UDP</a:t>
            </a:r>
          </a:p>
          <a:p>
            <a:pPr>
              <a:buFontTx/>
              <a:buChar char="-"/>
            </a:pPr>
            <a:r>
              <a:rPr lang="en-US" dirty="0"/>
              <a:t>-</a:t>
            </a:r>
            <a:r>
              <a:rPr lang="en-US" dirty="0" err="1"/>
              <a:t>sS</a:t>
            </a:r>
            <a:r>
              <a:rPr lang="en-US" dirty="0"/>
              <a:t>: scan </a:t>
            </a:r>
            <a:r>
              <a:rPr lang="en-US" dirty="0" err="1"/>
              <a:t>nhanh</a:t>
            </a:r>
            <a:r>
              <a:rPr lang="en-US" dirty="0"/>
              <a:t> </a:t>
            </a:r>
            <a:endParaRPr lang="vi-VN" dirty="0"/>
          </a:p>
        </p:txBody>
      </p:sp>
      <p:sp>
        <p:nvSpPr>
          <p:cNvPr id="4" name="Date Placeholder 3">
            <a:extLst>
              <a:ext uri="{FF2B5EF4-FFF2-40B4-BE49-F238E27FC236}">
                <a16:creationId xmlns:a16="http://schemas.microsoft.com/office/drawing/2014/main" id="{8B6F9E1A-A3AA-C9FA-36D0-7AB0E12AC47F}"/>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Tree>
    <p:extLst>
      <p:ext uri="{BB962C8B-B14F-4D97-AF65-F5344CB8AC3E}">
        <p14:creationId xmlns:p14="http://schemas.microsoft.com/office/powerpoint/2010/main" val="131706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87C5-268E-B1CC-D67D-4D6DFD7E38C5}"/>
              </a:ext>
            </a:extLst>
          </p:cNvPr>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a:t>
            </a:r>
            <a:r>
              <a:rPr lang="en-US" dirty="0" err="1"/>
              <a:t>nmap</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quét</a:t>
            </a:r>
            <a:endParaRPr lang="vi-VN" dirty="0"/>
          </a:p>
        </p:txBody>
      </p:sp>
      <p:sp>
        <p:nvSpPr>
          <p:cNvPr id="3" name="Content Placeholder 2">
            <a:extLst>
              <a:ext uri="{FF2B5EF4-FFF2-40B4-BE49-F238E27FC236}">
                <a16:creationId xmlns:a16="http://schemas.microsoft.com/office/drawing/2014/main" id="{4602027A-70E8-2BDE-28F4-4711FADCBD49}"/>
              </a:ext>
            </a:extLst>
          </p:cNvPr>
          <p:cNvSpPr>
            <a:spLocks noGrp="1"/>
          </p:cNvSpPr>
          <p:nvPr>
            <p:ph idx="1"/>
          </p:nvPr>
        </p:nvSpPr>
        <p:spPr/>
        <p:txBody>
          <a:bodyPr/>
          <a:lstStyle/>
          <a:p>
            <a:pPr marL="0" indent="0">
              <a:buNone/>
            </a:pPr>
            <a:endParaRPr lang="vi-VN" dirty="0"/>
          </a:p>
        </p:txBody>
      </p:sp>
      <p:sp>
        <p:nvSpPr>
          <p:cNvPr id="4" name="Date Placeholder 3">
            <a:extLst>
              <a:ext uri="{FF2B5EF4-FFF2-40B4-BE49-F238E27FC236}">
                <a16:creationId xmlns:a16="http://schemas.microsoft.com/office/drawing/2014/main" id="{0C7EBE6B-9916-5B62-C3EA-FF7ECD7F38BA}"/>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
        <p:nvSpPr>
          <p:cNvPr id="5" name="Content Placeholder 2">
            <a:extLst>
              <a:ext uri="{FF2B5EF4-FFF2-40B4-BE49-F238E27FC236}">
                <a16:creationId xmlns:a16="http://schemas.microsoft.com/office/drawing/2014/main" id="{416251CB-5B10-B85B-0D9B-1A014579960D}"/>
              </a:ext>
            </a:extLst>
          </p:cNvPr>
          <p:cNvSpPr txBox="1">
            <a:spLocks/>
          </p:cNvSpPr>
          <p:nvPr/>
        </p:nvSpPr>
        <p:spPr>
          <a:xfrm>
            <a:off x="581192" y="2339440"/>
            <a:ext cx="11029615"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vi-VN" dirty="0"/>
          </a:p>
        </p:txBody>
      </p:sp>
      <p:pic>
        <p:nvPicPr>
          <p:cNvPr id="6" name="Picture 5" descr="A screen shot of a computer&#10;&#10;Description automatically generated">
            <a:extLst>
              <a:ext uri="{FF2B5EF4-FFF2-40B4-BE49-F238E27FC236}">
                <a16:creationId xmlns:a16="http://schemas.microsoft.com/office/drawing/2014/main" id="{31C00BF6-2690-EDF9-125A-0288EBD6E2BF}"/>
              </a:ext>
            </a:extLst>
          </p:cNvPr>
          <p:cNvPicPr>
            <a:picLocks noChangeAspect="1"/>
          </p:cNvPicPr>
          <p:nvPr/>
        </p:nvPicPr>
        <p:blipFill>
          <a:blip r:embed="rId2"/>
          <a:stretch>
            <a:fillRect/>
          </a:stretch>
        </p:blipFill>
        <p:spPr>
          <a:xfrm>
            <a:off x="849014" y="2325995"/>
            <a:ext cx="9818985" cy="4463044"/>
          </a:xfrm>
          <a:prstGeom prst="rect">
            <a:avLst/>
          </a:prstGeom>
        </p:spPr>
      </p:pic>
    </p:spTree>
    <p:extLst>
      <p:ext uri="{BB962C8B-B14F-4D97-AF65-F5344CB8AC3E}">
        <p14:creationId xmlns:p14="http://schemas.microsoft.com/office/powerpoint/2010/main" val="347426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D2BE-FC07-240E-4FE0-D15F099B6F8B}"/>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B41480D6-23DC-3C03-397A-AD1FB9F2E7FA}"/>
              </a:ext>
            </a:extLst>
          </p:cNvPr>
          <p:cNvSpPr>
            <a:spLocks noGrp="1"/>
          </p:cNvSpPr>
          <p:nvPr>
            <p:ph idx="1"/>
          </p:nvPr>
        </p:nvSpPr>
        <p:spPr/>
        <p:txBody>
          <a:bodyPr/>
          <a:lstStyle/>
          <a:p>
            <a:pPr>
              <a:lnSpc>
                <a:spcPct val="107000"/>
              </a:lnSpc>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Open: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cổng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mở</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và</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hoạt</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động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kết</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nối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với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bên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ngoài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tuy</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nhiên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bị</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tường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lửa</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giám</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sát</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Closed: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cổng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đóng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vẫn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có</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thể</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nhận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và</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phản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hồi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nhưng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có</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bất</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cứ</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ứng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dụng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nào</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đang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chạy</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Unfiltered: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cổng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bị</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chặn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tuy</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nhiên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xác</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định</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được</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trạng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thái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đóng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mở</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Filtered: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cổng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thể</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nhận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phản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hồi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vì</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tường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lửa</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đã</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chặn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chúng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Open/Filtered: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cổng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có</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thể</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mở</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nhưng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nhận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về</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phản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hồi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gì</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cả</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trạng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thái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xác</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định</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Closed/Filtered: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đây</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cũng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là</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trạng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thái</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không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xác</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định</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được</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là</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cổng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đang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đóng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hay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chặn</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tường</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 </a:t>
            </a: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lửa</a:t>
            </a:r>
            <a:r>
              <a:rPr lang="en-US" sz="1800" kern="100" dirty="0">
                <a:effectLst/>
                <a:latin typeface="Arial" panose="020B0604020202020204" pitchFamily="34"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endParaRPr lang="vi-VN" dirty="0"/>
          </a:p>
        </p:txBody>
      </p:sp>
      <p:sp>
        <p:nvSpPr>
          <p:cNvPr id="4" name="Date Placeholder 3">
            <a:extLst>
              <a:ext uri="{FF2B5EF4-FFF2-40B4-BE49-F238E27FC236}">
                <a16:creationId xmlns:a16="http://schemas.microsoft.com/office/drawing/2014/main" id="{24353000-4FA4-263F-7497-FCE6775E53A3}"/>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Tree>
    <p:extLst>
      <p:ext uri="{BB962C8B-B14F-4D97-AF65-F5344CB8AC3E}">
        <p14:creationId xmlns:p14="http://schemas.microsoft.com/office/powerpoint/2010/main" val="147833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vi" dirty="0"/>
              <a:t>Title Lorem Ipsum Dolor Sit Amet</a:t>
            </a:r>
          </a:p>
        </p:txBody>
      </p:sp>
      <p:graphicFrame>
        <p:nvGraphicFramePr>
          <p:cNvPr id="4" name="Chỗ dành sẵn cho Nội dung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70703596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7EC5-A20C-3F04-B6EB-2E4574391EEF}"/>
              </a:ext>
            </a:extLst>
          </p:cNvPr>
          <p:cNvSpPr>
            <a:spLocks noGrp="1"/>
          </p:cNvSpPr>
          <p:nvPr>
            <p:ph type="title"/>
          </p:nvPr>
        </p:nvSpPr>
        <p:spPr/>
        <p:txBody>
          <a:bodyPr/>
          <a:lstStyle/>
          <a:p>
            <a:r>
              <a:rPr lang="en-US" dirty="0"/>
              <a:t>Network scanning </a:t>
            </a:r>
            <a:r>
              <a:rPr lang="en-US" dirty="0" err="1"/>
              <a:t>là</a:t>
            </a:r>
            <a:r>
              <a:rPr lang="en-US" dirty="0"/>
              <a:t> </a:t>
            </a:r>
            <a:r>
              <a:rPr lang="en-US" dirty="0" err="1"/>
              <a:t>gì</a:t>
            </a:r>
            <a:endParaRPr lang="vi-VN" dirty="0"/>
          </a:p>
        </p:txBody>
      </p:sp>
      <p:sp>
        <p:nvSpPr>
          <p:cNvPr id="3" name="Content Placeholder 2">
            <a:extLst>
              <a:ext uri="{FF2B5EF4-FFF2-40B4-BE49-F238E27FC236}">
                <a16:creationId xmlns:a16="http://schemas.microsoft.com/office/drawing/2014/main" id="{7A7B2151-30A2-9796-B683-8DFB04B3937E}"/>
              </a:ext>
            </a:extLst>
          </p:cNvPr>
          <p:cNvSpPr>
            <a:spLocks noGrp="1"/>
          </p:cNvSpPr>
          <p:nvPr>
            <p:ph idx="1"/>
          </p:nvPr>
        </p:nvSpPr>
        <p:spPr/>
        <p:txBody>
          <a:bodyPr/>
          <a:lstStyle/>
          <a:p>
            <a:pPr algn="l"/>
            <a:r>
              <a:rPr lang="vi-VN" b="1" i="0" dirty="0">
                <a:solidFill>
                  <a:srgbClr val="000080"/>
                </a:solidFill>
                <a:effectLst/>
                <a:highlight>
                  <a:srgbClr val="FFFFFF"/>
                </a:highlight>
                <a:latin typeface="Google Sans"/>
              </a:rPr>
              <a:t>Network Scanning</a:t>
            </a:r>
            <a:r>
              <a:rPr lang="vi-VN" b="0" i="0" dirty="0">
                <a:solidFill>
                  <a:srgbClr val="222C37"/>
                </a:solidFill>
                <a:effectLst/>
                <a:highlight>
                  <a:srgbClr val="FFFFFF"/>
                </a:highlight>
                <a:latin typeface="Google Sans"/>
              </a:rPr>
              <a:t> là một phương pháp khai thác những thông tin mạng như: Nhận dạng máy chủ (host), thông tin cổng “port”, và các dịch vụ bằng cách quét các mạng và cổng port.</a:t>
            </a:r>
          </a:p>
          <a:p>
            <a:pPr marL="0" indent="0">
              <a:buNone/>
            </a:pPr>
            <a:br>
              <a:rPr lang="vi-VN" dirty="0"/>
            </a:br>
            <a:endParaRPr lang="vi-VN" dirty="0"/>
          </a:p>
        </p:txBody>
      </p:sp>
      <p:sp>
        <p:nvSpPr>
          <p:cNvPr id="4" name="Date Placeholder 3">
            <a:extLst>
              <a:ext uri="{FF2B5EF4-FFF2-40B4-BE49-F238E27FC236}">
                <a16:creationId xmlns:a16="http://schemas.microsoft.com/office/drawing/2014/main" id="{46F49747-D5AF-2FC5-B000-B6EE6F376D2F}"/>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Tree>
    <p:extLst>
      <p:ext uri="{BB962C8B-B14F-4D97-AF65-F5344CB8AC3E}">
        <p14:creationId xmlns:p14="http://schemas.microsoft.com/office/powerpoint/2010/main" val="329347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D908-EBEF-AE10-14B0-EFDCF834AE52}"/>
              </a:ext>
            </a:extLst>
          </p:cNvPr>
          <p:cNvSpPr>
            <a:spLocks noGrp="1"/>
          </p:cNvSpPr>
          <p:nvPr>
            <p:ph type="title"/>
          </p:nvPr>
        </p:nvSpPr>
        <p:spPr/>
        <p:txBody>
          <a:bodyPr/>
          <a:lstStyle/>
          <a:p>
            <a:r>
              <a:rPr lang="en-US" dirty="0" err="1"/>
              <a:t>Mục</a:t>
            </a:r>
            <a:r>
              <a:rPr lang="en-US" dirty="0"/>
              <a:t> </a:t>
            </a:r>
            <a:r>
              <a:rPr lang="en-US" dirty="0" err="1"/>
              <a:t>đích</a:t>
            </a:r>
            <a:endParaRPr lang="vi-VN" dirty="0"/>
          </a:p>
        </p:txBody>
      </p:sp>
      <p:sp>
        <p:nvSpPr>
          <p:cNvPr id="3" name="Content Placeholder 2">
            <a:extLst>
              <a:ext uri="{FF2B5EF4-FFF2-40B4-BE49-F238E27FC236}">
                <a16:creationId xmlns:a16="http://schemas.microsoft.com/office/drawing/2014/main" id="{5052781D-C606-0093-9788-18F2F29EE566}"/>
              </a:ext>
            </a:extLst>
          </p:cNvPr>
          <p:cNvSpPr>
            <a:spLocks noGrp="1"/>
          </p:cNvSpPr>
          <p:nvPr>
            <p:ph idx="1"/>
          </p:nvPr>
        </p:nvSpPr>
        <p:spPr/>
        <p:txBody>
          <a:bodyPr>
            <a:normAutofit lnSpcReduction="10000"/>
          </a:bodyPr>
          <a:lstStyle/>
          <a:p>
            <a:pPr algn="l">
              <a:buFont typeface="Arial" panose="020B0604020202020204" pitchFamily="34" charset="0"/>
              <a:buChar char="•"/>
            </a:pPr>
            <a:r>
              <a:rPr lang="vi-VN" b="0" i="0" dirty="0">
                <a:solidFill>
                  <a:srgbClr val="222C37"/>
                </a:solidFill>
                <a:effectLst/>
                <a:highlight>
                  <a:srgbClr val="FFFFFF"/>
                </a:highlight>
                <a:latin typeface="Google Sans"/>
              </a:rPr>
              <a:t>Nhận dạng host hoạt động trên mạng</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các cổng port đóng và mở</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thông tin hệ điều hành</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các dịch vụ đang chạy trên mạng</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các quá trình đang diễn ra trên mang</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sự hiện diện của thiết bị bảo mật, ví dụ như tường lửa</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kiến trúc hệ thống</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các dịch vụ đang chạy</a:t>
            </a:r>
          </a:p>
          <a:p>
            <a:pPr algn="l">
              <a:buFont typeface="Arial" panose="020B0604020202020204" pitchFamily="34" charset="0"/>
              <a:buChar char="•"/>
            </a:pPr>
            <a:r>
              <a:rPr lang="vi-VN" b="0" i="0" dirty="0">
                <a:solidFill>
                  <a:srgbClr val="222C37"/>
                </a:solidFill>
                <a:effectLst/>
                <a:highlight>
                  <a:srgbClr val="FFFFFF"/>
                </a:highlight>
                <a:latin typeface="Google Sans"/>
              </a:rPr>
              <a:t>Nhận dạng các điểm yếu</a:t>
            </a:r>
          </a:p>
          <a:p>
            <a:endParaRPr lang="vi-VN" dirty="0"/>
          </a:p>
        </p:txBody>
      </p:sp>
      <p:sp>
        <p:nvSpPr>
          <p:cNvPr id="4" name="Date Placeholder 3">
            <a:extLst>
              <a:ext uri="{FF2B5EF4-FFF2-40B4-BE49-F238E27FC236}">
                <a16:creationId xmlns:a16="http://schemas.microsoft.com/office/drawing/2014/main" id="{5B71FFD3-EC7D-3A13-3327-43F1C8F1CBA2}"/>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Tree>
    <p:extLst>
      <p:ext uri="{BB962C8B-B14F-4D97-AF65-F5344CB8AC3E}">
        <p14:creationId xmlns:p14="http://schemas.microsoft.com/office/powerpoint/2010/main" val="265928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C29F-B4A5-8E5D-6A5D-FE3219CB05DA}"/>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Network Scanning</a:t>
            </a:r>
          </a:p>
        </p:txBody>
      </p:sp>
      <p:sp>
        <p:nvSpPr>
          <p:cNvPr id="3" name="Content Placeholder 2">
            <a:extLst>
              <a:ext uri="{FF2B5EF4-FFF2-40B4-BE49-F238E27FC236}">
                <a16:creationId xmlns:a16="http://schemas.microsoft.com/office/drawing/2014/main" id="{174448B5-28A0-778C-9897-83D4F2B6FE5F}"/>
              </a:ext>
            </a:extLst>
          </p:cNvPr>
          <p:cNvSpPr>
            <a:spLocks noGrp="1"/>
          </p:cNvSpPr>
          <p:nvPr>
            <p:ph idx="1"/>
          </p:nvPr>
        </p:nvSpPr>
        <p:spPr/>
        <p:txBody>
          <a:bodyPr/>
          <a:lstStyle/>
          <a:p>
            <a:pPr marL="0" indent="0">
              <a:buNone/>
            </a:pPr>
            <a:r>
              <a:rPr lang="vi-VN" dirty="0"/>
              <a:t>Có hai loại giao thức truy cập mạng. Đó là TCP (Transmission Control Protocol) và UDP (User Datagram Protocol).</a:t>
            </a:r>
          </a:p>
          <a:p>
            <a:pPr marL="0" indent="0">
              <a:buNone/>
            </a:pPr>
            <a:endParaRPr lang="vi-VN" dirty="0"/>
          </a:p>
          <a:p>
            <a:r>
              <a:rPr lang="vi-VN" dirty="0"/>
              <a:t>TCP là kết nối có định hướng. Giao tiếp hai chiều sẽ diễn ra sau khi thiêt lập kết nối thành công..</a:t>
            </a:r>
          </a:p>
          <a:p>
            <a:r>
              <a:rPr lang="vi-VN" dirty="0"/>
              <a:t>UDP là giao thức phi kết nối đơn giản hơn </a:t>
            </a:r>
            <a:r>
              <a:rPr lang="en-US" dirty="0"/>
              <a:t>v</a:t>
            </a:r>
            <a:r>
              <a:rPr lang="vi-VN" dirty="0"/>
              <a:t>ới UDP, những tin nhắn hàng loạt sẽ được gửi đi theo “gói” trong mảng. Khác với TCP, UDP không tăng cường độ tin cậy, điều chỉnh lưu lượng hay chứa chức năng phục hồi hỏng hóc cho gói IP.</a:t>
            </a:r>
          </a:p>
        </p:txBody>
      </p:sp>
      <p:sp>
        <p:nvSpPr>
          <p:cNvPr id="4" name="Date Placeholder 3">
            <a:extLst>
              <a:ext uri="{FF2B5EF4-FFF2-40B4-BE49-F238E27FC236}">
                <a16:creationId xmlns:a16="http://schemas.microsoft.com/office/drawing/2014/main" id="{BAB6B5E4-CAF5-64A3-28DD-0B0D0DDE2C57}"/>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Tree>
    <p:extLst>
      <p:ext uri="{BB962C8B-B14F-4D97-AF65-F5344CB8AC3E}">
        <p14:creationId xmlns:p14="http://schemas.microsoft.com/office/powerpoint/2010/main" val="142608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CDAD-2C35-6F3C-B2FB-822EB4B4D431}"/>
              </a:ext>
            </a:extLst>
          </p:cNvPr>
          <p:cNvSpPr>
            <a:spLocks noGrp="1"/>
          </p:cNvSpPr>
          <p:nvPr>
            <p:ph type="title"/>
          </p:nvPr>
        </p:nvSpPr>
        <p:spPr/>
        <p:txBody>
          <a:bodyPr/>
          <a:lstStyle/>
          <a:p>
            <a:r>
              <a:rPr lang="en-US" dirty="0" err="1"/>
              <a:t>Các</a:t>
            </a:r>
            <a:r>
              <a:rPr lang="en-US" dirty="0"/>
              <a:t> </a:t>
            </a:r>
            <a:r>
              <a:rPr lang="en-US" dirty="0" err="1"/>
              <a:t>phương</a:t>
            </a:r>
            <a:r>
              <a:rPr lang="en-US" dirty="0"/>
              <a:t> </a:t>
            </a:r>
            <a:r>
              <a:rPr lang="en-US" dirty="0" err="1"/>
              <a:t>thức</a:t>
            </a:r>
            <a:r>
              <a:rPr lang="en-US" dirty="0"/>
              <a:t> </a:t>
            </a:r>
            <a:r>
              <a:rPr lang="en-US" dirty="0" err="1"/>
              <a:t>quét</a:t>
            </a:r>
            <a:endParaRPr lang="vi-VN" dirty="0"/>
          </a:p>
        </p:txBody>
      </p:sp>
      <p:sp>
        <p:nvSpPr>
          <p:cNvPr id="3" name="Content Placeholder 2">
            <a:extLst>
              <a:ext uri="{FF2B5EF4-FFF2-40B4-BE49-F238E27FC236}">
                <a16:creationId xmlns:a16="http://schemas.microsoft.com/office/drawing/2014/main" id="{4DD17F96-75D6-E6FA-6F12-5A5D5F93B577}"/>
              </a:ext>
            </a:extLst>
          </p:cNvPr>
          <p:cNvSpPr>
            <a:spLocks noGrp="1"/>
          </p:cNvSpPr>
          <p:nvPr>
            <p:ph idx="1"/>
          </p:nvPr>
        </p:nvSpPr>
        <p:spPr/>
        <p:txBody>
          <a:bodyPr/>
          <a:lstStyle/>
          <a:p>
            <a:pPr algn="l">
              <a:buFont typeface="Arial" panose="020B0604020202020204" pitchFamily="34" charset="0"/>
              <a:buChar char="•"/>
            </a:pPr>
            <a:r>
              <a:rPr lang="vi-VN" b="0" i="0" dirty="0">
                <a:solidFill>
                  <a:srgbClr val="222C37"/>
                </a:solidFill>
                <a:effectLst/>
                <a:highlight>
                  <a:srgbClr val="FFFFFF"/>
                </a:highlight>
                <a:latin typeface="Google Sans"/>
              </a:rPr>
              <a:t>Kiểm tra hệ thống đang hoạt động</a:t>
            </a:r>
          </a:p>
          <a:p>
            <a:pPr algn="l">
              <a:buFont typeface="Arial" panose="020B0604020202020204" pitchFamily="34" charset="0"/>
              <a:buChar char="•"/>
            </a:pPr>
            <a:r>
              <a:rPr lang="en-US" b="0" i="0" dirty="0" err="1">
                <a:solidFill>
                  <a:srgbClr val="222C37"/>
                </a:solidFill>
                <a:effectLst/>
                <a:highlight>
                  <a:srgbClr val="FFFFFF"/>
                </a:highlight>
                <a:latin typeface="Google Sans"/>
              </a:rPr>
              <a:t>Kiểm</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tra</a:t>
            </a:r>
            <a:r>
              <a:rPr lang="en-US" b="0" i="0" dirty="0">
                <a:solidFill>
                  <a:srgbClr val="222C37"/>
                </a:solidFill>
                <a:effectLst/>
                <a:highlight>
                  <a:srgbClr val="FFFFFF"/>
                </a:highlight>
                <a:latin typeface="Google Sans"/>
              </a:rPr>
              <a:t> </a:t>
            </a:r>
            <a:r>
              <a:rPr lang="vi-VN" b="0" i="0" dirty="0">
                <a:solidFill>
                  <a:srgbClr val="222C37"/>
                </a:solidFill>
                <a:effectLst/>
                <a:highlight>
                  <a:srgbClr val="FFFFFF"/>
                </a:highlight>
                <a:latin typeface="Google Sans"/>
              </a:rPr>
              <a:t>những port mở</a:t>
            </a:r>
          </a:p>
          <a:p>
            <a:pPr algn="l">
              <a:buFont typeface="Arial" panose="020B0604020202020204" pitchFamily="34" charset="0"/>
              <a:buChar char="•"/>
            </a:pPr>
            <a:r>
              <a:rPr lang="en-US" b="0" i="0" dirty="0" err="1">
                <a:solidFill>
                  <a:srgbClr val="222C37"/>
                </a:solidFill>
                <a:effectLst/>
                <a:highlight>
                  <a:srgbClr val="FFFFFF"/>
                </a:highlight>
                <a:latin typeface="Google Sans"/>
              </a:rPr>
              <a:t>Kiểm</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tra</a:t>
            </a:r>
            <a:r>
              <a:rPr lang="en-US" b="0" i="0" dirty="0">
                <a:solidFill>
                  <a:srgbClr val="222C37"/>
                </a:solidFill>
                <a:effectLst/>
                <a:highlight>
                  <a:srgbClr val="FFFFFF"/>
                </a:highlight>
                <a:latin typeface="Google Sans"/>
              </a:rPr>
              <a:t> Firewall</a:t>
            </a:r>
            <a:endParaRPr lang="vi-VN" b="0" i="0" dirty="0">
              <a:solidFill>
                <a:srgbClr val="222C37"/>
              </a:solidFill>
              <a:effectLst/>
              <a:highlight>
                <a:srgbClr val="FFFFFF"/>
              </a:highlight>
              <a:latin typeface="Google Sans"/>
            </a:endParaRPr>
          </a:p>
          <a:p>
            <a:pPr algn="l">
              <a:buFont typeface="Arial" panose="020B0604020202020204" pitchFamily="34" charset="0"/>
              <a:buChar char="•"/>
            </a:pPr>
            <a:r>
              <a:rPr lang="vi-VN" b="0" i="0" dirty="0">
                <a:solidFill>
                  <a:srgbClr val="222C37"/>
                </a:solidFill>
                <a:effectLst/>
                <a:highlight>
                  <a:srgbClr val="FFFFFF"/>
                </a:highlight>
                <a:latin typeface="Google Sans"/>
              </a:rPr>
              <a:t>Nắm bắt Banner</a:t>
            </a:r>
          </a:p>
          <a:p>
            <a:pPr algn="l">
              <a:buFont typeface="Arial" panose="020B0604020202020204" pitchFamily="34" charset="0"/>
              <a:buChar char="•"/>
            </a:pPr>
            <a:r>
              <a:rPr lang="vi-VN" b="0" i="0" dirty="0">
                <a:solidFill>
                  <a:srgbClr val="222C37"/>
                </a:solidFill>
                <a:effectLst/>
                <a:highlight>
                  <a:srgbClr val="FFFFFF"/>
                </a:highlight>
                <a:latin typeface="Google Sans"/>
              </a:rPr>
              <a:t>Quét điểm yếu</a:t>
            </a:r>
          </a:p>
          <a:p>
            <a:pPr algn="l">
              <a:buFont typeface="Arial" panose="020B0604020202020204" pitchFamily="34" charset="0"/>
              <a:buChar char="•"/>
            </a:pPr>
            <a:r>
              <a:rPr lang="vi-VN" b="0" i="0" dirty="0">
                <a:solidFill>
                  <a:srgbClr val="222C37"/>
                </a:solidFill>
                <a:effectLst/>
                <a:highlight>
                  <a:srgbClr val="FFFFFF"/>
                </a:highlight>
                <a:latin typeface="Google Sans"/>
              </a:rPr>
              <a:t>Biểu đồ mạng</a:t>
            </a:r>
          </a:p>
          <a:p>
            <a:pPr algn="l">
              <a:buFont typeface="Arial" panose="020B0604020202020204" pitchFamily="34" charset="0"/>
              <a:buChar char="•"/>
            </a:pPr>
            <a:r>
              <a:rPr lang="vi-VN" b="0" i="0" dirty="0">
                <a:solidFill>
                  <a:srgbClr val="222C37"/>
                </a:solidFill>
                <a:effectLst/>
                <a:highlight>
                  <a:srgbClr val="FFFFFF"/>
                </a:highlight>
                <a:latin typeface="Google Sans"/>
              </a:rPr>
              <a:t>Proxies</a:t>
            </a:r>
          </a:p>
          <a:p>
            <a:endParaRPr lang="vi-VN" dirty="0"/>
          </a:p>
        </p:txBody>
      </p:sp>
      <p:sp>
        <p:nvSpPr>
          <p:cNvPr id="4" name="Date Placeholder 3">
            <a:extLst>
              <a:ext uri="{FF2B5EF4-FFF2-40B4-BE49-F238E27FC236}">
                <a16:creationId xmlns:a16="http://schemas.microsoft.com/office/drawing/2014/main" id="{E3B71057-E5BF-BF7F-269E-180E46367006}"/>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Tree>
    <p:extLst>
      <p:ext uri="{BB962C8B-B14F-4D97-AF65-F5344CB8AC3E}">
        <p14:creationId xmlns:p14="http://schemas.microsoft.com/office/powerpoint/2010/main" val="282207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329E-D849-209E-250D-08780EA91FF7}"/>
              </a:ext>
            </a:extLst>
          </p:cNvPr>
          <p:cNvSpPr>
            <a:spLocks noGrp="1"/>
          </p:cNvSpPr>
          <p:nvPr>
            <p:ph type="title"/>
          </p:nvPr>
        </p:nvSpPr>
        <p:spPr/>
        <p:txBody>
          <a:bodyPr>
            <a:normAutofit fontScale="90000"/>
          </a:bodyPr>
          <a:lstStyle/>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a:t>
            </a:r>
            <a:r>
              <a:rPr lang="en-US" dirty="0" err="1"/>
              <a:t>nmap</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quét</a:t>
            </a:r>
            <a:br>
              <a:rPr lang="en-US" dirty="0"/>
            </a:br>
            <a:endParaRPr lang="vi-VN" dirty="0"/>
          </a:p>
        </p:txBody>
      </p:sp>
      <p:sp>
        <p:nvSpPr>
          <p:cNvPr id="3" name="Content Placeholder 2">
            <a:extLst>
              <a:ext uri="{FF2B5EF4-FFF2-40B4-BE49-F238E27FC236}">
                <a16:creationId xmlns:a16="http://schemas.microsoft.com/office/drawing/2014/main" id="{AFA51837-F762-8B9E-7488-155972F414F2}"/>
              </a:ext>
            </a:extLst>
          </p:cNvPr>
          <p:cNvSpPr>
            <a:spLocks noGrp="1"/>
          </p:cNvSpPr>
          <p:nvPr>
            <p:ph idx="1"/>
          </p:nvPr>
        </p:nvSpPr>
        <p:spPr>
          <a:xfrm>
            <a:off x="581193" y="1890876"/>
            <a:ext cx="11029615" cy="3634486"/>
          </a:xfrm>
        </p:spPr>
        <p:txBody>
          <a:bodyPr/>
          <a:lstStyle/>
          <a:p>
            <a:pPr marL="0" indent="0">
              <a:buNone/>
            </a:pPr>
            <a:r>
              <a:rPr lang="vi-VN" b="0" i="0" dirty="0">
                <a:solidFill>
                  <a:srgbClr val="222C37"/>
                </a:solidFill>
                <a:effectLst/>
                <a:highlight>
                  <a:srgbClr val="FFFFFF"/>
                </a:highlight>
                <a:latin typeface="Google Sans"/>
              </a:rPr>
              <a:t>Kiểm tra</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tình</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trạng</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hoạt</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động</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của</a:t>
            </a:r>
            <a:r>
              <a:rPr lang="vi-VN" b="0" i="0" dirty="0">
                <a:solidFill>
                  <a:srgbClr val="222C37"/>
                </a:solidFill>
                <a:effectLst/>
                <a:highlight>
                  <a:srgbClr val="FFFFFF"/>
                </a:highlight>
                <a:latin typeface="Google Sans"/>
              </a:rPr>
              <a:t> hệ thống </a:t>
            </a:r>
            <a:endParaRPr lang="en-US" b="0" i="0" dirty="0">
              <a:solidFill>
                <a:srgbClr val="222C37"/>
              </a:solidFill>
              <a:effectLst/>
              <a:highlight>
                <a:srgbClr val="FFFFFF"/>
              </a:highlight>
              <a:latin typeface="Google Sans"/>
            </a:endParaRPr>
          </a:p>
          <a:p>
            <a:r>
              <a:rPr lang="en-US" dirty="0" err="1"/>
              <a:t>Tình</a:t>
            </a:r>
            <a:r>
              <a:rPr lang="en-US" dirty="0"/>
              <a:t> </a:t>
            </a:r>
            <a:r>
              <a:rPr lang="en-US" dirty="0" err="1"/>
              <a:t>trạng</a:t>
            </a:r>
            <a:r>
              <a:rPr lang="en-US" dirty="0"/>
              <a:t> </a:t>
            </a:r>
            <a:r>
              <a:rPr lang="en-US" dirty="0" err="1"/>
              <a:t>đang</a:t>
            </a:r>
            <a:r>
              <a:rPr lang="en-US" dirty="0"/>
              <a:t> </a:t>
            </a:r>
            <a:r>
              <a:rPr lang="en-US" dirty="0" err="1"/>
              <a:t>hoạt</a:t>
            </a:r>
            <a:r>
              <a:rPr lang="en-US" dirty="0"/>
              <a:t> </a:t>
            </a:r>
            <a:r>
              <a:rPr lang="en-US" dirty="0" err="1"/>
              <a:t>động</a:t>
            </a:r>
            <a:r>
              <a:rPr lang="en-US" dirty="0"/>
              <a:t> </a:t>
            </a:r>
            <a:r>
              <a:rPr lang="en-US" dirty="0" err="1"/>
              <a:t>của</a:t>
            </a:r>
            <a:r>
              <a:rPr lang="en-US" dirty="0"/>
              <a:t> host </a:t>
            </a:r>
            <a:r>
              <a:rPr lang="en-US" dirty="0" err="1"/>
              <a:t>được</a:t>
            </a:r>
            <a:r>
              <a:rPr lang="en-US" dirty="0"/>
              <a:t> </a:t>
            </a:r>
            <a:r>
              <a:rPr lang="en-US" dirty="0" err="1"/>
              <a:t>đánh</a:t>
            </a:r>
            <a:r>
              <a:rPr lang="en-US" dirty="0"/>
              <a:t> </a:t>
            </a:r>
            <a:r>
              <a:rPr lang="en-US" dirty="0" err="1"/>
              <a:t>giá</a:t>
            </a:r>
            <a:r>
              <a:rPr lang="en-US" dirty="0"/>
              <a:t> qua </a:t>
            </a:r>
            <a:r>
              <a:rPr lang="en-US" dirty="0" err="1"/>
              <a:t>các</a:t>
            </a:r>
            <a:r>
              <a:rPr lang="en-US" dirty="0"/>
              <a:t> </a:t>
            </a:r>
            <a:r>
              <a:rPr lang="en-US" dirty="0" err="1"/>
              <a:t>gói</a:t>
            </a:r>
            <a:r>
              <a:rPr lang="en-US" dirty="0"/>
              <a:t> ICMP, </a:t>
            </a:r>
            <a:r>
              <a:rPr lang="en-US" dirty="0" err="1"/>
              <a:t>Các</a:t>
            </a:r>
            <a:r>
              <a:rPr lang="en-US" dirty="0"/>
              <a:t> </a:t>
            </a:r>
            <a:r>
              <a:rPr lang="en-US" dirty="0" err="1"/>
              <a:t>gói</a:t>
            </a:r>
            <a:r>
              <a:rPr lang="en-US" dirty="0"/>
              <a:t> ICMP </a:t>
            </a:r>
            <a:r>
              <a:rPr lang="en-US" dirty="0" err="1"/>
              <a:t>được</a:t>
            </a:r>
            <a:r>
              <a:rPr lang="en-US" dirty="0"/>
              <a:t> </a:t>
            </a:r>
            <a:r>
              <a:rPr lang="en-US" dirty="0" err="1"/>
              <a:t>gửi</a:t>
            </a:r>
            <a:r>
              <a:rPr lang="en-US" dirty="0"/>
              <a:t> </a:t>
            </a:r>
            <a:r>
              <a:rPr lang="en-US" dirty="0" err="1"/>
              <a:t>đi</a:t>
            </a:r>
            <a:r>
              <a:rPr lang="en-US" dirty="0"/>
              <a:t> </a:t>
            </a:r>
            <a:r>
              <a:rPr lang="en-US" dirty="0" err="1"/>
              <a:t>sau</a:t>
            </a:r>
            <a:r>
              <a:rPr lang="en-US" dirty="0"/>
              <a:t> </a:t>
            </a:r>
            <a:r>
              <a:rPr lang="en-US" dirty="0" err="1"/>
              <a:t>đó</a:t>
            </a:r>
            <a:r>
              <a:rPr lang="en-US" dirty="0"/>
              <a:t> </a:t>
            </a:r>
            <a:r>
              <a:rPr lang="en-US" dirty="0" err="1"/>
              <a:t>từ</a:t>
            </a:r>
            <a:r>
              <a:rPr lang="en-US" dirty="0"/>
              <a:t> host </a:t>
            </a:r>
            <a:r>
              <a:rPr lang="en-US" dirty="0" err="1"/>
              <a:t>sẽ</a:t>
            </a:r>
            <a:r>
              <a:rPr lang="en-US" dirty="0"/>
              <a:t> </a:t>
            </a:r>
            <a:r>
              <a:rPr lang="en-US" dirty="0" err="1"/>
              <a:t>được</a:t>
            </a:r>
            <a:r>
              <a:rPr lang="en-US" dirty="0"/>
              <a:t> </a:t>
            </a:r>
            <a:r>
              <a:rPr lang="en-US" dirty="0" err="1"/>
              <a:t>phản</a:t>
            </a:r>
            <a:r>
              <a:rPr lang="en-US" dirty="0"/>
              <a:t> </a:t>
            </a:r>
            <a:r>
              <a:rPr lang="en-US" dirty="0" err="1"/>
              <a:t>hồi</a:t>
            </a:r>
            <a:r>
              <a:rPr lang="en-US" dirty="0"/>
              <a:t> </a:t>
            </a:r>
            <a:r>
              <a:rPr lang="en-US" dirty="0" err="1"/>
              <a:t>bằng</a:t>
            </a:r>
            <a:r>
              <a:rPr lang="en-US" dirty="0"/>
              <a:t> </a:t>
            </a:r>
            <a:r>
              <a:rPr lang="en-US" dirty="0" err="1"/>
              <a:t>các</a:t>
            </a:r>
            <a:r>
              <a:rPr lang="en-US" dirty="0"/>
              <a:t> </a:t>
            </a:r>
            <a:r>
              <a:rPr lang="en-US" dirty="0" err="1"/>
              <a:t>gói</a:t>
            </a:r>
            <a:r>
              <a:rPr lang="en-US" dirty="0"/>
              <a:t> ICMP qua </a:t>
            </a:r>
            <a:r>
              <a:rPr lang="en-US" dirty="0" err="1"/>
              <a:t>đó</a:t>
            </a:r>
            <a:r>
              <a:rPr lang="en-US" dirty="0"/>
              <a:t> </a:t>
            </a:r>
            <a:r>
              <a:rPr lang="en-US" dirty="0" err="1"/>
              <a:t>đánh</a:t>
            </a:r>
            <a:r>
              <a:rPr lang="en-US" dirty="0"/>
              <a:t> </a:t>
            </a:r>
            <a:r>
              <a:rPr lang="en-US" dirty="0" err="1"/>
              <a:t>giá</a:t>
            </a:r>
            <a:r>
              <a:rPr lang="en-US" dirty="0"/>
              <a:t> </a:t>
            </a:r>
            <a:r>
              <a:rPr lang="en-US" dirty="0" err="1"/>
              <a:t>tình</a:t>
            </a:r>
            <a:r>
              <a:rPr lang="en-US" dirty="0"/>
              <a:t> </a:t>
            </a:r>
            <a:r>
              <a:rPr lang="en-US" dirty="0" err="1"/>
              <a:t>trạng</a:t>
            </a:r>
            <a:r>
              <a:rPr lang="en-US" dirty="0"/>
              <a:t> </a:t>
            </a:r>
            <a:r>
              <a:rPr lang="en-US" dirty="0" err="1"/>
              <a:t>hoạt</a:t>
            </a:r>
            <a:r>
              <a:rPr lang="en-US" dirty="0"/>
              <a:t> </a:t>
            </a:r>
            <a:r>
              <a:rPr lang="en-US" dirty="0" err="1"/>
              <a:t>động</a:t>
            </a:r>
            <a:r>
              <a:rPr lang="en-US" dirty="0"/>
              <a:t> </a:t>
            </a:r>
            <a:r>
              <a:rPr lang="en-US" dirty="0" err="1"/>
              <a:t>của</a:t>
            </a:r>
            <a:r>
              <a:rPr lang="en-US" dirty="0"/>
              <a:t> host. </a:t>
            </a:r>
          </a:p>
          <a:p>
            <a:r>
              <a:rPr lang="en-US" dirty="0"/>
              <a:t>Ở </a:t>
            </a:r>
            <a:r>
              <a:rPr lang="en-US" dirty="0" err="1"/>
              <a:t>đây</a:t>
            </a:r>
            <a:r>
              <a:rPr lang="en-US" dirty="0"/>
              <a:t> ta </a:t>
            </a:r>
            <a:r>
              <a:rPr lang="en-US" dirty="0" err="1"/>
              <a:t>dùng</a:t>
            </a:r>
            <a:r>
              <a:rPr lang="en-US" dirty="0"/>
              <a:t> </a:t>
            </a:r>
            <a:r>
              <a:rPr lang="en-US" dirty="0" err="1"/>
              <a:t>lệnh</a:t>
            </a:r>
            <a:r>
              <a:rPr lang="en-US" dirty="0"/>
              <a:t> </a:t>
            </a:r>
            <a:r>
              <a:rPr lang="en-US" dirty="0" err="1"/>
              <a:t>nmap</a:t>
            </a:r>
            <a:r>
              <a:rPr lang="en-US" dirty="0"/>
              <a:t> –</a:t>
            </a:r>
            <a:r>
              <a:rPr lang="en-US" dirty="0" err="1"/>
              <a:t>sP</a:t>
            </a:r>
            <a:r>
              <a:rPr lang="en-US" dirty="0"/>
              <a:t> –v &lt;</a:t>
            </a:r>
            <a:r>
              <a:rPr lang="en-US" dirty="0" err="1"/>
              <a:t>taget</a:t>
            </a:r>
            <a:r>
              <a:rPr lang="en-US" dirty="0"/>
              <a:t>&gt; </a:t>
            </a:r>
            <a:r>
              <a:rPr lang="en-US" dirty="0" err="1"/>
              <a:t>để</a:t>
            </a:r>
            <a:r>
              <a:rPr lang="en-US" dirty="0"/>
              <a:t> </a:t>
            </a:r>
            <a:r>
              <a:rPr lang="en-US" dirty="0" err="1"/>
              <a:t>xác</a:t>
            </a:r>
            <a:r>
              <a:rPr lang="en-US" dirty="0"/>
              <a:t> </a:t>
            </a:r>
            <a:r>
              <a:rPr lang="en-US" dirty="0" err="1"/>
              <a:t>định</a:t>
            </a:r>
            <a:r>
              <a:rPr lang="en-US" dirty="0"/>
              <a:t> </a:t>
            </a:r>
            <a:r>
              <a:rPr lang="en-US" dirty="0" err="1"/>
              <a:t>tình</a:t>
            </a:r>
            <a:r>
              <a:rPr lang="en-US" dirty="0"/>
              <a:t> </a:t>
            </a:r>
            <a:r>
              <a:rPr lang="en-US" dirty="0" err="1"/>
              <a:t>trạng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hệ</a:t>
            </a:r>
            <a:r>
              <a:rPr lang="en-US" dirty="0"/>
              <a:t> </a:t>
            </a:r>
            <a:r>
              <a:rPr lang="en-US" dirty="0" err="1"/>
              <a:t>thống</a:t>
            </a:r>
            <a:endParaRPr lang="en-US" dirty="0"/>
          </a:p>
          <a:p>
            <a:endParaRPr lang="en-US" dirty="0"/>
          </a:p>
          <a:p>
            <a:endParaRPr lang="en-US" dirty="0"/>
          </a:p>
          <a:p>
            <a:endParaRPr lang="vi-VN" dirty="0"/>
          </a:p>
        </p:txBody>
      </p:sp>
      <p:sp>
        <p:nvSpPr>
          <p:cNvPr id="4" name="Date Placeholder 3">
            <a:extLst>
              <a:ext uri="{FF2B5EF4-FFF2-40B4-BE49-F238E27FC236}">
                <a16:creationId xmlns:a16="http://schemas.microsoft.com/office/drawing/2014/main" id="{BBD1B261-2CEB-6BFA-9F9D-DFBE620BD361}"/>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pic>
        <p:nvPicPr>
          <p:cNvPr id="8" name="Picture 7">
            <a:extLst>
              <a:ext uri="{FF2B5EF4-FFF2-40B4-BE49-F238E27FC236}">
                <a16:creationId xmlns:a16="http://schemas.microsoft.com/office/drawing/2014/main" id="{D9DE483D-63C7-E8F8-6C6E-C388C6368212}"/>
              </a:ext>
            </a:extLst>
          </p:cNvPr>
          <p:cNvPicPr>
            <a:picLocks noChangeAspect="1"/>
          </p:cNvPicPr>
          <p:nvPr/>
        </p:nvPicPr>
        <p:blipFill>
          <a:blip r:embed="rId2"/>
          <a:stretch>
            <a:fillRect/>
          </a:stretch>
        </p:blipFill>
        <p:spPr>
          <a:xfrm>
            <a:off x="697052" y="4008757"/>
            <a:ext cx="9567825" cy="2519862"/>
          </a:xfrm>
          <a:prstGeom prst="rect">
            <a:avLst/>
          </a:prstGeom>
        </p:spPr>
      </p:pic>
    </p:spTree>
    <p:extLst>
      <p:ext uri="{BB962C8B-B14F-4D97-AF65-F5344CB8AC3E}">
        <p14:creationId xmlns:p14="http://schemas.microsoft.com/office/powerpoint/2010/main" val="404968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3D0D-4A69-031D-70CC-B7AF6090BEFC}"/>
              </a:ext>
            </a:extLst>
          </p:cNvPr>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a:t>
            </a:r>
            <a:r>
              <a:rPr lang="en-US" dirty="0" err="1"/>
              <a:t>nmap</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quét</a:t>
            </a:r>
            <a:endParaRPr lang="vi-VN" dirty="0"/>
          </a:p>
        </p:txBody>
      </p:sp>
      <p:sp>
        <p:nvSpPr>
          <p:cNvPr id="3" name="Content Placeholder 2">
            <a:extLst>
              <a:ext uri="{FF2B5EF4-FFF2-40B4-BE49-F238E27FC236}">
                <a16:creationId xmlns:a16="http://schemas.microsoft.com/office/drawing/2014/main" id="{97455924-85BC-0C59-D475-CFDFD72FD1C6}"/>
              </a:ext>
            </a:extLst>
          </p:cNvPr>
          <p:cNvSpPr>
            <a:spLocks noGrp="1"/>
          </p:cNvSpPr>
          <p:nvPr>
            <p:ph idx="1"/>
          </p:nvPr>
        </p:nvSpPr>
        <p:spPr/>
        <p:txBody>
          <a:bodyPr>
            <a:normAutofit lnSpcReduction="10000"/>
          </a:bodyPr>
          <a:lstStyle/>
          <a:p>
            <a:pPr marL="0" indent="0">
              <a:buNone/>
            </a:pPr>
            <a:r>
              <a:rPr lang="en-US" b="0" i="0" dirty="0" err="1">
                <a:solidFill>
                  <a:srgbClr val="222C37"/>
                </a:solidFill>
                <a:effectLst/>
                <a:highlight>
                  <a:srgbClr val="FFFFFF"/>
                </a:highlight>
                <a:latin typeface="Google Sans"/>
              </a:rPr>
              <a:t>Kiểm</a:t>
            </a:r>
            <a:r>
              <a:rPr lang="en-US" b="0" i="0" dirty="0">
                <a:solidFill>
                  <a:srgbClr val="222C37"/>
                </a:solidFill>
                <a:effectLst/>
                <a:highlight>
                  <a:srgbClr val="FFFFFF"/>
                </a:highlight>
                <a:latin typeface="Google Sans"/>
              </a:rPr>
              <a:t> </a:t>
            </a:r>
            <a:r>
              <a:rPr lang="en-US" b="0" i="0" dirty="0" err="1">
                <a:solidFill>
                  <a:srgbClr val="222C37"/>
                </a:solidFill>
                <a:effectLst/>
                <a:highlight>
                  <a:srgbClr val="FFFFFF"/>
                </a:highlight>
                <a:latin typeface="Google Sans"/>
              </a:rPr>
              <a:t>tra</a:t>
            </a:r>
            <a:r>
              <a:rPr lang="en-US" b="0" i="0" dirty="0">
                <a:solidFill>
                  <a:srgbClr val="222C37"/>
                </a:solidFill>
                <a:effectLst/>
                <a:highlight>
                  <a:srgbClr val="FFFFFF"/>
                </a:highlight>
                <a:latin typeface="Google Sans"/>
              </a:rPr>
              <a:t> </a:t>
            </a:r>
            <a:r>
              <a:rPr lang="vi-VN" b="0" i="0" dirty="0">
                <a:solidFill>
                  <a:srgbClr val="222C37"/>
                </a:solidFill>
                <a:effectLst/>
                <a:highlight>
                  <a:srgbClr val="FFFFFF"/>
                </a:highlight>
                <a:latin typeface="Google Sans"/>
              </a:rPr>
              <a:t>những port mở</a:t>
            </a:r>
            <a:endParaRPr lang="en-US" b="0" i="0" dirty="0">
              <a:solidFill>
                <a:srgbClr val="222C37"/>
              </a:solidFill>
              <a:effectLst/>
              <a:highlight>
                <a:srgbClr val="FFFFFF"/>
              </a:highlight>
              <a:latin typeface="Google Sans"/>
            </a:endParaRPr>
          </a:p>
          <a:p>
            <a:pPr marL="0" indent="0">
              <a:buNone/>
            </a:pPr>
            <a:endParaRPr lang="en-US" dirty="0">
              <a:solidFill>
                <a:srgbClr val="222C37"/>
              </a:solidFill>
              <a:highlight>
                <a:srgbClr val="FFFFFF"/>
              </a:highlight>
              <a:latin typeface="Google Sans"/>
            </a:endParaRPr>
          </a:p>
          <a:p>
            <a:r>
              <a:rPr lang="vi-VN" b="0" i="0" dirty="0">
                <a:solidFill>
                  <a:srgbClr val="222C37"/>
                </a:solidFill>
                <a:effectLst/>
                <a:highlight>
                  <a:srgbClr val="FFFFFF"/>
                </a:highlight>
                <a:latin typeface="Google Sans"/>
              </a:rPr>
              <a:t>Khi scanning port với Nmap, chúng ta có 3 loại scan cơ bản thường được sử dụng:</a:t>
            </a:r>
          </a:p>
          <a:p>
            <a:endParaRPr lang="vi-VN" b="0" i="0" dirty="0">
              <a:solidFill>
                <a:srgbClr val="222C37"/>
              </a:solidFill>
              <a:effectLst/>
              <a:highlight>
                <a:srgbClr val="FFFFFF"/>
              </a:highlight>
              <a:latin typeface="Google Sans"/>
            </a:endParaRPr>
          </a:p>
          <a:p>
            <a:r>
              <a:rPr lang="vi-VN" b="0" i="0" dirty="0">
                <a:solidFill>
                  <a:srgbClr val="222C37"/>
                </a:solidFill>
                <a:effectLst/>
                <a:highlight>
                  <a:srgbClr val="FFFFFF"/>
                </a:highlight>
                <a:latin typeface="Google Sans"/>
              </a:rPr>
              <a:t>TCP Connect Scans (flag -sT)</a:t>
            </a:r>
          </a:p>
          <a:p>
            <a:endParaRPr lang="vi-VN" b="0" i="0" dirty="0">
              <a:solidFill>
                <a:srgbClr val="222C37"/>
              </a:solidFill>
              <a:effectLst/>
              <a:highlight>
                <a:srgbClr val="FFFFFF"/>
              </a:highlight>
              <a:latin typeface="Google Sans"/>
            </a:endParaRPr>
          </a:p>
          <a:p>
            <a:r>
              <a:rPr lang="vi-VN" b="0" i="0" dirty="0">
                <a:solidFill>
                  <a:srgbClr val="222C37"/>
                </a:solidFill>
                <a:effectLst/>
                <a:highlight>
                  <a:srgbClr val="FFFFFF"/>
                </a:highlight>
                <a:latin typeface="Google Sans"/>
              </a:rPr>
              <a:t>SYN "Half-open” Scans (flag -sS)</a:t>
            </a:r>
          </a:p>
          <a:p>
            <a:endParaRPr lang="vi-VN" b="0" i="0" dirty="0">
              <a:solidFill>
                <a:srgbClr val="222C37"/>
              </a:solidFill>
              <a:effectLst/>
              <a:highlight>
                <a:srgbClr val="FFFFFF"/>
              </a:highlight>
              <a:latin typeface="Google Sans"/>
            </a:endParaRPr>
          </a:p>
          <a:p>
            <a:r>
              <a:rPr lang="vi-VN" b="0" i="0" dirty="0">
                <a:solidFill>
                  <a:srgbClr val="222C37"/>
                </a:solidFill>
                <a:effectLst/>
                <a:highlight>
                  <a:srgbClr val="FFFFFF"/>
                </a:highlight>
                <a:latin typeface="Google Sans"/>
              </a:rPr>
              <a:t>UDP Scans (flag -sU)</a:t>
            </a:r>
          </a:p>
          <a:p>
            <a:endParaRPr lang="vi-VN" b="0" i="0" dirty="0">
              <a:solidFill>
                <a:srgbClr val="222C37"/>
              </a:solidFill>
              <a:effectLst/>
              <a:highlight>
                <a:srgbClr val="FFFFFF"/>
              </a:highlight>
              <a:latin typeface="Google Sans"/>
            </a:endParaRPr>
          </a:p>
          <a:p>
            <a:pPr marL="0" indent="0">
              <a:buNone/>
            </a:pPr>
            <a:endParaRPr lang="vi-VN" dirty="0"/>
          </a:p>
        </p:txBody>
      </p:sp>
      <p:sp>
        <p:nvSpPr>
          <p:cNvPr id="4" name="Date Placeholder 3">
            <a:extLst>
              <a:ext uri="{FF2B5EF4-FFF2-40B4-BE49-F238E27FC236}">
                <a16:creationId xmlns:a16="http://schemas.microsoft.com/office/drawing/2014/main" id="{80093AC4-8905-DA5C-5725-ADDD3C03000B}"/>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Tree>
    <p:extLst>
      <p:ext uri="{BB962C8B-B14F-4D97-AF65-F5344CB8AC3E}">
        <p14:creationId xmlns:p14="http://schemas.microsoft.com/office/powerpoint/2010/main" val="119866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F5B4-A640-D8A9-A8C5-BD7397D06C04}"/>
              </a:ext>
            </a:extLst>
          </p:cNvPr>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a:t>
            </a:r>
            <a:r>
              <a:rPr lang="en-US" dirty="0" err="1"/>
              <a:t>nmap</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quét</a:t>
            </a:r>
            <a:endParaRPr lang="vi-VN" dirty="0"/>
          </a:p>
        </p:txBody>
      </p:sp>
      <p:sp>
        <p:nvSpPr>
          <p:cNvPr id="4" name="Date Placeholder 3">
            <a:extLst>
              <a:ext uri="{FF2B5EF4-FFF2-40B4-BE49-F238E27FC236}">
                <a16:creationId xmlns:a16="http://schemas.microsoft.com/office/drawing/2014/main" id="{AC972E87-0959-893B-55E3-4BFFE5A45F31}"/>
              </a:ext>
            </a:extLst>
          </p:cNvPr>
          <p:cNvSpPr>
            <a:spLocks noGrp="1"/>
          </p:cNvSpPr>
          <p:nvPr>
            <p:ph type="dt" sz="half" idx="10"/>
          </p:nvPr>
        </p:nvSpPr>
        <p:spPr/>
        <p:txBody>
          <a:bodyPr/>
          <a:lstStyle/>
          <a:p>
            <a:pPr rtl="0"/>
            <a:fld id="{89E5547D-1B8E-486F-9659-F0F7627F8547}" type="datetime1">
              <a:rPr lang="vi-VN" smtClean="0"/>
              <a:t>24/05/2024</a:t>
            </a:fld>
            <a:endParaRPr lang="en-US" dirty="0"/>
          </a:p>
        </p:txBody>
      </p:sp>
      <p:sp>
        <p:nvSpPr>
          <p:cNvPr id="7" name="Content Placeholder 6">
            <a:extLst>
              <a:ext uri="{FF2B5EF4-FFF2-40B4-BE49-F238E27FC236}">
                <a16:creationId xmlns:a16="http://schemas.microsoft.com/office/drawing/2014/main" id="{030D2A59-6426-F013-E433-CB0026BCEEE4}"/>
              </a:ext>
            </a:extLst>
          </p:cNvPr>
          <p:cNvSpPr>
            <a:spLocks noGrp="1"/>
          </p:cNvSpPr>
          <p:nvPr>
            <p:ph idx="1"/>
          </p:nvPr>
        </p:nvSpPr>
        <p:spPr>
          <a:xfrm>
            <a:off x="581192" y="964349"/>
            <a:ext cx="11029615" cy="3634486"/>
          </a:xfrm>
        </p:spPr>
        <p:txBody>
          <a:bodyPr/>
          <a:lstStyle/>
          <a:p>
            <a:r>
              <a:rPr lang="en-US" dirty="0" err="1"/>
              <a:t>Thực</a:t>
            </a:r>
            <a:r>
              <a:rPr lang="en-US" dirty="0"/>
              <a:t> </a:t>
            </a:r>
            <a:r>
              <a:rPr lang="en-US" dirty="0" err="1"/>
              <a:t>hiện</a:t>
            </a:r>
            <a:r>
              <a:rPr lang="en-US" dirty="0"/>
              <a:t> scan open port </a:t>
            </a:r>
            <a:r>
              <a:rPr lang="en-US" dirty="0" err="1"/>
              <a:t>trên</a:t>
            </a:r>
            <a:r>
              <a:rPr lang="en-US" dirty="0"/>
              <a:t> DC</a:t>
            </a:r>
          </a:p>
          <a:p>
            <a:pPr marL="0" indent="0">
              <a:buNone/>
            </a:pPr>
            <a:endParaRPr lang="vi-VN" dirty="0"/>
          </a:p>
        </p:txBody>
      </p:sp>
      <p:pic>
        <p:nvPicPr>
          <p:cNvPr id="9" name="Picture 8" descr="A computer screen with white text&#10;&#10;Description automatically generated">
            <a:extLst>
              <a:ext uri="{FF2B5EF4-FFF2-40B4-BE49-F238E27FC236}">
                <a16:creationId xmlns:a16="http://schemas.microsoft.com/office/drawing/2014/main" id="{A2E12B03-6429-ABBC-CA33-18FA7BA569B3}"/>
              </a:ext>
            </a:extLst>
          </p:cNvPr>
          <p:cNvPicPr>
            <a:picLocks noChangeAspect="1"/>
          </p:cNvPicPr>
          <p:nvPr/>
        </p:nvPicPr>
        <p:blipFill>
          <a:blip r:embed="rId2"/>
          <a:stretch>
            <a:fillRect/>
          </a:stretch>
        </p:blipFill>
        <p:spPr>
          <a:xfrm>
            <a:off x="811039" y="2938493"/>
            <a:ext cx="9896290" cy="3413145"/>
          </a:xfrm>
          <a:prstGeom prst="rect">
            <a:avLst/>
          </a:prstGeom>
        </p:spPr>
      </p:pic>
    </p:spTree>
    <p:extLst>
      <p:ext uri="{BB962C8B-B14F-4D97-AF65-F5344CB8AC3E}">
        <p14:creationId xmlns:p14="http://schemas.microsoft.com/office/powerpoint/2010/main" val="15295733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33_TF33552983" id="{FB24624C-BB83-40D4-AEB1-8B8428B3A3C2}" vid="{D4BD5347-EF6D-49F7-874F-8B0FB52BD5A1}"/>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{16358E37-3C09-4939-A91E-BF252A154DBD}tf33552983_win32</Template>
  <TotalTime>42</TotalTime>
  <Words>720</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Google Sans</vt:lpstr>
      <vt:lpstr>Segoe UI</vt:lpstr>
      <vt:lpstr>Wingdings 2</vt:lpstr>
      <vt:lpstr>DividendVTI</vt:lpstr>
      <vt:lpstr>Đề án báo cáo security computiap+</vt:lpstr>
      <vt:lpstr>Title Lorem Ipsum Dolor Sit Amet</vt:lpstr>
      <vt:lpstr>Network scanning là gì</vt:lpstr>
      <vt:lpstr>Mục đích</vt:lpstr>
      <vt:lpstr>Tổng quan về Network Scanning</vt:lpstr>
      <vt:lpstr>Các phương thức quét</vt:lpstr>
      <vt:lpstr>Sử dụng công cụ nmap để thực hiện các phương pháp quét </vt:lpstr>
      <vt:lpstr>Sử dụng công cụ nmap để thực hiện các phương pháp quét</vt:lpstr>
      <vt:lpstr>Sử dụng công cụ nmap để thực hiện các phương pháp quét</vt:lpstr>
      <vt:lpstr>Sử dụng công cụ nmap để thực hiện các phương pháp quét</vt:lpstr>
      <vt:lpstr>Sử dụng công cụ nmap để thực hiện các phương pháp quét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án báo cáo security computiap+</dc:title>
  <dc:creator>Nam Tài nguyễn</dc:creator>
  <cp:lastModifiedBy>Nam Tài nguyễn</cp:lastModifiedBy>
  <cp:revision>1</cp:revision>
  <dcterms:created xsi:type="dcterms:W3CDTF">2024-05-24T02:55:44Z</dcterms:created>
  <dcterms:modified xsi:type="dcterms:W3CDTF">2024-05-24T03:38:36Z</dcterms:modified>
</cp:coreProperties>
</file>