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sap Bold" charset="1" panose="020F0804030202060203"/>
      <p:regular r:id="rId16"/>
    </p:embeddedFont>
    <p:embeddedFont>
      <p:font typeface="Open Sans" charset="1" panose="020B0606030504020204"/>
      <p:regular r:id="rId17"/>
    </p:embeddedFont>
    <p:embeddedFont>
      <p:font typeface="Open Sans Bold" charset="1" panose="020B0806030504020204"/>
      <p:regular r:id="rId18"/>
    </p:embeddedFont>
    <p:embeddedFont>
      <p:font typeface="Archivo Black" charset="1" panose="020B0A03020202020B04"/>
      <p:regular r:id="rId19"/>
    </p:embeddedFont>
    <p:embeddedFont>
      <p:font typeface="Open Sans Italics" charset="1" panose="020B0606030504020204"/>
      <p:regular r:id="rId20"/>
    </p:embeddedFont>
    <p:embeddedFont>
      <p:font typeface="Asap" charset="1" panose="020F05040302020602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23.png" Type="http://schemas.openxmlformats.org/officeDocument/2006/relationships/image"/><Relationship Id="rId13" Target="../media/image24.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svg" Type="http://schemas.openxmlformats.org/officeDocument/2006/relationships/image"/><Relationship Id="rId2" Target="../media/image25.gif"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 Id="rId9" Target="../media/image2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gif"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 Id="rId7" Target="../media/image23.png" Type="http://schemas.openxmlformats.org/officeDocument/2006/relationships/image"/><Relationship Id="rId8" Target="../media/image2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10332067" y="2748993"/>
            <a:ext cx="6686234" cy="4789015"/>
          </a:xfrm>
          <a:custGeom>
            <a:avLst/>
            <a:gdLst/>
            <a:ahLst/>
            <a:cxnLst/>
            <a:rect r="r" b="b" t="t" l="l"/>
            <a:pathLst>
              <a:path h="4789015" w="6686234">
                <a:moveTo>
                  <a:pt x="0" y="0"/>
                </a:moveTo>
                <a:lnTo>
                  <a:pt x="6686234" y="0"/>
                </a:lnTo>
                <a:lnTo>
                  <a:pt x="6686234" y="4789014"/>
                </a:lnTo>
                <a:lnTo>
                  <a:pt x="0" y="47890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06876" y="2537596"/>
            <a:ext cx="8183094" cy="3387725"/>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sap Bold"/>
              </a:rPr>
              <a:t>APT (ADVANCED PERSISTENT THREAT)</a:t>
            </a:r>
          </a:p>
        </p:txBody>
      </p:sp>
      <p:sp>
        <p:nvSpPr>
          <p:cNvPr name="TextBox 4" id="4"/>
          <p:cNvSpPr txBox="true"/>
          <p:nvPr/>
        </p:nvSpPr>
        <p:spPr>
          <a:xfrm rot="0">
            <a:off x="1406876" y="7384279"/>
            <a:ext cx="6066793" cy="422275"/>
          </a:xfrm>
          <a:prstGeom prst="rect">
            <a:avLst/>
          </a:prstGeom>
        </p:spPr>
        <p:txBody>
          <a:bodyPr anchor="t" rtlCol="false" tIns="0" lIns="0" bIns="0" rIns="0">
            <a:spAutoFit/>
          </a:bodyPr>
          <a:lstStyle/>
          <a:p>
            <a:pPr algn="l">
              <a:lnSpc>
                <a:spcPts val="3499"/>
              </a:lnSpc>
            </a:pPr>
            <a:r>
              <a:rPr lang="en-US" sz="2499" spc="49">
                <a:solidFill>
                  <a:srgbClr val="F6E7D8"/>
                </a:solidFill>
                <a:latin typeface="Open Sans"/>
              </a:rPr>
              <a:t>Think Before You Click!</a:t>
            </a:r>
          </a:p>
        </p:txBody>
      </p:sp>
      <p:sp>
        <p:nvSpPr>
          <p:cNvPr name="AutoShape 5" id="5"/>
          <p:cNvSpPr/>
          <p:nvPr/>
        </p:nvSpPr>
        <p:spPr>
          <a:xfrm>
            <a:off x="1406876" y="6892547"/>
            <a:ext cx="7737124" cy="0"/>
          </a:xfrm>
          <a:prstGeom prst="line">
            <a:avLst/>
          </a:prstGeom>
          <a:ln cap="flat" w="104775">
            <a:solidFill>
              <a:srgbClr val="F6E7D8"/>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TextBox 2" id="2"/>
          <p:cNvSpPr txBox="true"/>
          <p:nvPr/>
        </p:nvSpPr>
        <p:spPr>
          <a:xfrm rot="0">
            <a:off x="1028700" y="6094088"/>
            <a:ext cx="16230600" cy="1158875"/>
          </a:xfrm>
          <a:prstGeom prst="rect">
            <a:avLst/>
          </a:prstGeom>
        </p:spPr>
        <p:txBody>
          <a:bodyPr anchor="t" rtlCol="false" tIns="0" lIns="0" bIns="0" rIns="0">
            <a:spAutoFit/>
          </a:bodyPr>
          <a:lstStyle/>
          <a:p>
            <a:pPr algn="ctr" marL="0" indent="0" lvl="0">
              <a:lnSpc>
                <a:spcPts val="8800"/>
              </a:lnSpc>
            </a:pPr>
            <a:r>
              <a:rPr lang="en-US" sz="8000" spc="160">
                <a:solidFill>
                  <a:srgbClr val="F6E7D8"/>
                </a:solidFill>
                <a:latin typeface="Archivo Black"/>
              </a:rPr>
              <a:t>THANK FOR LISTENING !</a:t>
            </a:r>
          </a:p>
        </p:txBody>
      </p:sp>
      <p:sp>
        <p:nvSpPr>
          <p:cNvPr name="Freeform 3" id="3"/>
          <p:cNvSpPr/>
          <p:nvPr/>
        </p:nvSpPr>
        <p:spPr>
          <a:xfrm flipH="false" flipV="false" rot="0">
            <a:off x="6923736" y="1028700"/>
            <a:ext cx="4440527" cy="3180527"/>
          </a:xfrm>
          <a:custGeom>
            <a:avLst/>
            <a:gdLst/>
            <a:ahLst/>
            <a:cxnLst/>
            <a:rect r="r" b="b" t="t" l="l"/>
            <a:pathLst>
              <a:path h="3180527" w="4440527">
                <a:moveTo>
                  <a:pt x="0" y="0"/>
                </a:moveTo>
                <a:lnTo>
                  <a:pt x="4440528" y="0"/>
                </a:lnTo>
                <a:lnTo>
                  <a:pt x="4440528" y="3180527"/>
                </a:lnTo>
                <a:lnTo>
                  <a:pt x="0" y="31805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275438" y="4609775"/>
            <a:ext cx="7737124" cy="422275"/>
          </a:xfrm>
          <a:prstGeom prst="rect">
            <a:avLst/>
          </a:prstGeom>
        </p:spPr>
        <p:txBody>
          <a:bodyPr anchor="t" rtlCol="false" tIns="0" lIns="0" bIns="0" rIns="0">
            <a:spAutoFit/>
          </a:bodyPr>
          <a:lstStyle/>
          <a:p>
            <a:pPr algn="ctr" marL="0" indent="0" lvl="0">
              <a:lnSpc>
                <a:spcPts val="3499"/>
              </a:lnSpc>
            </a:pPr>
            <a:r>
              <a:rPr lang="en-US" sz="2499" spc="124">
                <a:solidFill>
                  <a:srgbClr val="F6E7D8"/>
                </a:solidFill>
                <a:latin typeface="Open Sans Bold"/>
              </a:rPr>
              <a:t>THINK BEFORE YOU CLICK!</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grpSp>
        <p:nvGrpSpPr>
          <p:cNvPr name="Group 2" id="2"/>
          <p:cNvGrpSpPr/>
          <p:nvPr/>
        </p:nvGrpSpPr>
        <p:grpSpPr>
          <a:xfrm rot="0">
            <a:off x="3305195" y="5572125"/>
            <a:ext cx="1239263" cy="1239263"/>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1D9DD"/>
            </a:solidFill>
          </p:spPr>
        </p:sp>
      </p:grpSp>
      <p:grpSp>
        <p:nvGrpSpPr>
          <p:cNvPr name="Group 4" id="4"/>
          <p:cNvGrpSpPr/>
          <p:nvPr/>
        </p:nvGrpSpPr>
        <p:grpSpPr>
          <a:xfrm rot="0">
            <a:off x="8524368" y="5572125"/>
            <a:ext cx="1239263" cy="1239263"/>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1D9DD"/>
            </a:solidFill>
          </p:spPr>
        </p:sp>
      </p:grpSp>
      <p:grpSp>
        <p:nvGrpSpPr>
          <p:cNvPr name="Group 6" id="6"/>
          <p:cNvGrpSpPr/>
          <p:nvPr/>
        </p:nvGrpSpPr>
        <p:grpSpPr>
          <a:xfrm rot="0">
            <a:off x="13743542" y="5572125"/>
            <a:ext cx="1239263" cy="1239263"/>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1D9DD"/>
            </a:solidFill>
          </p:spPr>
        </p:sp>
      </p:grpSp>
      <p:sp>
        <p:nvSpPr>
          <p:cNvPr name="Freeform 8" id="8"/>
          <p:cNvSpPr/>
          <p:nvPr/>
        </p:nvSpPr>
        <p:spPr>
          <a:xfrm flipH="false" flipV="false" rot="0">
            <a:off x="8849514" y="5922670"/>
            <a:ext cx="588972" cy="538173"/>
          </a:xfrm>
          <a:custGeom>
            <a:avLst/>
            <a:gdLst/>
            <a:ahLst/>
            <a:cxnLst/>
            <a:rect r="r" b="b" t="t" l="l"/>
            <a:pathLst>
              <a:path h="538173" w="588972">
                <a:moveTo>
                  <a:pt x="0" y="0"/>
                </a:moveTo>
                <a:lnTo>
                  <a:pt x="588972" y="0"/>
                </a:lnTo>
                <a:lnTo>
                  <a:pt x="588972" y="538173"/>
                </a:lnTo>
                <a:lnTo>
                  <a:pt x="0" y="5381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3083430" y="1085850"/>
            <a:ext cx="12121140" cy="1158875"/>
          </a:xfrm>
          <a:prstGeom prst="rect">
            <a:avLst/>
          </a:prstGeom>
        </p:spPr>
        <p:txBody>
          <a:bodyPr anchor="t" rtlCol="false" tIns="0" lIns="0" bIns="0" rIns="0">
            <a:spAutoFit/>
          </a:bodyPr>
          <a:lstStyle/>
          <a:p>
            <a:pPr algn="ctr" marL="0" indent="0" lvl="0">
              <a:lnSpc>
                <a:spcPts val="8800"/>
              </a:lnSpc>
            </a:pPr>
            <a:r>
              <a:rPr lang="en-US" sz="8000" spc="160">
                <a:solidFill>
                  <a:srgbClr val="F6E7D8"/>
                </a:solidFill>
                <a:latin typeface="Asap Bold"/>
              </a:rPr>
              <a:t>TẤN CÔNG APT LÀ GÌ ?</a:t>
            </a:r>
          </a:p>
        </p:txBody>
      </p:sp>
      <p:sp>
        <p:nvSpPr>
          <p:cNvPr name="TextBox 10" id="10"/>
          <p:cNvSpPr txBox="true"/>
          <p:nvPr/>
        </p:nvSpPr>
        <p:spPr>
          <a:xfrm rot="0">
            <a:off x="583957" y="2945436"/>
            <a:ext cx="17235020" cy="1581150"/>
          </a:xfrm>
          <a:prstGeom prst="rect">
            <a:avLst/>
          </a:prstGeom>
        </p:spPr>
        <p:txBody>
          <a:bodyPr anchor="t" rtlCol="false" tIns="0" lIns="0" bIns="0" rIns="0">
            <a:spAutoFit/>
          </a:bodyPr>
          <a:lstStyle/>
          <a:p>
            <a:pPr algn="ctr" marL="0" indent="0" lvl="0">
              <a:lnSpc>
                <a:spcPts val="4200"/>
              </a:lnSpc>
              <a:spcBef>
                <a:spcPct val="0"/>
              </a:spcBef>
            </a:pPr>
            <a:r>
              <a:rPr lang="en-US" sz="3000" spc="60">
                <a:solidFill>
                  <a:srgbClr val="F6E7D8"/>
                </a:solidFill>
                <a:latin typeface="Open Sans"/>
              </a:rPr>
              <a:t>Một thuật ngữ mô tả các tấn công mạng tinh vi và kéo dài, thường do các nhóm hacker có tổ chức thực hiện với mục tiêu cụ thể, như đánh cắp thông tin quan trọng hoặc gây thiệt hại dài hạn cho mục tiêu. Tấn công APT thường diễn ra qua các giai đoạn và rất khó phát hiện.</a:t>
            </a:r>
          </a:p>
        </p:txBody>
      </p:sp>
      <p:sp>
        <p:nvSpPr>
          <p:cNvPr name="TextBox 11" id="11"/>
          <p:cNvSpPr txBox="true"/>
          <p:nvPr/>
        </p:nvSpPr>
        <p:spPr>
          <a:xfrm rot="0">
            <a:off x="2363077" y="7137512"/>
            <a:ext cx="3260688" cy="481330"/>
          </a:xfrm>
          <a:prstGeom prst="rect">
            <a:avLst/>
          </a:prstGeom>
        </p:spPr>
        <p:txBody>
          <a:bodyPr anchor="t" rtlCol="false" tIns="0" lIns="0" bIns="0" rIns="0">
            <a:spAutoFit/>
          </a:bodyPr>
          <a:lstStyle/>
          <a:p>
            <a:pPr algn="ctr" marL="0" indent="0" lvl="0">
              <a:lnSpc>
                <a:spcPts val="3919"/>
              </a:lnSpc>
              <a:spcBef>
                <a:spcPct val="0"/>
              </a:spcBef>
            </a:pPr>
            <a:r>
              <a:rPr lang="en-US" sz="2799" spc="55">
                <a:solidFill>
                  <a:srgbClr val="FFDE59"/>
                </a:solidFill>
                <a:latin typeface="Open Sans Bold"/>
              </a:rPr>
              <a:t>A</a:t>
            </a:r>
            <a:r>
              <a:rPr lang="en-US" sz="2799" spc="55">
                <a:solidFill>
                  <a:srgbClr val="F6E7D8"/>
                </a:solidFill>
                <a:latin typeface="Open Sans Bold"/>
              </a:rPr>
              <a:t>DVACED</a:t>
            </a:r>
          </a:p>
        </p:txBody>
      </p:sp>
      <p:sp>
        <p:nvSpPr>
          <p:cNvPr name="TextBox 12" id="12"/>
          <p:cNvSpPr txBox="true"/>
          <p:nvPr/>
        </p:nvSpPr>
        <p:spPr>
          <a:xfrm rot="0">
            <a:off x="2412549" y="7923642"/>
            <a:ext cx="3211216" cy="9232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rPr>
              <a:t>Kỹ thuật hack tiên tiến, đánh vào các điểm yếu của hệ thống</a:t>
            </a:r>
            <a:r>
              <a:rPr lang="en-US" sz="2199" spc="43">
                <a:solidFill>
                  <a:srgbClr val="F6E7D8"/>
                </a:solidFill>
                <a:latin typeface="Open Sans"/>
              </a:rPr>
              <a:t> </a:t>
            </a:r>
          </a:p>
        </p:txBody>
      </p:sp>
      <p:sp>
        <p:nvSpPr>
          <p:cNvPr name="TextBox 13" id="13"/>
          <p:cNvSpPr txBox="true"/>
          <p:nvPr/>
        </p:nvSpPr>
        <p:spPr>
          <a:xfrm rot="0">
            <a:off x="7513656" y="7137512"/>
            <a:ext cx="3260688" cy="481330"/>
          </a:xfrm>
          <a:prstGeom prst="rect">
            <a:avLst/>
          </a:prstGeom>
        </p:spPr>
        <p:txBody>
          <a:bodyPr anchor="t" rtlCol="false" tIns="0" lIns="0" bIns="0" rIns="0">
            <a:spAutoFit/>
          </a:bodyPr>
          <a:lstStyle/>
          <a:p>
            <a:pPr algn="ctr" marL="0" indent="0" lvl="0">
              <a:lnSpc>
                <a:spcPts val="3919"/>
              </a:lnSpc>
              <a:spcBef>
                <a:spcPct val="0"/>
              </a:spcBef>
            </a:pPr>
            <a:r>
              <a:rPr lang="en-US" sz="2799" spc="55">
                <a:solidFill>
                  <a:srgbClr val="FFDE59"/>
                </a:solidFill>
                <a:latin typeface="Open Sans Bold"/>
              </a:rPr>
              <a:t>P</a:t>
            </a:r>
            <a:r>
              <a:rPr lang="en-US" sz="2799" spc="55">
                <a:solidFill>
                  <a:srgbClr val="F6E7D8"/>
                </a:solidFill>
                <a:latin typeface="Open Sans Bold"/>
              </a:rPr>
              <a:t>ERSISTENT</a:t>
            </a:r>
          </a:p>
        </p:txBody>
      </p:sp>
      <p:sp>
        <p:nvSpPr>
          <p:cNvPr name="TextBox 14" id="14"/>
          <p:cNvSpPr txBox="true"/>
          <p:nvPr/>
        </p:nvSpPr>
        <p:spPr>
          <a:xfrm rot="0">
            <a:off x="7563128" y="7923642"/>
            <a:ext cx="3211216" cy="9232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rPr>
              <a:t>Hệ thống bên ngoài liên tục theo dõi và đánh cắp dữ liệu</a:t>
            </a:r>
          </a:p>
        </p:txBody>
      </p:sp>
      <p:sp>
        <p:nvSpPr>
          <p:cNvPr name="TextBox 15" id="15"/>
          <p:cNvSpPr txBox="true"/>
          <p:nvPr/>
        </p:nvSpPr>
        <p:spPr>
          <a:xfrm rot="0">
            <a:off x="12732829" y="7137512"/>
            <a:ext cx="3260688" cy="481330"/>
          </a:xfrm>
          <a:prstGeom prst="rect">
            <a:avLst/>
          </a:prstGeom>
        </p:spPr>
        <p:txBody>
          <a:bodyPr anchor="t" rtlCol="false" tIns="0" lIns="0" bIns="0" rIns="0">
            <a:spAutoFit/>
          </a:bodyPr>
          <a:lstStyle/>
          <a:p>
            <a:pPr algn="ctr" marL="0" indent="0" lvl="0">
              <a:lnSpc>
                <a:spcPts val="3919"/>
              </a:lnSpc>
              <a:spcBef>
                <a:spcPct val="0"/>
              </a:spcBef>
            </a:pPr>
            <a:r>
              <a:rPr lang="en-US" sz="2799" spc="55">
                <a:solidFill>
                  <a:srgbClr val="FFDE59"/>
                </a:solidFill>
                <a:latin typeface="Open Sans Bold"/>
              </a:rPr>
              <a:t>T</a:t>
            </a:r>
            <a:r>
              <a:rPr lang="en-US" sz="2799" spc="55">
                <a:solidFill>
                  <a:srgbClr val="F6E7D8"/>
                </a:solidFill>
                <a:latin typeface="Open Sans Bold"/>
              </a:rPr>
              <a:t>HREAT</a:t>
            </a:r>
          </a:p>
        </p:txBody>
      </p:sp>
      <p:sp>
        <p:nvSpPr>
          <p:cNvPr name="TextBox 16" id="16"/>
          <p:cNvSpPr txBox="true"/>
          <p:nvPr/>
        </p:nvSpPr>
        <p:spPr>
          <a:xfrm rot="0">
            <a:off x="12782301" y="7923642"/>
            <a:ext cx="3211216" cy="9232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rPr>
              <a:t>Mối nguy đến từ những hacker đứng sau các cuộc tấn công</a:t>
            </a:r>
          </a:p>
        </p:txBody>
      </p:sp>
      <p:sp>
        <p:nvSpPr>
          <p:cNvPr name="Freeform 17" id="17"/>
          <p:cNvSpPr/>
          <p:nvPr/>
        </p:nvSpPr>
        <p:spPr>
          <a:xfrm flipH="false" flipV="false" rot="0">
            <a:off x="3587647" y="5900196"/>
            <a:ext cx="674360" cy="603552"/>
          </a:xfrm>
          <a:custGeom>
            <a:avLst/>
            <a:gdLst/>
            <a:ahLst/>
            <a:cxnLst/>
            <a:rect r="r" b="b" t="t" l="l"/>
            <a:pathLst>
              <a:path h="603552" w="674360">
                <a:moveTo>
                  <a:pt x="0" y="0"/>
                </a:moveTo>
                <a:lnTo>
                  <a:pt x="674360" y="0"/>
                </a:lnTo>
                <a:lnTo>
                  <a:pt x="674360" y="603552"/>
                </a:lnTo>
                <a:lnTo>
                  <a:pt x="0" y="6035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14093551" y="5835231"/>
            <a:ext cx="539244" cy="713050"/>
          </a:xfrm>
          <a:custGeom>
            <a:avLst/>
            <a:gdLst/>
            <a:ahLst/>
            <a:cxnLst/>
            <a:rect r="r" b="b" t="t" l="l"/>
            <a:pathLst>
              <a:path h="713050" w="539244">
                <a:moveTo>
                  <a:pt x="0" y="0"/>
                </a:moveTo>
                <a:lnTo>
                  <a:pt x="539244" y="0"/>
                </a:lnTo>
                <a:lnTo>
                  <a:pt x="539244" y="713051"/>
                </a:lnTo>
                <a:lnTo>
                  <a:pt x="0" y="71305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1C191A"/>
        </a:solidFill>
      </p:bgPr>
    </p:bg>
    <p:spTree>
      <p:nvGrpSpPr>
        <p:cNvPr id="1" name=""/>
        <p:cNvGrpSpPr/>
        <p:nvPr/>
      </p:nvGrpSpPr>
      <p:grpSpPr>
        <a:xfrm>
          <a:off x="0" y="0"/>
          <a:ext cx="0" cy="0"/>
          <a:chOff x="0" y="0"/>
          <a:chExt cx="0" cy="0"/>
        </a:xfrm>
      </p:grpSpPr>
      <p:grpSp>
        <p:nvGrpSpPr>
          <p:cNvPr name="Group 2" id="2"/>
          <p:cNvGrpSpPr/>
          <p:nvPr/>
        </p:nvGrpSpPr>
        <p:grpSpPr>
          <a:xfrm rot="0">
            <a:off x="7600950" y="4350386"/>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1D978"/>
            </a:solidFill>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4200"/>
                </a:lnSpc>
              </a:pPr>
              <a:r>
                <a:rPr lang="en-US" sz="3000" spc="60">
                  <a:solidFill>
                    <a:srgbClr val="000000"/>
                  </a:solidFill>
                  <a:latin typeface="Open Sans Bold"/>
                </a:rPr>
                <a:t>APT Attack</a:t>
              </a:r>
            </a:p>
          </p:txBody>
        </p:sp>
      </p:grpSp>
      <p:grpSp>
        <p:nvGrpSpPr>
          <p:cNvPr name="Group 5" id="5"/>
          <p:cNvGrpSpPr/>
          <p:nvPr/>
        </p:nvGrpSpPr>
        <p:grpSpPr>
          <a:xfrm rot="0">
            <a:off x="2596761" y="2203162"/>
            <a:ext cx="5054683" cy="1617475"/>
            <a:chOff x="0" y="0"/>
            <a:chExt cx="1331275" cy="426002"/>
          </a:xfrm>
        </p:grpSpPr>
        <p:sp>
          <p:nvSpPr>
            <p:cNvPr name="Freeform 6" id="6"/>
            <p:cNvSpPr/>
            <p:nvPr/>
          </p:nvSpPr>
          <p:spPr>
            <a:xfrm flipH="false" flipV="false" rot="0">
              <a:off x="0" y="0"/>
              <a:ext cx="1331275" cy="426002"/>
            </a:xfrm>
            <a:custGeom>
              <a:avLst/>
              <a:gdLst/>
              <a:ahLst/>
              <a:cxnLst/>
              <a:rect r="r" b="b" t="t" l="l"/>
              <a:pathLst>
                <a:path h="426002" w="1331275">
                  <a:moveTo>
                    <a:pt x="78113" y="0"/>
                  </a:moveTo>
                  <a:lnTo>
                    <a:pt x="1253161" y="0"/>
                  </a:lnTo>
                  <a:cubicBezTo>
                    <a:pt x="1273878" y="0"/>
                    <a:pt x="1293747" y="8230"/>
                    <a:pt x="1308396" y="22879"/>
                  </a:cubicBezTo>
                  <a:cubicBezTo>
                    <a:pt x="1323045" y="37528"/>
                    <a:pt x="1331275" y="57396"/>
                    <a:pt x="1331275" y="78113"/>
                  </a:cubicBezTo>
                  <a:lnTo>
                    <a:pt x="1331275" y="347888"/>
                  </a:lnTo>
                  <a:cubicBezTo>
                    <a:pt x="1331275" y="391029"/>
                    <a:pt x="1296302" y="426002"/>
                    <a:pt x="1253161" y="426002"/>
                  </a:cubicBezTo>
                  <a:lnTo>
                    <a:pt x="78113" y="426002"/>
                  </a:lnTo>
                  <a:cubicBezTo>
                    <a:pt x="34973" y="426002"/>
                    <a:pt x="0" y="391029"/>
                    <a:pt x="0" y="347888"/>
                  </a:cubicBezTo>
                  <a:lnTo>
                    <a:pt x="0" y="78113"/>
                  </a:lnTo>
                  <a:cubicBezTo>
                    <a:pt x="0" y="34973"/>
                    <a:pt x="34973" y="0"/>
                    <a:pt x="78113" y="0"/>
                  </a:cubicBezTo>
                  <a:close/>
                </a:path>
              </a:pathLst>
            </a:custGeom>
            <a:solidFill>
              <a:srgbClr val="000000">
                <a:alpha val="0"/>
              </a:srgbClr>
            </a:solidFill>
            <a:ln w="38100" cap="rnd">
              <a:solidFill>
                <a:srgbClr val="F1D978"/>
              </a:solidFill>
              <a:prstDash val="solid"/>
              <a:round/>
            </a:ln>
          </p:spPr>
        </p:sp>
        <p:sp>
          <p:nvSpPr>
            <p:cNvPr name="TextBox 7" id="7"/>
            <p:cNvSpPr txBox="true"/>
            <p:nvPr/>
          </p:nvSpPr>
          <p:spPr>
            <a:xfrm>
              <a:off x="0" y="-28575"/>
              <a:ext cx="1331275" cy="454577"/>
            </a:xfrm>
            <a:prstGeom prst="rect">
              <a:avLst/>
            </a:prstGeom>
          </p:spPr>
          <p:txBody>
            <a:bodyPr anchor="ctr" rtlCol="false" tIns="50800" lIns="50800" bIns="50800" rIns="50800"/>
            <a:lstStyle/>
            <a:p>
              <a:pPr algn="ctr">
                <a:lnSpc>
                  <a:spcPts val="2520"/>
                </a:lnSpc>
              </a:pPr>
            </a:p>
          </p:txBody>
        </p:sp>
      </p:grpSp>
      <p:sp>
        <p:nvSpPr>
          <p:cNvPr name="TextBox 8" id="8"/>
          <p:cNvSpPr txBox="true"/>
          <p:nvPr/>
        </p:nvSpPr>
        <p:spPr>
          <a:xfrm rot="0">
            <a:off x="1028700" y="736312"/>
            <a:ext cx="13245489" cy="923925"/>
          </a:xfrm>
          <a:prstGeom prst="rect">
            <a:avLst/>
          </a:prstGeom>
        </p:spPr>
        <p:txBody>
          <a:bodyPr anchor="t" rtlCol="false" tIns="0" lIns="0" bIns="0" rIns="0">
            <a:spAutoFit/>
          </a:bodyPr>
          <a:lstStyle/>
          <a:p>
            <a:pPr algn="l" marL="0" indent="0" lvl="0">
              <a:lnSpc>
                <a:spcPts val="7200"/>
              </a:lnSpc>
            </a:pPr>
            <a:r>
              <a:rPr lang="en-US" sz="6000" spc="120">
                <a:solidFill>
                  <a:srgbClr val="F6E7D8"/>
                </a:solidFill>
                <a:latin typeface="Asap Bold"/>
              </a:rPr>
              <a:t>MỘT SỐ CUỘC TẤN CÔNG PHỔ BIẾN</a:t>
            </a:r>
          </a:p>
        </p:txBody>
      </p:sp>
      <p:grpSp>
        <p:nvGrpSpPr>
          <p:cNvPr name="Group 9" id="9"/>
          <p:cNvGrpSpPr/>
          <p:nvPr/>
        </p:nvGrpSpPr>
        <p:grpSpPr>
          <a:xfrm rot="0">
            <a:off x="10687050" y="2203162"/>
            <a:ext cx="5054683" cy="1617475"/>
            <a:chOff x="0" y="0"/>
            <a:chExt cx="1331275" cy="426002"/>
          </a:xfrm>
        </p:grpSpPr>
        <p:sp>
          <p:nvSpPr>
            <p:cNvPr name="Freeform 10" id="10"/>
            <p:cNvSpPr/>
            <p:nvPr/>
          </p:nvSpPr>
          <p:spPr>
            <a:xfrm flipH="false" flipV="false" rot="0">
              <a:off x="0" y="0"/>
              <a:ext cx="1331275" cy="426002"/>
            </a:xfrm>
            <a:custGeom>
              <a:avLst/>
              <a:gdLst/>
              <a:ahLst/>
              <a:cxnLst/>
              <a:rect r="r" b="b" t="t" l="l"/>
              <a:pathLst>
                <a:path h="426002" w="1331275">
                  <a:moveTo>
                    <a:pt x="78113" y="0"/>
                  </a:moveTo>
                  <a:lnTo>
                    <a:pt x="1253161" y="0"/>
                  </a:lnTo>
                  <a:cubicBezTo>
                    <a:pt x="1273878" y="0"/>
                    <a:pt x="1293747" y="8230"/>
                    <a:pt x="1308396" y="22879"/>
                  </a:cubicBezTo>
                  <a:cubicBezTo>
                    <a:pt x="1323045" y="37528"/>
                    <a:pt x="1331275" y="57396"/>
                    <a:pt x="1331275" y="78113"/>
                  </a:cubicBezTo>
                  <a:lnTo>
                    <a:pt x="1331275" y="347888"/>
                  </a:lnTo>
                  <a:cubicBezTo>
                    <a:pt x="1331275" y="391029"/>
                    <a:pt x="1296302" y="426002"/>
                    <a:pt x="1253161" y="426002"/>
                  </a:cubicBezTo>
                  <a:lnTo>
                    <a:pt x="78113" y="426002"/>
                  </a:lnTo>
                  <a:cubicBezTo>
                    <a:pt x="34973" y="426002"/>
                    <a:pt x="0" y="391029"/>
                    <a:pt x="0" y="347888"/>
                  </a:cubicBezTo>
                  <a:lnTo>
                    <a:pt x="0" y="78113"/>
                  </a:lnTo>
                  <a:cubicBezTo>
                    <a:pt x="0" y="34973"/>
                    <a:pt x="34973" y="0"/>
                    <a:pt x="78113" y="0"/>
                  </a:cubicBezTo>
                  <a:close/>
                </a:path>
              </a:pathLst>
            </a:custGeom>
            <a:solidFill>
              <a:srgbClr val="000000">
                <a:alpha val="0"/>
              </a:srgbClr>
            </a:solidFill>
            <a:ln w="38100" cap="rnd">
              <a:solidFill>
                <a:srgbClr val="F1D978"/>
              </a:solidFill>
              <a:prstDash val="solid"/>
              <a:round/>
            </a:ln>
          </p:spPr>
        </p:sp>
        <p:sp>
          <p:nvSpPr>
            <p:cNvPr name="TextBox 11" id="11"/>
            <p:cNvSpPr txBox="true"/>
            <p:nvPr/>
          </p:nvSpPr>
          <p:spPr>
            <a:xfrm>
              <a:off x="0" y="-28575"/>
              <a:ext cx="1331275" cy="454577"/>
            </a:xfrm>
            <a:prstGeom prst="rect">
              <a:avLst/>
            </a:prstGeom>
          </p:spPr>
          <p:txBody>
            <a:bodyPr anchor="ctr" rtlCol="false" tIns="50800" lIns="50800" bIns="50800" rIns="50800"/>
            <a:lstStyle/>
            <a:p>
              <a:pPr algn="ctr">
                <a:lnSpc>
                  <a:spcPts val="2520"/>
                </a:lnSpc>
              </a:pPr>
            </a:p>
          </p:txBody>
        </p:sp>
      </p:grpSp>
      <p:grpSp>
        <p:nvGrpSpPr>
          <p:cNvPr name="Group 12" id="12"/>
          <p:cNvGrpSpPr/>
          <p:nvPr/>
        </p:nvGrpSpPr>
        <p:grpSpPr>
          <a:xfrm rot="0">
            <a:off x="2546267" y="7979461"/>
            <a:ext cx="5054683" cy="1617475"/>
            <a:chOff x="0" y="0"/>
            <a:chExt cx="1331275" cy="426002"/>
          </a:xfrm>
        </p:grpSpPr>
        <p:sp>
          <p:nvSpPr>
            <p:cNvPr name="Freeform 13" id="13"/>
            <p:cNvSpPr/>
            <p:nvPr/>
          </p:nvSpPr>
          <p:spPr>
            <a:xfrm flipH="false" flipV="false" rot="0">
              <a:off x="0" y="0"/>
              <a:ext cx="1331275" cy="426002"/>
            </a:xfrm>
            <a:custGeom>
              <a:avLst/>
              <a:gdLst/>
              <a:ahLst/>
              <a:cxnLst/>
              <a:rect r="r" b="b" t="t" l="l"/>
              <a:pathLst>
                <a:path h="426002" w="1331275">
                  <a:moveTo>
                    <a:pt x="78113" y="0"/>
                  </a:moveTo>
                  <a:lnTo>
                    <a:pt x="1253161" y="0"/>
                  </a:lnTo>
                  <a:cubicBezTo>
                    <a:pt x="1273878" y="0"/>
                    <a:pt x="1293747" y="8230"/>
                    <a:pt x="1308396" y="22879"/>
                  </a:cubicBezTo>
                  <a:cubicBezTo>
                    <a:pt x="1323045" y="37528"/>
                    <a:pt x="1331275" y="57396"/>
                    <a:pt x="1331275" y="78113"/>
                  </a:cubicBezTo>
                  <a:lnTo>
                    <a:pt x="1331275" y="347888"/>
                  </a:lnTo>
                  <a:cubicBezTo>
                    <a:pt x="1331275" y="391029"/>
                    <a:pt x="1296302" y="426002"/>
                    <a:pt x="1253161" y="426002"/>
                  </a:cubicBezTo>
                  <a:lnTo>
                    <a:pt x="78113" y="426002"/>
                  </a:lnTo>
                  <a:cubicBezTo>
                    <a:pt x="34973" y="426002"/>
                    <a:pt x="0" y="391029"/>
                    <a:pt x="0" y="347888"/>
                  </a:cubicBezTo>
                  <a:lnTo>
                    <a:pt x="0" y="78113"/>
                  </a:lnTo>
                  <a:cubicBezTo>
                    <a:pt x="0" y="34973"/>
                    <a:pt x="34973" y="0"/>
                    <a:pt x="78113" y="0"/>
                  </a:cubicBezTo>
                  <a:close/>
                </a:path>
              </a:pathLst>
            </a:custGeom>
            <a:solidFill>
              <a:srgbClr val="000000">
                <a:alpha val="0"/>
              </a:srgbClr>
            </a:solidFill>
            <a:ln w="38100" cap="rnd">
              <a:solidFill>
                <a:srgbClr val="F1D978"/>
              </a:solidFill>
              <a:prstDash val="solid"/>
              <a:round/>
            </a:ln>
          </p:spPr>
        </p:sp>
        <p:sp>
          <p:nvSpPr>
            <p:cNvPr name="TextBox 14" id="14"/>
            <p:cNvSpPr txBox="true"/>
            <p:nvPr/>
          </p:nvSpPr>
          <p:spPr>
            <a:xfrm>
              <a:off x="0" y="-28575"/>
              <a:ext cx="1331275" cy="454577"/>
            </a:xfrm>
            <a:prstGeom prst="rect">
              <a:avLst/>
            </a:prstGeom>
          </p:spPr>
          <p:txBody>
            <a:bodyPr anchor="ctr" rtlCol="false" tIns="50800" lIns="50800" bIns="50800" rIns="50800"/>
            <a:lstStyle/>
            <a:p>
              <a:pPr algn="ctr">
                <a:lnSpc>
                  <a:spcPts val="2520"/>
                </a:lnSpc>
              </a:pPr>
            </a:p>
          </p:txBody>
        </p:sp>
      </p:grpSp>
      <p:grpSp>
        <p:nvGrpSpPr>
          <p:cNvPr name="Group 15" id="15"/>
          <p:cNvGrpSpPr/>
          <p:nvPr/>
        </p:nvGrpSpPr>
        <p:grpSpPr>
          <a:xfrm rot="0">
            <a:off x="10687050" y="7979461"/>
            <a:ext cx="5054683" cy="1617475"/>
            <a:chOff x="0" y="0"/>
            <a:chExt cx="1331275" cy="426002"/>
          </a:xfrm>
        </p:grpSpPr>
        <p:sp>
          <p:nvSpPr>
            <p:cNvPr name="Freeform 16" id="16"/>
            <p:cNvSpPr/>
            <p:nvPr/>
          </p:nvSpPr>
          <p:spPr>
            <a:xfrm flipH="false" flipV="false" rot="0">
              <a:off x="0" y="0"/>
              <a:ext cx="1331275" cy="426002"/>
            </a:xfrm>
            <a:custGeom>
              <a:avLst/>
              <a:gdLst/>
              <a:ahLst/>
              <a:cxnLst/>
              <a:rect r="r" b="b" t="t" l="l"/>
              <a:pathLst>
                <a:path h="426002" w="1331275">
                  <a:moveTo>
                    <a:pt x="78113" y="0"/>
                  </a:moveTo>
                  <a:lnTo>
                    <a:pt x="1253161" y="0"/>
                  </a:lnTo>
                  <a:cubicBezTo>
                    <a:pt x="1273878" y="0"/>
                    <a:pt x="1293747" y="8230"/>
                    <a:pt x="1308396" y="22879"/>
                  </a:cubicBezTo>
                  <a:cubicBezTo>
                    <a:pt x="1323045" y="37528"/>
                    <a:pt x="1331275" y="57396"/>
                    <a:pt x="1331275" y="78113"/>
                  </a:cubicBezTo>
                  <a:lnTo>
                    <a:pt x="1331275" y="347888"/>
                  </a:lnTo>
                  <a:cubicBezTo>
                    <a:pt x="1331275" y="391029"/>
                    <a:pt x="1296302" y="426002"/>
                    <a:pt x="1253161" y="426002"/>
                  </a:cubicBezTo>
                  <a:lnTo>
                    <a:pt x="78113" y="426002"/>
                  </a:lnTo>
                  <a:cubicBezTo>
                    <a:pt x="34973" y="426002"/>
                    <a:pt x="0" y="391029"/>
                    <a:pt x="0" y="347888"/>
                  </a:cubicBezTo>
                  <a:lnTo>
                    <a:pt x="0" y="78113"/>
                  </a:lnTo>
                  <a:cubicBezTo>
                    <a:pt x="0" y="34973"/>
                    <a:pt x="34973" y="0"/>
                    <a:pt x="78113" y="0"/>
                  </a:cubicBezTo>
                  <a:close/>
                </a:path>
              </a:pathLst>
            </a:custGeom>
            <a:solidFill>
              <a:srgbClr val="000000">
                <a:alpha val="0"/>
              </a:srgbClr>
            </a:solidFill>
            <a:ln w="38100" cap="rnd">
              <a:solidFill>
                <a:srgbClr val="F1D978"/>
              </a:solidFill>
              <a:prstDash val="solid"/>
              <a:round/>
            </a:ln>
          </p:spPr>
        </p:sp>
        <p:sp>
          <p:nvSpPr>
            <p:cNvPr name="TextBox 17" id="17"/>
            <p:cNvSpPr txBox="true"/>
            <p:nvPr/>
          </p:nvSpPr>
          <p:spPr>
            <a:xfrm>
              <a:off x="0" y="-28575"/>
              <a:ext cx="1331275" cy="454577"/>
            </a:xfrm>
            <a:prstGeom prst="rect">
              <a:avLst/>
            </a:prstGeom>
          </p:spPr>
          <p:txBody>
            <a:bodyPr anchor="ctr" rtlCol="false" tIns="50800" lIns="50800" bIns="50800" rIns="50800"/>
            <a:lstStyle/>
            <a:p>
              <a:pPr algn="ctr">
                <a:lnSpc>
                  <a:spcPts val="2520"/>
                </a:lnSpc>
              </a:pPr>
            </a:p>
          </p:txBody>
        </p:sp>
      </p:grpSp>
      <p:grpSp>
        <p:nvGrpSpPr>
          <p:cNvPr name="Group 18" id="18"/>
          <p:cNvGrpSpPr/>
          <p:nvPr/>
        </p:nvGrpSpPr>
        <p:grpSpPr>
          <a:xfrm rot="0">
            <a:off x="717467" y="4111125"/>
            <a:ext cx="5054683" cy="1617475"/>
            <a:chOff x="0" y="0"/>
            <a:chExt cx="1331275" cy="426002"/>
          </a:xfrm>
        </p:grpSpPr>
        <p:sp>
          <p:nvSpPr>
            <p:cNvPr name="Freeform 19" id="19"/>
            <p:cNvSpPr/>
            <p:nvPr/>
          </p:nvSpPr>
          <p:spPr>
            <a:xfrm flipH="false" flipV="false" rot="0">
              <a:off x="0" y="0"/>
              <a:ext cx="1331275" cy="426002"/>
            </a:xfrm>
            <a:custGeom>
              <a:avLst/>
              <a:gdLst/>
              <a:ahLst/>
              <a:cxnLst/>
              <a:rect r="r" b="b" t="t" l="l"/>
              <a:pathLst>
                <a:path h="426002" w="1331275">
                  <a:moveTo>
                    <a:pt x="78113" y="0"/>
                  </a:moveTo>
                  <a:lnTo>
                    <a:pt x="1253161" y="0"/>
                  </a:lnTo>
                  <a:cubicBezTo>
                    <a:pt x="1273878" y="0"/>
                    <a:pt x="1293747" y="8230"/>
                    <a:pt x="1308396" y="22879"/>
                  </a:cubicBezTo>
                  <a:cubicBezTo>
                    <a:pt x="1323045" y="37528"/>
                    <a:pt x="1331275" y="57396"/>
                    <a:pt x="1331275" y="78113"/>
                  </a:cubicBezTo>
                  <a:lnTo>
                    <a:pt x="1331275" y="347888"/>
                  </a:lnTo>
                  <a:cubicBezTo>
                    <a:pt x="1331275" y="391029"/>
                    <a:pt x="1296302" y="426002"/>
                    <a:pt x="1253161" y="426002"/>
                  </a:cubicBezTo>
                  <a:lnTo>
                    <a:pt x="78113" y="426002"/>
                  </a:lnTo>
                  <a:cubicBezTo>
                    <a:pt x="34973" y="426002"/>
                    <a:pt x="0" y="391029"/>
                    <a:pt x="0" y="347888"/>
                  </a:cubicBezTo>
                  <a:lnTo>
                    <a:pt x="0" y="78113"/>
                  </a:lnTo>
                  <a:cubicBezTo>
                    <a:pt x="0" y="34973"/>
                    <a:pt x="34973" y="0"/>
                    <a:pt x="78113" y="0"/>
                  </a:cubicBezTo>
                  <a:close/>
                </a:path>
              </a:pathLst>
            </a:custGeom>
            <a:solidFill>
              <a:srgbClr val="000000">
                <a:alpha val="0"/>
              </a:srgbClr>
            </a:solidFill>
            <a:ln w="38100" cap="rnd">
              <a:solidFill>
                <a:srgbClr val="F1D978"/>
              </a:solidFill>
              <a:prstDash val="solid"/>
              <a:round/>
            </a:ln>
          </p:spPr>
        </p:sp>
        <p:sp>
          <p:nvSpPr>
            <p:cNvPr name="TextBox 20" id="20"/>
            <p:cNvSpPr txBox="true"/>
            <p:nvPr/>
          </p:nvSpPr>
          <p:spPr>
            <a:xfrm>
              <a:off x="0" y="-28575"/>
              <a:ext cx="1331275" cy="454577"/>
            </a:xfrm>
            <a:prstGeom prst="rect">
              <a:avLst/>
            </a:prstGeom>
          </p:spPr>
          <p:txBody>
            <a:bodyPr anchor="ctr" rtlCol="false" tIns="50800" lIns="50800" bIns="50800" rIns="50800"/>
            <a:lstStyle/>
            <a:p>
              <a:pPr algn="ctr">
                <a:lnSpc>
                  <a:spcPts val="2520"/>
                </a:lnSpc>
              </a:pPr>
            </a:p>
          </p:txBody>
        </p:sp>
      </p:grpSp>
      <p:grpSp>
        <p:nvGrpSpPr>
          <p:cNvPr name="Group 21" id="21"/>
          <p:cNvGrpSpPr/>
          <p:nvPr/>
        </p:nvGrpSpPr>
        <p:grpSpPr>
          <a:xfrm rot="0">
            <a:off x="715309" y="6019087"/>
            <a:ext cx="5054683" cy="1617475"/>
            <a:chOff x="0" y="0"/>
            <a:chExt cx="1331275" cy="426002"/>
          </a:xfrm>
        </p:grpSpPr>
        <p:sp>
          <p:nvSpPr>
            <p:cNvPr name="Freeform 22" id="22"/>
            <p:cNvSpPr/>
            <p:nvPr/>
          </p:nvSpPr>
          <p:spPr>
            <a:xfrm flipH="false" flipV="false" rot="0">
              <a:off x="0" y="0"/>
              <a:ext cx="1331275" cy="426002"/>
            </a:xfrm>
            <a:custGeom>
              <a:avLst/>
              <a:gdLst/>
              <a:ahLst/>
              <a:cxnLst/>
              <a:rect r="r" b="b" t="t" l="l"/>
              <a:pathLst>
                <a:path h="426002" w="1331275">
                  <a:moveTo>
                    <a:pt x="78113" y="0"/>
                  </a:moveTo>
                  <a:lnTo>
                    <a:pt x="1253161" y="0"/>
                  </a:lnTo>
                  <a:cubicBezTo>
                    <a:pt x="1273878" y="0"/>
                    <a:pt x="1293747" y="8230"/>
                    <a:pt x="1308396" y="22879"/>
                  </a:cubicBezTo>
                  <a:cubicBezTo>
                    <a:pt x="1323045" y="37528"/>
                    <a:pt x="1331275" y="57396"/>
                    <a:pt x="1331275" y="78113"/>
                  </a:cubicBezTo>
                  <a:lnTo>
                    <a:pt x="1331275" y="347888"/>
                  </a:lnTo>
                  <a:cubicBezTo>
                    <a:pt x="1331275" y="391029"/>
                    <a:pt x="1296302" y="426002"/>
                    <a:pt x="1253161" y="426002"/>
                  </a:cubicBezTo>
                  <a:lnTo>
                    <a:pt x="78113" y="426002"/>
                  </a:lnTo>
                  <a:cubicBezTo>
                    <a:pt x="34973" y="426002"/>
                    <a:pt x="0" y="391029"/>
                    <a:pt x="0" y="347888"/>
                  </a:cubicBezTo>
                  <a:lnTo>
                    <a:pt x="0" y="78113"/>
                  </a:lnTo>
                  <a:cubicBezTo>
                    <a:pt x="0" y="34973"/>
                    <a:pt x="34973" y="0"/>
                    <a:pt x="78113" y="0"/>
                  </a:cubicBezTo>
                  <a:close/>
                </a:path>
              </a:pathLst>
            </a:custGeom>
            <a:solidFill>
              <a:srgbClr val="000000">
                <a:alpha val="0"/>
              </a:srgbClr>
            </a:solidFill>
            <a:ln w="38100" cap="rnd">
              <a:solidFill>
                <a:srgbClr val="F1D978"/>
              </a:solidFill>
              <a:prstDash val="solid"/>
              <a:round/>
            </a:ln>
          </p:spPr>
        </p:sp>
        <p:sp>
          <p:nvSpPr>
            <p:cNvPr name="TextBox 23" id="23"/>
            <p:cNvSpPr txBox="true"/>
            <p:nvPr/>
          </p:nvSpPr>
          <p:spPr>
            <a:xfrm>
              <a:off x="0" y="-28575"/>
              <a:ext cx="1331275" cy="454577"/>
            </a:xfrm>
            <a:prstGeom prst="rect">
              <a:avLst/>
            </a:prstGeom>
          </p:spPr>
          <p:txBody>
            <a:bodyPr anchor="ctr" rtlCol="false" tIns="50800" lIns="50800" bIns="50800" rIns="50800"/>
            <a:lstStyle/>
            <a:p>
              <a:pPr algn="ctr">
                <a:lnSpc>
                  <a:spcPts val="2520"/>
                </a:lnSpc>
              </a:pPr>
            </a:p>
          </p:txBody>
        </p:sp>
      </p:grpSp>
      <p:grpSp>
        <p:nvGrpSpPr>
          <p:cNvPr name="Group 24" id="24"/>
          <p:cNvGrpSpPr/>
          <p:nvPr/>
        </p:nvGrpSpPr>
        <p:grpSpPr>
          <a:xfrm rot="0">
            <a:off x="12515850" y="4111125"/>
            <a:ext cx="5054683" cy="1617475"/>
            <a:chOff x="0" y="0"/>
            <a:chExt cx="1331275" cy="426002"/>
          </a:xfrm>
        </p:grpSpPr>
        <p:sp>
          <p:nvSpPr>
            <p:cNvPr name="Freeform 25" id="25"/>
            <p:cNvSpPr/>
            <p:nvPr/>
          </p:nvSpPr>
          <p:spPr>
            <a:xfrm flipH="false" flipV="false" rot="0">
              <a:off x="0" y="0"/>
              <a:ext cx="1331275" cy="426002"/>
            </a:xfrm>
            <a:custGeom>
              <a:avLst/>
              <a:gdLst/>
              <a:ahLst/>
              <a:cxnLst/>
              <a:rect r="r" b="b" t="t" l="l"/>
              <a:pathLst>
                <a:path h="426002" w="1331275">
                  <a:moveTo>
                    <a:pt x="78113" y="0"/>
                  </a:moveTo>
                  <a:lnTo>
                    <a:pt x="1253161" y="0"/>
                  </a:lnTo>
                  <a:cubicBezTo>
                    <a:pt x="1273878" y="0"/>
                    <a:pt x="1293747" y="8230"/>
                    <a:pt x="1308396" y="22879"/>
                  </a:cubicBezTo>
                  <a:cubicBezTo>
                    <a:pt x="1323045" y="37528"/>
                    <a:pt x="1331275" y="57396"/>
                    <a:pt x="1331275" y="78113"/>
                  </a:cubicBezTo>
                  <a:lnTo>
                    <a:pt x="1331275" y="347888"/>
                  </a:lnTo>
                  <a:cubicBezTo>
                    <a:pt x="1331275" y="391029"/>
                    <a:pt x="1296302" y="426002"/>
                    <a:pt x="1253161" y="426002"/>
                  </a:cubicBezTo>
                  <a:lnTo>
                    <a:pt x="78113" y="426002"/>
                  </a:lnTo>
                  <a:cubicBezTo>
                    <a:pt x="34973" y="426002"/>
                    <a:pt x="0" y="391029"/>
                    <a:pt x="0" y="347888"/>
                  </a:cubicBezTo>
                  <a:lnTo>
                    <a:pt x="0" y="78113"/>
                  </a:lnTo>
                  <a:cubicBezTo>
                    <a:pt x="0" y="34973"/>
                    <a:pt x="34973" y="0"/>
                    <a:pt x="78113" y="0"/>
                  </a:cubicBezTo>
                  <a:close/>
                </a:path>
              </a:pathLst>
            </a:custGeom>
            <a:solidFill>
              <a:srgbClr val="000000">
                <a:alpha val="0"/>
              </a:srgbClr>
            </a:solidFill>
            <a:ln w="38100" cap="rnd">
              <a:solidFill>
                <a:srgbClr val="F1D978"/>
              </a:solidFill>
              <a:prstDash val="solid"/>
              <a:round/>
            </a:ln>
          </p:spPr>
        </p:sp>
        <p:sp>
          <p:nvSpPr>
            <p:cNvPr name="TextBox 26" id="26"/>
            <p:cNvSpPr txBox="true"/>
            <p:nvPr/>
          </p:nvSpPr>
          <p:spPr>
            <a:xfrm>
              <a:off x="0" y="-28575"/>
              <a:ext cx="1331275" cy="454577"/>
            </a:xfrm>
            <a:prstGeom prst="rect">
              <a:avLst/>
            </a:prstGeom>
          </p:spPr>
          <p:txBody>
            <a:bodyPr anchor="ctr" rtlCol="false" tIns="50800" lIns="50800" bIns="50800" rIns="50800"/>
            <a:lstStyle/>
            <a:p>
              <a:pPr algn="ctr">
                <a:lnSpc>
                  <a:spcPts val="2520"/>
                </a:lnSpc>
              </a:pPr>
            </a:p>
          </p:txBody>
        </p:sp>
      </p:grpSp>
      <p:grpSp>
        <p:nvGrpSpPr>
          <p:cNvPr name="Group 27" id="27"/>
          <p:cNvGrpSpPr/>
          <p:nvPr/>
        </p:nvGrpSpPr>
        <p:grpSpPr>
          <a:xfrm rot="0">
            <a:off x="12515850" y="6019087"/>
            <a:ext cx="5054683" cy="1617475"/>
            <a:chOff x="0" y="0"/>
            <a:chExt cx="1331275" cy="426002"/>
          </a:xfrm>
        </p:grpSpPr>
        <p:sp>
          <p:nvSpPr>
            <p:cNvPr name="Freeform 28" id="28"/>
            <p:cNvSpPr/>
            <p:nvPr/>
          </p:nvSpPr>
          <p:spPr>
            <a:xfrm flipH="false" flipV="false" rot="0">
              <a:off x="0" y="0"/>
              <a:ext cx="1331275" cy="426002"/>
            </a:xfrm>
            <a:custGeom>
              <a:avLst/>
              <a:gdLst/>
              <a:ahLst/>
              <a:cxnLst/>
              <a:rect r="r" b="b" t="t" l="l"/>
              <a:pathLst>
                <a:path h="426002" w="1331275">
                  <a:moveTo>
                    <a:pt x="78113" y="0"/>
                  </a:moveTo>
                  <a:lnTo>
                    <a:pt x="1253161" y="0"/>
                  </a:lnTo>
                  <a:cubicBezTo>
                    <a:pt x="1273878" y="0"/>
                    <a:pt x="1293747" y="8230"/>
                    <a:pt x="1308396" y="22879"/>
                  </a:cubicBezTo>
                  <a:cubicBezTo>
                    <a:pt x="1323045" y="37528"/>
                    <a:pt x="1331275" y="57396"/>
                    <a:pt x="1331275" y="78113"/>
                  </a:cubicBezTo>
                  <a:lnTo>
                    <a:pt x="1331275" y="347888"/>
                  </a:lnTo>
                  <a:cubicBezTo>
                    <a:pt x="1331275" y="391029"/>
                    <a:pt x="1296302" y="426002"/>
                    <a:pt x="1253161" y="426002"/>
                  </a:cubicBezTo>
                  <a:lnTo>
                    <a:pt x="78113" y="426002"/>
                  </a:lnTo>
                  <a:cubicBezTo>
                    <a:pt x="34973" y="426002"/>
                    <a:pt x="0" y="391029"/>
                    <a:pt x="0" y="347888"/>
                  </a:cubicBezTo>
                  <a:lnTo>
                    <a:pt x="0" y="78113"/>
                  </a:lnTo>
                  <a:cubicBezTo>
                    <a:pt x="0" y="34973"/>
                    <a:pt x="34973" y="0"/>
                    <a:pt x="78113" y="0"/>
                  </a:cubicBezTo>
                  <a:close/>
                </a:path>
              </a:pathLst>
            </a:custGeom>
            <a:solidFill>
              <a:srgbClr val="000000">
                <a:alpha val="0"/>
              </a:srgbClr>
            </a:solidFill>
            <a:ln w="38100" cap="rnd">
              <a:solidFill>
                <a:srgbClr val="F1D978"/>
              </a:solidFill>
              <a:prstDash val="solid"/>
              <a:round/>
            </a:ln>
          </p:spPr>
        </p:sp>
        <p:sp>
          <p:nvSpPr>
            <p:cNvPr name="TextBox 29" id="29"/>
            <p:cNvSpPr txBox="true"/>
            <p:nvPr/>
          </p:nvSpPr>
          <p:spPr>
            <a:xfrm>
              <a:off x="0" y="-28575"/>
              <a:ext cx="1331275" cy="454577"/>
            </a:xfrm>
            <a:prstGeom prst="rect">
              <a:avLst/>
            </a:prstGeom>
          </p:spPr>
          <p:txBody>
            <a:bodyPr anchor="ctr" rtlCol="false" tIns="50800" lIns="50800" bIns="50800" rIns="50800"/>
            <a:lstStyle/>
            <a:p>
              <a:pPr algn="ctr">
                <a:lnSpc>
                  <a:spcPts val="2520"/>
                </a:lnSpc>
              </a:pPr>
            </a:p>
          </p:txBody>
        </p:sp>
      </p:grpSp>
      <p:sp>
        <p:nvSpPr>
          <p:cNvPr name="TextBox 30" id="30"/>
          <p:cNvSpPr txBox="true"/>
          <p:nvPr/>
        </p:nvSpPr>
        <p:spPr>
          <a:xfrm rot="0">
            <a:off x="2976960" y="2562002"/>
            <a:ext cx="4294285" cy="871220"/>
          </a:xfrm>
          <a:prstGeom prst="rect">
            <a:avLst/>
          </a:prstGeom>
        </p:spPr>
        <p:txBody>
          <a:bodyPr anchor="t" rtlCol="false" tIns="0" lIns="0" bIns="0" rIns="0">
            <a:spAutoFit/>
          </a:bodyPr>
          <a:lstStyle/>
          <a:p>
            <a:pPr algn="l">
              <a:lnSpc>
                <a:spcPts val="2380"/>
              </a:lnSpc>
            </a:pPr>
            <a:r>
              <a:rPr lang="en-US" sz="1700">
                <a:solidFill>
                  <a:srgbClr val="FFFFFF"/>
                </a:solidFill>
                <a:latin typeface="Open Sans Bold"/>
              </a:rPr>
              <a:t>Phishing</a:t>
            </a:r>
            <a:r>
              <a:rPr lang="en-US" sz="1700">
                <a:solidFill>
                  <a:srgbClr val="FFFFFF"/>
                </a:solidFill>
                <a:latin typeface="Open Sans"/>
              </a:rPr>
              <a:t>: Tấn công lừa đảo bằng cách giả mạo email hoặc trang web để lấy cắp thông tin cá nhân.</a:t>
            </a:r>
          </a:p>
        </p:txBody>
      </p:sp>
      <p:sp>
        <p:nvSpPr>
          <p:cNvPr name="TextBox 31" id="31"/>
          <p:cNvSpPr txBox="true"/>
          <p:nvPr/>
        </p:nvSpPr>
        <p:spPr>
          <a:xfrm rot="0">
            <a:off x="10957885" y="2562002"/>
            <a:ext cx="4513013" cy="871220"/>
          </a:xfrm>
          <a:prstGeom prst="rect">
            <a:avLst/>
          </a:prstGeom>
        </p:spPr>
        <p:txBody>
          <a:bodyPr anchor="t" rtlCol="false" tIns="0" lIns="0" bIns="0" rIns="0">
            <a:spAutoFit/>
          </a:bodyPr>
          <a:lstStyle/>
          <a:p>
            <a:pPr algn="l">
              <a:lnSpc>
                <a:spcPts val="2380"/>
              </a:lnSpc>
            </a:pPr>
            <a:r>
              <a:rPr lang="en-US" sz="1700">
                <a:solidFill>
                  <a:srgbClr val="FFFFFF"/>
                </a:solidFill>
                <a:latin typeface="Open Sans Bold"/>
              </a:rPr>
              <a:t>Malware</a:t>
            </a:r>
            <a:r>
              <a:rPr lang="en-US" sz="1700">
                <a:solidFill>
                  <a:srgbClr val="FFFFFF"/>
                </a:solidFill>
                <a:latin typeface="Open Sans"/>
              </a:rPr>
              <a:t>: Phần mềm độc hại như virus, trojan, ransomware được cài vào hệ thống để gây hại hoặc lấy cắp dữ liệu.</a:t>
            </a:r>
          </a:p>
        </p:txBody>
      </p:sp>
      <p:sp>
        <p:nvSpPr>
          <p:cNvPr name="TextBox 32" id="32"/>
          <p:cNvSpPr txBox="true"/>
          <p:nvPr/>
        </p:nvSpPr>
        <p:spPr>
          <a:xfrm rot="0">
            <a:off x="1028700" y="4321811"/>
            <a:ext cx="4550732" cy="1166495"/>
          </a:xfrm>
          <a:prstGeom prst="rect">
            <a:avLst/>
          </a:prstGeom>
        </p:spPr>
        <p:txBody>
          <a:bodyPr anchor="t" rtlCol="false" tIns="0" lIns="0" bIns="0" rIns="0">
            <a:spAutoFit/>
          </a:bodyPr>
          <a:lstStyle/>
          <a:p>
            <a:pPr algn="l">
              <a:lnSpc>
                <a:spcPts val="2380"/>
              </a:lnSpc>
            </a:pPr>
            <a:r>
              <a:rPr lang="en-US" sz="1700">
                <a:solidFill>
                  <a:srgbClr val="FFFFFF"/>
                </a:solidFill>
                <a:latin typeface="Open Sans Bold"/>
              </a:rPr>
              <a:t>Denial of Service (DoS) / Distributed Denial of Service (DDoS):</a:t>
            </a:r>
            <a:r>
              <a:rPr lang="en-US" sz="1700">
                <a:solidFill>
                  <a:srgbClr val="FFFFFF"/>
                </a:solidFill>
                <a:latin typeface="Open Sans"/>
              </a:rPr>
              <a:t> Tấn công làm quá tải hệ thống mục tiêu, làm cho nó không thể cung cấp dịch vụ cho người dùng.</a:t>
            </a:r>
          </a:p>
        </p:txBody>
      </p:sp>
      <p:sp>
        <p:nvSpPr>
          <p:cNvPr name="TextBox 33" id="33"/>
          <p:cNvSpPr txBox="true"/>
          <p:nvPr/>
        </p:nvSpPr>
        <p:spPr>
          <a:xfrm rot="0">
            <a:off x="12786685" y="4469449"/>
            <a:ext cx="4513013" cy="871220"/>
          </a:xfrm>
          <a:prstGeom prst="rect">
            <a:avLst/>
          </a:prstGeom>
        </p:spPr>
        <p:txBody>
          <a:bodyPr anchor="t" rtlCol="false" tIns="0" lIns="0" bIns="0" rIns="0">
            <a:spAutoFit/>
          </a:bodyPr>
          <a:lstStyle/>
          <a:p>
            <a:pPr algn="l">
              <a:lnSpc>
                <a:spcPts val="2380"/>
              </a:lnSpc>
            </a:pPr>
            <a:r>
              <a:rPr lang="en-US" sz="1700">
                <a:solidFill>
                  <a:srgbClr val="FFFFFF"/>
                </a:solidFill>
                <a:latin typeface="Open Sans Bold"/>
              </a:rPr>
              <a:t>SQL Injection</a:t>
            </a:r>
            <a:r>
              <a:rPr lang="en-US" sz="1700">
                <a:solidFill>
                  <a:srgbClr val="FFFFFF"/>
                </a:solidFill>
                <a:latin typeface="Open Sans"/>
              </a:rPr>
              <a:t>: Tấn công bằng cách chèn mã SQL độc hại vào các truy vấn cơ sở dữ liệu của ứng dụng.</a:t>
            </a:r>
          </a:p>
        </p:txBody>
      </p:sp>
      <p:sp>
        <p:nvSpPr>
          <p:cNvPr name="TextBox 34" id="34"/>
          <p:cNvSpPr txBox="true"/>
          <p:nvPr/>
        </p:nvSpPr>
        <p:spPr>
          <a:xfrm rot="0">
            <a:off x="1028700" y="6230289"/>
            <a:ext cx="4513013" cy="1166495"/>
          </a:xfrm>
          <a:prstGeom prst="rect">
            <a:avLst/>
          </a:prstGeom>
        </p:spPr>
        <p:txBody>
          <a:bodyPr anchor="t" rtlCol="false" tIns="0" lIns="0" bIns="0" rIns="0">
            <a:spAutoFit/>
          </a:bodyPr>
          <a:lstStyle/>
          <a:p>
            <a:pPr algn="l">
              <a:lnSpc>
                <a:spcPts val="2380"/>
              </a:lnSpc>
            </a:pPr>
            <a:r>
              <a:rPr lang="en-US" sz="1700">
                <a:solidFill>
                  <a:srgbClr val="FFFFFF"/>
                </a:solidFill>
                <a:latin typeface="Open Sans Bold"/>
              </a:rPr>
              <a:t>Cross-Site Scripting (XSS): </a:t>
            </a:r>
            <a:r>
              <a:rPr lang="en-US" sz="1700">
                <a:solidFill>
                  <a:srgbClr val="FFFFFF"/>
                </a:solidFill>
                <a:latin typeface="Open Sans"/>
              </a:rPr>
              <a:t> Tấn công bằng cách chèn mã JavaScript độc hại vào trang web, lừa người dùng thực hiện các hành động không mong muốn.</a:t>
            </a:r>
          </a:p>
        </p:txBody>
      </p:sp>
      <p:sp>
        <p:nvSpPr>
          <p:cNvPr name="TextBox 35" id="35"/>
          <p:cNvSpPr txBox="true"/>
          <p:nvPr/>
        </p:nvSpPr>
        <p:spPr>
          <a:xfrm rot="0">
            <a:off x="12786685" y="6230289"/>
            <a:ext cx="4513013" cy="1166495"/>
          </a:xfrm>
          <a:prstGeom prst="rect">
            <a:avLst/>
          </a:prstGeom>
        </p:spPr>
        <p:txBody>
          <a:bodyPr anchor="t" rtlCol="false" tIns="0" lIns="0" bIns="0" rIns="0">
            <a:spAutoFit/>
          </a:bodyPr>
          <a:lstStyle/>
          <a:p>
            <a:pPr algn="l">
              <a:lnSpc>
                <a:spcPts val="2380"/>
              </a:lnSpc>
            </a:pPr>
            <a:r>
              <a:rPr lang="en-US" sz="1700">
                <a:solidFill>
                  <a:srgbClr val="FFFFFF"/>
                </a:solidFill>
                <a:latin typeface="Open Sans Bold"/>
              </a:rPr>
              <a:t>Man-in-the-Middle (MitM)</a:t>
            </a:r>
            <a:r>
              <a:rPr lang="en-US" sz="1700">
                <a:solidFill>
                  <a:srgbClr val="FFFFFF"/>
                </a:solidFill>
                <a:latin typeface="Open Sans"/>
              </a:rPr>
              <a:t>: Tấn công trung gian, kẻ tấn công nghe lén và có thể thay đổi thông tin trao đổi giữa hai bên mà họ không hề hay biết.</a:t>
            </a:r>
          </a:p>
        </p:txBody>
      </p:sp>
      <p:sp>
        <p:nvSpPr>
          <p:cNvPr name="TextBox 36" id="36"/>
          <p:cNvSpPr txBox="true"/>
          <p:nvPr/>
        </p:nvSpPr>
        <p:spPr>
          <a:xfrm rot="0">
            <a:off x="2867596" y="8387080"/>
            <a:ext cx="4513013" cy="871220"/>
          </a:xfrm>
          <a:prstGeom prst="rect">
            <a:avLst/>
          </a:prstGeom>
        </p:spPr>
        <p:txBody>
          <a:bodyPr anchor="t" rtlCol="false" tIns="0" lIns="0" bIns="0" rIns="0">
            <a:spAutoFit/>
          </a:bodyPr>
          <a:lstStyle/>
          <a:p>
            <a:pPr algn="l">
              <a:lnSpc>
                <a:spcPts val="2380"/>
              </a:lnSpc>
            </a:pPr>
            <a:r>
              <a:rPr lang="en-US" sz="1700">
                <a:solidFill>
                  <a:srgbClr val="FFFFFF"/>
                </a:solidFill>
                <a:latin typeface="Open Sans Bold"/>
              </a:rPr>
              <a:t>Zero-Day Exploit: </a:t>
            </a:r>
            <a:r>
              <a:rPr lang="en-US" sz="1700">
                <a:solidFill>
                  <a:srgbClr val="FFFFFF"/>
                </a:solidFill>
                <a:latin typeface="Open Sans"/>
              </a:rPr>
              <a:t> Tấn công vào lỗ hổng bảo mật chưa được công bố hoặc chưa được vá.</a:t>
            </a:r>
          </a:p>
        </p:txBody>
      </p:sp>
      <p:sp>
        <p:nvSpPr>
          <p:cNvPr name="TextBox 37" id="37"/>
          <p:cNvSpPr txBox="true"/>
          <p:nvPr/>
        </p:nvSpPr>
        <p:spPr>
          <a:xfrm rot="0">
            <a:off x="10957885" y="8387080"/>
            <a:ext cx="4513013" cy="871220"/>
          </a:xfrm>
          <a:prstGeom prst="rect">
            <a:avLst/>
          </a:prstGeom>
        </p:spPr>
        <p:txBody>
          <a:bodyPr anchor="t" rtlCol="false" tIns="0" lIns="0" bIns="0" rIns="0">
            <a:spAutoFit/>
          </a:bodyPr>
          <a:lstStyle/>
          <a:p>
            <a:pPr algn="l">
              <a:lnSpc>
                <a:spcPts val="2380"/>
              </a:lnSpc>
            </a:pPr>
            <a:r>
              <a:rPr lang="en-US" sz="1700">
                <a:solidFill>
                  <a:srgbClr val="FFFFFF"/>
                </a:solidFill>
                <a:latin typeface="Open Sans Bold"/>
              </a:rPr>
              <a:t>Brute Force Attack: </a:t>
            </a:r>
            <a:r>
              <a:rPr lang="en-US" sz="1700">
                <a:solidFill>
                  <a:srgbClr val="FFFFFF"/>
                </a:solidFill>
                <a:latin typeface="Open Sans"/>
              </a:rPr>
              <a:t> Tấn công bẻ khóa mật khẩu bằng cách thử tất cả các khả năng hoặc thư viện có thể.</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TextBox 2" id="2"/>
          <p:cNvSpPr txBox="true"/>
          <p:nvPr/>
        </p:nvSpPr>
        <p:spPr>
          <a:xfrm rot="0">
            <a:off x="7785610" y="820249"/>
            <a:ext cx="9779912" cy="1838325"/>
          </a:xfrm>
          <a:prstGeom prst="rect">
            <a:avLst/>
          </a:prstGeom>
        </p:spPr>
        <p:txBody>
          <a:bodyPr anchor="t" rtlCol="false" tIns="0" lIns="0" bIns="0" rIns="0">
            <a:spAutoFit/>
          </a:bodyPr>
          <a:lstStyle/>
          <a:p>
            <a:pPr algn="l" marL="0" indent="0" lvl="0">
              <a:lnSpc>
                <a:spcPts val="7200"/>
              </a:lnSpc>
            </a:pPr>
            <a:r>
              <a:rPr lang="en-US" sz="6000" spc="120">
                <a:solidFill>
                  <a:srgbClr val="F6E7D8"/>
                </a:solidFill>
                <a:latin typeface="Asap Bold"/>
              </a:rPr>
              <a:t>CÁC GIAI ĐOẠN CỦA MỘT CUỘC TẤN CÔNG APT</a:t>
            </a:r>
          </a:p>
        </p:txBody>
      </p:sp>
      <p:sp>
        <p:nvSpPr>
          <p:cNvPr name="TextBox 3" id="3"/>
          <p:cNvSpPr txBox="true"/>
          <p:nvPr/>
        </p:nvSpPr>
        <p:spPr>
          <a:xfrm rot="0">
            <a:off x="7785610" y="3163399"/>
            <a:ext cx="9473690" cy="1162812"/>
          </a:xfrm>
          <a:prstGeom prst="rect">
            <a:avLst/>
          </a:prstGeom>
        </p:spPr>
        <p:txBody>
          <a:bodyPr anchor="t" rtlCol="false" tIns="0" lIns="0" bIns="0" rIns="0">
            <a:spAutoFit/>
          </a:bodyPr>
          <a:lstStyle/>
          <a:p>
            <a:pPr algn="l" marL="0" indent="0" lvl="0">
              <a:lnSpc>
                <a:spcPts val="3108"/>
              </a:lnSpc>
              <a:spcBef>
                <a:spcPct val="0"/>
              </a:spcBef>
            </a:pPr>
            <a:r>
              <a:rPr lang="en-US" sz="2220" spc="44">
                <a:solidFill>
                  <a:srgbClr val="F6E7D8"/>
                </a:solidFill>
                <a:latin typeface="Open Sans"/>
              </a:rPr>
              <a:t>Các cuộc tấn công khác nhau, các hacker sẽ thực hiện các bước khác nhau tùy theo mục đích tấn công và độ lớn hay phức tạp của hệ thống. Nhưng nhìn chung thì sẽ có ba giai đoạn chính như sau :</a:t>
            </a:r>
          </a:p>
        </p:txBody>
      </p:sp>
      <p:sp>
        <p:nvSpPr>
          <p:cNvPr name="Freeform 4" id="4"/>
          <p:cNvSpPr/>
          <p:nvPr/>
        </p:nvSpPr>
        <p:spPr>
          <a:xfrm flipH="false" flipV="false" rot="0">
            <a:off x="2056628" y="2621131"/>
            <a:ext cx="3815083" cy="5044738"/>
          </a:xfrm>
          <a:custGeom>
            <a:avLst/>
            <a:gdLst/>
            <a:ahLst/>
            <a:cxnLst/>
            <a:rect r="r" b="b" t="t" l="l"/>
            <a:pathLst>
              <a:path h="5044738" w="3815083">
                <a:moveTo>
                  <a:pt x="0" y="0"/>
                </a:moveTo>
                <a:lnTo>
                  <a:pt x="3815083" y="0"/>
                </a:lnTo>
                <a:lnTo>
                  <a:pt x="3815083" y="5044738"/>
                </a:lnTo>
                <a:lnTo>
                  <a:pt x="0" y="50447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239250" y="4764361"/>
            <a:ext cx="408090" cy="578227"/>
          </a:xfrm>
          <a:custGeom>
            <a:avLst/>
            <a:gdLst/>
            <a:ahLst/>
            <a:cxnLst/>
            <a:rect r="r" b="b" t="t" l="l"/>
            <a:pathLst>
              <a:path h="578227" w="408090">
                <a:moveTo>
                  <a:pt x="0" y="0"/>
                </a:moveTo>
                <a:lnTo>
                  <a:pt x="408090" y="0"/>
                </a:lnTo>
                <a:lnTo>
                  <a:pt x="408090" y="578227"/>
                </a:lnTo>
                <a:lnTo>
                  <a:pt x="0" y="5782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9367350" y="5053474"/>
            <a:ext cx="6104449" cy="1216025"/>
            <a:chOff x="0" y="0"/>
            <a:chExt cx="8139266" cy="1621367"/>
          </a:xfrm>
        </p:grpSpPr>
        <p:sp>
          <p:nvSpPr>
            <p:cNvPr name="TextBox 7" id="7"/>
            <p:cNvSpPr txBox="true"/>
            <p:nvPr/>
          </p:nvSpPr>
          <p:spPr>
            <a:xfrm rot="0">
              <a:off x="0" y="57150"/>
              <a:ext cx="1914088" cy="1564217"/>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01</a:t>
              </a:r>
            </a:p>
          </p:txBody>
        </p:sp>
        <p:sp>
          <p:nvSpPr>
            <p:cNvPr name="TextBox 8" id="8"/>
            <p:cNvSpPr txBox="true"/>
            <p:nvPr/>
          </p:nvSpPr>
          <p:spPr>
            <a:xfrm rot="0">
              <a:off x="2156046" y="513292"/>
              <a:ext cx="5983220" cy="547158"/>
            </a:xfrm>
            <a:prstGeom prst="rect">
              <a:avLst/>
            </a:prstGeom>
          </p:spPr>
          <p:txBody>
            <a:bodyPr anchor="t" rtlCol="false" tIns="0" lIns="0" bIns="0" rIns="0">
              <a:spAutoFit/>
            </a:bodyPr>
            <a:lstStyle/>
            <a:p>
              <a:pPr algn="l" marL="0" indent="0" lvl="0">
                <a:lnSpc>
                  <a:spcPts val="3499"/>
                </a:lnSpc>
                <a:spcBef>
                  <a:spcPct val="0"/>
                </a:spcBef>
              </a:pPr>
              <a:r>
                <a:rPr lang="en-US" sz="2499" spc="49">
                  <a:solidFill>
                    <a:srgbClr val="F6E7D8"/>
                  </a:solidFill>
                  <a:latin typeface="Open Sans Bold"/>
                </a:rPr>
                <a:t>THĂM DÒ &amp; XÂM NHẬP</a:t>
              </a:r>
            </a:p>
          </p:txBody>
        </p:sp>
      </p:grpSp>
      <p:sp>
        <p:nvSpPr>
          <p:cNvPr name="Freeform 9" id="9"/>
          <p:cNvSpPr/>
          <p:nvPr/>
        </p:nvSpPr>
        <p:spPr>
          <a:xfrm flipH="false" flipV="false" rot="0">
            <a:off x="9239250" y="6469525"/>
            <a:ext cx="408090" cy="578227"/>
          </a:xfrm>
          <a:custGeom>
            <a:avLst/>
            <a:gdLst/>
            <a:ahLst/>
            <a:cxnLst/>
            <a:rect r="r" b="b" t="t" l="l"/>
            <a:pathLst>
              <a:path h="578227" w="408090">
                <a:moveTo>
                  <a:pt x="0" y="0"/>
                </a:moveTo>
                <a:lnTo>
                  <a:pt x="408090" y="0"/>
                </a:lnTo>
                <a:lnTo>
                  <a:pt x="408090" y="578227"/>
                </a:lnTo>
                <a:lnTo>
                  <a:pt x="0" y="5782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9367350" y="6758638"/>
            <a:ext cx="6104449" cy="1216025"/>
            <a:chOff x="0" y="0"/>
            <a:chExt cx="8139266" cy="1621367"/>
          </a:xfrm>
        </p:grpSpPr>
        <p:sp>
          <p:nvSpPr>
            <p:cNvPr name="TextBox 11" id="11"/>
            <p:cNvSpPr txBox="true"/>
            <p:nvPr/>
          </p:nvSpPr>
          <p:spPr>
            <a:xfrm rot="0">
              <a:off x="0" y="57150"/>
              <a:ext cx="1914088" cy="1564217"/>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02</a:t>
              </a:r>
            </a:p>
          </p:txBody>
        </p:sp>
        <p:sp>
          <p:nvSpPr>
            <p:cNvPr name="TextBox 12" id="12"/>
            <p:cNvSpPr txBox="true"/>
            <p:nvPr/>
          </p:nvSpPr>
          <p:spPr>
            <a:xfrm rot="0">
              <a:off x="2156046" y="221192"/>
              <a:ext cx="5983220" cy="1131358"/>
            </a:xfrm>
            <a:prstGeom prst="rect">
              <a:avLst/>
            </a:prstGeom>
          </p:spPr>
          <p:txBody>
            <a:bodyPr anchor="t" rtlCol="false" tIns="0" lIns="0" bIns="0" rIns="0">
              <a:spAutoFit/>
            </a:bodyPr>
            <a:lstStyle/>
            <a:p>
              <a:pPr algn="l" marL="0" indent="0" lvl="0">
                <a:lnSpc>
                  <a:spcPts val="3499"/>
                </a:lnSpc>
                <a:spcBef>
                  <a:spcPct val="0"/>
                </a:spcBef>
              </a:pPr>
              <a:r>
                <a:rPr lang="en-US" sz="2499" spc="49">
                  <a:solidFill>
                    <a:srgbClr val="F6E7D8"/>
                  </a:solidFill>
                  <a:latin typeface="Open Sans Bold"/>
                </a:rPr>
                <a:t>PHÁT TÁN &amp; MỞ RỘNG PHẠM VI</a:t>
              </a:r>
            </a:p>
          </p:txBody>
        </p:sp>
      </p:grpSp>
      <p:sp>
        <p:nvSpPr>
          <p:cNvPr name="Freeform 13" id="13"/>
          <p:cNvSpPr/>
          <p:nvPr/>
        </p:nvSpPr>
        <p:spPr>
          <a:xfrm flipH="false" flipV="false" rot="0">
            <a:off x="9239250" y="8174688"/>
            <a:ext cx="408090" cy="578227"/>
          </a:xfrm>
          <a:custGeom>
            <a:avLst/>
            <a:gdLst/>
            <a:ahLst/>
            <a:cxnLst/>
            <a:rect r="r" b="b" t="t" l="l"/>
            <a:pathLst>
              <a:path h="578227" w="408090">
                <a:moveTo>
                  <a:pt x="0" y="0"/>
                </a:moveTo>
                <a:lnTo>
                  <a:pt x="408090" y="0"/>
                </a:lnTo>
                <a:lnTo>
                  <a:pt x="408090" y="578227"/>
                </a:lnTo>
                <a:lnTo>
                  <a:pt x="0" y="5782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9367350" y="8463802"/>
            <a:ext cx="6104449" cy="1216025"/>
            <a:chOff x="0" y="0"/>
            <a:chExt cx="8139266" cy="1621367"/>
          </a:xfrm>
        </p:grpSpPr>
        <p:sp>
          <p:nvSpPr>
            <p:cNvPr name="TextBox 15" id="15"/>
            <p:cNvSpPr txBox="true"/>
            <p:nvPr/>
          </p:nvSpPr>
          <p:spPr>
            <a:xfrm rot="0">
              <a:off x="0" y="57150"/>
              <a:ext cx="1914088" cy="1564217"/>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03</a:t>
              </a:r>
            </a:p>
          </p:txBody>
        </p:sp>
        <p:sp>
          <p:nvSpPr>
            <p:cNvPr name="TextBox 16" id="16"/>
            <p:cNvSpPr txBox="true"/>
            <p:nvPr/>
          </p:nvSpPr>
          <p:spPr>
            <a:xfrm rot="0">
              <a:off x="2156046" y="513292"/>
              <a:ext cx="5983220" cy="547158"/>
            </a:xfrm>
            <a:prstGeom prst="rect">
              <a:avLst/>
            </a:prstGeom>
          </p:spPr>
          <p:txBody>
            <a:bodyPr anchor="t" rtlCol="false" tIns="0" lIns="0" bIns="0" rIns="0">
              <a:spAutoFit/>
            </a:bodyPr>
            <a:lstStyle/>
            <a:p>
              <a:pPr algn="l" marL="0" indent="0" lvl="0">
                <a:lnSpc>
                  <a:spcPts val="3499"/>
                </a:lnSpc>
                <a:spcBef>
                  <a:spcPct val="0"/>
                </a:spcBef>
              </a:pPr>
              <a:r>
                <a:rPr lang="en-US" sz="2499" spc="49">
                  <a:solidFill>
                    <a:srgbClr val="F6E7D8"/>
                  </a:solidFill>
                  <a:latin typeface="Open Sans Bold"/>
                </a:rPr>
                <a:t>THU LỢI &amp; XÓA DẤU VẾT</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TextBox 2" id="2"/>
          <p:cNvSpPr txBox="true"/>
          <p:nvPr/>
        </p:nvSpPr>
        <p:spPr>
          <a:xfrm rot="0">
            <a:off x="3083430" y="1211543"/>
            <a:ext cx="12121140" cy="2273300"/>
          </a:xfrm>
          <a:prstGeom prst="rect">
            <a:avLst/>
          </a:prstGeom>
        </p:spPr>
        <p:txBody>
          <a:bodyPr anchor="t" rtlCol="false" tIns="0" lIns="0" bIns="0" rIns="0">
            <a:spAutoFit/>
          </a:bodyPr>
          <a:lstStyle/>
          <a:p>
            <a:pPr algn="ctr" marL="0" indent="0" lvl="0">
              <a:lnSpc>
                <a:spcPts val="8800"/>
              </a:lnSpc>
            </a:pPr>
            <a:r>
              <a:rPr lang="en-US" sz="8000" spc="160">
                <a:solidFill>
                  <a:srgbClr val="F6E7D8"/>
                </a:solidFill>
                <a:latin typeface="Asap Bold"/>
              </a:rPr>
              <a:t>GIAI ĐOẠN 1 : THĂM DÒ &amp; XÂM NHẬP</a:t>
            </a:r>
          </a:p>
        </p:txBody>
      </p:sp>
      <p:sp>
        <p:nvSpPr>
          <p:cNvPr name="Freeform 3" id="3"/>
          <p:cNvSpPr/>
          <p:nvPr/>
        </p:nvSpPr>
        <p:spPr>
          <a:xfrm flipH="false" flipV="false" rot="0">
            <a:off x="8481526" y="3902529"/>
            <a:ext cx="1084551" cy="1424697"/>
          </a:xfrm>
          <a:custGeom>
            <a:avLst/>
            <a:gdLst/>
            <a:ahLst/>
            <a:cxnLst/>
            <a:rect r="r" b="b" t="t" l="l"/>
            <a:pathLst>
              <a:path h="1424697" w="1084551">
                <a:moveTo>
                  <a:pt x="0" y="0"/>
                </a:moveTo>
                <a:lnTo>
                  <a:pt x="1084551" y="0"/>
                </a:lnTo>
                <a:lnTo>
                  <a:pt x="1084551" y="1424698"/>
                </a:lnTo>
                <a:lnTo>
                  <a:pt x="0" y="14246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206041" y="3902529"/>
            <a:ext cx="1814901" cy="1424697"/>
          </a:xfrm>
          <a:custGeom>
            <a:avLst/>
            <a:gdLst/>
            <a:ahLst/>
            <a:cxnLst/>
            <a:rect r="r" b="b" t="t" l="l"/>
            <a:pathLst>
              <a:path h="1424697" w="1814901">
                <a:moveTo>
                  <a:pt x="0" y="0"/>
                </a:moveTo>
                <a:lnTo>
                  <a:pt x="1814901" y="0"/>
                </a:lnTo>
                <a:lnTo>
                  <a:pt x="1814901" y="1424698"/>
                </a:lnTo>
                <a:lnTo>
                  <a:pt x="0" y="14246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200083" y="3626216"/>
            <a:ext cx="1528182" cy="1367723"/>
          </a:xfrm>
          <a:custGeom>
            <a:avLst/>
            <a:gdLst/>
            <a:ahLst/>
            <a:cxnLst/>
            <a:rect r="r" b="b" t="t" l="l"/>
            <a:pathLst>
              <a:path h="1367723" w="1528182">
                <a:moveTo>
                  <a:pt x="0" y="0"/>
                </a:moveTo>
                <a:lnTo>
                  <a:pt x="1528182" y="0"/>
                </a:lnTo>
                <a:lnTo>
                  <a:pt x="1528182" y="1367724"/>
                </a:lnTo>
                <a:lnTo>
                  <a:pt x="0" y="13677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7241904" y="6062684"/>
            <a:ext cx="3563797" cy="12280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rPr>
              <a:t>Sau khi có được những lỗ hổng sẽ tiến hành xâm nhập qua những lỗ hổng đó</a:t>
            </a:r>
          </a:p>
        </p:txBody>
      </p:sp>
      <p:sp>
        <p:nvSpPr>
          <p:cNvPr name="TextBox 7" id="7"/>
          <p:cNvSpPr txBox="true"/>
          <p:nvPr/>
        </p:nvSpPr>
        <p:spPr>
          <a:xfrm rot="0">
            <a:off x="1270421" y="6062684"/>
            <a:ext cx="3626017" cy="15328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rPr>
              <a:t>Hacker tiến hành thu thập thông tin về hệ thống, sau đó tiến hành dò quét trên các thành phần của hệ thống</a:t>
            </a:r>
          </a:p>
        </p:txBody>
      </p:sp>
      <p:sp>
        <p:nvSpPr>
          <p:cNvPr name="TextBox 8" id="8"/>
          <p:cNvSpPr txBox="true"/>
          <p:nvPr/>
        </p:nvSpPr>
        <p:spPr>
          <a:xfrm rot="0">
            <a:off x="13151166" y="5757884"/>
            <a:ext cx="3626017" cy="15328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rPr>
              <a:t>Khi đã xâm nhập thành công, hacker sẽ sử dụng các kỹ thuật ẩn mình khỏi các phần mềm AV hay các hệ thống IDS, IPS</a:t>
            </a:r>
          </a:p>
        </p:txBody>
      </p:sp>
      <p:sp>
        <p:nvSpPr>
          <p:cNvPr name="Freeform 9" id="9"/>
          <p:cNvSpPr/>
          <p:nvPr/>
        </p:nvSpPr>
        <p:spPr>
          <a:xfrm flipH="false" flipV="false" rot="0">
            <a:off x="14190759" y="9507506"/>
            <a:ext cx="3810516" cy="602754"/>
          </a:xfrm>
          <a:custGeom>
            <a:avLst/>
            <a:gdLst/>
            <a:ahLst/>
            <a:cxnLst/>
            <a:rect r="r" b="b" t="t" l="l"/>
            <a:pathLst>
              <a:path h="602754" w="3810516">
                <a:moveTo>
                  <a:pt x="0" y="0"/>
                </a:moveTo>
                <a:lnTo>
                  <a:pt x="3810515" y="0"/>
                </a:lnTo>
                <a:lnTo>
                  <a:pt x="3810515" y="602754"/>
                </a:lnTo>
                <a:lnTo>
                  <a:pt x="0" y="6027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449550" y="173878"/>
            <a:ext cx="1619500" cy="1709645"/>
          </a:xfrm>
          <a:custGeom>
            <a:avLst/>
            <a:gdLst/>
            <a:ahLst/>
            <a:cxnLst/>
            <a:rect r="r" b="b" t="t" l="l"/>
            <a:pathLst>
              <a:path h="1709645" w="1619500">
                <a:moveTo>
                  <a:pt x="0" y="0"/>
                </a:moveTo>
                <a:lnTo>
                  <a:pt x="1619500" y="0"/>
                </a:lnTo>
                <a:lnTo>
                  <a:pt x="1619500" y="1709644"/>
                </a:lnTo>
                <a:lnTo>
                  <a:pt x="0" y="170964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228951" y="9595148"/>
            <a:ext cx="7315200" cy="515112"/>
          </a:xfrm>
          <a:custGeom>
            <a:avLst/>
            <a:gdLst/>
            <a:ahLst/>
            <a:cxnLst/>
            <a:rect r="r" b="b" t="t" l="l"/>
            <a:pathLst>
              <a:path h="515112" w="7315200">
                <a:moveTo>
                  <a:pt x="0" y="0"/>
                </a:moveTo>
                <a:lnTo>
                  <a:pt x="7315200" y="0"/>
                </a:lnTo>
                <a:lnTo>
                  <a:pt x="7315200" y="515112"/>
                </a:lnTo>
                <a:lnTo>
                  <a:pt x="0" y="51511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617126" y="6775979"/>
            <a:ext cx="737744" cy="801896"/>
          </a:xfrm>
          <a:prstGeom prst="rect">
            <a:avLst/>
          </a:prstGeom>
        </p:spPr>
      </p:pic>
      <p:sp>
        <p:nvSpPr>
          <p:cNvPr name="TextBox 3" id="3"/>
          <p:cNvSpPr txBox="true"/>
          <p:nvPr/>
        </p:nvSpPr>
        <p:spPr>
          <a:xfrm rot="0">
            <a:off x="1028700" y="528638"/>
            <a:ext cx="15440397" cy="2273300"/>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sap Bold"/>
              </a:rPr>
              <a:t>GIAI ĐOẠN 2 : PHÁT TÁN &amp; MỞ RỘNG PHẠM VI </a:t>
            </a:r>
          </a:p>
        </p:txBody>
      </p:sp>
      <p:sp>
        <p:nvSpPr>
          <p:cNvPr name="TextBox 4" id="4"/>
          <p:cNvSpPr txBox="true"/>
          <p:nvPr/>
        </p:nvSpPr>
        <p:spPr>
          <a:xfrm rot="0">
            <a:off x="11529581" y="6747404"/>
            <a:ext cx="4450071" cy="925830"/>
          </a:xfrm>
          <a:prstGeom prst="rect">
            <a:avLst/>
          </a:prstGeom>
        </p:spPr>
        <p:txBody>
          <a:bodyPr anchor="t" rtlCol="false" tIns="0" lIns="0" bIns="0" rIns="0">
            <a:spAutoFit/>
          </a:bodyPr>
          <a:lstStyle/>
          <a:p>
            <a:pPr algn="l">
              <a:lnSpc>
                <a:spcPts val="2520"/>
              </a:lnSpc>
            </a:pPr>
            <a:r>
              <a:rPr lang="en-US" sz="1800">
                <a:solidFill>
                  <a:srgbClr val="DBF3F7"/>
                </a:solidFill>
                <a:latin typeface="Open Sans Italics"/>
              </a:rPr>
              <a:t>Think of an email or message you received that asked for personal information. What made it suspicious? </a:t>
            </a:r>
          </a:p>
        </p:txBody>
      </p:sp>
      <p:sp>
        <p:nvSpPr>
          <p:cNvPr name="Freeform 5" id="5"/>
          <p:cNvSpPr/>
          <p:nvPr/>
        </p:nvSpPr>
        <p:spPr>
          <a:xfrm flipH="false" flipV="false" rot="0">
            <a:off x="10550765" y="2712780"/>
            <a:ext cx="5428887" cy="3576279"/>
          </a:xfrm>
          <a:custGeom>
            <a:avLst/>
            <a:gdLst/>
            <a:ahLst/>
            <a:cxnLst/>
            <a:rect r="r" b="b" t="t" l="l"/>
            <a:pathLst>
              <a:path h="3576279" w="5428887">
                <a:moveTo>
                  <a:pt x="0" y="0"/>
                </a:moveTo>
                <a:lnTo>
                  <a:pt x="5428887" y="0"/>
                </a:lnTo>
                <a:lnTo>
                  <a:pt x="5428887" y="3576279"/>
                </a:lnTo>
                <a:lnTo>
                  <a:pt x="0" y="35762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154226" y="3309718"/>
            <a:ext cx="6484675" cy="5126990"/>
          </a:xfrm>
          <a:prstGeom prst="rect">
            <a:avLst/>
          </a:prstGeom>
        </p:spPr>
        <p:txBody>
          <a:bodyPr anchor="t" rtlCol="false" tIns="0" lIns="0" bIns="0" rIns="0">
            <a:spAutoFit/>
          </a:bodyPr>
          <a:lstStyle/>
          <a:p>
            <a:pPr algn="l" marL="626112" indent="-313056" lvl="1">
              <a:lnSpc>
                <a:spcPts val="4060"/>
              </a:lnSpc>
              <a:buFont typeface="Arial"/>
              <a:buChar char="•"/>
            </a:pPr>
            <a:r>
              <a:rPr lang="en-US" sz="2900">
                <a:solidFill>
                  <a:srgbClr val="FFFFFF"/>
                </a:solidFill>
                <a:latin typeface="Open Sans"/>
              </a:rPr>
              <a:t>Hacker tiếp tục thu thập thêm về các kết nối nội bộ trong hệ thống</a:t>
            </a:r>
          </a:p>
          <a:p>
            <a:pPr algn="l" marL="626112" indent="-313056" lvl="1">
              <a:lnSpc>
                <a:spcPts val="4060"/>
              </a:lnSpc>
              <a:buFont typeface="Arial"/>
              <a:buChar char="•"/>
            </a:pPr>
            <a:r>
              <a:rPr lang="en-US" sz="2900">
                <a:solidFill>
                  <a:srgbClr val="FFFFFF"/>
                </a:solidFill>
                <a:latin typeface="Open Sans"/>
              </a:rPr>
              <a:t>Phát tán mã độc, malware ra những thành phần khác trong hệ thống </a:t>
            </a:r>
          </a:p>
          <a:p>
            <a:pPr algn="l" marL="626112" indent="-313056" lvl="1">
              <a:lnSpc>
                <a:spcPts val="4060"/>
              </a:lnSpc>
              <a:buFont typeface="Arial"/>
              <a:buChar char="•"/>
            </a:pPr>
            <a:r>
              <a:rPr lang="en-US" sz="2900">
                <a:solidFill>
                  <a:srgbClr val="FFFFFF"/>
                </a:solidFill>
                <a:latin typeface="Open Sans"/>
              </a:rPr>
              <a:t>Bí mật tiến hành chiếm quyền điều khiển và leo thang đặc quyền, thu thập log của hệ thống. mạo danh các credentials quan trọng</a:t>
            </a:r>
          </a:p>
        </p:txBody>
      </p:sp>
      <p:sp>
        <p:nvSpPr>
          <p:cNvPr name="Freeform 7" id="7"/>
          <p:cNvSpPr/>
          <p:nvPr/>
        </p:nvSpPr>
        <p:spPr>
          <a:xfrm flipH="false" flipV="false" rot="0">
            <a:off x="14190759" y="9507506"/>
            <a:ext cx="3810516" cy="602754"/>
          </a:xfrm>
          <a:custGeom>
            <a:avLst/>
            <a:gdLst/>
            <a:ahLst/>
            <a:cxnLst/>
            <a:rect r="r" b="b" t="t" l="l"/>
            <a:pathLst>
              <a:path h="602754" w="3810516">
                <a:moveTo>
                  <a:pt x="0" y="0"/>
                </a:moveTo>
                <a:lnTo>
                  <a:pt x="3810515" y="0"/>
                </a:lnTo>
                <a:lnTo>
                  <a:pt x="3810515" y="602754"/>
                </a:lnTo>
                <a:lnTo>
                  <a:pt x="0" y="6027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6469097" y="173878"/>
            <a:ext cx="1619500" cy="1709645"/>
          </a:xfrm>
          <a:custGeom>
            <a:avLst/>
            <a:gdLst/>
            <a:ahLst/>
            <a:cxnLst/>
            <a:rect r="r" b="b" t="t" l="l"/>
            <a:pathLst>
              <a:path h="1709645" w="1619500">
                <a:moveTo>
                  <a:pt x="0" y="0"/>
                </a:moveTo>
                <a:lnTo>
                  <a:pt x="1619500" y="0"/>
                </a:lnTo>
                <a:lnTo>
                  <a:pt x="1619500" y="1709644"/>
                </a:lnTo>
                <a:lnTo>
                  <a:pt x="0" y="170964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228951" y="9595148"/>
            <a:ext cx="7315200" cy="515112"/>
          </a:xfrm>
          <a:custGeom>
            <a:avLst/>
            <a:gdLst/>
            <a:ahLst/>
            <a:cxnLst/>
            <a:rect r="r" b="b" t="t" l="l"/>
            <a:pathLst>
              <a:path h="515112" w="7315200">
                <a:moveTo>
                  <a:pt x="0" y="0"/>
                </a:moveTo>
                <a:lnTo>
                  <a:pt x="7315200" y="0"/>
                </a:lnTo>
                <a:lnTo>
                  <a:pt x="7315200" y="515112"/>
                </a:lnTo>
                <a:lnTo>
                  <a:pt x="0" y="51511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2143088" y="3621263"/>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190759" y="9507506"/>
            <a:ext cx="3810516" cy="602754"/>
          </a:xfrm>
          <a:custGeom>
            <a:avLst/>
            <a:gdLst/>
            <a:ahLst/>
            <a:cxnLst/>
            <a:rect r="r" b="b" t="t" l="l"/>
            <a:pathLst>
              <a:path h="602754" w="3810516">
                <a:moveTo>
                  <a:pt x="0" y="0"/>
                </a:moveTo>
                <a:lnTo>
                  <a:pt x="3810515" y="0"/>
                </a:lnTo>
                <a:lnTo>
                  <a:pt x="3810515" y="602754"/>
                </a:lnTo>
                <a:lnTo>
                  <a:pt x="0" y="6027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528638"/>
            <a:ext cx="15067317" cy="2273300"/>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sap Bold"/>
              </a:rPr>
              <a:t>GIAI ĐOẠN 3 : THU LỢI &amp; XÓA DẤU VẾT </a:t>
            </a:r>
          </a:p>
        </p:txBody>
      </p:sp>
      <p:sp>
        <p:nvSpPr>
          <p:cNvPr name="TextBox 5" id="5"/>
          <p:cNvSpPr txBox="true"/>
          <p:nvPr/>
        </p:nvSpPr>
        <p:spPr>
          <a:xfrm rot="0">
            <a:off x="9144000" y="2563643"/>
            <a:ext cx="8115300" cy="5380990"/>
          </a:xfrm>
          <a:prstGeom prst="rect">
            <a:avLst/>
          </a:prstGeom>
        </p:spPr>
        <p:txBody>
          <a:bodyPr anchor="t" rtlCol="false" tIns="0" lIns="0" bIns="0" rIns="0">
            <a:spAutoFit/>
          </a:bodyPr>
          <a:lstStyle/>
          <a:p>
            <a:pPr algn="l">
              <a:lnSpc>
                <a:spcPts val="4759"/>
              </a:lnSpc>
            </a:pPr>
            <a:r>
              <a:rPr lang="en-US" sz="3399">
                <a:solidFill>
                  <a:srgbClr val="F6E7D8"/>
                </a:solidFill>
                <a:latin typeface="Open Sans"/>
              </a:rPr>
              <a:t>Tùy tình hình thực tế, hacker có thể thực hiện các hành động tiếp theo như sau : </a:t>
            </a:r>
          </a:p>
          <a:p>
            <a:pPr algn="l" marL="734059" indent="-367030" lvl="1">
              <a:lnSpc>
                <a:spcPts val="4759"/>
              </a:lnSpc>
              <a:buFont typeface="Arial"/>
              <a:buChar char="•"/>
            </a:pPr>
            <a:r>
              <a:rPr lang="en-US" sz="3399">
                <a:solidFill>
                  <a:srgbClr val="F6E7D8"/>
                </a:solidFill>
                <a:latin typeface="Open Sans"/>
              </a:rPr>
              <a:t>Trích xuất dữ liệu trong hệ thống để bán cho các bên thứ ba có nhu cầu sử dụng cho các mục đích khác </a:t>
            </a:r>
          </a:p>
          <a:p>
            <a:pPr algn="l" marL="734059" indent="-367030" lvl="1">
              <a:lnSpc>
                <a:spcPts val="4759"/>
              </a:lnSpc>
              <a:buFont typeface="Arial"/>
              <a:buChar char="•"/>
            </a:pPr>
            <a:r>
              <a:rPr lang="en-US" sz="3399">
                <a:solidFill>
                  <a:srgbClr val="F6E7D8"/>
                </a:solidFill>
                <a:latin typeface="Open Sans"/>
              </a:rPr>
              <a:t>Tiến hành phá hoại hệ thống</a:t>
            </a:r>
          </a:p>
          <a:p>
            <a:pPr algn="l" marL="734059" indent="-367030" lvl="1">
              <a:lnSpc>
                <a:spcPts val="4759"/>
              </a:lnSpc>
              <a:buFont typeface="Arial"/>
              <a:buChar char="•"/>
            </a:pPr>
            <a:r>
              <a:rPr lang="en-US" sz="3399">
                <a:solidFill>
                  <a:srgbClr val="F6E7D8"/>
                </a:solidFill>
                <a:latin typeface="Open Sans"/>
              </a:rPr>
              <a:t>Xóa dấu vết và tiếp tục ẩn mình để chờ các cuộc tấn công APT tiếp theo</a:t>
            </a:r>
          </a:p>
        </p:txBody>
      </p:sp>
      <p:sp>
        <p:nvSpPr>
          <p:cNvPr name="Freeform 6" id="6"/>
          <p:cNvSpPr/>
          <p:nvPr/>
        </p:nvSpPr>
        <p:spPr>
          <a:xfrm flipH="false" flipV="false" rot="0">
            <a:off x="16469097" y="173878"/>
            <a:ext cx="1619500" cy="1709645"/>
          </a:xfrm>
          <a:custGeom>
            <a:avLst/>
            <a:gdLst/>
            <a:ahLst/>
            <a:cxnLst/>
            <a:rect r="r" b="b" t="t" l="l"/>
            <a:pathLst>
              <a:path h="1709645" w="1619500">
                <a:moveTo>
                  <a:pt x="0" y="0"/>
                </a:moveTo>
                <a:lnTo>
                  <a:pt x="1619500" y="0"/>
                </a:lnTo>
                <a:lnTo>
                  <a:pt x="1619500" y="1709644"/>
                </a:lnTo>
                <a:lnTo>
                  <a:pt x="0" y="17096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228951" y="9595148"/>
            <a:ext cx="7315200" cy="515112"/>
          </a:xfrm>
          <a:custGeom>
            <a:avLst/>
            <a:gdLst/>
            <a:ahLst/>
            <a:cxnLst/>
            <a:rect r="r" b="b" t="t" l="l"/>
            <a:pathLst>
              <a:path h="515112" w="7315200">
                <a:moveTo>
                  <a:pt x="0" y="0"/>
                </a:moveTo>
                <a:lnTo>
                  <a:pt x="7315200" y="0"/>
                </a:lnTo>
                <a:lnTo>
                  <a:pt x="7315200" y="515112"/>
                </a:lnTo>
                <a:lnTo>
                  <a:pt x="0" y="51511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TextBox 2" id="2"/>
          <p:cNvSpPr txBox="true"/>
          <p:nvPr/>
        </p:nvSpPr>
        <p:spPr>
          <a:xfrm rot="0">
            <a:off x="1028700" y="1085850"/>
            <a:ext cx="15440397" cy="1158875"/>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sap Bold"/>
              </a:rPr>
              <a:t>BIỆN PHÁP PHÒNG TRÁNH</a:t>
            </a:r>
            <a:r>
              <a:rPr lang="en-US" sz="8000" spc="160">
                <a:solidFill>
                  <a:srgbClr val="F6E7D8"/>
                </a:solidFill>
                <a:latin typeface="Asap"/>
              </a:rPr>
              <a:t> </a:t>
            </a:r>
          </a:p>
        </p:txBody>
      </p:sp>
      <p:sp>
        <p:nvSpPr>
          <p:cNvPr name="TextBox 3" id="3"/>
          <p:cNvSpPr txBox="true"/>
          <p:nvPr/>
        </p:nvSpPr>
        <p:spPr>
          <a:xfrm rot="0">
            <a:off x="1591616" y="2812204"/>
            <a:ext cx="5676900" cy="1934845"/>
          </a:xfrm>
          <a:prstGeom prst="rect">
            <a:avLst/>
          </a:prstGeom>
        </p:spPr>
        <p:txBody>
          <a:bodyPr anchor="t" rtlCol="false" tIns="0" lIns="0" bIns="0" rIns="0">
            <a:spAutoFit/>
          </a:bodyPr>
          <a:lstStyle/>
          <a:p>
            <a:pPr algn="l" marL="0" indent="0" lvl="0">
              <a:lnSpc>
                <a:spcPts val="3079"/>
              </a:lnSpc>
              <a:spcBef>
                <a:spcPct val="0"/>
              </a:spcBef>
            </a:pPr>
            <a:r>
              <a:rPr lang="en-US" sz="2199" spc="43">
                <a:solidFill>
                  <a:srgbClr val="F6E7D8"/>
                </a:solidFill>
                <a:latin typeface="Open Sans"/>
              </a:rPr>
              <a:t>Việc lường trước được toàn bộ các mối nguy cơ đén từ các hacker bên ngoài là rất khó, việc tốt nhất có thể làm là giảm thiểu tối đa các lỗ hổng, điểm yếu để tránh bị khai thác tấn công.</a:t>
            </a:r>
          </a:p>
        </p:txBody>
      </p:sp>
      <p:sp>
        <p:nvSpPr>
          <p:cNvPr name="Freeform 4" id="4"/>
          <p:cNvSpPr/>
          <p:nvPr/>
        </p:nvSpPr>
        <p:spPr>
          <a:xfrm flipH="false" flipV="false" rot="0">
            <a:off x="2779123" y="5579452"/>
            <a:ext cx="3301886" cy="3050117"/>
          </a:xfrm>
          <a:custGeom>
            <a:avLst/>
            <a:gdLst/>
            <a:ahLst/>
            <a:cxnLst/>
            <a:rect r="r" b="b" t="t" l="l"/>
            <a:pathLst>
              <a:path h="3050117" w="3301886">
                <a:moveTo>
                  <a:pt x="0" y="0"/>
                </a:moveTo>
                <a:lnTo>
                  <a:pt x="3301886" y="0"/>
                </a:lnTo>
                <a:lnTo>
                  <a:pt x="3301886" y="3050118"/>
                </a:lnTo>
                <a:lnTo>
                  <a:pt x="0" y="30501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986846" y="3673098"/>
            <a:ext cx="4963526" cy="611505"/>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rPr>
              <a:t>Giám sát đường truyên, giám sát kết nối cả bên ngoài và nội bộ (SIEM, IDS, IPS, ...)</a:t>
            </a:r>
          </a:p>
        </p:txBody>
      </p:sp>
      <p:grpSp>
        <p:nvGrpSpPr>
          <p:cNvPr name="Group 6" id="6"/>
          <p:cNvGrpSpPr/>
          <p:nvPr/>
        </p:nvGrpSpPr>
        <p:grpSpPr>
          <a:xfrm rot="0">
            <a:off x="10232362" y="3798677"/>
            <a:ext cx="388922" cy="388922"/>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8" id="8"/>
          <p:cNvSpPr txBox="true"/>
          <p:nvPr/>
        </p:nvSpPr>
        <p:spPr>
          <a:xfrm rot="0">
            <a:off x="10232362" y="3765342"/>
            <a:ext cx="388922" cy="381869"/>
          </a:xfrm>
          <a:prstGeom prst="rect">
            <a:avLst/>
          </a:prstGeom>
        </p:spPr>
        <p:txBody>
          <a:bodyPr anchor="t" rtlCol="false" tIns="0" lIns="0" bIns="0" rIns="0">
            <a:spAutoFit/>
          </a:bodyPr>
          <a:lstStyle/>
          <a:p>
            <a:pPr algn="ctr" marL="0" indent="0" lvl="1">
              <a:lnSpc>
                <a:spcPts val="3153"/>
              </a:lnSpc>
              <a:spcBef>
                <a:spcPct val="0"/>
              </a:spcBef>
            </a:pPr>
            <a:r>
              <a:rPr lang="en-US" sz="2008" spc="100" u="none">
                <a:solidFill>
                  <a:srgbClr val="F6E7D8"/>
                </a:solidFill>
                <a:latin typeface="Open Sans Bold"/>
              </a:rPr>
              <a:t>1</a:t>
            </a:r>
          </a:p>
        </p:txBody>
      </p:sp>
      <p:sp>
        <p:nvSpPr>
          <p:cNvPr name="TextBox 9" id="9"/>
          <p:cNvSpPr txBox="true"/>
          <p:nvPr/>
        </p:nvSpPr>
        <p:spPr>
          <a:xfrm rot="0">
            <a:off x="10986846" y="4488191"/>
            <a:ext cx="4963526" cy="611505"/>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rPr>
              <a:t>Triển khai tường lửa hệ thống, tường lửa ứng dụng web</a:t>
            </a:r>
          </a:p>
        </p:txBody>
      </p:sp>
      <p:grpSp>
        <p:nvGrpSpPr>
          <p:cNvPr name="Group 10" id="10"/>
          <p:cNvGrpSpPr/>
          <p:nvPr/>
        </p:nvGrpSpPr>
        <p:grpSpPr>
          <a:xfrm rot="0">
            <a:off x="10232362" y="4613770"/>
            <a:ext cx="388922" cy="388922"/>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12" id="12"/>
          <p:cNvSpPr txBox="true"/>
          <p:nvPr/>
        </p:nvSpPr>
        <p:spPr>
          <a:xfrm rot="0">
            <a:off x="10232362" y="4580435"/>
            <a:ext cx="388922" cy="381869"/>
          </a:xfrm>
          <a:prstGeom prst="rect">
            <a:avLst/>
          </a:prstGeom>
        </p:spPr>
        <p:txBody>
          <a:bodyPr anchor="t" rtlCol="false" tIns="0" lIns="0" bIns="0" rIns="0">
            <a:spAutoFit/>
          </a:bodyPr>
          <a:lstStyle/>
          <a:p>
            <a:pPr algn="ctr" marL="0" indent="0" lvl="1">
              <a:lnSpc>
                <a:spcPts val="3153"/>
              </a:lnSpc>
              <a:spcBef>
                <a:spcPct val="0"/>
              </a:spcBef>
            </a:pPr>
            <a:r>
              <a:rPr lang="en-US" sz="2008" spc="100">
                <a:solidFill>
                  <a:srgbClr val="F6E7D8"/>
                </a:solidFill>
                <a:latin typeface="Open Sans Bold"/>
              </a:rPr>
              <a:t>2</a:t>
            </a:r>
          </a:p>
        </p:txBody>
      </p:sp>
      <p:sp>
        <p:nvSpPr>
          <p:cNvPr name="TextBox 13" id="13"/>
          <p:cNvSpPr txBox="true"/>
          <p:nvPr/>
        </p:nvSpPr>
        <p:spPr>
          <a:xfrm rot="0">
            <a:off x="10986846" y="5501000"/>
            <a:ext cx="4339169" cy="29718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rPr>
              <a:t>Giám sát lưu lượng kết nối</a:t>
            </a:r>
          </a:p>
        </p:txBody>
      </p:sp>
      <p:grpSp>
        <p:nvGrpSpPr>
          <p:cNvPr name="Group 14" id="14"/>
          <p:cNvGrpSpPr/>
          <p:nvPr/>
        </p:nvGrpSpPr>
        <p:grpSpPr>
          <a:xfrm rot="0">
            <a:off x="10232362" y="5469417"/>
            <a:ext cx="388922" cy="388922"/>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16" id="16"/>
          <p:cNvSpPr txBox="true"/>
          <p:nvPr/>
        </p:nvSpPr>
        <p:spPr>
          <a:xfrm rot="0">
            <a:off x="10232362" y="5436082"/>
            <a:ext cx="388922" cy="381869"/>
          </a:xfrm>
          <a:prstGeom prst="rect">
            <a:avLst/>
          </a:prstGeom>
        </p:spPr>
        <p:txBody>
          <a:bodyPr anchor="t" rtlCol="false" tIns="0" lIns="0" bIns="0" rIns="0">
            <a:spAutoFit/>
          </a:bodyPr>
          <a:lstStyle/>
          <a:p>
            <a:pPr algn="ctr" marL="0" indent="0" lvl="1">
              <a:lnSpc>
                <a:spcPts val="3153"/>
              </a:lnSpc>
              <a:spcBef>
                <a:spcPct val="0"/>
              </a:spcBef>
            </a:pPr>
            <a:r>
              <a:rPr lang="en-US" sz="2008" spc="100">
                <a:solidFill>
                  <a:srgbClr val="F6E7D8"/>
                </a:solidFill>
                <a:latin typeface="Open Sans Bold"/>
              </a:rPr>
              <a:t>3</a:t>
            </a:r>
          </a:p>
        </p:txBody>
      </p:sp>
      <p:sp>
        <p:nvSpPr>
          <p:cNvPr name="TextBox 17" id="17"/>
          <p:cNvSpPr txBox="true"/>
          <p:nvPr/>
        </p:nvSpPr>
        <p:spPr>
          <a:xfrm rot="0">
            <a:off x="10986846" y="6318547"/>
            <a:ext cx="4339169" cy="29718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rPr>
              <a:t>Áp dụng các biện pháp theo dõi nội bộ </a:t>
            </a:r>
          </a:p>
        </p:txBody>
      </p:sp>
      <p:grpSp>
        <p:nvGrpSpPr>
          <p:cNvPr name="Group 18" id="18"/>
          <p:cNvGrpSpPr/>
          <p:nvPr/>
        </p:nvGrpSpPr>
        <p:grpSpPr>
          <a:xfrm rot="0">
            <a:off x="10232362" y="6286964"/>
            <a:ext cx="388922" cy="388922"/>
            <a:chOff x="0" y="0"/>
            <a:chExt cx="6350000" cy="6350000"/>
          </a:xfrm>
        </p:grpSpPr>
        <p:sp>
          <p:nvSpPr>
            <p:cNvPr name="Freeform 19" id="1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20" id="20"/>
          <p:cNvSpPr txBox="true"/>
          <p:nvPr/>
        </p:nvSpPr>
        <p:spPr>
          <a:xfrm rot="0">
            <a:off x="10232362" y="6253629"/>
            <a:ext cx="388922" cy="381869"/>
          </a:xfrm>
          <a:prstGeom prst="rect">
            <a:avLst/>
          </a:prstGeom>
        </p:spPr>
        <p:txBody>
          <a:bodyPr anchor="t" rtlCol="false" tIns="0" lIns="0" bIns="0" rIns="0">
            <a:spAutoFit/>
          </a:bodyPr>
          <a:lstStyle/>
          <a:p>
            <a:pPr algn="ctr" marL="0" indent="0" lvl="1">
              <a:lnSpc>
                <a:spcPts val="3153"/>
              </a:lnSpc>
              <a:spcBef>
                <a:spcPct val="0"/>
              </a:spcBef>
            </a:pPr>
            <a:r>
              <a:rPr lang="en-US" sz="2008" spc="100">
                <a:solidFill>
                  <a:srgbClr val="F6E7D8"/>
                </a:solidFill>
                <a:latin typeface="Open Sans Bold"/>
              </a:rPr>
              <a:t>4</a:t>
            </a:r>
          </a:p>
        </p:txBody>
      </p:sp>
      <p:sp>
        <p:nvSpPr>
          <p:cNvPr name="TextBox 21" id="21"/>
          <p:cNvSpPr txBox="true"/>
          <p:nvPr/>
        </p:nvSpPr>
        <p:spPr>
          <a:xfrm rot="0">
            <a:off x="10986846" y="7136095"/>
            <a:ext cx="4339169" cy="29718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rPr>
              <a:t>Luôn ghi lại log trên hệ thống</a:t>
            </a:r>
          </a:p>
        </p:txBody>
      </p:sp>
      <p:grpSp>
        <p:nvGrpSpPr>
          <p:cNvPr name="Group 22" id="22"/>
          <p:cNvGrpSpPr/>
          <p:nvPr/>
        </p:nvGrpSpPr>
        <p:grpSpPr>
          <a:xfrm rot="0">
            <a:off x="10232362" y="7104511"/>
            <a:ext cx="388922" cy="388922"/>
            <a:chOff x="0" y="0"/>
            <a:chExt cx="6350000" cy="6350000"/>
          </a:xfrm>
        </p:grpSpPr>
        <p:sp>
          <p:nvSpPr>
            <p:cNvPr name="Freeform 23" id="2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24" id="24"/>
          <p:cNvSpPr txBox="true"/>
          <p:nvPr/>
        </p:nvSpPr>
        <p:spPr>
          <a:xfrm rot="0">
            <a:off x="10232362" y="7071177"/>
            <a:ext cx="388922" cy="381869"/>
          </a:xfrm>
          <a:prstGeom prst="rect">
            <a:avLst/>
          </a:prstGeom>
        </p:spPr>
        <p:txBody>
          <a:bodyPr anchor="t" rtlCol="false" tIns="0" lIns="0" bIns="0" rIns="0">
            <a:spAutoFit/>
          </a:bodyPr>
          <a:lstStyle/>
          <a:p>
            <a:pPr algn="ctr" marL="0" indent="0" lvl="1">
              <a:lnSpc>
                <a:spcPts val="3153"/>
              </a:lnSpc>
              <a:spcBef>
                <a:spcPct val="0"/>
              </a:spcBef>
            </a:pPr>
            <a:r>
              <a:rPr lang="en-US" sz="2008" spc="100">
                <a:solidFill>
                  <a:srgbClr val="F6E7D8"/>
                </a:solidFill>
                <a:latin typeface="Open Sans Bold"/>
              </a:rPr>
              <a:t>5</a:t>
            </a:r>
          </a:p>
        </p:txBody>
      </p:sp>
      <p:sp>
        <p:nvSpPr>
          <p:cNvPr name="TextBox 25" id="25"/>
          <p:cNvSpPr txBox="true"/>
          <p:nvPr/>
        </p:nvSpPr>
        <p:spPr>
          <a:xfrm rot="0">
            <a:off x="10986846" y="7791571"/>
            <a:ext cx="4339169" cy="611505"/>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rPr>
              <a:t>Áp dụng các chương trình Anti-Virus, Anti-Malware, ...</a:t>
            </a:r>
          </a:p>
        </p:txBody>
      </p:sp>
      <p:grpSp>
        <p:nvGrpSpPr>
          <p:cNvPr name="Group 26" id="26"/>
          <p:cNvGrpSpPr/>
          <p:nvPr/>
        </p:nvGrpSpPr>
        <p:grpSpPr>
          <a:xfrm rot="0">
            <a:off x="10232362" y="7917150"/>
            <a:ext cx="388922" cy="388922"/>
            <a:chOff x="0" y="0"/>
            <a:chExt cx="6350000" cy="6350000"/>
          </a:xfrm>
        </p:grpSpPr>
        <p:sp>
          <p:nvSpPr>
            <p:cNvPr name="Freeform 27" id="2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28" id="28"/>
          <p:cNvSpPr txBox="true"/>
          <p:nvPr/>
        </p:nvSpPr>
        <p:spPr>
          <a:xfrm rot="0">
            <a:off x="10232362" y="7883815"/>
            <a:ext cx="388922" cy="381869"/>
          </a:xfrm>
          <a:prstGeom prst="rect">
            <a:avLst/>
          </a:prstGeom>
        </p:spPr>
        <p:txBody>
          <a:bodyPr anchor="t" rtlCol="false" tIns="0" lIns="0" bIns="0" rIns="0">
            <a:spAutoFit/>
          </a:bodyPr>
          <a:lstStyle/>
          <a:p>
            <a:pPr algn="ctr" marL="0" indent="0" lvl="1">
              <a:lnSpc>
                <a:spcPts val="3153"/>
              </a:lnSpc>
              <a:spcBef>
                <a:spcPct val="0"/>
              </a:spcBef>
            </a:pPr>
            <a:r>
              <a:rPr lang="en-US" sz="2008" spc="100">
                <a:solidFill>
                  <a:srgbClr val="F6E7D8"/>
                </a:solidFill>
                <a:latin typeface="Open Sans Bold"/>
              </a:rPr>
              <a:t>6</a:t>
            </a:r>
          </a:p>
        </p:txBody>
      </p:sp>
      <p:sp>
        <p:nvSpPr>
          <p:cNvPr name="Freeform 29" id="29"/>
          <p:cNvSpPr/>
          <p:nvPr/>
        </p:nvSpPr>
        <p:spPr>
          <a:xfrm flipH="false" flipV="false" rot="0">
            <a:off x="14190759" y="9507506"/>
            <a:ext cx="3810516" cy="602754"/>
          </a:xfrm>
          <a:custGeom>
            <a:avLst/>
            <a:gdLst/>
            <a:ahLst/>
            <a:cxnLst/>
            <a:rect r="r" b="b" t="t" l="l"/>
            <a:pathLst>
              <a:path h="602754" w="3810516">
                <a:moveTo>
                  <a:pt x="0" y="0"/>
                </a:moveTo>
                <a:lnTo>
                  <a:pt x="3810515" y="0"/>
                </a:lnTo>
                <a:lnTo>
                  <a:pt x="3810515" y="602754"/>
                </a:lnTo>
                <a:lnTo>
                  <a:pt x="0" y="6027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false" flipV="false" rot="0">
            <a:off x="16469097" y="173878"/>
            <a:ext cx="1619500" cy="1709645"/>
          </a:xfrm>
          <a:custGeom>
            <a:avLst/>
            <a:gdLst/>
            <a:ahLst/>
            <a:cxnLst/>
            <a:rect r="r" b="b" t="t" l="l"/>
            <a:pathLst>
              <a:path h="1709645" w="1619500">
                <a:moveTo>
                  <a:pt x="0" y="0"/>
                </a:moveTo>
                <a:lnTo>
                  <a:pt x="1619500" y="0"/>
                </a:lnTo>
                <a:lnTo>
                  <a:pt x="1619500" y="1709644"/>
                </a:lnTo>
                <a:lnTo>
                  <a:pt x="0" y="17096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1" id="31"/>
          <p:cNvSpPr/>
          <p:nvPr/>
        </p:nvSpPr>
        <p:spPr>
          <a:xfrm flipH="false" flipV="false" rot="0">
            <a:off x="228951" y="9595148"/>
            <a:ext cx="7315200" cy="515112"/>
          </a:xfrm>
          <a:custGeom>
            <a:avLst/>
            <a:gdLst/>
            <a:ahLst/>
            <a:cxnLst/>
            <a:rect r="r" b="b" t="t" l="l"/>
            <a:pathLst>
              <a:path h="515112" w="7315200">
                <a:moveTo>
                  <a:pt x="0" y="0"/>
                </a:moveTo>
                <a:lnTo>
                  <a:pt x="7315200" y="0"/>
                </a:lnTo>
                <a:lnTo>
                  <a:pt x="7315200" y="515112"/>
                </a:lnTo>
                <a:lnTo>
                  <a:pt x="0" y="51511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grpSp>
        <p:nvGrpSpPr>
          <p:cNvPr name="Group 2" id="2"/>
          <p:cNvGrpSpPr/>
          <p:nvPr/>
        </p:nvGrpSpPr>
        <p:grpSpPr>
          <a:xfrm rot="0">
            <a:off x="10261819" y="4204996"/>
            <a:ext cx="388922" cy="388922"/>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grpSp>
        <p:nvGrpSpPr>
          <p:cNvPr name="Group 4" id="4"/>
          <p:cNvGrpSpPr/>
          <p:nvPr/>
        </p:nvGrpSpPr>
        <p:grpSpPr>
          <a:xfrm rot="0">
            <a:off x="10261819" y="5020089"/>
            <a:ext cx="388922" cy="388922"/>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grpSp>
        <p:nvGrpSpPr>
          <p:cNvPr name="Group 6" id="6"/>
          <p:cNvGrpSpPr/>
          <p:nvPr/>
        </p:nvGrpSpPr>
        <p:grpSpPr>
          <a:xfrm rot="0">
            <a:off x="10261819" y="5875736"/>
            <a:ext cx="388922" cy="388922"/>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grpSp>
        <p:nvGrpSpPr>
          <p:cNvPr name="Group 8" id="8"/>
          <p:cNvGrpSpPr/>
          <p:nvPr/>
        </p:nvGrpSpPr>
        <p:grpSpPr>
          <a:xfrm rot="0">
            <a:off x="10261819" y="6693283"/>
            <a:ext cx="388922" cy="388922"/>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grpSp>
        <p:nvGrpSpPr>
          <p:cNvPr name="Group 10" id="10"/>
          <p:cNvGrpSpPr/>
          <p:nvPr/>
        </p:nvGrpSpPr>
        <p:grpSpPr>
          <a:xfrm rot="0">
            <a:off x="10261819" y="7510830"/>
            <a:ext cx="388922" cy="388922"/>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pic>
        <p:nvPicPr>
          <p:cNvPr name="Picture 12" id="12"/>
          <p:cNvPicPr>
            <a:picLocks noChangeAspect="true"/>
          </p:cNvPicPr>
          <p:nvPr/>
        </p:nvPicPr>
        <p:blipFill>
          <a:blip r:embed="rId2"/>
          <a:srcRect l="0" t="0" r="0" b="0"/>
          <a:stretch>
            <a:fillRect/>
          </a:stretch>
        </p:blipFill>
        <p:spPr>
          <a:xfrm flipH="false" flipV="false" rot="0">
            <a:off x="2413392" y="4593918"/>
            <a:ext cx="3620955" cy="3752285"/>
          </a:xfrm>
          <a:prstGeom prst="rect">
            <a:avLst/>
          </a:prstGeom>
        </p:spPr>
      </p:pic>
      <p:sp>
        <p:nvSpPr>
          <p:cNvPr name="TextBox 13" id="13"/>
          <p:cNvSpPr txBox="true"/>
          <p:nvPr/>
        </p:nvSpPr>
        <p:spPr>
          <a:xfrm rot="0">
            <a:off x="1028700" y="1085850"/>
            <a:ext cx="15440397" cy="1158875"/>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sap Bold"/>
              </a:rPr>
              <a:t>BIỆN PHÁP PHÒNG TRÁNH</a:t>
            </a:r>
            <a:r>
              <a:rPr lang="en-US" sz="8000" spc="160">
                <a:solidFill>
                  <a:srgbClr val="F6E7D8"/>
                </a:solidFill>
                <a:latin typeface="Asap"/>
              </a:rPr>
              <a:t> </a:t>
            </a:r>
          </a:p>
        </p:txBody>
      </p:sp>
      <p:sp>
        <p:nvSpPr>
          <p:cNvPr name="Freeform 14" id="14"/>
          <p:cNvSpPr/>
          <p:nvPr/>
        </p:nvSpPr>
        <p:spPr>
          <a:xfrm flipH="false" flipV="false" rot="0">
            <a:off x="14190759" y="9507506"/>
            <a:ext cx="3810516" cy="602754"/>
          </a:xfrm>
          <a:custGeom>
            <a:avLst/>
            <a:gdLst/>
            <a:ahLst/>
            <a:cxnLst/>
            <a:rect r="r" b="b" t="t" l="l"/>
            <a:pathLst>
              <a:path h="602754" w="3810516">
                <a:moveTo>
                  <a:pt x="0" y="0"/>
                </a:moveTo>
                <a:lnTo>
                  <a:pt x="3810515" y="0"/>
                </a:lnTo>
                <a:lnTo>
                  <a:pt x="3810515" y="602754"/>
                </a:lnTo>
                <a:lnTo>
                  <a:pt x="0" y="6027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5" id="15"/>
          <p:cNvSpPr/>
          <p:nvPr/>
        </p:nvSpPr>
        <p:spPr>
          <a:xfrm flipH="false" flipV="false" rot="0">
            <a:off x="16469097" y="173878"/>
            <a:ext cx="1619500" cy="1709645"/>
          </a:xfrm>
          <a:custGeom>
            <a:avLst/>
            <a:gdLst/>
            <a:ahLst/>
            <a:cxnLst/>
            <a:rect r="r" b="b" t="t" l="l"/>
            <a:pathLst>
              <a:path h="1709645" w="1619500">
                <a:moveTo>
                  <a:pt x="0" y="0"/>
                </a:moveTo>
                <a:lnTo>
                  <a:pt x="1619500" y="0"/>
                </a:lnTo>
                <a:lnTo>
                  <a:pt x="1619500" y="1709644"/>
                </a:lnTo>
                <a:lnTo>
                  <a:pt x="0" y="17096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228951" y="9595148"/>
            <a:ext cx="7315200" cy="515112"/>
          </a:xfrm>
          <a:custGeom>
            <a:avLst/>
            <a:gdLst/>
            <a:ahLst/>
            <a:cxnLst/>
            <a:rect r="r" b="b" t="t" l="l"/>
            <a:pathLst>
              <a:path h="515112" w="7315200">
                <a:moveTo>
                  <a:pt x="0" y="0"/>
                </a:moveTo>
                <a:lnTo>
                  <a:pt x="7315200" y="0"/>
                </a:lnTo>
                <a:lnTo>
                  <a:pt x="7315200" y="515112"/>
                </a:lnTo>
                <a:lnTo>
                  <a:pt x="0" y="51511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7" id="17"/>
          <p:cNvSpPr txBox="true"/>
          <p:nvPr/>
        </p:nvSpPr>
        <p:spPr>
          <a:xfrm rot="0">
            <a:off x="1591616" y="2939947"/>
            <a:ext cx="5676900" cy="763270"/>
          </a:xfrm>
          <a:prstGeom prst="rect">
            <a:avLst/>
          </a:prstGeom>
        </p:spPr>
        <p:txBody>
          <a:bodyPr anchor="t" rtlCol="false" tIns="0" lIns="0" bIns="0" rIns="0">
            <a:spAutoFit/>
          </a:bodyPr>
          <a:lstStyle/>
          <a:p>
            <a:pPr algn="l" marL="0" indent="0" lvl="0">
              <a:lnSpc>
                <a:spcPts val="3079"/>
              </a:lnSpc>
              <a:spcBef>
                <a:spcPct val="0"/>
              </a:spcBef>
            </a:pPr>
            <a:r>
              <a:rPr lang="en-US" sz="2199" spc="43">
                <a:solidFill>
                  <a:srgbClr val="F6E7D8"/>
                </a:solidFill>
                <a:latin typeface="Open Sans"/>
              </a:rPr>
              <a:t>Một vài biện pháp khác có thể được kể tới.</a:t>
            </a:r>
          </a:p>
        </p:txBody>
      </p:sp>
      <p:sp>
        <p:nvSpPr>
          <p:cNvPr name="TextBox 18" id="18"/>
          <p:cNvSpPr txBox="true"/>
          <p:nvPr/>
        </p:nvSpPr>
        <p:spPr>
          <a:xfrm rot="0">
            <a:off x="11016302" y="4079417"/>
            <a:ext cx="4963526" cy="611505"/>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rPr>
              <a:t>Cập nhật các bản vá quan trọng theo khuyến nghị của nhà phát hành.</a:t>
            </a:r>
          </a:p>
        </p:txBody>
      </p:sp>
      <p:sp>
        <p:nvSpPr>
          <p:cNvPr name="TextBox 19" id="19"/>
          <p:cNvSpPr txBox="true"/>
          <p:nvPr/>
        </p:nvSpPr>
        <p:spPr>
          <a:xfrm rot="0">
            <a:off x="10261819" y="4171661"/>
            <a:ext cx="388922" cy="381869"/>
          </a:xfrm>
          <a:prstGeom prst="rect">
            <a:avLst/>
          </a:prstGeom>
        </p:spPr>
        <p:txBody>
          <a:bodyPr anchor="t" rtlCol="false" tIns="0" lIns="0" bIns="0" rIns="0">
            <a:spAutoFit/>
          </a:bodyPr>
          <a:lstStyle/>
          <a:p>
            <a:pPr algn="ctr" marL="0" indent="0" lvl="1">
              <a:lnSpc>
                <a:spcPts val="3153"/>
              </a:lnSpc>
              <a:spcBef>
                <a:spcPct val="0"/>
              </a:spcBef>
            </a:pPr>
            <a:r>
              <a:rPr lang="en-US" sz="2008" spc="100" u="none">
                <a:solidFill>
                  <a:srgbClr val="F6E7D8"/>
                </a:solidFill>
                <a:latin typeface="Open Sans Bold"/>
              </a:rPr>
              <a:t>1</a:t>
            </a:r>
          </a:p>
        </p:txBody>
      </p:sp>
      <p:sp>
        <p:nvSpPr>
          <p:cNvPr name="TextBox 20" id="20"/>
          <p:cNvSpPr txBox="true"/>
          <p:nvPr/>
        </p:nvSpPr>
        <p:spPr>
          <a:xfrm rot="0">
            <a:off x="11016302" y="4894510"/>
            <a:ext cx="4963526" cy="611505"/>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rPr>
              <a:t>Mã hóa kết nối hoặc whitelist các kết nối nếu có thể để tránh việc nghe lén</a:t>
            </a:r>
          </a:p>
        </p:txBody>
      </p:sp>
      <p:sp>
        <p:nvSpPr>
          <p:cNvPr name="TextBox 21" id="21"/>
          <p:cNvSpPr txBox="true"/>
          <p:nvPr/>
        </p:nvSpPr>
        <p:spPr>
          <a:xfrm rot="0">
            <a:off x="10261819" y="4986754"/>
            <a:ext cx="388922" cy="381869"/>
          </a:xfrm>
          <a:prstGeom prst="rect">
            <a:avLst/>
          </a:prstGeom>
        </p:spPr>
        <p:txBody>
          <a:bodyPr anchor="t" rtlCol="false" tIns="0" lIns="0" bIns="0" rIns="0">
            <a:spAutoFit/>
          </a:bodyPr>
          <a:lstStyle/>
          <a:p>
            <a:pPr algn="ctr" marL="0" indent="0" lvl="1">
              <a:lnSpc>
                <a:spcPts val="3153"/>
              </a:lnSpc>
              <a:spcBef>
                <a:spcPct val="0"/>
              </a:spcBef>
            </a:pPr>
            <a:r>
              <a:rPr lang="en-US" sz="2008" spc="100">
                <a:solidFill>
                  <a:srgbClr val="F6E7D8"/>
                </a:solidFill>
                <a:latin typeface="Open Sans Bold"/>
              </a:rPr>
              <a:t>2</a:t>
            </a:r>
          </a:p>
        </p:txBody>
      </p:sp>
      <p:sp>
        <p:nvSpPr>
          <p:cNvPr name="TextBox 22" id="22"/>
          <p:cNvSpPr txBox="true"/>
          <p:nvPr/>
        </p:nvSpPr>
        <p:spPr>
          <a:xfrm rot="0">
            <a:off x="11016302" y="5592995"/>
            <a:ext cx="4339169" cy="92583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rPr>
              <a:t>Quản lý các account đặc quyền (root, administrator, các account sudo, ...) trên các hệ thống </a:t>
            </a:r>
          </a:p>
        </p:txBody>
      </p:sp>
      <p:sp>
        <p:nvSpPr>
          <p:cNvPr name="TextBox 23" id="23"/>
          <p:cNvSpPr txBox="true"/>
          <p:nvPr/>
        </p:nvSpPr>
        <p:spPr>
          <a:xfrm rot="0">
            <a:off x="10261819" y="5842402"/>
            <a:ext cx="388922" cy="381869"/>
          </a:xfrm>
          <a:prstGeom prst="rect">
            <a:avLst/>
          </a:prstGeom>
        </p:spPr>
        <p:txBody>
          <a:bodyPr anchor="t" rtlCol="false" tIns="0" lIns="0" bIns="0" rIns="0">
            <a:spAutoFit/>
          </a:bodyPr>
          <a:lstStyle/>
          <a:p>
            <a:pPr algn="ctr" marL="0" indent="0" lvl="1">
              <a:lnSpc>
                <a:spcPts val="3153"/>
              </a:lnSpc>
              <a:spcBef>
                <a:spcPct val="0"/>
              </a:spcBef>
            </a:pPr>
            <a:r>
              <a:rPr lang="en-US" sz="2008" spc="100">
                <a:solidFill>
                  <a:srgbClr val="F6E7D8"/>
                </a:solidFill>
                <a:latin typeface="Open Sans Bold"/>
              </a:rPr>
              <a:t>3</a:t>
            </a:r>
          </a:p>
        </p:txBody>
      </p:sp>
      <p:sp>
        <p:nvSpPr>
          <p:cNvPr name="TextBox 24" id="24"/>
          <p:cNvSpPr txBox="true"/>
          <p:nvPr/>
        </p:nvSpPr>
        <p:spPr>
          <a:xfrm rot="0">
            <a:off x="11016302" y="6724867"/>
            <a:ext cx="4729053" cy="29718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rPr>
              <a:t>Áp dụng 2FA cho các kết nối vào hệ thống</a:t>
            </a:r>
          </a:p>
        </p:txBody>
      </p:sp>
      <p:sp>
        <p:nvSpPr>
          <p:cNvPr name="TextBox 25" id="25"/>
          <p:cNvSpPr txBox="true"/>
          <p:nvPr/>
        </p:nvSpPr>
        <p:spPr>
          <a:xfrm rot="0">
            <a:off x="10261819" y="6659949"/>
            <a:ext cx="388922" cy="381869"/>
          </a:xfrm>
          <a:prstGeom prst="rect">
            <a:avLst/>
          </a:prstGeom>
        </p:spPr>
        <p:txBody>
          <a:bodyPr anchor="t" rtlCol="false" tIns="0" lIns="0" bIns="0" rIns="0">
            <a:spAutoFit/>
          </a:bodyPr>
          <a:lstStyle/>
          <a:p>
            <a:pPr algn="ctr" marL="0" indent="0" lvl="1">
              <a:lnSpc>
                <a:spcPts val="3153"/>
              </a:lnSpc>
              <a:spcBef>
                <a:spcPct val="0"/>
              </a:spcBef>
            </a:pPr>
            <a:r>
              <a:rPr lang="en-US" sz="2008" spc="100">
                <a:solidFill>
                  <a:srgbClr val="F6E7D8"/>
                </a:solidFill>
                <a:latin typeface="Open Sans Bold"/>
              </a:rPr>
              <a:t>4</a:t>
            </a:r>
          </a:p>
        </p:txBody>
      </p:sp>
      <p:sp>
        <p:nvSpPr>
          <p:cNvPr name="TextBox 26" id="26"/>
          <p:cNvSpPr txBox="true"/>
          <p:nvPr/>
        </p:nvSpPr>
        <p:spPr>
          <a:xfrm rot="0">
            <a:off x="11016302" y="7385251"/>
            <a:ext cx="4339169" cy="611505"/>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rPr>
              <a:t>Chủ động trong việc tự rà quét, dò quét để phát hiện sớm các lỗ hổng</a:t>
            </a:r>
          </a:p>
        </p:txBody>
      </p:sp>
      <p:sp>
        <p:nvSpPr>
          <p:cNvPr name="TextBox 27" id="27"/>
          <p:cNvSpPr txBox="true"/>
          <p:nvPr/>
        </p:nvSpPr>
        <p:spPr>
          <a:xfrm rot="0">
            <a:off x="10261819" y="7477496"/>
            <a:ext cx="388922" cy="381869"/>
          </a:xfrm>
          <a:prstGeom prst="rect">
            <a:avLst/>
          </a:prstGeom>
        </p:spPr>
        <p:txBody>
          <a:bodyPr anchor="t" rtlCol="false" tIns="0" lIns="0" bIns="0" rIns="0">
            <a:spAutoFit/>
          </a:bodyPr>
          <a:lstStyle/>
          <a:p>
            <a:pPr algn="ctr" marL="0" indent="0" lvl="1">
              <a:lnSpc>
                <a:spcPts val="3153"/>
              </a:lnSpc>
              <a:spcBef>
                <a:spcPct val="0"/>
              </a:spcBef>
            </a:pPr>
            <a:r>
              <a:rPr lang="en-US" sz="2008" spc="100">
                <a:solidFill>
                  <a:srgbClr val="F6E7D8"/>
                </a:solidFill>
                <a:latin typeface="Open Sans Bold"/>
              </a:rPr>
              <a:t>5</a:t>
            </a:r>
          </a:p>
        </p:txBody>
      </p:sp>
      <p:grpSp>
        <p:nvGrpSpPr>
          <p:cNvPr name="Group 28" id="28"/>
          <p:cNvGrpSpPr/>
          <p:nvPr/>
        </p:nvGrpSpPr>
        <p:grpSpPr>
          <a:xfrm rot="0">
            <a:off x="10261819" y="8253931"/>
            <a:ext cx="388922" cy="388922"/>
            <a:chOff x="0" y="0"/>
            <a:chExt cx="6350000" cy="6350000"/>
          </a:xfrm>
        </p:grpSpPr>
        <p:sp>
          <p:nvSpPr>
            <p:cNvPr name="Freeform 29" id="2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30" id="30"/>
          <p:cNvSpPr txBox="true"/>
          <p:nvPr/>
        </p:nvSpPr>
        <p:spPr>
          <a:xfrm rot="0">
            <a:off x="11016302" y="8285515"/>
            <a:ext cx="4339169" cy="29718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rPr>
              <a:t>Gia cố hệ thống (OS Hardening)</a:t>
            </a:r>
          </a:p>
        </p:txBody>
      </p:sp>
      <p:sp>
        <p:nvSpPr>
          <p:cNvPr name="TextBox 31" id="31"/>
          <p:cNvSpPr txBox="true"/>
          <p:nvPr/>
        </p:nvSpPr>
        <p:spPr>
          <a:xfrm rot="0">
            <a:off x="10261819" y="8220597"/>
            <a:ext cx="388922" cy="381869"/>
          </a:xfrm>
          <a:prstGeom prst="rect">
            <a:avLst/>
          </a:prstGeom>
        </p:spPr>
        <p:txBody>
          <a:bodyPr anchor="t" rtlCol="false" tIns="0" lIns="0" bIns="0" rIns="0">
            <a:spAutoFit/>
          </a:bodyPr>
          <a:lstStyle/>
          <a:p>
            <a:pPr algn="ctr" marL="0" indent="0" lvl="1">
              <a:lnSpc>
                <a:spcPts val="3153"/>
              </a:lnSpc>
              <a:spcBef>
                <a:spcPct val="0"/>
              </a:spcBef>
            </a:pPr>
            <a:r>
              <a:rPr lang="en-US" sz="2008" spc="100">
                <a:solidFill>
                  <a:srgbClr val="F6E7D8"/>
                </a:solidFill>
                <a:latin typeface="Open Sans Bold"/>
              </a:rPr>
              <a:t>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DAGGB2GHORo</dc:identifier>
  <dcterms:modified xsi:type="dcterms:W3CDTF">2011-08-01T06:04:30Z</dcterms:modified>
  <cp:revision>1</cp:revision>
  <dc:title>APT</dc:title>
</cp:coreProperties>
</file>