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3" r:id="rId6"/>
    <p:sldId id="264" r:id="rId7"/>
    <p:sldId id="266" r:id="rId8"/>
    <p:sldId id="267" r:id="rId9"/>
    <p:sldId id="268" r:id="rId10"/>
    <p:sldId id="269" r:id="rId11"/>
    <p:sldId id="270" r:id="rId12"/>
    <p:sldId id="275" r:id="rId13"/>
    <p:sldId id="276" r:id="rId14"/>
    <p:sldId id="260" r:id="rId15"/>
    <p:sldId id="272" r:id="rId16"/>
    <p:sldId id="273" r:id="rId17"/>
    <p:sldId id="274" r:id="rId18"/>
    <p:sldId id="262" r:id="rId1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3" d="100"/>
          <a:sy n="73" d="100"/>
        </p:scale>
        <p:origin x="485"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80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98935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621169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23484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480420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767340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626748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190850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4128171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407937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397451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24529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80042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443166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823793"/>
            <a:ext cx="7477601" cy="3832860"/>
          </a:xfrm>
          <a:prstGeom prst="rect">
            <a:avLst/>
          </a:prstGeom>
          <a:noFill/>
          <a:ln/>
        </p:spPr>
        <p:txBody>
          <a:bodyPr wrap="square" rtlCol="0" anchor="t"/>
          <a:lstStyle/>
          <a:p>
            <a:pPr marL="0" indent="0">
              <a:lnSpc>
                <a:spcPts val="7545"/>
              </a:lnSpc>
              <a:buNone/>
            </a:pPr>
            <a:r>
              <a:rPr lang="en-US" sz="6036" b="1" dirty="0">
                <a:solidFill>
                  <a:srgbClr val="333F70"/>
                </a:solidFill>
                <a:latin typeface="Times New Roman" panose="02020603050405020304" pitchFamily="18" charset="0"/>
                <a:ea typeface="Unbounded" pitchFamily="34" charset="-122"/>
                <a:cs typeface="Times New Roman" panose="02020603050405020304" pitchFamily="18" charset="0"/>
              </a:rPr>
              <a:t>Rủi ro an toàn thông tin và cách phòng ngừa</a:t>
            </a:r>
            <a:endParaRPr lang="en-US" sz="6036" dirty="0">
              <a:latin typeface="Times New Roman" panose="02020603050405020304" pitchFamily="18" charset="0"/>
              <a:cs typeface="Times New Roman" panose="02020603050405020304" pitchFamily="18" charset="0"/>
            </a:endParaRPr>
          </a:p>
        </p:txBody>
      </p:sp>
      <p:sp>
        <p:nvSpPr>
          <p:cNvPr id="6" name="Text 3"/>
          <p:cNvSpPr/>
          <p:nvPr/>
        </p:nvSpPr>
        <p:spPr>
          <a:xfrm>
            <a:off x="6319599" y="4989909"/>
            <a:ext cx="7477601" cy="1777008"/>
          </a:xfrm>
          <a:prstGeom prst="rect">
            <a:avLst/>
          </a:prstGeom>
          <a:noFill/>
          <a:ln/>
        </p:spPr>
        <p:txBody>
          <a:bodyPr wrap="square" rtlCol="0" anchor="t"/>
          <a:lstStyle/>
          <a:p>
            <a:pPr algn="just">
              <a:lnSpc>
                <a:spcPts val="2799"/>
              </a:lnSpc>
            </a:pP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vi-VN" sz="1750" dirty="0">
                <a:solidFill>
                  <a:srgbClr val="333F70"/>
                </a:solidFill>
                <a:latin typeface="Times New Roman" panose="02020603050405020304" pitchFamily="18" charset="0"/>
                <a:ea typeface="Open Sans" pitchFamily="34" charset="-122"/>
                <a:cs typeface="Times New Roman" panose="02020603050405020304" pitchFamily="18" charset="0"/>
              </a:rPr>
              <a:t>Rủi ro mất ATTT là những nguy cơ tiềm ẩn có thể gây tổn hại đến hệ thống thông tin, bao gồm dữ liệu, phần mềm, phần cứng và mạng lưới. Những rủi ro này có thể đến từ nhiều nguồn khác nhau, như tin tặc, phần mềm độc hại, lỗi của con người và thiên tai</a:t>
            </a:r>
            <a:r>
              <a:rPr lang="vi-VN" sz="1750" dirty="0" smtClean="0">
                <a:solidFill>
                  <a:srgbClr val="333F70"/>
                </a:solidFill>
                <a:latin typeface="Times New Roman" panose="02020603050405020304" pitchFamily="18" charset="0"/>
                <a:ea typeface="Open Sans" pitchFamily="34" charset="-122"/>
                <a:cs typeface="Times New Roman" panose="02020603050405020304" pitchFamily="18" charset="0"/>
              </a:rPr>
              <a:t>.</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Giảm</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thiểu</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rủi</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ro</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ATTT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đòi</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hỏi</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một</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tiếp</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cận</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toàn</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diện</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bao</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gồm</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một</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số</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biện</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pháp</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như</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xác</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thực</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kiểm</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soát</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truy</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cập</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và</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mã</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hóa</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dữ</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liệu</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a:t>
            </a:r>
            <a:endParaRPr lang="en-US" sz="1750" dirty="0">
              <a:latin typeface="Times New Roman" panose="02020603050405020304" pitchFamily="18" charset="0"/>
              <a:cs typeface="Times New Roman" panose="02020603050405020304" pitchFamily="18" charset="0"/>
            </a:endParaRPr>
          </a:p>
        </p:txBody>
      </p:sp>
      <p:sp>
        <p:nvSpPr>
          <p:cNvPr id="7" name="Shape 4"/>
          <p:cNvSpPr/>
          <p:nvPr/>
        </p:nvSpPr>
        <p:spPr>
          <a:xfrm>
            <a:off x="6319599" y="7033498"/>
            <a:ext cx="355402" cy="355402"/>
          </a:xfrm>
          <a:prstGeom prst="roundRect">
            <a:avLst>
              <a:gd name="adj" fmla="val 25726039"/>
            </a:avLst>
          </a:prstGeom>
          <a:noFill/>
          <a:ln w="7620">
            <a:solidFill>
              <a:srgbClr val="FFFFFF"/>
            </a:solidFill>
            <a:prstDash val="solid"/>
          </a:ln>
        </p:spPr>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43423" y="0"/>
            <a:ext cx="14630400" cy="8229600"/>
          </a:xfrm>
          <a:prstGeom prst="rect">
            <a:avLst/>
          </a:prstGeom>
          <a:solidFill>
            <a:srgbClr val="FFFFFF"/>
          </a:solidFill>
          <a:ln/>
        </p:spPr>
      </p:sp>
      <p:sp>
        <p:nvSpPr>
          <p:cNvPr id="5" name="TextBox 4"/>
          <p:cNvSpPr txBox="1"/>
          <p:nvPr/>
        </p:nvSpPr>
        <p:spPr>
          <a:xfrm>
            <a:off x="968920" y="794249"/>
            <a:ext cx="4361793" cy="646331"/>
          </a:xfrm>
          <a:prstGeom prst="rect">
            <a:avLst/>
          </a:prstGeom>
          <a:noFill/>
        </p:spPr>
        <p:txBody>
          <a:bodyPr wrap="square" rtlCol="0">
            <a:spAutoFit/>
          </a:bodyPr>
          <a:lstStyle/>
          <a:p>
            <a:r>
              <a:rPr lang="en-US" sz="3600" b="1" u="sng" dirty="0" err="1" smtClean="0">
                <a:latin typeface="Times New Roman" panose="02020603050405020304" pitchFamily="18" charset="0"/>
                <a:cs typeface="Times New Roman" panose="02020603050405020304" pitchFamily="18" charset="0"/>
              </a:rPr>
              <a:t>Bằng</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chứng</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thực</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tế</a:t>
            </a:r>
            <a:endParaRPr lang="en-US" sz="36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749082" y="1599536"/>
            <a:ext cx="6146266" cy="6154322"/>
          </a:xfrm>
          <a:prstGeom prst="rect">
            <a:avLst/>
          </a:prstGeom>
        </p:spPr>
      </p:pic>
      <p:sp>
        <p:nvSpPr>
          <p:cNvPr id="8" name="Rectangle 7"/>
          <p:cNvSpPr/>
          <p:nvPr/>
        </p:nvSpPr>
        <p:spPr>
          <a:xfrm>
            <a:off x="5023945" y="4382814"/>
            <a:ext cx="1534510" cy="13663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Rectangle 9"/>
          <p:cNvSpPr/>
          <p:nvPr/>
        </p:nvSpPr>
        <p:spPr>
          <a:xfrm>
            <a:off x="7959646" y="4330263"/>
            <a:ext cx="1534510" cy="13663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Rectangle 14"/>
          <p:cNvSpPr/>
          <p:nvPr/>
        </p:nvSpPr>
        <p:spPr>
          <a:xfrm>
            <a:off x="5023945" y="5931702"/>
            <a:ext cx="1534510" cy="13663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Rectangle 16"/>
          <p:cNvSpPr/>
          <p:nvPr/>
        </p:nvSpPr>
        <p:spPr>
          <a:xfrm>
            <a:off x="5023945" y="7412273"/>
            <a:ext cx="1534510" cy="13663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8" name="Rectangle 17"/>
          <p:cNvSpPr/>
          <p:nvPr/>
        </p:nvSpPr>
        <p:spPr>
          <a:xfrm>
            <a:off x="7959646" y="7412273"/>
            <a:ext cx="1534510" cy="13663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9" name="Rectangle 18"/>
          <p:cNvSpPr/>
          <p:nvPr/>
        </p:nvSpPr>
        <p:spPr>
          <a:xfrm>
            <a:off x="7959646" y="5863385"/>
            <a:ext cx="1534510" cy="13663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extLst>
      <p:ext uri="{BB962C8B-B14F-4D97-AF65-F5344CB8AC3E}">
        <p14:creationId xmlns:p14="http://schemas.microsoft.com/office/powerpoint/2010/main" val="3797416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43423" y="0"/>
            <a:ext cx="14630400" cy="8229600"/>
          </a:xfrm>
          <a:prstGeom prst="rect">
            <a:avLst/>
          </a:prstGeom>
          <a:solidFill>
            <a:srgbClr val="FFFFFF"/>
          </a:solidFill>
          <a:ln/>
        </p:spPr>
      </p:sp>
      <p:sp>
        <p:nvSpPr>
          <p:cNvPr id="5" name="TextBox 4"/>
          <p:cNvSpPr txBox="1"/>
          <p:nvPr/>
        </p:nvSpPr>
        <p:spPr>
          <a:xfrm>
            <a:off x="968920" y="794249"/>
            <a:ext cx="4361793" cy="646331"/>
          </a:xfrm>
          <a:prstGeom prst="rect">
            <a:avLst/>
          </a:prstGeom>
          <a:noFill/>
        </p:spPr>
        <p:txBody>
          <a:bodyPr wrap="square" rtlCol="0">
            <a:spAutoFit/>
          </a:bodyPr>
          <a:lstStyle/>
          <a:p>
            <a:r>
              <a:rPr lang="en-US" sz="3600" b="1" u="sng" dirty="0" err="1" smtClean="0">
                <a:latin typeface="Times New Roman" panose="02020603050405020304" pitchFamily="18" charset="0"/>
                <a:cs typeface="Times New Roman" panose="02020603050405020304" pitchFamily="18" charset="0"/>
              </a:rPr>
              <a:t>Biện</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pháp</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xử</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lý</a:t>
            </a:r>
            <a:endParaRPr lang="en-US" sz="36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61241" y="2438400"/>
            <a:ext cx="13043338" cy="3046988"/>
          </a:xfrm>
          <a:prstGeom prst="rect">
            <a:avLst/>
          </a:prstGeom>
          <a:noFill/>
        </p:spPr>
        <p:txBody>
          <a:bodyPr wrap="square" rtlCol="0">
            <a:spAutoFit/>
          </a:bodyPr>
          <a:lstStyle/>
          <a:p>
            <a:pPr marL="285750" indent="-285750" algn="just">
              <a:buFontTx/>
              <a:buChar char="-"/>
            </a:pP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đội</a:t>
            </a:r>
            <a:r>
              <a:rPr lang="en-US" sz="2400" dirty="0" smtClean="0">
                <a:latin typeface="Times New Roman" panose="02020603050405020304" pitchFamily="18" charset="0"/>
                <a:cs typeface="Times New Roman" panose="02020603050405020304" pitchFamily="18" charset="0"/>
              </a:rPr>
              <a:t> Code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hồi</a:t>
            </a:r>
            <a:r>
              <a:rPr lang="en-US" sz="2400" dirty="0" smtClean="0">
                <a:latin typeface="Times New Roman" panose="02020603050405020304" pitchFamily="18" charset="0"/>
                <a:cs typeface="Times New Roman" panose="02020603050405020304" pitchFamily="18" charset="0"/>
              </a:rPr>
              <a:t> app </a:t>
            </a:r>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đóng</a:t>
            </a:r>
            <a:r>
              <a:rPr lang="en-US" sz="2400" dirty="0" smtClean="0">
                <a:latin typeface="Times New Roman" panose="02020603050405020304" pitchFamily="18" charset="0"/>
                <a:cs typeface="Times New Roman" panose="02020603050405020304" pitchFamily="18" charset="0"/>
              </a:rPr>
              <a:t> app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nghiêm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trọng</a:t>
            </a:r>
            <a:r>
              <a:rPr lang="en-US" sz="24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đôi</a:t>
            </a:r>
            <a:r>
              <a:rPr lang="en-US" sz="2400" dirty="0" smtClean="0">
                <a:latin typeface="Times New Roman" panose="02020603050405020304" pitchFamily="18" charset="0"/>
                <a:cs typeface="Times New Roman" panose="02020603050405020304" pitchFamily="18" charset="0"/>
              </a:rPr>
              <a:t> Code </a:t>
            </a:r>
            <a:r>
              <a:rPr lang="en-US" sz="2400" dirty="0" err="1" smtClean="0">
                <a:latin typeface="Times New Roman" panose="02020603050405020304" pitchFamily="18" charset="0"/>
                <a:cs typeface="Times New Roman" panose="02020603050405020304" pitchFamily="18" charset="0"/>
              </a:rPr>
              <a:t>kiểm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chuyển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app.</a:t>
            </a:r>
          </a:p>
          <a:p>
            <a:pPr marL="285750" indent="-285750" algn="just">
              <a:buFontTx/>
              <a:buChar char="-"/>
            </a:pP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hủy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TransID</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nhau</a:t>
            </a:r>
            <a:r>
              <a:rPr lang="en-US" sz="24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400" dirty="0" err="1" smtClean="0">
                <a:latin typeface="Times New Roman" panose="02020603050405020304" pitchFamily="18" charset="0"/>
                <a:cs typeface="Times New Roman" panose="02020603050405020304" pitchFamily="18" charset="0"/>
              </a:rPr>
              <a:t>Đề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đội</a:t>
            </a:r>
            <a:r>
              <a:rPr lang="en-US" sz="2400" dirty="0" smtClean="0">
                <a:latin typeface="Times New Roman" panose="02020603050405020304" pitchFamily="18" charset="0"/>
                <a:cs typeface="Times New Roman" panose="02020603050405020304" pitchFamily="18" charset="0"/>
              </a:rPr>
              <a:t> Code </a:t>
            </a:r>
            <a:r>
              <a:rPr lang="en-US" sz="2400" dirty="0" err="1" smtClean="0">
                <a:latin typeface="Times New Roman" panose="02020603050405020304" pitchFamily="18" charset="0"/>
                <a:cs typeface="Times New Roman" panose="02020603050405020304" pitchFamily="18" charset="0"/>
              </a:rPr>
              <a:t>biện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lỗi</a:t>
            </a:r>
            <a:r>
              <a:rPr lang="en-US" sz="2400" dirty="0" smtClean="0">
                <a:latin typeface="Times New Roman" panose="02020603050405020304" pitchFamily="18" charset="0"/>
                <a:cs typeface="Times New Roman" panose="02020603050405020304" pitchFamily="18" charset="0"/>
              </a:rPr>
              <a:t> Replay Attack s</a:t>
            </a:r>
            <a:r>
              <a:rPr lang="vi-VN" sz="2400" dirty="0" smtClean="0">
                <a:latin typeface="Times New Roman" panose="02020603050405020304" pitchFamily="18" charset="0"/>
                <a:cs typeface="Times New Roman" panose="02020603050405020304" pitchFamily="18" charset="0"/>
              </a:rPr>
              <a:t>ử </a:t>
            </a:r>
            <a:r>
              <a:rPr lang="vi-VN" sz="2400" dirty="0">
                <a:latin typeface="Times New Roman" panose="02020603050405020304" pitchFamily="18" charset="0"/>
                <a:cs typeface="Times New Roman" panose="02020603050405020304" pitchFamily="18" charset="0"/>
              </a:rPr>
              <a:t>dụng </a:t>
            </a:r>
            <a:r>
              <a:rPr lang="vi-VN" sz="2400" b="1" dirty="0">
                <a:latin typeface="Times New Roman" panose="02020603050405020304" pitchFamily="18" charset="0"/>
                <a:cs typeface="Times New Roman" panose="02020603050405020304" pitchFamily="18" charset="0"/>
              </a:rPr>
              <a:t>nonce</a:t>
            </a:r>
            <a:r>
              <a:rPr lang="vi-VN" sz="2400" dirty="0">
                <a:latin typeface="Times New Roman" panose="02020603050405020304" pitchFamily="18" charset="0"/>
                <a:cs typeface="Times New Roman" panose="02020603050405020304" pitchFamily="18" charset="0"/>
              </a:rPr>
              <a:t>: Nonce là một giá trị ngẫu nhiên được tạo ra cho mỗi giao dịch. Khi một giao dịch được phát lại, nonce sẽ không hợp lệ và giao dịch sẽ bị từ </a:t>
            </a:r>
            <a:r>
              <a:rPr lang="vi-VN" sz="2400" dirty="0" smtClean="0">
                <a:latin typeface="Times New Roman" panose="02020603050405020304" pitchFamily="18" charset="0"/>
                <a:cs typeface="Times New Roman" panose="02020603050405020304" pitchFamily="18" charset="0"/>
              </a:rPr>
              <a:t>chối</a:t>
            </a:r>
            <a:r>
              <a:rPr lang="en-US" sz="24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400" dirty="0" err="1" smtClean="0">
                <a:latin typeface="Times New Roman" panose="02020603050405020304" pitchFamily="18" charset="0"/>
                <a:cs typeface="Times New Roman" panose="02020603050405020304" pitchFamily="18" charset="0"/>
              </a:rPr>
              <a:t>Họp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rút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nghiệm</a:t>
            </a:r>
            <a:r>
              <a:rPr lang="en-US" sz="2400" dirty="0" smtClean="0">
                <a:latin typeface="Times New Roman" panose="02020603050405020304" pitchFamily="18" charset="0"/>
                <a:cs typeface="Times New Roman" panose="02020603050405020304" pitchFamily="18" charset="0"/>
              </a:rPr>
              <a:t>.</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extLst>
      <p:ext uri="{BB962C8B-B14F-4D97-AF65-F5344CB8AC3E}">
        <p14:creationId xmlns:p14="http://schemas.microsoft.com/office/powerpoint/2010/main" val="1358179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436370"/>
            <a:ext cx="10554414" cy="1388745"/>
          </a:xfrm>
          <a:prstGeom prst="rect">
            <a:avLst/>
          </a:prstGeom>
          <a:noFill/>
          <a:ln/>
        </p:spPr>
        <p:txBody>
          <a:bodyPr wrap="squar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Rủi ro ATTT gặp phải trong thực tế</a:t>
            </a:r>
            <a:endParaRPr lang="en-US" sz="4374" dirty="0"/>
          </a:p>
        </p:txBody>
      </p:sp>
      <p:sp>
        <p:nvSpPr>
          <p:cNvPr id="18" name="TextBox 17"/>
          <p:cNvSpPr txBox="1"/>
          <p:nvPr/>
        </p:nvSpPr>
        <p:spPr>
          <a:xfrm>
            <a:off x="2037992" y="2461796"/>
            <a:ext cx="11141979" cy="1246495"/>
          </a:xfrm>
          <a:prstGeom prst="rect">
            <a:avLst/>
          </a:prstGeom>
          <a:noFill/>
        </p:spPr>
        <p:txBody>
          <a:bodyPr wrap="square" rtlCol="0">
            <a:spAutoFit/>
          </a:bodyPr>
          <a:lstStyle/>
          <a:p>
            <a:r>
              <a:rPr lang="en-US" sz="2500" b="1" dirty="0" err="1" smtClean="0">
                <a:latin typeface="Times New Roman" panose="02020603050405020304" pitchFamily="18" charset="0"/>
                <a:cs typeface="Times New Roman" panose="02020603050405020304" pitchFamily="18" charset="0"/>
              </a:rPr>
              <a:t>Lộ</a:t>
            </a:r>
            <a:r>
              <a:rPr lang="en-US" sz="2500" b="1" dirty="0" smtClean="0">
                <a:latin typeface="Times New Roman" panose="02020603050405020304" pitchFamily="18" charset="0"/>
                <a:cs typeface="Times New Roman" panose="02020603050405020304" pitchFamily="18" charset="0"/>
              </a:rPr>
              <a:t> </a:t>
            </a:r>
            <a:r>
              <a:rPr lang="en-US" sz="2500" b="1" dirty="0" err="1" smtClean="0">
                <a:latin typeface="Times New Roman" panose="02020603050405020304" pitchFamily="18" charset="0"/>
                <a:cs typeface="Times New Roman" panose="02020603050405020304" pitchFamily="18" charset="0"/>
              </a:rPr>
              <a:t>thông</a:t>
            </a:r>
            <a:r>
              <a:rPr lang="en-US" sz="2500" b="1" dirty="0" smtClean="0">
                <a:latin typeface="Times New Roman" panose="02020603050405020304" pitchFamily="18" charset="0"/>
                <a:cs typeface="Times New Roman" panose="02020603050405020304" pitchFamily="18" charset="0"/>
              </a:rPr>
              <a:t> tin </a:t>
            </a:r>
            <a:r>
              <a:rPr lang="en-US" sz="2500" b="1" dirty="0" err="1" smtClean="0">
                <a:latin typeface="Times New Roman" panose="02020603050405020304" pitchFamily="18" charset="0"/>
                <a:cs typeface="Times New Roman" panose="02020603050405020304" pitchFamily="18" charset="0"/>
              </a:rPr>
              <a:t>nhạy</a:t>
            </a:r>
            <a:r>
              <a:rPr lang="en-US" sz="2500" b="1" dirty="0" smtClean="0">
                <a:latin typeface="Times New Roman" panose="02020603050405020304" pitchFamily="18" charset="0"/>
                <a:cs typeface="Times New Roman" panose="02020603050405020304" pitchFamily="18" charset="0"/>
              </a:rPr>
              <a:t> </a:t>
            </a:r>
            <a:r>
              <a:rPr lang="en-US" sz="2500" b="1" dirty="0" err="1" smtClean="0">
                <a:latin typeface="Times New Roman" panose="02020603050405020304" pitchFamily="18" charset="0"/>
                <a:cs typeface="Times New Roman" panose="02020603050405020304" pitchFamily="18" charset="0"/>
              </a:rPr>
              <a:t>cảm</a:t>
            </a:r>
            <a:r>
              <a:rPr lang="en-US" sz="2500" b="1" dirty="0" smtClean="0">
                <a:latin typeface="Times New Roman" panose="02020603050405020304" pitchFamily="18" charset="0"/>
                <a:cs typeface="Times New Roman" panose="02020603050405020304" pitchFamily="18" charset="0"/>
              </a:rPr>
              <a:t> </a:t>
            </a:r>
            <a:r>
              <a:rPr lang="en-US" sz="2500" b="1" dirty="0" err="1" smtClean="0">
                <a:latin typeface="Times New Roman" panose="02020603050405020304" pitchFamily="18" charset="0"/>
                <a:cs typeface="Times New Roman" panose="02020603050405020304" pitchFamily="18" charset="0"/>
              </a:rPr>
              <a:t>trên</a:t>
            </a:r>
            <a:r>
              <a:rPr lang="en-US" sz="2500" b="1" dirty="0" smtClean="0">
                <a:latin typeface="Times New Roman" panose="02020603050405020304" pitchFamily="18" charset="0"/>
                <a:cs typeface="Times New Roman" panose="02020603050405020304" pitchFamily="18" charset="0"/>
              </a:rPr>
              <a:t> </a:t>
            </a:r>
            <a:r>
              <a:rPr lang="en-US" sz="2500" b="1" dirty="0" err="1" smtClean="0">
                <a:latin typeface="Times New Roman" panose="02020603050405020304" pitchFamily="18" charset="0"/>
                <a:cs typeface="Times New Roman" panose="02020603050405020304" pitchFamily="18" charset="0"/>
              </a:rPr>
              <a:t>môi</a:t>
            </a:r>
            <a:r>
              <a:rPr lang="en-US" sz="2500" b="1" dirty="0" smtClean="0">
                <a:latin typeface="Times New Roman" panose="02020603050405020304" pitchFamily="18" charset="0"/>
                <a:cs typeface="Times New Roman" panose="02020603050405020304" pitchFamily="18" charset="0"/>
              </a:rPr>
              <a:t> </a:t>
            </a:r>
            <a:r>
              <a:rPr lang="en-US" sz="2500" b="1" dirty="0" err="1" smtClean="0">
                <a:latin typeface="Times New Roman" panose="02020603050405020304" pitchFamily="18" charset="0"/>
                <a:cs typeface="Times New Roman" panose="02020603050405020304" pitchFamily="18" charset="0"/>
              </a:rPr>
              <a:t>trường</a:t>
            </a:r>
            <a:r>
              <a:rPr lang="en-US" sz="2500" b="1" dirty="0" smtClean="0">
                <a:latin typeface="Times New Roman" panose="02020603050405020304" pitchFamily="18" charset="0"/>
                <a:cs typeface="Times New Roman" panose="02020603050405020304" pitchFamily="18" charset="0"/>
              </a:rPr>
              <a:t> internet</a:t>
            </a:r>
            <a:endParaRPr lang="en-US" sz="2500" b="1" dirty="0" smtClean="0">
              <a:latin typeface="Times New Roman" panose="02020603050405020304" pitchFamily="18" charset="0"/>
              <a:cs typeface="Times New Roman" panose="02020603050405020304" pitchFamily="18" charset="0"/>
            </a:endParaRPr>
          </a:p>
          <a:p>
            <a:r>
              <a:rPr lang="en-US" sz="2500" dirty="0" err="1" smtClean="0">
                <a:latin typeface="Times New Roman" panose="02020603050405020304" pitchFamily="18" charset="0"/>
                <a:cs typeface="Times New Roman" panose="02020603050405020304" pitchFamily="18" charset="0"/>
              </a:rPr>
              <a:t>Có</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một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số</a:t>
            </a:r>
            <a:r>
              <a:rPr lang="en-US" sz="2500" dirty="0" smtClean="0">
                <a:latin typeface="Times New Roman" panose="02020603050405020304" pitchFamily="18" charset="0"/>
                <a:cs typeface="Times New Roman" panose="02020603050405020304" pitchFamily="18" charset="0"/>
              </a:rPr>
              <a:t> website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Mobifone</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bị</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lộ</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thông</a:t>
            </a:r>
            <a:r>
              <a:rPr lang="en-US" sz="2500" dirty="0" smtClean="0">
                <a:latin typeface="Times New Roman" panose="02020603050405020304" pitchFamily="18" charset="0"/>
                <a:cs typeface="Times New Roman" panose="02020603050405020304" pitchFamily="18" charset="0"/>
              </a:rPr>
              <a:t> tin: Source code/ </a:t>
            </a:r>
            <a:r>
              <a:rPr lang="en-US" sz="2500" dirty="0" err="1" smtClean="0">
                <a:latin typeface="Times New Roman" panose="02020603050405020304" pitchFamily="18" charset="0"/>
                <a:cs typeface="Times New Roman" panose="02020603050405020304" pitchFamily="18" charset="0"/>
              </a:rPr>
              <a:t>tài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khoản</a:t>
            </a:r>
            <a:r>
              <a:rPr lang="en-US" sz="2500" dirty="0" smtClean="0">
                <a:latin typeface="Times New Roman" panose="02020603050405020304" pitchFamily="18" charset="0"/>
                <a:cs typeface="Times New Roman" panose="02020603050405020304" pitchFamily="18" charset="0"/>
              </a:rPr>
              <a:t> &amp; </a:t>
            </a:r>
            <a:r>
              <a:rPr lang="en-US" sz="2500" dirty="0" err="1" smtClean="0">
                <a:latin typeface="Times New Roman" panose="02020603050405020304" pitchFamily="18" charset="0"/>
                <a:cs typeface="Times New Roman" panose="02020603050405020304" pitchFamily="18" charset="0"/>
              </a:rPr>
              <a:t>mật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khẩu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người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dùng</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pic>
        <p:nvPicPr>
          <p:cNvPr id="6" name="Picture 5"/>
          <p:cNvPicPr>
            <a:picLocks noChangeAspect="1"/>
          </p:cNvPicPr>
          <p:nvPr/>
        </p:nvPicPr>
        <p:blipFill>
          <a:blip r:embed="rId4"/>
          <a:stretch>
            <a:fillRect/>
          </a:stretch>
        </p:blipFill>
        <p:spPr>
          <a:xfrm>
            <a:off x="2842260" y="3640759"/>
            <a:ext cx="8945880" cy="4104913"/>
          </a:xfrm>
          <a:prstGeom prst="rect">
            <a:avLst/>
          </a:prstGeom>
        </p:spPr>
      </p:pic>
    </p:spTree>
    <p:extLst>
      <p:ext uri="{BB962C8B-B14F-4D97-AF65-F5344CB8AC3E}">
        <p14:creationId xmlns:p14="http://schemas.microsoft.com/office/powerpoint/2010/main" val="256401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43423" y="0"/>
            <a:ext cx="14630400" cy="8229600"/>
          </a:xfrm>
          <a:prstGeom prst="rect">
            <a:avLst/>
          </a:prstGeom>
          <a:solidFill>
            <a:srgbClr val="FFFFFF"/>
          </a:solidFill>
          <a:ln/>
        </p:spPr>
      </p:sp>
      <p:sp>
        <p:nvSpPr>
          <p:cNvPr id="5" name="TextBox 4"/>
          <p:cNvSpPr txBox="1"/>
          <p:nvPr/>
        </p:nvSpPr>
        <p:spPr>
          <a:xfrm>
            <a:off x="968920" y="794249"/>
            <a:ext cx="4361793" cy="646331"/>
          </a:xfrm>
          <a:prstGeom prst="rect">
            <a:avLst/>
          </a:prstGeom>
          <a:noFill/>
        </p:spPr>
        <p:txBody>
          <a:bodyPr wrap="square" rtlCol="0">
            <a:spAutoFit/>
          </a:bodyPr>
          <a:lstStyle/>
          <a:p>
            <a:r>
              <a:rPr lang="en-US" sz="3600" b="1" u="sng" dirty="0" err="1" smtClean="0">
                <a:latin typeface="Times New Roman" panose="02020603050405020304" pitchFamily="18" charset="0"/>
                <a:cs typeface="Times New Roman" panose="02020603050405020304" pitchFamily="18" charset="0"/>
              </a:rPr>
              <a:t>Biện</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pháp</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xử</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lý</a:t>
            </a:r>
            <a:endParaRPr lang="en-US" sz="36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61241" y="2438400"/>
            <a:ext cx="13043338" cy="1938992"/>
          </a:xfrm>
          <a:prstGeom prst="rect">
            <a:avLst/>
          </a:prstGeom>
          <a:noFill/>
        </p:spPr>
        <p:txBody>
          <a:bodyPr wrap="square" rtlCol="0">
            <a:spAutoFit/>
          </a:bodyPr>
          <a:lstStyle/>
          <a:p>
            <a:pPr marL="285750" indent="-285750" algn="just">
              <a:buFontTx/>
              <a:buChar char="-"/>
            </a:pPr>
            <a:r>
              <a:rPr lang="en-US" sz="2400" dirty="0" err="1" smtClean="0">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khoản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khẩu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password </a:t>
            </a:r>
            <a:r>
              <a:rPr lang="en-US" sz="2400" dirty="0" err="1" smtClean="0">
                <a:latin typeface="Times New Roman" panose="02020603050405020304" pitchFamily="18" charset="0"/>
                <a:cs typeface="Times New Roman" panose="02020603050405020304" pitchFamily="18" charset="0"/>
              </a:rPr>
              <a:t>mạnh</a:t>
            </a:r>
            <a:r>
              <a:rPr lang="en-US" sz="24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400" dirty="0" err="1" smtClean="0">
                <a:latin typeface="Times New Roman" panose="02020603050405020304" pitchFamily="18" charset="0"/>
                <a:cs typeface="Times New Roman" panose="02020603050405020304" pitchFamily="18" charset="0"/>
              </a:rPr>
              <a:t>Tìm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kiếm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public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internet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hồi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400" dirty="0" err="1" smtClean="0">
                <a:latin typeface="Times New Roman" panose="02020603050405020304" pitchFamily="18" charset="0"/>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tuần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tìm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kiếm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nhạy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lọt</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285750" indent="-285750" algn="just">
              <a:buFontTx/>
              <a:buChar char="-"/>
            </a:pPr>
            <a:r>
              <a:rPr lang="en-US" sz="2400" dirty="0" err="1" smtClean="0">
                <a:latin typeface="Times New Roman" panose="02020603050405020304" pitchFamily="18" charset="0"/>
                <a:cs typeface="Times New Roman" panose="02020603050405020304" pitchFamily="18" charset="0"/>
              </a:rPr>
              <a:t>Họp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rút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nghiệm</a:t>
            </a:r>
            <a:r>
              <a:rPr lang="en-US" sz="2400" dirty="0" smtClean="0">
                <a:latin typeface="Times New Roman" panose="02020603050405020304" pitchFamily="18" charset="0"/>
                <a:cs typeface="Times New Roman" panose="02020603050405020304" pitchFamily="18" charset="0"/>
              </a:rPr>
              <a:t>.</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extLst>
      <p:ext uri="{BB962C8B-B14F-4D97-AF65-F5344CB8AC3E}">
        <p14:creationId xmlns:p14="http://schemas.microsoft.com/office/powerpoint/2010/main" val="1138515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4006" y="0"/>
            <a:ext cx="14630400" cy="8229600"/>
          </a:xfrm>
          <a:prstGeom prst="rect">
            <a:avLst/>
          </a:prstGeom>
          <a:solidFill>
            <a:srgbClr val="FFFFFF"/>
          </a:solidFill>
          <a:ln/>
        </p:spPr>
      </p:sp>
      <p:sp>
        <p:nvSpPr>
          <p:cNvPr id="4" name="Text 2"/>
          <p:cNvSpPr/>
          <p:nvPr/>
        </p:nvSpPr>
        <p:spPr>
          <a:xfrm>
            <a:off x="956442" y="641696"/>
            <a:ext cx="12759558" cy="962328"/>
          </a:xfrm>
          <a:prstGeom prst="rect">
            <a:avLst/>
          </a:prstGeom>
          <a:noFill/>
          <a:ln/>
        </p:spPr>
        <p:txBody>
          <a:bodyPr wrap="square" rtlCol="0" anchor="t"/>
          <a:lstStyle/>
          <a:p>
            <a:r>
              <a:rPr lang="en-US" sz="4000" b="1" dirty="0" err="1"/>
              <a:t>Tình</a:t>
            </a:r>
            <a:r>
              <a:rPr lang="en-US" sz="4000" b="1" dirty="0"/>
              <a:t> </a:t>
            </a:r>
            <a:r>
              <a:rPr lang="en-US" sz="4000" b="1" dirty="0" err="1"/>
              <a:t>huống</a:t>
            </a:r>
            <a:r>
              <a:rPr lang="en-US" sz="4000" b="1" dirty="0"/>
              <a:t> </a:t>
            </a:r>
            <a:r>
              <a:rPr lang="en-US" sz="4000" b="1" dirty="0" err="1" smtClean="0"/>
              <a:t>thực</a:t>
            </a:r>
            <a:r>
              <a:rPr lang="en-US" sz="4000" b="1" dirty="0" smtClean="0"/>
              <a:t> </a:t>
            </a:r>
            <a:r>
              <a:rPr lang="en-US" sz="4000" b="1" dirty="0" err="1" smtClean="0"/>
              <a:t>tế</a:t>
            </a:r>
            <a:r>
              <a:rPr lang="en-US" sz="4000" b="1" dirty="0" smtClean="0"/>
              <a:t> </a:t>
            </a:r>
            <a:r>
              <a:rPr lang="en-US" sz="4000" b="1" dirty="0" err="1" smtClean="0"/>
              <a:t>sử</a:t>
            </a:r>
            <a:r>
              <a:rPr lang="en-US" sz="4000" b="1" dirty="0" smtClean="0"/>
              <a:t> </a:t>
            </a:r>
            <a:r>
              <a:rPr lang="en-US" sz="4000" b="1" dirty="0" err="1"/>
              <a:t>dụng</a:t>
            </a:r>
            <a:r>
              <a:rPr lang="en-US" sz="4000" b="1" dirty="0"/>
              <a:t> </a:t>
            </a:r>
            <a:r>
              <a:rPr lang="en-US" sz="4000" b="1" dirty="0" err="1"/>
              <a:t>các</a:t>
            </a:r>
            <a:r>
              <a:rPr lang="en-US" sz="4000" b="1" dirty="0"/>
              <a:t> </a:t>
            </a:r>
            <a:r>
              <a:rPr lang="en-US" sz="4000" b="1" dirty="0" err="1"/>
              <a:t>kỹ</a:t>
            </a:r>
            <a:r>
              <a:rPr lang="en-US" sz="4000" b="1" dirty="0"/>
              <a:t> </a:t>
            </a:r>
            <a:r>
              <a:rPr lang="en-US" sz="4000" b="1" dirty="0" err="1"/>
              <a:t>thuật</a:t>
            </a:r>
            <a:r>
              <a:rPr lang="en-US" sz="4000" b="1" dirty="0"/>
              <a:t> </a:t>
            </a:r>
            <a:r>
              <a:rPr lang="en-US" sz="4000" b="1" dirty="0" err="1"/>
              <a:t>bảo</a:t>
            </a:r>
            <a:r>
              <a:rPr lang="en-US" sz="4000" b="1" dirty="0"/>
              <a:t> </a:t>
            </a:r>
            <a:r>
              <a:rPr lang="en-US" sz="4000" b="1" dirty="0" err="1"/>
              <a:t>mật</a:t>
            </a:r>
            <a:r>
              <a:rPr lang="en-US" sz="4000" b="1" dirty="0"/>
              <a:t> </a:t>
            </a:r>
            <a:r>
              <a:rPr lang="en-US" sz="4000" b="1" dirty="0" err="1"/>
              <a:t>cơ</a:t>
            </a:r>
            <a:r>
              <a:rPr lang="en-US" sz="4000" b="1" dirty="0"/>
              <a:t> </a:t>
            </a:r>
            <a:r>
              <a:rPr lang="en-US" sz="4000" b="1" dirty="0" err="1"/>
              <a:t>bản</a:t>
            </a:r>
            <a:endParaRPr lang="en-US" sz="4000" dirty="0"/>
          </a:p>
        </p:txBody>
      </p:sp>
      <p:pic>
        <p:nvPicPr>
          <p:cNvPr id="5" name="Image 0" descr="preencoded.png"/>
          <p:cNvPicPr>
            <a:picLocks noChangeAspect="1"/>
          </p:cNvPicPr>
          <p:nvPr/>
        </p:nvPicPr>
        <p:blipFill>
          <a:blip r:embed="rId3"/>
          <a:stretch>
            <a:fillRect/>
          </a:stretch>
        </p:blipFill>
        <p:spPr>
          <a:xfrm>
            <a:off x="1411816" y="2245720"/>
            <a:ext cx="555427" cy="555427"/>
          </a:xfrm>
          <a:prstGeom prst="rect">
            <a:avLst/>
          </a:prstGeom>
        </p:spPr>
      </p:pic>
      <p:sp>
        <p:nvSpPr>
          <p:cNvPr id="6" name="Text 3"/>
          <p:cNvSpPr/>
          <p:nvPr/>
        </p:nvSpPr>
        <p:spPr>
          <a:xfrm>
            <a:off x="1411816" y="3023317"/>
            <a:ext cx="2777490" cy="347186"/>
          </a:xfrm>
          <a:prstGeom prst="rect">
            <a:avLst/>
          </a:prstGeom>
          <a:noFill/>
          <a:ln/>
        </p:spPr>
        <p:txBody>
          <a:bodyPr wrap="none" rtlCol="0" anchor="t"/>
          <a:lstStyle/>
          <a:p>
            <a:pPr marL="0" indent="0" algn="l">
              <a:lnSpc>
                <a:spcPts val="2734"/>
              </a:lnSpc>
              <a:buNone/>
            </a:pPr>
            <a:r>
              <a:rPr lang="en-US" sz="2187" b="1" dirty="0">
                <a:solidFill>
                  <a:srgbClr val="333F70"/>
                </a:solidFill>
                <a:latin typeface="Times New Roman" panose="02020603050405020304" pitchFamily="18" charset="0"/>
                <a:ea typeface="Unbounded" pitchFamily="34" charset="-122"/>
                <a:cs typeface="Times New Roman" panose="02020603050405020304" pitchFamily="18" charset="0"/>
              </a:rPr>
              <a:t>Xác thực</a:t>
            </a:r>
            <a:endParaRPr lang="en-US" sz="2187" dirty="0">
              <a:latin typeface="Times New Roman" panose="02020603050405020304" pitchFamily="18" charset="0"/>
              <a:cs typeface="Times New Roman" panose="02020603050405020304" pitchFamily="18" charset="0"/>
            </a:endParaRPr>
          </a:p>
        </p:txBody>
      </p:sp>
      <p:sp>
        <p:nvSpPr>
          <p:cNvPr id="7" name="Text 4"/>
          <p:cNvSpPr/>
          <p:nvPr/>
        </p:nvSpPr>
        <p:spPr>
          <a:xfrm>
            <a:off x="1411816" y="3503733"/>
            <a:ext cx="3295888" cy="3528253"/>
          </a:xfrm>
          <a:prstGeom prst="rect">
            <a:avLst/>
          </a:prstGeom>
          <a:noFill/>
          <a:ln/>
        </p:spPr>
        <p:txBody>
          <a:bodyPr wrap="square" rtlCol="0" anchor="t"/>
          <a:lstStyle/>
          <a:p>
            <a:pPr marL="0" indent="0" algn="just">
              <a:lnSpc>
                <a:spcPts val="2799"/>
              </a:lnSpc>
              <a:buNone/>
            </a:pPr>
            <a:r>
              <a:rPr lang="en-US" sz="1750" dirty="0">
                <a:solidFill>
                  <a:srgbClr val="333F70"/>
                </a:solidFill>
                <a:latin typeface="Times New Roman" panose="02020603050405020304" pitchFamily="18" charset="0"/>
                <a:ea typeface="Open Sans" pitchFamily="34" charset="-122"/>
                <a:cs typeface="Times New Roman" panose="02020603050405020304" pitchFamily="18" charset="0"/>
              </a:rPr>
              <a:t>Sử dụng mật khẩu, xác thực 2 yếu tố và sinh trắc học để xác minh danh tính người </a:t>
            </a:r>
            <a:r>
              <a:rPr lang="en-US" sz="1750" dirty="0" err="1">
                <a:solidFill>
                  <a:srgbClr val="333F70"/>
                </a:solidFill>
                <a:latin typeface="Times New Roman" panose="02020603050405020304" pitchFamily="18" charset="0"/>
                <a:ea typeface="Open Sans" pitchFamily="34" charset="-122"/>
                <a:cs typeface="Times New Roman" panose="02020603050405020304" pitchFamily="18" charset="0"/>
              </a:rPr>
              <a:t>dùng</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a:t>
            </a:r>
          </a:p>
        </p:txBody>
      </p:sp>
      <p:pic>
        <p:nvPicPr>
          <p:cNvPr id="8" name="Image 1" descr="preencoded.png"/>
          <p:cNvPicPr>
            <a:picLocks noChangeAspect="1"/>
          </p:cNvPicPr>
          <p:nvPr/>
        </p:nvPicPr>
        <p:blipFill>
          <a:blip r:embed="rId4"/>
          <a:stretch>
            <a:fillRect/>
          </a:stretch>
        </p:blipFill>
        <p:spPr>
          <a:xfrm>
            <a:off x="5040960" y="2245720"/>
            <a:ext cx="555427" cy="555427"/>
          </a:xfrm>
          <a:prstGeom prst="rect">
            <a:avLst/>
          </a:prstGeom>
        </p:spPr>
      </p:pic>
      <p:sp>
        <p:nvSpPr>
          <p:cNvPr id="9" name="Text 5"/>
          <p:cNvSpPr/>
          <p:nvPr/>
        </p:nvSpPr>
        <p:spPr>
          <a:xfrm>
            <a:off x="5040960" y="3023317"/>
            <a:ext cx="3296007" cy="694373"/>
          </a:xfrm>
          <a:prstGeom prst="rect">
            <a:avLst/>
          </a:prstGeom>
          <a:noFill/>
          <a:ln/>
        </p:spPr>
        <p:txBody>
          <a:bodyPr wrap="square" rtlCol="0" anchor="t"/>
          <a:lstStyle/>
          <a:p>
            <a:pPr marL="0" indent="0" algn="l">
              <a:lnSpc>
                <a:spcPts val="2734"/>
              </a:lnSpc>
              <a:buNone/>
            </a:pPr>
            <a:r>
              <a:rPr lang="en-US" sz="2187" b="1" dirty="0">
                <a:solidFill>
                  <a:srgbClr val="333F70"/>
                </a:solidFill>
                <a:latin typeface="Times New Roman" panose="02020603050405020304" pitchFamily="18" charset="0"/>
                <a:ea typeface="Unbounded" pitchFamily="34" charset="-122"/>
                <a:cs typeface="Times New Roman" panose="02020603050405020304" pitchFamily="18" charset="0"/>
              </a:rPr>
              <a:t>Kiểm soát truy cập</a:t>
            </a:r>
            <a:endParaRPr lang="en-US" sz="2187" dirty="0">
              <a:latin typeface="Times New Roman" panose="02020603050405020304" pitchFamily="18" charset="0"/>
              <a:cs typeface="Times New Roman" panose="02020603050405020304" pitchFamily="18" charset="0"/>
            </a:endParaRPr>
          </a:p>
        </p:txBody>
      </p:sp>
      <p:sp>
        <p:nvSpPr>
          <p:cNvPr id="10" name="Text 6"/>
          <p:cNvSpPr/>
          <p:nvPr/>
        </p:nvSpPr>
        <p:spPr>
          <a:xfrm>
            <a:off x="5040960" y="3370503"/>
            <a:ext cx="3296007" cy="2518915"/>
          </a:xfrm>
          <a:prstGeom prst="rect">
            <a:avLst/>
          </a:prstGeom>
          <a:noFill/>
          <a:ln/>
        </p:spPr>
        <p:txBody>
          <a:bodyPr wrap="square" rtlCol="0" anchor="t"/>
          <a:lstStyle/>
          <a:p>
            <a:pPr marL="0" indent="0" algn="just">
              <a:lnSpc>
                <a:spcPts val="2799"/>
              </a:lnSpc>
              <a:buNone/>
            </a:pPr>
            <a:r>
              <a:rPr lang="en-US" sz="1750" dirty="0">
                <a:solidFill>
                  <a:srgbClr val="333F70"/>
                </a:solidFill>
                <a:latin typeface="Times New Roman" panose="02020603050405020304" pitchFamily="18" charset="0"/>
                <a:ea typeface="Open Sans" pitchFamily="34" charset="-122"/>
                <a:cs typeface="Times New Roman" panose="02020603050405020304" pitchFamily="18" charset="0"/>
              </a:rPr>
              <a:t>Thiết lập các quyền truy cập dựa trên vai trò và nguyên tắc tối thiểu đặc </a:t>
            </a:r>
            <a:r>
              <a:rPr lang="en-US" sz="1750" dirty="0" err="1">
                <a:solidFill>
                  <a:srgbClr val="333F70"/>
                </a:solidFill>
                <a:latin typeface="Times New Roman" panose="02020603050405020304" pitchFamily="18" charset="0"/>
                <a:ea typeface="Open Sans" pitchFamily="34" charset="-122"/>
                <a:cs typeface="Times New Roman" panose="02020603050405020304" pitchFamily="18" charset="0"/>
              </a:rPr>
              <a:t>quyền</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Thực</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hiện</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sử</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dụng</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các</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ứng</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dụng</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giám</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sát</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truy</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cập</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như</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SCB, PAM,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áp</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dụng</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white list IP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để</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truy</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cập</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các</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tài</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nguyên</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quan</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trọng</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a:t>
            </a:r>
            <a:endParaRPr lang="en-US" sz="1750"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8670223" y="2245720"/>
            <a:ext cx="555427" cy="555427"/>
          </a:xfrm>
          <a:prstGeom prst="rect">
            <a:avLst/>
          </a:prstGeom>
        </p:spPr>
      </p:pic>
      <p:sp>
        <p:nvSpPr>
          <p:cNvPr id="12" name="Text 7"/>
          <p:cNvSpPr/>
          <p:nvPr/>
        </p:nvSpPr>
        <p:spPr>
          <a:xfrm>
            <a:off x="8670223" y="3023317"/>
            <a:ext cx="2777490" cy="347186"/>
          </a:xfrm>
          <a:prstGeom prst="rect">
            <a:avLst/>
          </a:prstGeom>
          <a:noFill/>
          <a:ln/>
        </p:spPr>
        <p:txBody>
          <a:bodyPr wrap="none" rtlCol="0" anchor="t"/>
          <a:lstStyle/>
          <a:p>
            <a:pPr marL="0" indent="0" algn="l">
              <a:lnSpc>
                <a:spcPts val="2734"/>
              </a:lnSpc>
              <a:buNone/>
            </a:pPr>
            <a:r>
              <a:rPr lang="en-US" sz="2187" b="1" dirty="0">
                <a:solidFill>
                  <a:srgbClr val="333F70"/>
                </a:solidFill>
                <a:latin typeface="Times New Roman" panose="02020603050405020304" pitchFamily="18" charset="0"/>
                <a:ea typeface="Unbounded" pitchFamily="34" charset="-122"/>
                <a:cs typeface="Times New Roman" panose="02020603050405020304" pitchFamily="18" charset="0"/>
              </a:rPr>
              <a:t>Mã hóa</a:t>
            </a:r>
            <a:endParaRPr lang="en-US" sz="2187" dirty="0">
              <a:latin typeface="Times New Roman" panose="02020603050405020304" pitchFamily="18" charset="0"/>
              <a:cs typeface="Times New Roman" panose="02020603050405020304" pitchFamily="18" charset="0"/>
            </a:endParaRPr>
          </a:p>
        </p:txBody>
      </p:sp>
      <p:sp>
        <p:nvSpPr>
          <p:cNvPr id="13" name="Text 8"/>
          <p:cNvSpPr/>
          <p:nvPr/>
        </p:nvSpPr>
        <p:spPr>
          <a:xfrm>
            <a:off x="8670223" y="3503734"/>
            <a:ext cx="3296007" cy="1066205"/>
          </a:xfrm>
          <a:prstGeom prst="rect">
            <a:avLst/>
          </a:prstGeom>
          <a:noFill/>
          <a:ln/>
        </p:spPr>
        <p:txBody>
          <a:bodyPr wrap="square" rtlCol="0" anchor="t"/>
          <a:lstStyle/>
          <a:p>
            <a:pPr marL="0" indent="0" algn="just">
              <a:lnSpc>
                <a:spcPts val="2799"/>
              </a:lnSpc>
              <a:buNone/>
            </a:pPr>
            <a:r>
              <a:rPr lang="en-US" sz="1750" dirty="0">
                <a:solidFill>
                  <a:srgbClr val="333F70"/>
                </a:solidFill>
                <a:latin typeface="Times New Roman" panose="02020603050405020304" pitchFamily="18" charset="0"/>
                <a:ea typeface="Open Sans" pitchFamily="34" charset="-122"/>
                <a:cs typeface="Times New Roman" panose="02020603050405020304" pitchFamily="18" charset="0"/>
              </a:rPr>
              <a:t>Mã hóa dữ liệu nhạy cảm để bảo vệ thông tin khỏi truy cập trái phép.</a:t>
            </a:r>
            <a:endParaRPr lang="en-US" sz="1750"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4006" y="0"/>
            <a:ext cx="14630400" cy="8229600"/>
          </a:xfrm>
          <a:prstGeom prst="rect">
            <a:avLst/>
          </a:prstGeom>
          <a:solidFill>
            <a:srgbClr val="FFFFFF"/>
          </a:solidFill>
          <a:ln/>
        </p:spPr>
      </p:sp>
      <p:sp>
        <p:nvSpPr>
          <p:cNvPr id="4" name="Text 2"/>
          <p:cNvSpPr/>
          <p:nvPr/>
        </p:nvSpPr>
        <p:spPr>
          <a:xfrm>
            <a:off x="956442" y="641696"/>
            <a:ext cx="12759558" cy="962328"/>
          </a:xfrm>
          <a:prstGeom prst="rect">
            <a:avLst/>
          </a:prstGeom>
          <a:noFill/>
          <a:ln/>
        </p:spPr>
        <p:txBody>
          <a:bodyPr wrap="square" rtlCol="0" anchor="t"/>
          <a:lstStyle/>
          <a:p>
            <a:r>
              <a:rPr lang="en-US" sz="4000" b="1" dirty="0" err="1"/>
              <a:t>Tình</a:t>
            </a:r>
            <a:r>
              <a:rPr lang="en-US" sz="4000" b="1" dirty="0"/>
              <a:t> </a:t>
            </a:r>
            <a:r>
              <a:rPr lang="en-US" sz="4000" b="1" dirty="0" err="1"/>
              <a:t>huống</a:t>
            </a:r>
            <a:r>
              <a:rPr lang="en-US" sz="4000" b="1" dirty="0"/>
              <a:t> </a:t>
            </a:r>
            <a:r>
              <a:rPr lang="en-US" sz="4000" b="1" dirty="0" err="1" smtClean="0"/>
              <a:t>thực</a:t>
            </a:r>
            <a:r>
              <a:rPr lang="en-US" sz="4000" b="1" dirty="0" smtClean="0"/>
              <a:t> </a:t>
            </a:r>
            <a:r>
              <a:rPr lang="en-US" sz="4000" b="1" dirty="0" err="1" smtClean="0"/>
              <a:t>tế</a:t>
            </a:r>
            <a:r>
              <a:rPr lang="en-US" sz="4000" b="1" dirty="0" smtClean="0"/>
              <a:t> </a:t>
            </a:r>
            <a:r>
              <a:rPr lang="en-US" sz="4000" b="1" dirty="0" err="1" smtClean="0"/>
              <a:t>sử</a:t>
            </a:r>
            <a:r>
              <a:rPr lang="en-US" sz="4000" b="1" dirty="0" smtClean="0"/>
              <a:t> </a:t>
            </a:r>
            <a:r>
              <a:rPr lang="en-US" sz="4000" b="1" dirty="0" err="1"/>
              <a:t>dụng</a:t>
            </a:r>
            <a:r>
              <a:rPr lang="en-US" sz="4000" b="1" dirty="0"/>
              <a:t> </a:t>
            </a:r>
            <a:r>
              <a:rPr lang="en-US" sz="4000" b="1" dirty="0" err="1"/>
              <a:t>các</a:t>
            </a:r>
            <a:r>
              <a:rPr lang="en-US" sz="4000" b="1" dirty="0"/>
              <a:t> </a:t>
            </a:r>
            <a:r>
              <a:rPr lang="en-US" sz="4000" b="1" dirty="0" err="1"/>
              <a:t>kỹ</a:t>
            </a:r>
            <a:r>
              <a:rPr lang="en-US" sz="4000" b="1" dirty="0"/>
              <a:t> </a:t>
            </a:r>
            <a:r>
              <a:rPr lang="en-US" sz="4000" b="1" dirty="0" err="1"/>
              <a:t>thuật</a:t>
            </a:r>
            <a:r>
              <a:rPr lang="en-US" sz="4000" b="1" dirty="0"/>
              <a:t> </a:t>
            </a:r>
            <a:r>
              <a:rPr lang="en-US" sz="4000" b="1" dirty="0" err="1"/>
              <a:t>bảo</a:t>
            </a:r>
            <a:r>
              <a:rPr lang="en-US" sz="4000" b="1" dirty="0"/>
              <a:t> </a:t>
            </a:r>
            <a:r>
              <a:rPr lang="en-US" sz="4000" b="1" dirty="0" err="1"/>
              <a:t>mật</a:t>
            </a:r>
            <a:r>
              <a:rPr lang="en-US" sz="4000" b="1" dirty="0"/>
              <a:t> </a:t>
            </a:r>
            <a:r>
              <a:rPr lang="en-US" sz="4000" b="1" dirty="0" err="1"/>
              <a:t>cơ</a:t>
            </a:r>
            <a:r>
              <a:rPr lang="en-US" sz="4000" b="1" dirty="0"/>
              <a:t> </a:t>
            </a:r>
            <a:r>
              <a:rPr lang="en-US" sz="4000" b="1" dirty="0" err="1"/>
              <a:t>bản</a:t>
            </a:r>
            <a:endParaRPr lang="en-US" sz="4000" dirty="0"/>
          </a:p>
        </p:txBody>
      </p:sp>
      <p:sp>
        <p:nvSpPr>
          <p:cNvPr id="14" name="TextBox 13"/>
          <p:cNvSpPr txBox="1"/>
          <p:nvPr/>
        </p:nvSpPr>
        <p:spPr>
          <a:xfrm>
            <a:off x="956442" y="1505033"/>
            <a:ext cx="2711669" cy="646331"/>
          </a:xfrm>
          <a:prstGeom prst="rect">
            <a:avLst/>
          </a:prstGeom>
          <a:noFill/>
        </p:spPr>
        <p:txBody>
          <a:bodyPr wrap="square" rtlCol="0">
            <a:spAutoFit/>
          </a:bodyPr>
          <a:lstStyle/>
          <a:p>
            <a:r>
              <a:rPr lang="en-US" sz="3600" b="1" dirty="0" err="1" smtClean="0">
                <a:solidFill>
                  <a:schemeClr val="accent1"/>
                </a:solidFill>
              </a:rPr>
              <a:t>Xác</a:t>
            </a:r>
            <a:r>
              <a:rPr lang="en-US" sz="3600" b="1" dirty="0" smtClean="0">
                <a:solidFill>
                  <a:schemeClr val="accent1"/>
                </a:solidFill>
              </a:rPr>
              <a:t> </a:t>
            </a:r>
            <a:r>
              <a:rPr lang="en-US" sz="3600" b="1" dirty="0" err="1" smtClean="0">
                <a:solidFill>
                  <a:schemeClr val="accent1"/>
                </a:solidFill>
              </a:rPr>
              <a:t>thực</a:t>
            </a:r>
            <a:r>
              <a:rPr lang="en-US" sz="3600" b="1" dirty="0" smtClean="0">
                <a:solidFill>
                  <a:schemeClr val="accent1"/>
                </a:solidFill>
              </a:rPr>
              <a:t> </a:t>
            </a:r>
            <a:endParaRPr lang="en-US" sz="3600" b="1" dirty="0">
              <a:solidFill>
                <a:schemeClr val="accent1"/>
              </a:solidFill>
            </a:endParaRPr>
          </a:p>
        </p:txBody>
      </p:sp>
      <p:pic>
        <p:nvPicPr>
          <p:cNvPr id="15" name="Picture 14"/>
          <p:cNvPicPr>
            <a:picLocks noChangeAspect="1"/>
          </p:cNvPicPr>
          <p:nvPr/>
        </p:nvPicPr>
        <p:blipFill>
          <a:blip r:embed="rId3"/>
          <a:stretch>
            <a:fillRect/>
          </a:stretch>
        </p:blipFill>
        <p:spPr>
          <a:xfrm>
            <a:off x="6118138" y="2151364"/>
            <a:ext cx="8508256" cy="4378207"/>
          </a:xfrm>
          <a:prstGeom prst="rect">
            <a:avLst/>
          </a:prstGeom>
        </p:spPr>
      </p:pic>
      <p:pic>
        <p:nvPicPr>
          <p:cNvPr id="16" name="Picture 15"/>
          <p:cNvPicPr>
            <a:picLocks noChangeAspect="1"/>
          </p:cNvPicPr>
          <p:nvPr/>
        </p:nvPicPr>
        <p:blipFill>
          <a:blip r:embed="rId4"/>
          <a:stretch>
            <a:fillRect/>
          </a:stretch>
        </p:blipFill>
        <p:spPr>
          <a:xfrm>
            <a:off x="323719" y="2151364"/>
            <a:ext cx="5357123" cy="5560076"/>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extLst>
      <p:ext uri="{BB962C8B-B14F-4D97-AF65-F5344CB8AC3E}">
        <p14:creationId xmlns:p14="http://schemas.microsoft.com/office/powerpoint/2010/main" val="3161481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4006" y="0"/>
            <a:ext cx="14630400" cy="8229600"/>
          </a:xfrm>
          <a:prstGeom prst="rect">
            <a:avLst/>
          </a:prstGeom>
          <a:solidFill>
            <a:srgbClr val="FFFFFF"/>
          </a:solidFill>
          <a:ln/>
        </p:spPr>
      </p:sp>
      <p:sp>
        <p:nvSpPr>
          <p:cNvPr id="4" name="Text 2"/>
          <p:cNvSpPr/>
          <p:nvPr/>
        </p:nvSpPr>
        <p:spPr>
          <a:xfrm>
            <a:off x="956442" y="641696"/>
            <a:ext cx="12759558" cy="962328"/>
          </a:xfrm>
          <a:prstGeom prst="rect">
            <a:avLst/>
          </a:prstGeom>
          <a:noFill/>
          <a:ln/>
        </p:spPr>
        <p:txBody>
          <a:bodyPr wrap="square" rtlCol="0" anchor="t"/>
          <a:lstStyle/>
          <a:p>
            <a:r>
              <a:rPr lang="en-US" sz="4000" b="1" dirty="0" err="1"/>
              <a:t>Tình</a:t>
            </a:r>
            <a:r>
              <a:rPr lang="en-US" sz="4000" b="1" dirty="0"/>
              <a:t> </a:t>
            </a:r>
            <a:r>
              <a:rPr lang="en-US" sz="4000" b="1" dirty="0" err="1"/>
              <a:t>huống</a:t>
            </a:r>
            <a:r>
              <a:rPr lang="en-US" sz="4000" b="1" dirty="0"/>
              <a:t> </a:t>
            </a:r>
            <a:r>
              <a:rPr lang="en-US" sz="4000" b="1" dirty="0" err="1" smtClean="0"/>
              <a:t>thực</a:t>
            </a:r>
            <a:r>
              <a:rPr lang="en-US" sz="4000" b="1" dirty="0" smtClean="0"/>
              <a:t> </a:t>
            </a:r>
            <a:r>
              <a:rPr lang="en-US" sz="4000" b="1" dirty="0" err="1" smtClean="0"/>
              <a:t>tế</a:t>
            </a:r>
            <a:r>
              <a:rPr lang="en-US" sz="4000" b="1" dirty="0" smtClean="0"/>
              <a:t> </a:t>
            </a:r>
            <a:r>
              <a:rPr lang="en-US" sz="4000" b="1" dirty="0" err="1" smtClean="0"/>
              <a:t>sử</a:t>
            </a:r>
            <a:r>
              <a:rPr lang="en-US" sz="4000" b="1" dirty="0" smtClean="0"/>
              <a:t> </a:t>
            </a:r>
            <a:r>
              <a:rPr lang="en-US" sz="4000" b="1" dirty="0" err="1"/>
              <a:t>dụng</a:t>
            </a:r>
            <a:r>
              <a:rPr lang="en-US" sz="4000" b="1" dirty="0"/>
              <a:t> </a:t>
            </a:r>
            <a:r>
              <a:rPr lang="en-US" sz="4000" b="1" dirty="0" err="1"/>
              <a:t>các</a:t>
            </a:r>
            <a:r>
              <a:rPr lang="en-US" sz="4000" b="1" dirty="0"/>
              <a:t> </a:t>
            </a:r>
            <a:r>
              <a:rPr lang="en-US" sz="4000" b="1" dirty="0" err="1"/>
              <a:t>kỹ</a:t>
            </a:r>
            <a:r>
              <a:rPr lang="en-US" sz="4000" b="1" dirty="0"/>
              <a:t> </a:t>
            </a:r>
            <a:r>
              <a:rPr lang="en-US" sz="4000" b="1" dirty="0" err="1"/>
              <a:t>thuật</a:t>
            </a:r>
            <a:r>
              <a:rPr lang="en-US" sz="4000" b="1" dirty="0"/>
              <a:t> </a:t>
            </a:r>
            <a:r>
              <a:rPr lang="en-US" sz="4000" b="1" dirty="0" err="1"/>
              <a:t>bảo</a:t>
            </a:r>
            <a:r>
              <a:rPr lang="en-US" sz="4000" b="1" dirty="0"/>
              <a:t> </a:t>
            </a:r>
            <a:r>
              <a:rPr lang="en-US" sz="4000" b="1" dirty="0" err="1"/>
              <a:t>mật</a:t>
            </a:r>
            <a:r>
              <a:rPr lang="en-US" sz="4000" b="1" dirty="0"/>
              <a:t> </a:t>
            </a:r>
            <a:r>
              <a:rPr lang="en-US" sz="4000" b="1" dirty="0" err="1"/>
              <a:t>cơ</a:t>
            </a:r>
            <a:r>
              <a:rPr lang="en-US" sz="4000" b="1" dirty="0"/>
              <a:t> </a:t>
            </a:r>
            <a:r>
              <a:rPr lang="en-US" sz="4000" b="1" dirty="0" err="1"/>
              <a:t>bản</a:t>
            </a:r>
            <a:endParaRPr lang="en-US" sz="4000" dirty="0"/>
          </a:p>
        </p:txBody>
      </p:sp>
      <p:sp>
        <p:nvSpPr>
          <p:cNvPr id="14" name="TextBox 13"/>
          <p:cNvSpPr txBox="1"/>
          <p:nvPr/>
        </p:nvSpPr>
        <p:spPr>
          <a:xfrm>
            <a:off x="1303283" y="1881352"/>
            <a:ext cx="4122157" cy="460191"/>
          </a:xfrm>
          <a:prstGeom prst="rect">
            <a:avLst/>
          </a:prstGeom>
          <a:noFill/>
        </p:spPr>
        <p:txBody>
          <a:bodyPr wrap="square" rtlCol="0">
            <a:spAutoFit/>
          </a:bodyPr>
          <a:lstStyle/>
          <a:p>
            <a:pPr>
              <a:lnSpc>
                <a:spcPts val="2734"/>
              </a:lnSpc>
            </a:pPr>
            <a:r>
              <a:rPr lang="en-US" sz="3600" b="1" dirty="0" err="1">
                <a:solidFill>
                  <a:schemeClr val="accent1"/>
                </a:solidFill>
                <a:latin typeface="Times New Roman" panose="02020603050405020304" pitchFamily="18" charset="0"/>
                <a:ea typeface="Unbounded" pitchFamily="34" charset="-122"/>
                <a:cs typeface="Times New Roman" panose="02020603050405020304" pitchFamily="18" charset="0"/>
              </a:rPr>
              <a:t>Kiểm</a:t>
            </a:r>
            <a:r>
              <a:rPr lang="en-US" sz="3600" b="1" dirty="0">
                <a:solidFill>
                  <a:schemeClr val="accent1"/>
                </a:solidFill>
                <a:latin typeface="Times New Roman" panose="02020603050405020304" pitchFamily="18" charset="0"/>
                <a:ea typeface="Unbounded" pitchFamily="34" charset="-122"/>
                <a:cs typeface="Times New Roman" panose="02020603050405020304" pitchFamily="18" charset="0"/>
              </a:rPr>
              <a:t> </a:t>
            </a:r>
            <a:r>
              <a:rPr lang="en-US" sz="3600" b="1" dirty="0" err="1">
                <a:solidFill>
                  <a:schemeClr val="accent1"/>
                </a:solidFill>
                <a:latin typeface="Times New Roman" panose="02020603050405020304" pitchFamily="18" charset="0"/>
                <a:ea typeface="Unbounded" pitchFamily="34" charset="-122"/>
                <a:cs typeface="Times New Roman" panose="02020603050405020304" pitchFamily="18" charset="0"/>
              </a:rPr>
              <a:t>soát</a:t>
            </a:r>
            <a:r>
              <a:rPr lang="en-US" sz="3600" b="1" dirty="0">
                <a:solidFill>
                  <a:schemeClr val="accent1"/>
                </a:solidFill>
                <a:latin typeface="Times New Roman" panose="02020603050405020304" pitchFamily="18" charset="0"/>
                <a:ea typeface="Unbounded" pitchFamily="34" charset="-122"/>
                <a:cs typeface="Times New Roman" panose="02020603050405020304" pitchFamily="18" charset="0"/>
              </a:rPr>
              <a:t> </a:t>
            </a:r>
            <a:r>
              <a:rPr lang="en-US" sz="3600" b="1" dirty="0" err="1">
                <a:solidFill>
                  <a:schemeClr val="accent1"/>
                </a:solidFill>
                <a:latin typeface="Times New Roman" panose="02020603050405020304" pitchFamily="18" charset="0"/>
                <a:ea typeface="Unbounded" pitchFamily="34" charset="-122"/>
                <a:cs typeface="Times New Roman" panose="02020603050405020304" pitchFamily="18" charset="0"/>
              </a:rPr>
              <a:t>truy</a:t>
            </a:r>
            <a:r>
              <a:rPr lang="en-US" sz="3600" b="1" dirty="0">
                <a:solidFill>
                  <a:schemeClr val="accent1"/>
                </a:solidFill>
                <a:latin typeface="Times New Roman" panose="02020603050405020304" pitchFamily="18" charset="0"/>
                <a:ea typeface="Unbounded" pitchFamily="34" charset="-122"/>
                <a:cs typeface="Times New Roman" panose="02020603050405020304" pitchFamily="18" charset="0"/>
              </a:rPr>
              <a:t> </a:t>
            </a:r>
            <a:r>
              <a:rPr lang="en-US" sz="3600" b="1" dirty="0" err="1">
                <a:solidFill>
                  <a:schemeClr val="accent1"/>
                </a:solidFill>
                <a:latin typeface="Times New Roman" panose="02020603050405020304" pitchFamily="18" charset="0"/>
                <a:ea typeface="Unbounded" pitchFamily="34" charset="-122"/>
                <a:cs typeface="Times New Roman" panose="02020603050405020304" pitchFamily="18" charset="0"/>
              </a:rPr>
              <a:t>cập</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Oval 4"/>
          <p:cNvSpPr/>
          <p:nvPr/>
        </p:nvSpPr>
        <p:spPr>
          <a:xfrm>
            <a:off x="1799721" y="3506611"/>
            <a:ext cx="2773680" cy="208788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endParaRPr lang="en-US" sz="2400" dirty="0">
              <a:latin typeface="Times New Roman" panose="02020603050405020304" pitchFamily="18" charset="0"/>
              <a:cs typeface="Times New Roman" panose="02020603050405020304" pitchFamily="18" charset="0"/>
            </a:endParaRPr>
          </a:p>
        </p:txBody>
      </p:sp>
      <p:sp>
        <p:nvSpPr>
          <p:cNvPr id="6" name="Flowchart: Process 5"/>
          <p:cNvSpPr/>
          <p:nvPr/>
        </p:nvSpPr>
        <p:spPr>
          <a:xfrm>
            <a:off x="9781540" y="3457081"/>
            <a:ext cx="2697480" cy="218694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Server Data</a:t>
            </a:r>
            <a:endParaRPr lang="en-US" sz="2400" dirty="0">
              <a:latin typeface="Times New Roman" panose="02020603050405020304" pitchFamily="18" charset="0"/>
              <a:cs typeface="Times New Roman" panose="02020603050405020304" pitchFamily="18" charset="0"/>
            </a:endParaRPr>
          </a:p>
        </p:txBody>
      </p:sp>
      <p:sp>
        <p:nvSpPr>
          <p:cNvPr id="7" name="Flowchart: Process 6"/>
          <p:cNvSpPr/>
          <p:nvPr/>
        </p:nvSpPr>
        <p:spPr>
          <a:xfrm>
            <a:off x="5733317" y="3462618"/>
            <a:ext cx="2697480" cy="218694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PAM/SCB </a:t>
            </a:r>
            <a:endParaRPr lang="en-US" sz="2400" dirty="0">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5618480" y="4550551"/>
            <a:ext cx="114837" cy="0"/>
          </a:xfrm>
          <a:prstGeom prst="straightConnector1">
            <a:avLst/>
          </a:prstGeom>
          <a:ln>
            <a:tailEnd type="triangle"/>
          </a:ln>
        </p:spPr>
        <p:style>
          <a:lnRef idx="3">
            <a:schemeClr val="lt1"/>
          </a:lnRef>
          <a:fillRef idx="1">
            <a:schemeClr val="accent1"/>
          </a:fillRef>
          <a:effectRef idx="1">
            <a:schemeClr val="accent1"/>
          </a:effectRef>
          <a:fontRef idx="minor">
            <a:schemeClr val="lt1"/>
          </a:fontRef>
        </p:style>
      </p:cxnSp>
      <p:cxnSp>
        <p:nvCxnSpPr>
          <p:cNvPr id="11" name="Straight Arrow Connector 10"/>
          <p:cNvCxnSpPr>
            <a:stCxn id="7" idx="3"/>
            <a:endCxn id="6" idx="1"/>
          </p:cNvCxnSpPr>
          <p:nvPr/>
        </p:nvCxnSpPr>
        <p:spPr>
          <a:xfrm flipV="1">
            <a:off x="8430797" y="4550551"/>
            <a:ext cx="1350743" cy="5537"/>
          </a:xfrm>
          <a:prstGeom prst="straightConnector1">
            <a:avLst/>
          </a:prstGeom>
          <a:ln>
            <a:tailEnd type="triangle"/>
          </a:ln>
        </p:spPr>
        <p:style>
          <a:lnRef idx="3">
            <a:schemeClr val="lt1"/>
          </a:lnRef>
          <a:fillRef idx="1">
            <a:schemeClr val="accent1"/>
          </a:fillRef>
          <a:effectRef idx="1">
            <a:schemeClr val="accent1"/>
          </a:effectRef>
          <a:fontRef idx="minor">
            <a:schemeClr val="lt1"/>
          </a:fontRef>
        </p:style>
      </p:cxnSp>
      <p:cxnSp>
        <p:nvCxnSpPr>
          <p:cNvPr id="16" name="Straight Arrow Connector 15"/>
          <p:cNvCxnSpPr>
            <a:stCxn id="5" idx="6"/>
            <a:endCxn id="7" idx="1"/>
          </p:cNvCxnSpPr>
          <p:nvPr/>
        </p:nvCxnSpPr>
        <p:spPr>
          <a:xfrm>
            <a:off x="4573401" y="4550551"/>
            <a:ext cx="1159916" cy="5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6" idx="1"/>
          </p:cNvCxnSpPr>
          <p:nvPr/>
        </p:nvCxnSpPr>
        <p:spPr>
          <a:xfrm flipV="1">
            <a:off x="8430797" y="4550551"/>
            <a:ext cx="1350743" cy="5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extLst>
      <p:ext uri="{BB962C8B-B14F-4D97-AF65-F5344CB8AC3E}">
        <p14:creationId xmlns:p14="http://schemas.microsoft.com/office/powerpoint/2010/main" val="1269660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4006" y="0"/>
            <a:ext cx="14630400" cy="8229600"/>
          </a:xfrm>
          <a:prstGeom prst="rect">
            <a:avLst/>
          </a:prstGeom>
          <a:solidFill>
            <a:srgbClr val="FFFFFF"/>
          </a:solidFill>
          <a:ln/>
        </p:spPr>
      </p:sp>
      <p:sp>
        <p:nvSpPr>
          <p:cNvPr id="4" name="Text 2"/>
          <p:cNvSpPr/>
          <p:nvPr/>
        </p:nvSpPr>
        <p:spPr>
          <a:xfrm>
            <a:off x="956442" y="641696"/>
            <a:ext cx="12759558" cy="962328"/>
          </a:xfrm>
          <a:prstGeom prst="rect">
            <a:avLst/>
          </a:prstGeom>
          <a:noFill/>
          <a:ln/>
        </p:spPr>
        <p:txBody>
          <a:bodyPr wrap="square" rtlCol="0" anchor="t"/>
          <a:lstStyle/>
          <a:p>
            <a:r>
              <a:rPr lang="en-US" sz="4000" b="1" dirty="0" err="1"/>
              <a:t>Tình</a:t>
            </a:r>
            <a:r>
              <a:rPr lang="en-US" sz="4000" b="1" dirty="0"/>
              <a:t> </a:t>
            </a:r>
            <a:r>
              <a:rPr lang="en-US" sz="4000" b="1" dirty="0" err="1"/>
              <a:t>huống</a:t>
            </a:r>
            <a:r>
              <a:rPr lang="en-US" sz="4000" b="1" dirty="0"/>
              <a:t> </a:t>
            </a:r>
            <a:r>
              <a:rPr lang="en-US" sz="4000" b="1" dirty="0" err="1" smtClean="0"/>
              <a:t>thực</a:t>
            </a:r>
            <a:r>
              <a:rPr lang="en-US" sz="4000" b="1" dirty="0" smtClean="0"/>
              <a:t> </a:t>
            </a:r>
            <a:r>
              <a:rPr lang="en-US" sz="4000" b="1" dirty="0" err="1" smtClean="0"/>
              <a:t>tế</a:t>
            </a:r>
            <a:r>
              <a:rPr lang="en-US" sz="4000" b="1" dirty="0" smtClean="0"/>
              <a:t> </a:t>
            </a:r>
            <a:r>
              <a:rPr lang="en-US" sz="4000" b="1" dirty="0" err="1" smtClean="0"/>
              <a:t>sử</a:t>
            </a:r>
            <a:r>
              <a:rPr lang="en-US" sz="4000" b="1" dirty="0" smtClean="0"/>
              <a:t> </a:t>
            </a:r>
            <a:r>
              <a:rPr lang="en-US" sz="4000" b="1" dirty="0" err="1"/>
              <a:t>dụng</a:t>
            </a:r>
            <a:r>
              <a:rPr lang="en-US" sz="4000" b="1" dirty="0"/>
              <a:t> </a:t>
            </a:r>
            <a:r>
              <a:rPr lang="en-US" sz="4000" b="1" dirty="0" err="1"/>
              <a:t>các</a:t>
            </a:r>
            <a:r>
              <a:rPr lang="en-US" sz="4000" b="1" dirty="0"/>
              <a:t> </a:t>
            </a:r>
            <a:r>
              <a:rPr lang="en-US" sz="4000" b="1" dirty="0" err="1"/>
              <a:t>kỹ</a:t>
            </a:r>
            <a:r>
              <a:rPr lang="en-US" sz="4000" b="1" dirty="0"/>
              <a:t> </a:t>
            </a:r>
            <a:r>
              <a:rPr lang="en-US" sz="4000" b="1" dirty="0" err="1"/>
              <a:t>thuật</a:t>
            </a:r>
            <a:r>
              <a:rPr lang="en-US" sz="4000" b="1" dirty="0"/>
              <a:t> </a:t>
            </a:r>
            <a:r>
              <a:rPr lang="en-US" sz="4000" b="1" dirty="0" err="1"/>
              <a:t>bảo</a:t>
            </a:r>
            <a:r>
              <a:rPr lang="en-US" sz="4000" b="1" dirty="0"/>
              <a:t> </a:t>
            </a:r>
            <a:r>
              <a:rPr lang="en-US" sz="4000" b="1" dirty="0" err="1"/>
              <a:t>mật</a:t>
            </a:r>
            <a:r>
              <a:rPr lang="en-US" sz="4000" b="1" dirty="0"/>
              <a:t> </a:t>
            </a:r>
            <a:r>
              <a:rPr lang="en-US" sz="4000" b="1" dirty="0" err="1"/>
              <a:t>cơ</a:t>
            </a:r>
            <a:r>
              <a:rPr lang="en-US" sz="4000" b="1" dirty="0"/>
              <a:t> </a:t>
            </a:r>
            <a:r>
              <a:rPr lang="en-US" sz="4000" b="1" dirty="0" err="1"/>
              <a:t>bản</a:t>
            </a:r>
            <a:endParaRPr lang="en-US" sz="4000" dirty="0"/>
          </a:p>
        </p:txBody>
      </p:sp>
      <p:sp>
        <p:nvSpPr>
          <p:cNvPr id="14" name="TextBox 13"/>
          <p:cNvSpPr txBox="1"/>
          <p:nvPr/>
        </p:nvSpPr>
        <p:spPr>
          <a:xfrm>
            <a:off x="1303283" y="1881352"/>
            <a:ext cx="4122157" cy="460191"/>
          </a:xfrm>
          <a:prstGeom prst="rect">
            <a:avLst/>
          </a:prstGeom>
          <a:noFill/>
        </p:spPr>
        <p:txBody>
          <a:bodyPr wrap="square" rtlCol="0">
            <a:spAutoFit/>
          </a:bodyPr>
          <a:lstStyle/>
          <a:p>
            <a:pPr>
              <a:lnSpc>
                <a:spcPts val="2734"/>
              </a:lnSpc>
            </a:pPr>
            <a:r>
              <a:rPr lang="en-US" sz="3600" b="1" dirty="0" err="1" smtClean="0">
                <a:solidFill>
                  <a:schemeClr val="accent1"/>
                </a:solidFill>
                <a:latin typeface="Times New Roman" panose="02020603050405020304" pitchFamily="18" charset="0"/>
                <a:ea typeface="Unbounded" pitchFamily="34" charset="-122"/>
                <a:cs typeface="Times New Roman" panose="02020603050405020304" pitchFamily="18" charset="0"/>
              </a:rPr>
              <a:t>Mã</a:t>
            </a:r>
            <a:r>
              <a:rPr lang="en-US" sz="3600" b="1" dirty="0" smtClean="0">
                <a:solidFill>
                  <a:schemeClr val="accent1"/>
                </a:solidFill>
                <a:latin typeface="Times New Roman" panose="02020603050405020304" pitchFamily="18" charset="0"/>
                <a:ea typeface="Unbounded" pitchFamily="34" charset="-122"/>
                <a:cs typeface="Times New Roman" panose="02020603050405020304" pitchFamily="18" charset="0"/>
              </a:rPr>
              <a:t> </a:t>
            </a:r>
            <a:r>
              <a:rPr lang="en-US" sz="3600" b="1" dirty="0" err="1" smtClean="0">
                <a:solidFill>
                  <a:schemeClr val="accent1"/>
                </a:solidFill>
                <a:latin typeface="Times New Roman" panose="02020603050405020304" pitchFamily="18" charset="0"/>
                <a:ea typeface="Unbounded" pitchFamily="34" charset="-122"/>
                <a:cs typeface="Times New Roman" panose="02020603050405020304" pitchFamily="18" charset="0"/>
              </a:rPr>
              <a:t>hóa</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402080" y="3180080"/>
            <a:ext cx="6929120" cy="923330"/>
          </a:xfrm>
          <a:prstGeom prst="rect">
            <a:avLst/>
          </a:prstGeom>
          <a:noFill/>
        </p:spPr>
        <p:txBody>
          <a:bodyPr wrap="square" rtlCol="0">
            <a:spAutoFit/>
          </a:bodyPr>
          <a:lstStyle/>
          <a:p>
            <a:pPr marL="285750" indent="-285750">
              <a:buFontTx/>
              <a:buChar char="-"/>
            </a:pPr>
            <a:r>
              <a:rPr lang="en-US" dirty="0" err="1" smtClean="0"/>
              <a:t>Mã</a:t>
            </a:r>
            <a:r>
              <a:rPr lang="en-US" dirty="0" smtClean="0"/>
              <a:t> </a:t>
            </a:r>
            <a:r>
              <a:rPr lang="en-US" dirty="0" err="1" smtClean="0"/>
              <a:t>hóa</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cá</a:t>
            </a:r>
            <a:r>
              <a:rPr lang="en-US" dirty="0" smtClean="0"/>
              <a:t> </a:t>
            </a:r>
            <a:r>
              <a:rPr lang="en-US" dirty="0" err="1" smtClean="0"/>
              <a:t>nhân</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a:t>
            </a:r>
          </a:p>
          <a:p>
            <a:pPr marL="285750" indent="-285750">
              <a:buFontTx/>
              <a:buChar char="-"/>
            </a:pPr>
            <a:r>
              <a:rPr lang="en-US" dirty="0" err="1" smtClean="0"/>
              <a:t>Mã</a:t>
            </a:r>
            <a:r>
              <a:rPr lang="en-US" dirty="0" smtClean="0"/>
              <a:t> </a:t>
            </a:r>
            <a:r>
              <a:rPr lang="en-US" dirty="0" err="1" smtClean="0"/>
              <a:t>hóa</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nhạy</a:t>
            </a:r>
            <a:r>
              <a:rPr lang="en-US" dirty="0" smtClean="0"/>
              <a:t> </a:t>
            </a:r>
            <a:r>
              <a:rPr lang="en-US" dirty="0" err="1" smtClean="0"/>
              <a:t>cảm</a:t>
            </a:r>
            <a:r>
              <a:rPr lang="en-US" dirty="0" smtClean="0"/>
              <a:t>;</a:t>
            </a:r>
          </a:p>
          <a:p>
            <a:pPr marL="285750" indent="-285750">
              <a:buFontTx/>
              <a:buChar char="-"/>
            </a:pP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các</a:t>
            </a:r>
            <a:r>
              <a:rPr lang="en-US" dirty="0" smtClean="0"/>
              <a:t> </a:t>
            </a:r>
            <a:r>
              <a:rPr lang="en-US" dirty="0" err="1" smtClean="0"/>
              <a:t>kênh</a:t>
            </a:r>
            <a:r>
              <a:rPr lang="en-US" dirty="0" smtClean="0"/>
              <a:t> </a:t>
            </a:r>
            <a:r>
              <a:rPr lang="en-US" dirty="0" err="1" smtClean="0"/>
              <a:t>truyền</a:t>
            </a:r>
            <a:r>
              <a:rPr lang="en-US" dirty="0" smtClean="0"/>
              <a:t> </a:t>
            </a:r>
            <a:r>
              <a:rPr lang="en-US" dirty="0" err="1" smtClean="0"/>
              <a:t>có</a:t>
            </a:r>
            <a:r>
              <a:rPr lang="en-US" dirty="0" smtClean="0"/>
              <a:t> </a:t>
            </a:r>
            <a:r>
              <a:rPr lang="en-US" dirty="0" err="1" smtClean="0"/>
              <a:t>mã</a:t>
            </a:r>
            <a:r>
              <a:rPr lang="en-US" dirty="0" smtClean="0"/>
              <a:t> </a:t>
            </a:r>
            <a:r>
              <a:rPr lang="en-US" dirty="0" err="1" smtClean="0"/>
              <a:t>hóa</a:t>
            </a:r>
            <a:r>
              <a:rPr lang="en-US" dirty="0" smtClean="0"/>
              <a:t>.</a:t>
            </a:r>
            <a:endParaRPr lang="en-US" dirty="0"/>
          </a:p>
        </p:txBody>
      </p:sp>
      <p:pic>
        <p:nvPicPr>
          <p:cNvPr id="10" name="Picture 9"/>
          <p:cNvPicPr>
            <a:picLocks noChangeAspect="1"/>
          </p:cNvPicPr>
          <p:nvPr/>
        </p:nvPicPr>
        <p:blipFill>
          <a:blip r:embed="rId3"/>
          <a:stretch>
            <a:fillRect/>
          </a:stretch>
        </p:blipFill>
        <p:spPr>
          <a:xfrm>
            <a:off x="3770095" y="4195518"/>
            <a:ext cx="7659169" cy="349616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extLst>
      <p:ext uri="{BB962C8B-B14F-4D97-AF65-F5344CB8AC3E}">
        <p14:creationId xmlns:p14="http://schemas.microsoft.com/office/powerpoint/2010/main" val="263198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1209716" y="3767613"/>
            <a:ext cx="8127563" cy="694373"/>
          </a:xfrm>
          <a:prstGeom prst="rect">
            <a:avLst/>
          </a:prstGeom>
          <a:noFill/>
          <a:ln/>
        </p:spPr>
        <p:txBody>
          <a:bodyPr wrap="none" rtlCol="0" anchor="t"/>
          <a:lstStyle/>
          <a:p>
            <a:pPr marL="0" indent="0">
              <a:lnSpc>
                <a:spcPts val="5468"/>
              </a:lnSpc>
              <a:buNone/>
            </a:pPr>
            <a:r>
              <a:rPr lang="en-US" sz="5400" b="1" dirty="0" err="1" smtClean="0">
                <a:solidFill>
                  <a:srgbClr val="333F70"/>
                </a:solidFill>
                <a:latin typeface="Times New Roman" panose="02020603050405020304" pitchFamily="18" charset="0"/>
                <a:ea typeface="Unbounded" pitchFamily="34" charset="-122"/>
                <a:cs typeface="Times New Roman" panose="02020603050405020304" pitchFamily="18" charset="0"/>
              </a:rPr>
              <a:t>Trân</a:t>
            </a:r>
            <a:r>
              <a:rPr lang="en-US" sz="5400" b="1" dirty="0" smtClean="0">
                <a:solidFill>
                  <a:srgbClr val="333F70"/>
                </a:solidFill>
                <a:latin typeface="Times New Roman" panose="02020603050405020304" pitchFamily="18" charset="0"/>
                <a:ea typeface="Unbounded" pitchFamily="34" charset="-122"/>
                <a:cs typeface="Times New Roman" panose="02020603050405020304" pitchFamily="18" charset="0"/>
              </a:rPr>
              <a:t> </a:t>
            </a:r>
            <a:r>
              <a:rPr lang="en-US" sz="5400" b="1" dirty="0" err="1" smtClean="0">
                <a:solidFill>
                  <a:srgbClr val="333F70"/>
                </a:solidFill>
                <a:latin typeface="Times New Roman" panose="02020603050405020304" pitchFamily="18" charset="0"/>
                <a:ea typeface="Unbounded" pitchFamily="34" charset="-122"/>
                <a:cs typeface="Times New Roman" panose="02020603050405020304" pitchFamily="18" charset="0"/>
              </a:rPr>
              <a:t>trọng</a:t>
            </a:r>
            <a:r>
              <a:rPr lang="en-US" sz="5400" b="1" dirty="0" smtClean="0">
                <a:solidFill>
                  <a:srgbClr val="333F70"/>
                </a:solidFill>
                <a:latin typeface="Times New Roman" panose="02020603050405020304" pitchFamily="18" charset="0"/>
                <a:ea typeface="Unbounded" pitchFamily="34" charset="-122"/>
                <a:cs typeface="Times New Roman" panose="02020603050405020304" pitchFamily="18" charset="0"/>
              </a:rPr>
              <a:t> </a:t>
            </a:r>
            <a:r>
              <a:rPr lang="en-US" sz="5400" b="1" dirty="0" err="1" smtClean="0">
                <a:solidFill>
                  <a:srgbClr val="333F70"/>
                </a:solidFill>
                <a:latin typeface="Times New Roman" panose="02020603050405020304" pitchFamily="18" charset="0"/>
                <a:ea typeface="Unbounded" pitchFamily="34" charset="-122"/>
                <a:cs typeface="Times New Roman" panose="02020603050405020304" pitchFamily="18" charset="0"/>
              </a:rPr>
              <a:t>cảm</a:t>
            </a:r>
            <a:r>
              <a:rPr lang="en-US" sz="5400" b="1" dirty="0" smtClean="0">
                <a:solidFill>
                  <a:srgbClr val="333F70"/>
                </a:solidFill>
                <a:latin typeface="Times New Roman" panose="02020603050405020304" pitchFamily="18" charset="0"/>
                <a:ea typeface="Unbounded" pitchFamily="34" charset="-122"/>
                <a:cs typeface="Times New Roman" panose="02020603050405020304" pitchFamily="18" charset="0"/>
              </a:rPr>
              <a:t> </a:t>
            </a:r>
            <a:r>
              <a:rPr lang="en-US" sz="5400" b="1" dirty="0" err="1" smtClean="0">
                <a:solidFill>
                  <a:srgbClr val="333F70"/>
                </a:solidFill>
                <a:latin typeface="Times New Roman" panose="02020603050405020304" pitchFamily="18" charset="0"/>
                <a:ea typeface="Unbounded" pitchFamily="34" charset="-122"/>
                <a:cs typeface="Times New Roman" panose="02020603050405020304" pitchFamily="18" charset="0"/>
              </a:rPr>
              <a:t>ơn</a:t>
            </a:r>
            <a:r>
              <a:rPr lang="en-US" sz="5400" b="1" dirty="0" smtClean="0">
                <a:solidFill>
                  <a:srgbClr val="333F70"/>
                </a:solidFill>
                <a:latin typeface="Times New Roman" panose="02020603050405020304" pitchFamily="18" charset="0"/>
                <a:ea typeface="Unbounded" pitchFamily="34" charset="-122"/>
                <a:cs typeface="Times New Roman" panose="02020603050405020304" pitchFamily="18" charset="0"/>
              </a:rPr>
              <a:t>!</a:t>
            </a:r>
            <a:endParaRPr lang="en-US" sz="5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383" y="-867287"/>
            <a:ext cx="5045343" cy="2848997"/>
          </a:xfrm>
          <a:prstGeom prst="rect">
            <a:avLst/>
          </a:prstGeom>
        </p:spPr>
      </p:pic>
    </p:spTree>
    <p:extLst>
      <p:ext uri="{BB962C8B-B14F-4D97-AF65-F5344CB8AC3E}">
        <p14:creationId xmlns:p14="http://schemas.microsoft.com/office/powerpoint/2010/main" val="1016965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931069"/>
            <a:ext cx="9929932" cy="694373"/>
          </a:xfrm>
          <a:prstGeom prst="rect">
            <a:avLst/>
          </a:prstGeom>
          <a:noFill/>
          <a:ln/>
        </p:spPr>
        <p:txBody>
          <a:bodyPr wrap="none" rtlCol="0" anchor="t"/>
          <a:lstStyle/>
          <a:p>
            <a:pPr marL="0" indent="0">
              <a:lnSpc>
                <a:spcPts val="5468"/>
              </a:lnSpc>
              <a:buNone/>
            </a:pPr>
            <a:r>
              <a:rPr lang="en-US" sz="4374" b="1" dirty="0">
                <a:solidFill>
                  <a:srgbClr val="333F70"/>
                </a:solidFill>
                <a:latin typeface="Times New Roman" panose="02020603050405020304" pitchFamily="18" charset="0"/>
                <a:ea typeface="Unbounded" pitchFamily="34" charset="-122"/>
                <a:cs typeface="Times New Roman" panose="02020603050405020304" pitchFamily="18" charset="0"/>
              </a:rPr>
              <a:t>Các rủi ro mất ATTT phổ biến</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2037993" y="2243376"/>
            <a:ext cx="499943" cy="499943"/>
          </a:xfrm>
          <a:prstGeom prst="roundRect">
            <a:avLst>
              <a:gd name="adj" fmla="val 20000"/>
            </a:avLst>
          </a:prstGeom>
          <a:solidFill>
            <a:srgbClr val="D6F5EE"/>
          </a:solidFill>
          <a:ln w="7620">
            <a:solidFill>
              <a:srgbClr val="BCDBD4"/>
            </a:solidFill>
            <a:prstDash val="solid"/>
          </a:ln>
        </p:spPr>
      </p:sp>
      <p:sp>
        <p:nvSpPr>
          <p:cNvPr id="6" name="Text 4"/>
          <p:cNvSpPr/>
          <p:nvPr/>
        </p:nvSpPr>
        <p:spPr>
          <a:xfrm>
            <a:off x="2201228" y="2285048"/>
            <a:ext cx="173355"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Times New Roman" panose="02020603050405020304" pitchFamily="18" charset="0"/>
                <a:ea typeface="Unbounded" pitchFamily="34" charset="-122"/>
                <a:cs typeface="Times New Roman" panose="02020603050405020304" pitchFamily="18" charset="0"/>
              </a:rPr>
              <a:t>1</a:t>
            </a:r>
            <a:endParaRPr lang="en-US" sz="2624" dirty="0">
              <a:latin typeface="Times New Roman" panose="02020603050405020304" pitchFamily="18" charset="0"/>
              <a:cs typeface="Times New Roman" panose="02020603050405020304" pitchFamily="18" charset="0"/>
            </a:endParaRPr>
          </a:p>
        </p:txBody>
      </p:sp>
      <p:sp>
        <p:nvSpPr>
          <p:cNvPr id="7" name="Text 5"/>
          <p:cNvSpPr/>
          <p:nvPr/>
        </p:nvSpPr>
        <p:spPr>
          <a:xfrm>
            <a:off x="2760107" y="2319695"/>
            <a:ext cx="2647950" cy="694373"/>
          </a:xfrm>
          <a:prstGeom prst="rect">
            <a:avLst/>
          </a:prstGeom>
          <a:noFill/>
          <a:ln/>
        </p:spPr>
        <p:txBody>
          <a:bodyPr wrap="square" rtlCol="0" anchor="t"/>
          <a:lstStyle/>
          <a:p>
            <a:pPr marL="0" indent="0">
              <a:lnSpc>
                <a:spcPts val="2734"/>
              </a:lnSpc>
              <a:buNone/>
            </a:pPr>
            <a:r>
              <a:rPr lang="en-US" sz="2187" b="1" dirty="0">
                <a:solidFill>
                  <a:srgbClr val="333F70"/>
                </a:solidFill>
                <a:latin typeface="Times New Roman" panose="02020603050405020304" pitchFamily="18" charset="0"/>
                <a:ea typeface="Unbounded" pitchFamily="34" charset="-122"/>
                <a:cs typeface="Times New Roman" panose="02020603050405020304" pitchFamily="18" charset="0"/>
              </a:rPr>
              <a:t>Tấn công mạng</a:t>
            </a:r>
            <a:endParaRPr lang="en-US" sz="2187" dirty="0">
              <a:latin typeface="Times New Roman" panose="02020603050405020304" pitchFamily="18" charset="0"/>
              <a:cs typeface="Times New Roman" panose="02020603050405020304" pitchFamily="18" charset="0"/>
            </a:endParaRPr>
          </a:p>
        </p:txBody>
      </p:sp>
      <p:sp>
        <p:nvSpPr>
          <p:cNvPr id="8" name="Text 6"/>
          <p:cNvSpPr/>
          <p:nvPr/>
        </p:nvSpPr>
        <p:spPr>
          <a:xfrm>
            <a:off x="2760107" y="3147298"/>
            <a:ext cx="2647950" cy="2132409"/>
          </a:xfrm>
          <a:prstGeom prst="rect">
            <a:avLst/>
          </a:prstGeom>
          <a:noFill/>
          <a:ln/>
        </p:spPr>
        <p:txBody>
          <a:bodyPr wrap="square" rtlCol="0" anchor="t"/>
          <a:lstStyle/>
          <a:p>
            <a:pPr marL="0" indent="0">
              <a:lnSpc>
                <a:spcPts val="2799"/>
              </a:lnSpc>
              <a:buNone/>
            </a:pPr>
            <a:r>
              <a:rPr lang="en-US" sz="1750" dirty="0">
                <a:solidFill>
                  <a:srgbClr val="333F70"/>
                </a:solidFill>
                <a:latin typeface="Times New Roman" panose="02020603050405020304" pitchFamily="18" charset="0"/>
                <a:ea typeface="Open Sans" pitchFamily="34" charset="-122"/>
                <a:cs typeface="Times New Roman" panose="02020603050405020304" pitchFamily="18" charset="0"/>
              </a:rPr>
              <a:t>Các cuộc tấn công như phishing, malware và tấn công từ chối dịch vụ (DDoS) có thể gây ra những thiệt hại nghiêm trọng.</a:t>
            </a:r>
            <a:endParaRPr lang="en-US" sz="1750" dirty="0">
              <a:latin typeface="Times New Roman" panose="02020603050405020304" pitchFamily="18" charset="0"/>
              <a:cs typeface="Times New Roman" panose="02020603050405020304" pitchFamily="18" charset="0"/>
            </a:endParaRPr>
          </a:p>
        </p:txBody>
      </p:sp>
      <p:sp>
        <p:nvSpPr>
          <p:cNvPr id="9" name="Shape 7"/>
          <p:cNvSpPr/>
          <p:nvPr/>
        </p:nvSpPr>
        <p:spPr>
          <a:xfrm>
            <a:off x="5630228" y="2243376"/>
            <a:ext cx="499943" cy="499943"/>
          </a:xfrm>
          <a:prstGeom prst="roundRect">
            <a:avLst>
              <a:gd name="adj" fmla="val 20000"/>
            </a:avLst>
          </a:prstGeom>
          <a:solidFill>
            <a:srgbClr val="D6F5EE"/>
          </a:solidFill>
          <a:ln w="7620">
            <a:solidFill>
              <a:srgbClr val="BCDBD4"/>
            </a:solidFill>
            <a:prstDash val="solid"/>
          </a:ln>
        </p:spPr>
      </p:sp>
      <p:sp>
        <p:nvSpPr>
          <p:cNvPr id="10" name="Text 8"/>
          <p:cNvSpPr/>
          <p:nvPr/>
        </p:nvSpPr>
        <p:spPr>
          <a:xfrm>
            <a:off x="5740956" y="2285048"/>
            <a:ext cx="278368"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Times New Roman" panose="02020603050405020304" pitchFamily="18" charset="0"/>
                <a:ea typeface="Unbounded" pitchFamily="34" charset="-122"/>
                <a:cs typeface="Times New Roman" panose="02020603050405020304" pitchFamily="18" charset="0"/>
              </a:rPr>
              <a:t>2</a:t>
            </a:r>
            <a:endParaRPr lang="en-US" sz="2624" dirty="0">
              <a:latin typeface="Times New Roman" panose="02020603050405020304" pitchFamily="18" charset="0"/>
              <a:cs typeface="Times New Roman" panose="02020603050405020304" pitchFamily="18" charset="0"/>
            </a:endParaRPr>
          </a:p>
        </p:txBody>
      </p:sp>
      <p:sp>
        <p:nvSpPr>
          <p:cNvPr id="11" name="Text 9"/>
          <p:cNvSpPr/>
          <p:nvPr/>
        </p:nvSpPr>
        <p:spPr>
          <a:xfrm>
            <a:off x="6352342" y="2319695"/>
            <a:ext cx="2647950" cy="694373"/>
          </a:xfrm>
          <a:prstGeom prst="rect">
            <a:avLst/>
          </a:prstGeom>
          <a:noFill/>
          <a:ln/>
        </p:spPr>
        <p:txBody>
          <a:bodyPr wrap="square" rtlCol="0" anchor="t"/>
          <a:lstStyle/>
          <a:p>
            <a:pPr marL="0" indent="0">
              <a:lnSpc>
                <a:spcPts val="2734"/>
              </a:lnSpc>
              <a:buNone/>
            </a:pPr>
            <a:r>
              <a:rPr lang="en-US" sz="2187" b="1" dirty="0">
                <a:solidFill>
                  <a:srgbClr val="333F70"/>
                </a:solidFill>
                <a:latin typeface="Times New Roman" panose="02020603050405020304" pitchFamily="18" charset="0"/>
                <a:ea typeface="Unbounded" pitchFamily="34" charset="-122"/>
                <a:cs typeface="Times New Roman" panose="02020603050405020304" pitchFamily="18" charset="0"/>
              </a:rPr>
              <a:t>Lỗ hổng phần mềm</a:t>
            </a:r>
            <a:endParaRPr lang="en-US" sz="2187" dirty="0">
              <a:latin typeface="Times New Roman" panose="02020603050405020304" pitchFamily="18" charset="0"/>
              <a:cs typeface="Times New Roman" panose="02020603050405020304" pitchFamily="18" charset="0"/>
            </a:endParaRPr>
          </a:p>
        </p:txBody>
      </p:sp>
      <p:sp>
        <p:nvSpPr>
          <p:cNvPr id="12" name="Text 10"/>
          <p:cNvSpPr/>
          <p:nvPr/>
        </p:nvSpPr>
        <p:spPr>
          <a:xfrm>
            <a:off x="6352342" y="3147298"/>
            <a:ext cx="2647950" cy="1421606"/>
          </a:xfrm>
          <a:prstGeom prst="rect">
            <a:avLst/>
          </a:prstGeom>
          <a:noFill/>
          <a:ln/>
        </p:spPr>
        <p:txBody>
          <a:bodyPr wrap="square" rtlCol="0" anchor="t"/>
          <a:lstStyle/>
          <a:p>
            <a:pPr marL="0" indent="0">
              <a:lnSpc>
                <a:spcPts val="2799"/>
              </a:lnSpc>
              <a:buNone/>
            </a:pPr>
            <a:r>
              <a:rPr lang="en-US" sz="1750" dirty="0">
                <a:solidFill>
                  <a:srgbClr val="333F70"/>
                </a:solidFill>
                <a:latin typeface="Times New Roman" panose="02020603050405020304" pitchFamily="18" charset="0"/>
                <a:ea typeface="Open Sans" pitchFamily="34" charset="-122"/>
                <a:cs typeface="Times New Roman" panose="02020603050405020304" pitchFamily="18" charset="0"/>
              </a:rPr>
              <a:t>Đây là những điểm yếu trong phần mềm có thể bị tin tặc khai thác để xâm nhập vào hệ thống</a:t>
            </a:r>
            <a:endParaRPr lang="en-US" sz="1750" dirty="0">
              <a:latin typeface="Times New Roman" panose="02020603050405020304" pitchFamily="18" charset="0"/>
              <a:cs typeface="Times New Roman" panose="02020603050405020304" pitchFamily="18" charset="0"/>
            </a:endParaRPr>
          </a:p>
        </p:txBody>
      </p:sp>
      <p:sp>
        <p:nvSpPr>
          <p:cNvPr id="13" name="Shape 11"/>
          <p:cNvSpPr/>
          <p:nvPr/>
        </p:nvSpPr>
        <p:spPr>
          <a:xfrm>
            <a:off x="9222462" y="2243376"/>
            <a:ext cx="499943" cy="499943"/>
          </a:xfrm>
          <a:prstGeom prst="roundRect">
            <a:avLst>
              <a:gd name="adj" fmla="val 20000"/>
            </a:avLst>
          </a:prstGeom>
          <a:solidFill>
            <a:srgbClr val="D6F5EE"/>
          </a:solidFill>
          <a:ln w="7620">
            <a:solidFill>
              <a:srgbClr val="BCDBD4"/>
            </a:solidFill>
            <a:prstDash val="solid"/>
          </a:ln>
        </p:spPr>
      </p:sp>
      <p:sp>
        <p:nvSpPr>
          <p:cNvPr id="14" name="Text 12"/>
          <p:cNvSpPr/>
          <p:nvPr/>
        </p:nvSpPr>
        <p:spPr>
          <a:xfrm>
            <a:off x="9332595" y="2285048"/>
            <a:ext cx="279678"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Times New Roman" panose="02020603050405020304" pitchFamily="18" charset="0"/>
                <a:ea typeface="Unbounded" pitchFamily="34" charset="-122"/>
                <a:cs typeface="Times New Roman" panose="02020603050405020304" pitchFamily="18" charset="0"/>
              </a:rPr>
              <a:t>3</a:t>
            </a:r>
            <a:endParaRPr lang="en-US" sz="2624" dirty="0">
              <a:latin typeface="Times New Roman" panose="02020603050405020304" pitchFamily="18" charset="0"/>
              <a:cs typeface="Times New Roman" panose="02020603050405020304" pitchFamily="18" charset="0"/>
            </a:endParaRPr>
          </a:p>
        </p:txBody>
      </p:sp>
      <p:sp>
        <p:nvSpPr>
          <p:cNvPr id="15" name="Text 13"/>
          <p:cNvSpPr/>
          <p:nvPr/>
        </p:nvSpPr>
        <p:spPr>
          <a:xfrm>
            <a:off x="9944576" y="2319695"/>
            <a:ext cx="2647950" cy="694373"/>
          </a:xfrm>
          <a:prstGeom prst="rect">
            <a:avLst/>
          </a:prstGeom>
          <a:noFill/>
          <a:ln/>
        </p:spPr>
        <p:txBody>
          <a:bodyPr wrap="square" rtlCol="0" anchor="t"/>
          <a:lstStyle/>
          <a:p>
            <a:pPr marL="0" indent="0">
              <a:lnSpc>
                <a:spcPts val="2734"/>
              </a:lnSpc>
              <a:buNone/>
            </a:pPr>
            <a:r>
              <a:rPr lang="en-US" sz="2187" b="1" dirty="0">
                <a:solidFill>
                  <a:srgbClr val="333F70"/>
                </a:solidFill>
                <a:latin typeface="Times New Roman" panose="02020603050405020304" pitchFamily="18" charset="0"/>
                <a:ea typeface="Unbounded" pitchFamily="34" charset="-122"/>
                <a:cs typeface="Times New Roman" panose="02020603050405020304" pitchFamily="18" charset="0"/>
              </a:rPr>
              <a:t>Phần mềm độc hại</a:t>
            </a:r>
            <a:endParaRPr lang="en-US" sz="2187" dirty="0">
              <a:latin typeface="Times New Roman" panose="02020603050405020304" pitchFamily="18" charset="0"/>
              <a:cs typeface="Times New Roman" panose="02020603050405020304" pitchFamily="18" charset="0"/>
            </a:endParaRPr>
          </a:p>
        </p:txBody>
      </p:sp>
      <p:sp>
        <p:nvSpPr>
          <p:cNvPr id="16" name="Text 14"/>
          <p:cNvSpPr/>
          <p:nvPr/>
        </p:nvSpPr>
        <p:spPr>
          <a:xfrm>
            <a:off x="9944576" y="3147298"/>
            <a:ext cx="2647950" cy="1918688"/>
          </a:xfrm>
          <a:prstGeom prst="rect">
            <a:avLst/>
          </a:prstGeom>
          <a:noFill/>
          <a:ln/>
        </p:spPr>
        <p:txBody>
          <a:bodyPr wrap="square" rtlCol="0" anchor="t"/>
          <a:lstStyle/>
          <a:p>
            <a:pPr marL="0" indent="0">
              <a:lnSpc>
                <a:spcPts val="2799"/>
              </a:lnSpc>
              <a:buNone/>
            </a:pPr>
            <a:r>
              <a:rPr lang="en-US" sz="1750" dirty="0">
                <a:solidFill>
                  <a:srgbClr val="333F70"/>
                </a:solidFill>
                <a:latin typeface="Times New Roman" panose="02020603050405020304" pitchFamily="18" charset="0"/>
                <a:ea typeface="Open Sans" pitchFamily="34" charset="-122"/>
                <a:cs typeface="Times New Roman" panose="02020603050405020304" pitchFamily="18" charset="0"/>
              </a:rPr>
              <a:t>Đây là phần mềm được thiết kế để gây hại cho hệ thống, chẳng hạn như virus, </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worm, Trojan </a:t>
            </a:r>
            <a:r>
              <a:rPr lang="en-US" sz="1750" dirty="0" err="1" smtClean="0">
                <a:solidFill>
                  <a:srgbClr val="333F70"/>
                </a:solidFill>
                <a:latin typeface="Times New Roman" panose="02020603050405020304" pitchFamily="18" charset="0"/>
                <a:ea typeface="Open Sans" pitchFamily="34" charset="-122"/>
                <a:cs typeface="Times New Roman" panose="02020603050405020304" pitchFamily="18" charset="0"/>
              </a:rPr>
              <a:t>và</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 ransomware,…</a:t>
            </a:r>
            <a:endParaRPr lang="en-US" sz="1750" dirty="0">
              <a:latin typeface="Times New Roman" panose="02020603050405020304" pitchFamily="18" charset="0"/>
              <a:cs typeface="Times New Roman" panose="02020603050405020304" pitchFamily="18" charset="0"/>
            </a:endParaRPr>
          </a:p>
        </p:txBody>
      </p:sp>
      <p:sp>
        <p:nvSpPr>
          <p:cNvPr id="17" name="Shape 15"/>
          <p:cNvSpPr/>
          <p:nvPr/>
        </p:nvSpPr>
        <p:spPr>
          <a:xfrm>
            <a:off x="2037993" y="5675471"/>
            <a:ext cx="499943" cy="499943"/>
          </a:xfrm>
          <a:prstGeom prst="roundRect">
            <a:avLst>
              <a:gd name="adj" fmla="val 20000"/>
            </a:avLst>
          </a:prstGeom>
          <a:solidFill>
            <a:srgbClr val="D6F5EE"/>
          </a:solidFill>
          <a:ln w="7620">
            <a:solidFill>
              <a:srgbClr val="BCDBD4"/>
            </a:solidFill>
            <a:prstDash val="solid"/>
          </a:ln>
        </p:spPr>
      </p:sp>
      <p:sp>
        <p:nvSpPr>
          <p:cNvPr id="18" name="Text 16"/>
          <p:cNvSpPr/>
          <p:nvPr/>
        </p:nvSpPr>
        <p:spPr>
          <a:xfrm>
            <a:off x="2144435" y="5717143"/>
            <a:ext cx="286941"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Times New Roman" panose="02020603050405020304" pitchFamily="18" charset="0"/>
                <a:ea typeface="Unbounded" pitchFamily="34" charset="-122"/>
                <a:cs typeface="Times New Roman" panose="02020603050405020304" pitchFamily="18" charset="0"/>
              </a:rPr>
              <a:t>4</a:t>
            </a:r>
            <a:endParaRPr lang="en-US" sz="2624" dirty="0">
              <a:latin typeface="Times New Roman" panose="02020603050405020304" pitchFamily="18" charset="0"/>
              <a:cs typeface="Times New Roman" panose="02020603050405020304" pitchFamily="18" charset="0"/>
            </a:endParaRPr>
          </a:p>
        </p:txBody>
      </p:sp>
      <p:sp>
        <p:nvSpPr>
          <p:cNvPr id="19" name="Text 17"/>
          <p:cNvSpPr/>
          <p:nvPr/>
        </p:nvSpPr>
        <p:spPr>
          <a:xfrm>
            <a:off x="2760107" y="5751790"/>
            <a:ext cx="3019782" cy="347186"/>
          </a:xfrm>
          <a:prstGeom prst="rect">
            <a:avLst/>
          </a:prstGeom>
          <a:noFill/>
          <a:ln/>
        </p:spPr>
        <p:txBody>
          <a:bodyPr wrap="none" rtlCol="0" anchor="t"/>
          <a:lstStyle/>
          <a:p>
            <a:pPr marL="0" indent="0">
              <a:lnSpc>
                <a:spcPts val="2734"/>
              </a:lnSpc>
              <a:buNone/>
            </a:pPr>
            <a:r>
              <a:rPr lang="en-US" sz="2187" b="1" dirty="0">
                <a:solidFill>
                  <a:srgbClr val="333F70"/>
                </a:solidFill>
                <a:latin typeface="Times New Roman" panose="02020603050405020304" pitchFamily="18" charset="0"/>
                <a:ea typeface="Unbounded" pitchFamily="34" charset="-122"/>
                <a:cs typeface="Times New Roman" panose="02020603050405020304" pitchFamily="18" charset="0"/>
              </a:rPr>
              <a:t>Lỗi của con người</a:t>
            </a:r>
            <a:endParaRPr lang="en-US" sz="2187" dirty="0">
              <a:latin typeface="Times New Roman" panose="02020603050405020304" pitchFamily="18" charset="0"/>
              <a:cs typeface="Times New Roman" panose="02020603050405020304" pitchFamily="18" charset="0"/>
            </a:endParaRPr>
          </a:p>
        </p:txBody>
      </p:sp>
      <p:sp>
        <p:nvSpPr>
          <p:cNvPr id="20" name="Text 18"/>
          <p:cNvSpPr/>
          <p:nvPr/>
        </p:nvSpPr>
        <p:spPr>
          <a:xfrm>
            <a:off x="2760107" y="6232208"/>
            <a:ext cx="4444008" cy="1066205"/>
          </a:xfrm>
          <a:prstGeom prst="rect">
            <a:avLst/>
          </a:prstGeom>
          <a:noFill/>
          <a:ln/>
        </p:spPr>
        <p:txBody>
          <a:bodyPr wrap="square" rtlCol="0" anchor="t"/>
          <a:lstStyle/>
          <a:p>
            <a:pPr marL="0" indent="0">
              <a:lnSpc>
                <a:spcPts val="2799"/>
              </a:lnSpc>
              <a:buNone/>
            </a:pPr>
            <a:r>
              <a:rPr lang="en-US" sz="1750" dirty="0">
                <a:solidFill>
                  <a:srgbClr val="333F70"/>
                </a:solidFill>
                <a:latin typeface="Times New Roman" panose="02020603050405020304" pitchFamily="18" charset="0"/>
                <a:ea typeface="Open Sans" pitchFamily="34" charset="-122"/>
                <a:cs typeface="Times New Roman" panose="02020603050405020304" pitchFamily="18" charset="0"/>
              </a:rPr>
              <a:t>Lỗi của con người, chẳng hạn như tiết lộ mật khẩu hoặc nhấp vào liên kết độc hại, có thể dẫn đến mất ATTT</a:t>
            </a:r>
            <a:endParaRPr lang="en-US" sz="1750" dirty="0">
              <a:latin typeface="Times New Roman" panose="02020603050405020304" pitchFamily="18" charset="0"/>
              <a:cs typeface="Times New Roman" panose="02020603050405020304" pitchFamily="18" charset="0"/>
            </a:endParaRPr>
          </a:p>
        </p:txBody>
      </p:sp>
      <p:sp>
        <p:nvSpPr>
          <p:cNvPr id="21" name="Shape 19"/>
          <p:cNvSpPr/>
          <p:nvPr/>
        </p:nvSpPr>
        <p:spPr>
          <a:xfrm>
            <a:off x="7426285" y="5675471"/>
            <a:ext cx="499943" cy="499943"/>
          </a:xfrm>
          <a:prstGeom prst="roundRect">
            <a:avLst>
              <a:gd name="adj" fmla="val 20000"/>
            </a:avLst>
          </a:prstGeom>
          <a:solidFill>
            <a:srgbClr val="D6F5EE"/>
          </a:solidFill>
          <a:ln w="7620">
            <a:solidFill>
              <a:srgbClr val="BCDBD4"/>
            </a:solidFill>
            <a:prstDash val="solid"/>
          </a:ln>
        </p:spPr>
      </p:sp>
      <p:sp>
        <p:nvSpPr>
          <p:cNvPr id="22" name="Text 20"/>
          <p:cNvSpPr/>
          <p:nvPr/>
        </p:nvSpPr>
        <p:spPr>
          <a:xfrm>
            <a:off x="7541776" y="5717143"/>
            <a:ext cx="268962"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Times New Roman" panose="02020603050405020304" pitchFamily="18" charset="0"/>
                <a:ea typeface="Unbounded" pitchFamily="34" charset="-122"/>
                <a:cs typeface="Times New Roman" panose="02020603050405020304" pitchFamily="18" charset="0"/>
              </a:rPr>
              <a:t>5</a:t>
            </a:r>
            <a:endParaRPr lang="en-US" sz="2624" dirty="0">
              <a:latin typeface="Times New Roman" panose="02020603050405020304" pitchFamily="18" charset="0"/>
              <a:cs typeface="Times New Roman" panose="02020603050405020304" pitchFamily="18" charset="0"/>
            </a:endParaRPr>
          </a:p>
        </p:txBody>
      </p:sp>
      <p:sp>
        <p:nvSpPr>
          <p:cNvPr id="23" name="Text 21"/>
          <p:cNvSpPr/>
          <p:nvPr/>
        </p:nvSpPr>
        <p:spPr>
          <a:xfrm>
            <a:off x="8148399" y="5751790"/>
            <a:ext cx="2777490" cy="347186"/>
          </a:xfrm>
          <a:prstGeom prst="rect">
            <a:avLst/>
          </a:prstGeom>
          <a:noFill/>
          <a:ln/>
        </p:spPr>
        <p:txBody>
          <a:bodyPr wrap="none" rtlCol="0" anchor="t"/>
          <a:lstStyle/>
          <a:p>
            <a:pPr marL="0" indent="0">
              <a:lnSpc>
                <a:spcPts val="2734"/>
              </a:lnSpc>
              <a:buNone/>
            </a:pPr>
            <a:r>
              <a:rPr lang="en-US" sz="2187" b="1" dirty="0">
                <a:solidFill>
                  <a:srgbClr val="333F70"/>
                </a:solidFill>
                <a:latin typeface="Times New Roman" panose="02020603050405020304" pitchFamily="18" charset="0"/>
                <a:ea typeface="Unbounded" pitchFamily="34" charset="-122"/>
                <a:cs typeface="Times New Roman" panose="02020603050405020304" pitchFamily="18" charset="0"/>
              </a:rPr>
              <a:t>Thiên tai</a:t>
            </a:r>
            <a:endParaRPr lang="en-US" sz="2187" dirty="0">
              <a:latin typeface="Times New Roman" panose="02020603050405020304" pitchFamily="18" charset="0"/>
              <a:cs typeface="Times New Roman" panose="02020603050405020304" pitchFamily="18" charset="0"/>
            </a:endParaRPr>
          </a:p>
        </p:txBody>
      </p:sp>
      <p:sp>
        <p:nvSpPr>
          <p:cNvPr id="24" name="Text 22"/>
          <p:cNvSpPr/>
          <p:nvPr/>
        </p:nvSpPr>
        <p:spPr>
          <a:xfrm>
            <a:off x="8148399" y="6232208"/>
            <a:ext cx="4444008" cy="1066205"/>
          </a:xfrm>
          <a:prstGeom prst="rect">
            <a:avLst/>
          </a:prstGeom>
          <a:noFill/>
          <a:ln/>
        </p:spPr>
        <p:txBody>
          <a:bodyPr wrap="square" rtlCol="0" anchor="t"/>
          <a:lstStyle/>
          <a:p>
            <a:pPr marL="0" indent="0">
              <a:lnSpc>
                <a:spcPts val="2799"/>
              </a:lnSpc>
              <a:buNone/>
            </a:pPr>
            <a:r>
              <a:rPr lang="en-US" sz="1750" dirty="0">
                <a:solidFill>
                  <a:srgbClr val="333F70"/>
                </a:solidFill>
                <a:latin typeface="Times New Roman" panose="02020603050405020304" pitchFamily="18" charset="0"/>
                <a:ea typeface="Open Sans" pitchFamily="34" charset="-122"/>
                <a:cs typeface="Times New Roman" panose="02020603050405020304" pitchFamily="18" charset="0"/>
              </a:rPr>
              <a:t>Thiên tai, chẳng hạn như lũ lụt và động đất, mất điện  có thể gây thiệt hại cho hệ thống thông tin.</a:t>
            </a:r>
            <a:endParaRPr lang="en-US" sz="1750" dirty="0">
              <a:latin typeface="Times New Roman" panose="02020603050405020304" pitchFamily="18" charset="0"/>
              <a:cs typeface="Times New Roman" panose="02020603050405020304" pitchFamily="18"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2" y="1340525"/>
            <a:ext cx="11184021" cy="1388745"/>
          </a:xfrm>
          <a:prstGeom prst="rect">
            <a:avLst/>
          </a:prstGeom>
          <a:noFill/>
          <a:ln/>
        </p:spPr>
        <p:txBody>
          <a:bodyPr wrap="square" rtlCol="0" anchor="t"/>
          <a:lstStyle/>
          <a:p>
            <a:pPr marL="0" indent="0">
              <a:lnSpc>
                <a:spcPts val="5468"/>
              </a:lnSpc>
              <a:buNone/>
            </a:pPr>
            <a:r>
              <a:rPr lang="en-US" sz="4374" b="1" dirty="0" err="1" smtClean="0">
                <a:solidFill>
                  <a:srgbClr val="333F70"/>
                </a:solidFill>
                <a:latin typeface="Times New Roman" panose="02020603050405020304" pitchFamily="18" charset="0"/>
                <a:ea typeface="Unbounded" pitchFamily="34" charset="-122"/>
                <a:cs typeface="Times New Roman" panose="02020603050405020304" pitchFamily="18" charset="0"/>
              </a:rPr>
              <a:t>Một</a:t>
            </a:r>
            <a:r>
              <a:rPr lang="en-US" sz="4374" b="1" dirty="0" smtClean="0">
                <a:solidFill>
                  <a:srgbClr val="333F70"/>
                </a:solidFill>
                <a:latin typeface="Times New Roman" panose="02020603050405020304" pitchFamily="18" charset="0"/>
                <a:ea typeface="Unbounded" pitchFamily="34" charset="-122"/>
                <a:cs typeface="Times New Roman" panose="02020603050405020304" pitchFamily="18" charset="0"/>
              </a:rPr>
              <a:t> </a:t>
            </a:r>
            <a:r>
              <a:rPr lang="en-US" sz="4374" b="1" dirty="0" err="1" smtClean="0">
                <a:solidFill>
                  <a:srgbClr val="333F70"/>
                </a:solidFill>
                <a:latin typeface="Times New Roman" panose="02020603050405020304" pitchFamily="18" charset="0"/>
                <a:ea typeface="Unbounded" pitchFamily="34" charset="-122"/>
                <a:cs typeface="Times New Roman" panose="02020603050405020304" pitchFamily="18" charset="0"/>
              </a:rPr>
              <a:t>số</a:t>
            </a:r>
            <a:r>
              <a:rPr lang="en-US" sz="4374" b="1" dirty="0" smtClean="0">
                <a:solidFill>
                  <a:srgbClr val="333F70"/>
                </a:solidFill>
                <a:latin typeface="Times New Roman" panose="02020603050405020304" pitchFamily="18" charset="0"/>
                <a:ea typeface="Unbounded" pitchFamily="34" charset="-122"/>
                <a:cs typeface="Times New Roman" panose="02020603050405020304" pitchFamily="18" charset="0"/>
              </a:rPr>
              <a:t> </a:t>
            </a:r>
            <a:r>
              <a:rPr lang="en-US" sz="4374" b="1" dirty="0" err="1">
                <a:solidFill>
                  <a:srgbClr val="333F70"/>
                </a:solidFill>
                <a:latin typeface="Times New Roman" panose="02020603050405020304" pitchFamily="18" charset="0"/>
                <a:ea typeface="Unbounded" pitchFamily="34" charset="-122"/>
                <a:cs typeface="Times New Roman" panose="02020603050405020304" pitchFamily="18" charset="0"/>
              </a:rPr>
              <a:t>p</a:t>
            </a:r>
            <a:r>
              <a:rPr lang="en-US" sz="4374" b="1" dirty="0" err="1" smtClean="0">
                <a:solidFill>
                  <a:srgbClr val="333F70"/>
                </a:solidFill>
                <a:latin typeface="Times New Roman" panose="02020603050405020304" pitchFamily="18" charset="0"/>
                <a:ea typeface="Unbounded" pitchFamily="34" charset="-122"/>
                <a:cs typeface="Times New Roman" panose="02020603050405020304" pitchFamily="18" charset="0"/>
              </a:rPr>
              <a:t>hương</a:t>
            </a:r>
            <a:r>
              <a:rPr lang="en-US" sz="4374" b="1" dirty="0" smtClean="0">
                <a:solidFill>
                  <a:srgbClr val="333F70"/>
                </a:solidFill>
                <a:latin typeface="Times New Roman" panose="02020603050405020304" pitchFamily="18" charset="0"/>
                <a:ea typeface="Unbounded" pitchFamily="34" charset="-122"/>
                <a:cs typeface="Times New Roman" panose="02020603050405020304" pitchFamily="18" charset="0"/>
              </a:rPr>
              <a:t> </a:t>
            </a:r>
            <a:r>
              <a:rPr lang="en-US" sz="4374" b="1" dirty="0">
                <a:solidFill>
                  <a:srgbClr val="333F70"/>
                </a:solidFill>
                <a:latin typeface="Times New Roman" panose="02020603050405020304" pitchFamily="18" charset="0"/>
                <a:ea typeface="Unbounded" pitchFamily="34" charset="-122"/>
                <a:cs typeface="Times New Roman" panose="02020603050405020304" pitchFamily="18" charset="0"/>
              </a:rPr>
              <a:t>pháp giảm thiểu rủi ro ATTT</a:t>
            </a:r>
            <a:endParaRPr lang="en-US" sz="4374" dirty="0">
              <a:latin typeface="Times New Roman" panose="02020603050405020304" pitchFamily="18" charset="0"/>
              <a:cs typeface="Times New Roman" panose="02020603050405020304" pitchFamily="18" charset="0"/>
            </a:endParaRPr>
          </a:p>
        </p:txBody>
      </p:sp>
      <p:sp>
        <p:nvSpPr>
          <p:cNvPr id="5" name="Text 3"/>
          <p:cNvSpPr/>
          <p:nvPr/>
        </p:nvSpPr>
        <p:spPr>
          <a:xfrm>
            <a:off x="2037993" y="3284696"/>
            <a:ext cx="2232065" cy="347186"/>
          </a:xfrm>
          <a:prstGeom prst="rect">
            <a:avLst/>
          </a:prstGeom>
          <a:noFill/>
          <a:ln/>
        </p:spPr>
        <p:txBody>
          <a:bodyPr wrap="none" rtlCol="0" anchor="t"/>
          <a:lstStyle/>
          <a:p>
            <a:pPr marL="0" indent="0" algn="just">
              <a:lnSpc>
                <a:spcPts val="2734"/>
              </a:lnSpc>
              <a:buNone/>
            </a:pPr>
            <a:r>
              <a:rPr lang="en-US" sz="2187" b="1" dirty="0">
                <a:solidFill>
                  <a:srgbClr val="333F70"/>
                </a:solidFill>
                <a:latin typeface="Times New Roman" panose="02020603050405020304" pitchFamily="18" charset="0"/>
                <a:ea typeface="Unbounded" pitchFamily="34" charset="-122"/>
                <a:cs typeface="Times New Roman" panose="02020603050405020304" pitchFamily="18" charset="0"/>
              </a:rPr>
              <a:t>Xác thực</a:t>
            </a:r>
            <a:endParaRPr lang="en-US" sz="2187" dirty="0">
              <a:latin typeface="Times New Roman" panose="02020603050405020304" pitchFamily="18" charset="0"/>
              <a:cs typeface="Times New Roman" panose="02020603050405020304" pitchFamily="18" charset="0"/>
            </a:endParaRPr>
          </a:p>
        </p:txBody>
      </p:sp>
      <p:sp>
        <p:nvSpPr>
          <p:cNvPr id="6" name="Text 4"/>
          <p:cNvSpPr/>
          <p:nvPr/>
        </p:nvSpPr>
        <p:spPr>
          <a:xfrm>
            <a:off x="2037993" y="3854053"/>
            <a:ext cx="2232065" cy="1777008"/>
          </a:xfrm>
          <a:prstGeom prst="rect">
            <a:avLst/>
          </a:prstGeom>
          <a:noFill/>
          <a:ln/>
        </p:spPr>
        <p:txBody>
          <a:bodyPr wrap="square" rtlCol="0" anchor="t"/>
          <a:lstStyle/>
          <a:p>
            <a:pPr marL="0" indent="0" algn="just">
              <a:lnSpc>
                <a:spcPts val="2799"/>
              </a:lnSpc>
              <a:buNone/>
            </a:pPr>
            <a:r>
              <a:rPr lang="en-US" sz="1750" dirty="0">
                <a:solidFill>
                  <a:srgbClr val="333F70"/>
                </a:solidFill>
                <a:latin typeface="Times New Roman" panose="02020603050405020304" pitchFamily="18" charset="0"/>
                <a:ea typeface="Open Sans" pitchFamily="34" charset="-122"/>
                <a:cs typeface="Times New Roman" panose="02020603050405020304" pitchFamily="18" charset="0"/>
              </a:rPr>
              <a:t>Sử dụng các phương thức xác thực mạnh như mật khẩu phức tạp, xác thực hai yếu tố và sinh trắc </a:t>
            </a:r>
            <a:r>
              <a:rPr lang="en-US" sz="1750" dirty="0" err="1">
                <a:solidFill>
                  <a:srgbClr val="333F70"/>
                </a:solidFill>
                <a:latin typeface="Times New Roman" panose="02020603050405020304" pitchFamily="18" charset="0"/>
                <a:ea typeface="Open Sans" pitchFamily="34" charset="-122"/>
                <a:cs typeface="Times New Roman" panose="02020603050405020304" pitchFamily="18" charset="0"/>
              </a:rPr>
              <a:t>học</a:t>
            </a:r>
            <a:r>
              <a:rPr lang="en-US" sz="1750" dirty="0" smtClean="0">
                <a:solidFill>
                  <a:srgbClr val="333F70"/>
                </a:solidFill>
                <a:latin typeface="Times New Roman" panose="02020603050405020304" pitchFamily="18" charset="0"/>
                <a:ea typeface="Open Sans" pitchFamily="34" charset="-122"/>
                <a:cs typeface="Times New Roman" panose="02020603050405020304" pitchFamily="18" charset="0"/>
              </a:rPr>
              <a:t>.</a:t>
            </a:r>
          </a:p>
          <a:p>
            <a:pPr marL="0" indent="0" algn="just">
              <a:lnSpc>
                <a:spcPts val="2799"/>
              </a:lnSpc>
              <a:buNone/>
            </a:pPr>
            <a:endParaRPr lang="en-US" sz="1750" dirty="0">
              <a:latin typeface="Times New Roman" panose="02020603050405020304" pitchFamily="18" charset="0"/>
              <a:cs typeface="Times New Roman" panose="02020603050405020304" pitchFamily="18" charset="0"/>
            </a:endParaRPr>
          </a:p>
        </p:txBody>
      </p:sp>
      <p:sp>
        <p:nvSpPr>
          <p:cNvPr id="7" name="Text 5"/>
          <p:cNvSpPr/>
          <p:nvPr/>
        </p:nvSpPr>
        <p:spPr>
          <a:xfrm>
            <a:off x="4819650" y="3284696"/>
            <a:ext cx="2232065" cy="694373"/>
          </a:xfrm>
          <a:prstGeom prst="rect">
            <a:avLst/>
          </a:prstGeom>
          <a:noFill/>
          <a:ln/>
        </p:spPr>
        <p:txBody>
          <a:bodyPr wrap="square" rtlCol="0" anchor="t"/>
          <a:lstStyle/>
          <a:p>
            <a:pPr marL="0" indent="0" algn="just">
              <a:lnSpc>
                <a:spcPts val="2734"/>
              </a:lnSpc>
              <a:buNone/>
            </a:pPr>
            <a:r>
              <a:rPr lang="en-US" sz="2187" b="1" dirty="0">
                <a:solidFill>
                  <a:srgbClr val="333F70"/>
                </a:solidFill>
                <a:latin typeface="Times New Roman" panose="02020603050405020304" pitchFamily="18" charset="0"/>
                <a:ea typeface="Unbounded" pitchFamily="34" charset="-122"/>
                <a:cs typeface="Times New Roman" panose="02020603050405020304" pitchFamily="18" charset="0"/>
              </a:rPr>
              <a:t>Kiểm soát truy cập</a:t>
            </a:r>
            <a:endParaRPr lang="en-US" sz="2187" dirty="0">
              <a:latin typeface="Times New Roman" panose="02020603050405020304" pitchFamily="18" charset="0"/>
              <a:cs typeface="Times New Roman" panose="02020603050405020304" pitchFamily="18" charset="0"/>
            </a:endParaRPr>
          </a:p>
        </p:txBody>
      </p:sp>
      <p:sp>
        <p:nvSpPr>
          <p:cNvPr id="8" name="Text 6"/>
          <p:cNvSpPr/>
          <p:nvPr/>
        </p:nvSpPr>
        <p:spPr>
          <a:xfrm>
            <a:off x="4819650" y="4201239"/>
            <a:ext cx="2232065" cy="1421606"/>
          </a:xfrm>
          <a:prstGeom prst="rect">
            <a:avLst/>
          </a:prstGeom>
          <a:noFill/>
          <a:ln/>
        </p:spPr>
        <p:txBody>
          <a:bodyPr wrap="square" rtlCol="0" anchor="t"/>
          <a:lstStyle/>
          <a:p>
            <a:pPr marL="0" indent="0" algn="just">
              <a:lnSpc>
                <a:spcPts val="2799"/>
              </a:lnSpc>
              <a:buNone/>
            </a:pPr>
            <a:r>
              <a:rPr lang="en-US" sz="1750" dirty="0">
                <a:solidFill>
                  <a:srgbClr val="333F70"/>
                </a:solidFill>
                <a:latin typeface="Times New Roman" panose="02020603050405020304" pitchFamily="18" charset="0"/>
                <a:ea typeface="Open Sans" pitchFamily="34" charset="-122"/>
                <a:cs typeface="Times New Roman" panose="02020603050405020304" pitchFamily="18" charset="0"/>
              </a:rPr>
              <a:t>Giới hạn quyền truy cập dựa trên vai trò và nguyên tắc "ít đặc quyền nhất".</a:t>
            </a:r>
            <a:endParaRPr lang="en-US" sz="1750" dirty="0">
              <a:latin typeface="Times New Roman" panose="02020603050405020304" pitchFamily="18" charset="0"/>
              <a:cs typeface="Times New Roman" panose="02020603050405020304" pitchFamily="18" charset="0"/>
            </a:endParaRPr>
          </a:p>
        </p:txBody>
      </p:sp>
      <p:sp>
        <p:nvSpPr>
          <p:cNvPr id="9" name="Text 7"/>
          <p:cNvSpPr/>
          <p:nvPr/>
        </p:nvSpPr>
        <p:spPr>
          <a:xfrm>
            <a:off x="7601307" y="3284696"/>
            <a:ext cx="2232065" cy="694373"/>
          </a:xfrm>
          <a:prstGeom prst="rect">
            <a:avLst/>
          </a:prstGeom>
          <a:noFill/>
          <a:ln/>
        </p:spPr>
        <p:txBody>
          <a:bodyPr wrap="square" rtlCol="0" anchor="t"/>
          <a:lstStyle/>
          <a:p>
            <a:pPr marL="0" indent="0" algn="just">
              <a:lnSpc>
                <a:spcPts val="2734"/>
              </a:lnSpc>
              <a:buNone/>
            </a:pPr>
            <a:r>
              <a:rPr lang="en-US" sz="2187" b="1" dirty="0">
                <a:solidFill>
                  <a:srgbClr val="333F70"/>
                </a:solidFill>
                <a:latin typeface="Times New Roman" panose="02020603050405020304" pitchFamily="18" charset="0"/>
                <a:ea typeface="Unbounded" pitchFamily="34" charset="-122"/>
                <a:cs typeface="Times New Roman" panose="02020603050405020304" pitchFamily="18" charset="0"/>
              </a:rPr>
              <a:t>Sao lưu dữ liệu của bạn</a:t>
            </a:r>
            <a:endParaRPr lang="en-US" sz="2187" dirty="0">
              <a:latin typeface="Times New Roman" panose="02020603050405020304" pitchFamily="18" charset="0"/>
              <a:cs typeface="Times New Roman" panose="02020603050405020304" pitchFamily="18" charset="0"/>
            </a:endParaRPr>
          </a:p>
        </p:txBody>
      </p:sp>
      <p:sp>
        <p:nvSpPr>
          <p:cNvPr id="10" name="Text 8"/>
          <p:cNvSpPr/>
          <p:nvPr/>
        </p:nvSpPr>
        <p:spPr>
          <a:xfrm>
            <a:off x="7601307" y="4201239"/>
            <a:ext cx="2232065" cy="2487811"/>
          </a:xfrm>
          <a:prstGeom prst="rect">
            <a:avLst/>
          </a:prstGeom>
          <a:noFill/>
          <a:ln/>
        </p:spPr>
        <p:txBody>
          <a:bodyPr wrap="square" rtlCol="0" anchor="t"/>
          <a:lstStyle/>
          <a:p>
            <a:pPr marL="0" indent="0" algn="just">
              <a:lnSpc>
                <a:spcPts val="2799"/>
              </a:lnSpc>
              <a:buNone/>
            </a:pPr>
            <a:r>
              <a:rPr lang="en-US" sz="1750" dirty="0">
                <a:solidFill>
                  <a:srgbClr val="333F70"/>
                </a:solidFill>
                <a:latin typeface="Times New Roman" panose="02020603050405020304" pitchFamily="18" charset="0"/>
                <a:ea typeface="Open Sans" pitchFamily="34" charset="-122"/>
                <a:cs typeface="Times New Roman" panose="02020603050405020304" pitchFamily="18" charset="0"/>
              </a:rPr>
              <a:t>Sao lưu dữ liệu thường xuyên sẽ giúp bạn khôi phục dữ liệu trong trường hợp bị mất do tấn công mạng hoặc thiên tai.</a:t>
            </a:r>
            <a:endParaRPr lang="en-US" sz="1750" dirty="0">
              <a:latin typeface="Times New Roman" panose="02020603050405020304" pitchFamily="18" charset="0"/>
              <a:cs typeface="Times New Roman" panose="02020603050405020304" pitchFamily="18" charset="0"/>
            </a:endParaRPr>
          </a:p>
        </p:txBody>
      </p:sp>
      <p:sp>
        <p:nvSpPr>
          <p:cNvPr id="11" name="Text 9"/>
          <p:cNvSpPr/>
          <p:nvPr/>
        </p:nvSpPr>
        <p:spPr>
          <a:xfrm>
            <a:off x="10382964" y="3284696"/>
            <a:ext cx="2232065" cy="1388745"/>
          </a:xfrm>
          <a:prstGeom prst="rect">
            <a:avLst/>
          </a:prstGeom>
          <a:noFill/>
          <a:ln/>
        </p:spPr>
        <p:txBody>
          <a:bodyPr wrap="square" rtlCol="0" anchor="t"/>
          <a:lstStyle/>
          <a:p>
            <a:pPr marL="0" indent="0" algn="just">
              <a:lnSpc>
                <a:spcPts val="2734"/>
              </a:lnSpc>
              <a:buNone/>
            </a:pPr>
            <a:r>
              <a:rPr lang="en-US" sz="2187" b="1" dirty="0">
                <a:solidFill>
                  <a:srgbClr val="333F70"/>
                </a:solidFill>
                <a:latin typeface="Times New Roman" panose="02020603050405020304" pitchFamily="18" charset="0"/>
                <a:ea typeface="Unbounded" pitchFamily="34" charset="-122"/>
                <a:cs typeface="Times New Roman" panose="02020603050405020304" pitchFamily="18" charset="0"/>
              </a:rPr>
              <a:t>Đào tạo nhận thức về ATTT cho nhân viên</a:t>
            </a:r>
            <a:endParaRPr lang="en-US" sz="2187" dirty="0">
              <a:latin typeface="Times New Roman" panose="02020603050405020304" pitchFamily="18" charset="0"/>
              <a:cs typeface="Times New Roman" panose="02020603050405020304" pitchFamily="18" charset="0"/>
            </a:endParaRPr>
          </a:p>
        </p:txBody>
      </p:sp>
      <p:sp>
        <p:nvSpPr>
          <p:cNvPr id="12" name="Text 10"/>
          <p:cNvSpPr/>
          <p:nvPr/>
        </p:nvSpPr>
        <p:spPr>
          <a:xfrm>
            <a:off x="10382964" y="4895612"/>
            <a:ext cx="2232065" cy="1777008"/>
          </a:xfrm>
          <a:prstGeom prst="rect">
            <a:avLst/>
          </a:prstGeom>
          <a:noFill/>
          <a:ln/>
        </p:spPr>
        <p:txBody>
          <a:bodyPr wrap="square" rtlCol="0" anchor="t"/>
          <a:lstStyle/>
          <a:p>
            <a:pPr marL="0" indent="0" algn="just">
              <a:lnSpc>
                <a:spcPts val="2799"/>
              </a:lnSpc>
              <a:buNone/>
            </a:pPr>
            <a:r>
              <a:rPr lang="en-US" sz="1750" dirty="0">
                <a:solidFill>
                  <a:srgbClr val="333F70"/>
                </a:solidFill>
                <a:latin typeface="Times New Roman" panose="02020603050405020304" pitchFamily="18" charset="0"/>
                <a:ea typeface="Open Sans" pitchFamily="34" charset="-122"/>
                <a:cs typeface="Times New Roman" panose="02020603050405020304" pitchFamily="18" charset="0"/>
              </a:rPr>
              <a:t>Nhân viên của bạn nên được đào tạo cách nhận biết và tránh các mối đe dọa ATTT.</a:t>
            </a:r>
            <a:endParaRPr lang="en-US" sz="175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436370"/>
            <a:ext cx="10554414" cy="1388745"/>
          </a:xfrm>
          <a:prstGeom prst="rect">
            <a:avLst/>
          </a:prstGeom>
          <a:noFill/>
          <a:ln/>
        </p:spPr>
        <p:txBody>
          <a:bodyPr wrap="squar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Rủi ro ATTT gặp phải trong thực tế</a:t>
            </a:r>
            <a:endParaRPr lang="en-US" sz="4374" dirty="0"/>
          </a:p>
        </p:txBody>
      </p:sp>
      <p:sp>
        <p:nvSpPr>
          <p:cNvPr id="18" name="TextBox 17"/>
          <p:cNvSpPr txBox="1"/>
          <p:nvPr/>
        </p:nvSpPr>
        <p:spPr>
          <a:xfrm>
            <a:off x="2037993" y="2461796"/>
            <a:ext cx="6705600" cy="861774"/>
          </a:xfrm>
          <a:prstGeom prst="rect">
            <a:avLst/>
          </a:prstGeom>
          <a:noFill/>
        </p:spPr>
        <p:txBody>
          <a:bodyPr wrap="square" rtlCol="0">
            <a:spAutoFit/>
          </a:bodyPr>
          <a:lstStyle/>
          <a:p>
            <a:r>
              <a:rPr lang="en-US" sz="2500" b="1" dirty="0" err="1" smtClean="0">
                <a:latin typeface="Times New Roman" panose="02020603050405020304" pitchFamily="18" charset="0"/>
                <a:cs typeface="Times New Roman" panose="02020603050405020304" pitchFamily="18" charset="0"/>
              </a:rPr>
              <a:t>Tấn</a:t>
            </a:r>
            <a:r>
              <a:rPr lang="en-US" sz="2500" b="1" dirty="0" smtClean="0">
                <a:latin typeface="Times New Roman" panose="02020603050405020304" pitchFamily="18" charset="0"/>
                <a:cs typeface="Times New Roman" panose="02020603050405020304" pitchFamily="18" charset="0"/>
              </a:rPr>
              <a:t> </a:t>
            </a:r>
            <a:r>
              <a:rPr lang="en-US" sz="2500" b="1" dirty="0" err="1" smtClean="0">
                <a:latin typeface="Times New Roman" panose="02020603050405020304" pitchFamily="18" charset="0"/>
                <a:cs typeface="Times New Roman" panose="02020603050405020304" pitchFamily="18" charset="0"/>
              </a:rPr>
              <a:t>công</a:t>
            </a:r>
            <a:r>
              <a:rPr lang="en-US" sz="2500" b="1" dirty="0" smtClean="0">
                <a:latin typeface="Times New Roman" panose="02020603050405020304" pitchFamily="18" charset="0"/>
                <a:cs typeface="Times New Roman" panose="02020603050405020304" pitchFamily="18" charset="0"/>
              </a:rPr>
              <a:t> </a:t>
            </a:r>
            <a:r>
              <a:rPr lang="en-US" sz="2500" b="1" dirty="0" err="1" smtClean="0">
                <a:latin typeface="Times New Roman" panose="02020603050405020304" pitchFamily="18" charset="0"/>
                <a:cs typeface="Times New Roman" panose="02020603050405020304" pitchFamily="18" charset="0"/>
              </a:rPr>
              <a:t>mạng</a:t>
            </a:r>
            <a:endParaRPr lang="en-US" sz="2500" b="1" dirty="0" smtClean="0">
              <a:latin typeface="Times New Roman" panose="02020603050405020304" pitchFamily="18" charset="0"/>
              <a:cs typeface="Times New Roman" panose="02020603050405020304" pitchFamily="18" charset="0"/>
            </a:endParaRPr>
          </a:p>
          <a:p>
            <a:r>
              <a:rPr lang="en-US" sz="2500" dirty="0" err="1" smtClean="0">
                <a:latin typeface="Times New Roman" panose="02020603050405020304" pitchFamily="18" charset="0"/>
                <a:cs typeface="Times New Roman" panose="02020603050405020304" pitchFamily="18" charset="0"/>
              </a:rPr>
              <a:t>Cuộc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tấn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công</a:t>
            </a:r>
            <a:r>
              <a:rPr lang="en-US" sz="2500" dirty="0" smtClean="0">
                <a:latin typeface="Times New Roman" panose="02020603050405020304" pitchFamily="18" charset="0"/>
                <a:cs typeface="Times New Roman" panose="02020603050405020304" pitchFamily="18" charset="0"/>
              </a:rPr>
              <a:t> Replay Attack </a:t>
            </a:r>
            <a:r>
              <a:rPr lang="en-US" sz="2500" dirty="0" err="1" smtClean="0">
                <a:latin typeface="Times New Roman" panose="02020603050405020304" pitchFamily="18" charset="0"/>
                <a:cs typeface="Times New Roman" panose="02020603050405020304" pitchFamily="18" charset="0"/>
              </a:rPr>
              <a:t>vào</a:t>
            </a:r>
            <a:r>
              <a:rPr lang="en-US" sz="2500" dirty="0" smtClean="0">
                <a:latin typeface="Times New Roman" panose="02020603050405020304" pitchFamily="18" charset="0"/>
                <a:cs typeface="Times New Roman" panose="02020603050405020304" pitchFamily="18" charset="0"/>
              </a:rPr>
              <a:t> app </a:t>
            </a:r>
            <a:r>
              <a:rPr lang="en-US" sz="2500" dirty="0" err="1" smtClean="0">
                <a:latin typeface="Times New Roman" panose="02020603050405020304" pitchFamily="18" charset="0"/>
                <a:cs typeface="Times New Roman" panose="02020603050405020304" pitchFamily="18" charset="0"/>
              </a:rPr>
              <a:t>ví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điện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tử</a:t>
            </a:r>
            <a:endParaRPr lang="en-US" sz="2500" dirty="0">
              <a:latin typeface="Times New Roman" panose="02020603050405020304" pitchFamily="18" charset="0"/>
              <a:cs typeface="Times New Roman" panose="02020603050405020304" pitchFamily="18" charset="0"/>
            </a:endParaRPr>
          </a:p>
        </p:txBody>
      </p:sp>
      <p:sp>
        <p:nvSpPr>
          <p:cNvPr id="19" name="Oval 18"/>
          <p:cNvSpPr/>
          <p:nvPr/>
        </p:nvSpPr>
        <p:spPr>
          <a:xfrm>
            <a:off x="1366345" y="4981903"/>
            <a:ext cx="1702676" cy="76725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err="1" smtClean="0"/>
              <a:t>Người</a:t>
            </a:r>
            <a:endParaRPr lang="en-US" dirty="0" smtClean="0"/>
          </a:p>
          <a:p>
            <a:pPr algn="ctr"/>
            <a:r>
              <a:rPr lang="en-US" dirty="0" smtClean="0"/>
              <a:t> </a:t>
            </a:r>
            <a:r>
              <a:rPr lang="en-US" dirty="0" err="1" smtClean="0"/>
              <a:t>dùng</a:t>
            </a:r>
            <a:endParaRPr lang="en-US" dirty="0"/>
          </a:p>
        </p:txBody>
      </p:sp>
      <p:sp>
        <p:nvSpPr>
          <p:cNvPr id="20" name="Oval 19"/>
          <p:cNvSpPr/>
          <p:nvPr/>
        </p:nvSpPr>
        <p:spPr>
          <a:xfrm>
            <a:off x="3947345" y="4918841"/>
            <a:ext cx="1650124" cy="89338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App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endParaRPr lang="en-US" dirty="0">
              <a:latin typeface="Times New Roman" panose="02020603050405020304" pitchFamily="18" charset="0"/>
              <a:cs typeface="Times New Roman" panose="02020603050405020304" pitchFamily="18" charset="0"/>
            </a:endParaRPr>
          </a:p>
        </p:txBody>
      </p:sp>
      <p:sp>
        <p:nvSpPr>
          <p:cNvPr id="21" name="Diamond 20"/>
          <p:cNvSpPr/>
          <p:nvPr/>
        </p:nvSpPr>
        <p:spPr>
          <a:xfrm>
            <a:off x="6529907" y="4918841"/>
            <a:ext cx="2617076" cy="888584"/>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dư</a:t>
            </a:r>
            <a:endParaRPr 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10154007" y="4824249"/>
            <a:ext cx="2438400" cy="9354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Tiến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endParaRPr lang="en-US" dirty="0">
              <a:latin typeface="Times New Roman" panose="02020603050405020304" pitchFamily="18" charset="0"/>
              <a:cs typeface="Times New Roman" panose="02020603050405020304" pitchFamily="18" charset="0"/>
            </a:endParaRPr>
          </a:p>
        </p:txBody>
      </p:sp>
      <p:cxnSp>
        <p:nvCxnSpPr>
          <p:cNvPr id="25" name="Straight Arrow Connector 24"/>
          <p:cNvCxnSpPr>
            <a:stCxn id="19" idx="6"/>
          </p:cNvCxnSpPr>
          <p:nvPr/>
        </p:nvCxnSpPr>
        <p:spPr>
          <a:xfrm>
            <a:off x="3069021" y="5365531"/>
            <a:ext cx="878324" cy="1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1" idx="1"/>
          </p:cNvCxnSpPr>
          <p:nvPr/>
        </p:nvCxnSpPr>
        <p:spPr>
          <a:xfrm flipV="1">
            <a:off x="5597469" y="5363133"/>
            <a:ext cx="932438" cy="1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2" idx="1"/>
          </p:cNvCxnSpPr>
          <p:nvPr/>
        </p:nvCxnSpPr>
        <p:spPr>
          <a:xfrm flipV="1">
            <a:off x="9146983" y="5291959"/>
            <a:ext cx="1007024" cy="7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037993" y="3553674"/>
            <a:ext cx="4361793" cy="646331"/>
          </a:xfrm>
          <a:prstGeom prst="rect">
            <a:avLst/>
          </a:prstGeom>
          <a:noFill/>
        </p:spPr>
        <p:txBody>
          <a:bodyPr wrap="square" rtlCol="0">
            <a:spAutoFit/>
          </a:bodyPr>
          <a:lstStyle/>
          <a:p>
            <a:r>
              <a:rPr lang="en-US" sz="3600" b="1" u="sng" dirty="0" err="1" smtClean="0">
                <a:latin typeface="Times New Roman" panose="02020603050405020304" pitchFamily="18" charset="0"/>
                <a:cs typeface="Times New Roman" panose="02020603050405020304" pitchFamily="18" charset="0"/>
              </a:rPr>
              <a:t>Kịch</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bản</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chuyển</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tiền</a:t>
            </a:r>
            <a:endParaRPr lang="en-US" sz="3600" b="1" u="sng"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19" name="Oval 18"/>
          <p:cNvSpPr/>
          <p:nvPr/>
        </p:nvSpPr>
        <p:spPr>
          <a:xfrm>
            <a:off x="483476" y="2638097"/>
            <a:ext cx="2227179" cy="76725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Người</a:t>
            </a: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Kẻ</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0" name="Oval 19"/>
          <p:cNvSpPr/>
          <p:nvPr/>
        </p:nvSpPr>
        <p:spPr>
          <a:xfrm>
            <a:off x="3588979" y="2575035"/>
            <a:ext cx="1650124" cy="89338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App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endParaRPr lang="en-US" dirty="0">
              <a:latin typeface="Times New Roman" panose="02020603050405020304" pitchFamily="18" charset="0"/>
              <a:cs typeface="Times New Roman" panose="02020603050405020304" pitchFamily="18" charset="0"/>
            </a:endParaRPr>
          </a:p>
        </p:txBody>
      </p:sp>
      <p:sp>
        <p:nvSpPr>
          <p:cNvPr id="21" name="Diamond 20"/>
          <p:cNvSpPr/>
          <p:nvPr/>
        </p:nvSpPr>
        <p:spPr>
          <a:xfrm>
            <a:off x="6171541" y="2575035"/>
            <a:ext cx="2617076" cy="888584"/>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dư</a:t>
            </a:r>
            <a:endParaRPr 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9795641" y="2480443"/>
            <a:ext cx="2438400" cy="9354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Tiến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endParaRPr lang="en-US" dirty="0">
              <a:latin typeface="Times New Roman" panose="02020603050405020304" pitchFamily="18" charset="0"/>
              <a:cs typeface="Times New Roman" panose="02020603050405020304" pitchFamily="18" charset="0"/>
            </a:endParaRPr>
          </a:p>
        </p:txBody>
      </p:sp>
      <p:cxnSp>
        <p:nvCxnSpPr>
          <p:cNvPr id="25" name="Straight Arrow Connector 24"/>
          <p:cNvCxnSpPr>
            <a:stCxn id="19" idx="6"/>
          </p:cNvCxnSpPr>
          <p:nvPr/>
        </p:nvCxnSpPr>
        <p:spPr>
          <a:xfrm>
            <a:off x="2710655" y="3021725"/>
            <a:ext cx="878324" cy="1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1" idx="1"/>
          </p:cNvCxnSpPr>
          <p:nvPr/>
        </p:nvCxnSpPr>
        <p:spPr>
          <a:xfrm flipV="1">
            <a:off x="5239103" y="3019327"/>
            <a:ext cx="932438" cy="1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2" idx="1"/>
          </p:cNvCxnSpPr>
          <p:nvPr/>
        </p:nvCxnSpPr>
        <p:spPr>
          <a:xfrm flipV="1">
            <a:off x="8788617" y="2948153"/>
            <a:ext cx="1007024" cy="7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07979" y="768432"/>
            <a:ext cx="4361793" cy="646331"/>
          </a:xfrm>
          <a:prstGeom prst="rect">
            <a:avLst/>
          </a:prstGeom>
          <a:noFill/>
        </p:spPr>
        <p:txBody>
          <a:bodyPr wrap="square" rtlCol="0">
            <a:spAutoFit/>
          </a:bodyPr>
          <a:lstStyle/>
          <a:p>
            <a:r>
              <a:rPr lang="en-US" sz="3600" b="1" u="sng" dirty="0" err="1" smtClean="0">
                <a:latin typeface="Times New Roman" panose="02020603050405020304" pitchFamily="18" charset="0"/>
                <a:cs typeface="Times New Roman" panose="02020603050405020304" pitchFamily="18" charset="0"/>
              </a:rPr>
              <a:t>Kịch</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bản</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tấn</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công</a:t>
            </a:r>
            <a:endParaRPr lang="en-US" sz="3600" b="1" u="sng" dirty="0">
              <a:latin typeface="Times New Roman" panose="02020603050405020304" pitchFamily="18" charset="0"/>
              <a:cs typeface="Times New Roman" panose="02020603050405020304" pitchFamily="18" charset="0"/>
            </a:endParaRPr>
          </a:p>
        </p:txBody>
      </p:sp>
      <p:sp>
        <p:nvSpPr>
          <p:cNvPr id="27" name="Oval 26"/>
          <p:cNvSpPr/>
          <p:nvPr/>
        </p:nvSpPr>
        <p:spPr>
          <a:xfrm>
            <a:off x="3588979" y="4169548"/>
            <a:ext cx="1650124" cy="89338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App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endParaRPr lang="en-US" dirty="0">
              <a:latin typeface="Times New Roman" panose="02020603050405020304" pitchFamily="18" charset="0"/>
              <a:cs typeface="Times New Roman" panose="02020603050405020304" pitchFamily="18" charset="0"/>
            </a:endParaRPr>
          </a:p>
        </p:txBody>
      </p:sp>
      <p:sp>
        <p:nvSpPr>
          <p:cNvPr id="28" name="Diamond 27"/>
          <p:cNvSpPr/>
          <p:nvPr/>
        </p:nvSpPr>
        <p:spPr>
          <a:xfrm>
            <a:off x="6171541" y="4169548"/>
            <a:ext cx="2617076" cy="888584"/>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dư</a:t>
            </a:r>
            <a:endParaRPr lang="en-US" dirty="0">
              <a:latin typeface="Times New Roman" panose="02020603050405020304" pitchFamily="18" charset="0"/>
              <a:cs typeface="Times New Roman" panose="02020603050405020304" pitchFamily="18" charset="0"/>
            </a:endParaRPr>
          </a:p>
        </p:txBody>
      </p:sp>
      <p:sp>
        <p:nvSpPr>
          <p:cNvPr id="30" name="Rectangle 29"/>
          <p:cNvSpPr/>
          <p:nvPr/>
        </p:nvSpPr>
        <p:spPr>
          <a:xfrm>
            <a:off x="9795641" y="4074956"/>
            <a:ext cx="2438400" cy="9354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Tiến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endParaRPr lang="en-US" dirty="0">
              <a:latin typeface="Times New Roman" panose="02020603050405020304" pitchFamily="18" charset="0"/>
              <a:cs typeface="Times New Roman" panose="02020603050405020304" pitchFamily="18" charset="0"/>
            </a:endParaRPr>
          </a:p>
        </p:txBody>
      </p:sp>
      <p:cxnSp>
        <p:nvCxnSpPr>
          <p:cNvPr id="33" name="Straight Arrow Connector 32"/>
          <p:cNvCxnSpPr>
            <a:endCxn id="28" idx="1"/>
          </p:cNvCxnSpPr>
          <p:nvPr/>
        </p:nvCxnSpPr>
        <p:spPr>
          <a:xfrm flipV="1">
            <a:off x="5239103" y="4613840"/>
            <a:ext cx="932438" cy="1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0" idx="1"/>
          </p:cNvCxnSpPr>
          <p:nvPr/>
        </p:nvCxnSpPr>
        <p:spPr>
          <a:xfrm flipV="1">
            <a:off x="8788617" y="4542666"/>
            <a:ext cx="1007024" cy="7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588979" y="6865451"/>
            <a:ext cx="1650124" cy="89338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App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endParaRPr lang="en-US" dirty="0">
              <a:latin typeface="Times New Roman" panose="02020603050405020304" pitchFamily="18" charset="0"/>
              <a:cs typeface="Times New Roman" panose="02020603050405020304" pitchFamily="18" charset="0"/>
            </a:endParaRPr>
          </a:p>
        </p:txBody>
      </p:sp>
      <p:sp>
        <p:nvSpPr>
          <p:cNvPr id="36" name="Diamond 35"/>
          <p:cNvSpPr/>
          <p:nvPr/>
        </p:nvSpPr>
        <p:spPr>
          <a:xfrm>
            <a:off x="6171541" y="6865451"/>
            <a:ext cx="2617076" cy="888584"/>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dư</a:t>
            </a:r>
            <a:endParaRPr lang="en-US" dirty="0">
              <a:latin typeface="Times New Roman" panose="02020603050405020304" pitchFamily="18" charset="0"/>
              <a:cs typeface="Times New Roman" panose="02020603050405020304" pitchFamily="18" charset="0"/>
            </a:endParaRPr>
          </a:p>
        </p:txBody>
      </p:sp>
      <p:sp>
        <p:nvSpPr>
          <p:cNvPr id="37" name="Rectangle 36"/>
          <p:cNvSpPr/>
          <p:nvPr/>
        </p:nvSpPr>
        <p:spPr>
          <a:xfrm>
            <a:off x="9795641" y="6770859"/>
            <a:ext cx="2438400" cy="9354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Tiến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endParaRPr lang="en-US" dirty="0">
              <a:latin typeface="Times New Roman" panose="02020603050405020304" pitchFamily="18" charset="0"/>
              <a:cs typeface="Times New Roman" panose="02020603050405020304" pitchFamily="18" charset="0"/>
            </a:endParaRPr>
          </a:p>
        </p:txBody>
      </p:sp>
      <p:cxnSp>
        <p:nvCxnSpPr>
          <p:cNvPr id="38" name="Straight Arrow Connector 37"/>
          <p:cNvCxnSpPr>
            <a:endCxn id="36" idx="1"/>
          </p:cNvCxnSpPr>
          <p:nvPr/>
        </p:nvCxnSpPr>
        <p:spPr>
          <a:xfrm flipV="1">
            <a:off x="5239103" y="7309743"/>
            <a:ext cx="932438" cy="1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7" idx="1"/>
          </p:cNvCxnSpPr>
          <p:nvPr/>
        </p:nvCxnSpPr>
        <p:spPr>
          <a:xfrm flipV="1">
            <a:off x="8788617" y="7238569"/>
            <a:ext cx="1007024" cy="7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88828" y="5392387"/>
            <a:ext cx="3426372" cy="1015663"/>
          </a:xfrm>
          <a:prstGeom prst="rect">
            <a:avLst/>
          </a:prstGeom>
          <a:noFill/>
        </p:spPr>
        <p:txBody>
          <a:bodyPr wrap="square" rtlCol="0">
            <a:spAutoFit/>
          </a:bodyPr>
          <a:lstStyle/>
          <a:p>
            <a:r>
              <a:rPr lang="en-US" sz="6000" b="1" dirty="0" smtClean="0">
                <a:latin typeface="Times New Roman" panose="02020603050405020304" pitchFamily="18" charset="0"/>
                <a:cs typeface="Times New Roman" panose="02020603050405020304" pitchFamily="18" charset="0"/>
              </a:rPr>
              <a:t>…</a:t>
            </a:r>
            <a:endParaRPr lang="en-US" sz="6000" b="1" dirty="0">
              <a:latin typeface="Times New Roman" panose="02020603050405020304" pitchFamily="18" charset="0"/>
              <a:cs typeface="Times New Roman" panose="02020603050405020304" pitchFamily="18" charset="0"/>
            </a:endParaRPr>
          </a:p>
        </p:txBody>
      </p:sp>
      <p:cxnSp>
        <p:nvCxnSpPr>
          <p:cNvPr id="8" name="Straight Arrow Connector 7"/>
          <p:cNvCxnSpPr>
            <a:endCxn id="27" idx="2"/>
          </p:cNvCxnSpPr>
          <p:nvPr/>
        </p:nvCxnSpPr>
        <p:spPr>
          <a:xfrm>
            <a:off x="2710655" y="3028409"/>
            <a:ext cx="878324" cy="158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9" idx="6"/>
            <a:endCxn id="6" idx="1"/>
          </p:cNvCxnSpPr>
          <p:nvPr/>
        </p:nvCxnSpPr>
        <p:spPr>
          <a:xfrm>
            <a:off x="2710655" y="3021725"/>
            <a:ext cx="1178173" cy="2878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9" idx="6"/>
            <a:endCxn id="35" idx="2"/>
          </p:cNvCxnSpPr>
          <p:nvPr/>
        </p:nvCxnSpPr>
        <p:spPr>
          <a:xfrm>
            <a:off x="2710655" y="3021725"/>
            <a:ext cx="878324" cy="429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extLst>
      <p:ext uri="{BB962C8B-B14F-4D97-AF65-F5344CB8AC3E}">
        <p14:creationId xmlns:p14="http://schemas.microsoft.com/office/powerpoint/2010/main" val="2940091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5" name="TextBox 4"/>
          <p:cNvSpPr txBox="1"/>
          <p:nvPr/>
        </p:nvSpPr>
        <p:spPr>
          <a:xfrm>
            <a:off x="968920" y="794249"/>
            <a:ext cx="4361793" cy="646331"/>
          </a:xfrm>
          <a:prstGeom prst="rect">
            <a:avLst/>
          </a:prstGeom>
          <a:noFill/>
        </p:spPr>
        <p:txBody>
          <a:bodyPr wrap="square" rtlCol="0">
            <a:spAutoFit/>
          </a:bodyPr>
          <a:lstStyle/>
          <a:p>
            <a:r>
              <a:rPr lang="en-US" sz="3600" b="1" u="sng" dirty="0" err="1" smtClean="0">
                <a:latin typeface="Times New Roman" panose="02020603050405020304" pitchFamily="18" charset="0"/>
                <a:cs typeface="Times New Roman" panose="02020603050405020304" pitchFamily="18" charset="0"/>
              </a:rPr>
              <a:t>Bằng</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chứng</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thực</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tế</a:t>
            </a:r>
            <a:endParaRPr lang="en-US" sz="3600" b="1" u="sng"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968920" y="1725177"/>
            <a:ext cx="3381375" cy="6219825"/>
          </a:xfrm>
          <a:prstGeom prst="rect">
            <a:avLst/>
          </a:prstGeom>
        </p:spPr>
      </p:pic>
      <p:pic>
        <p:nvPicPr>
          <p:cNvPr id="13" name="Picture 12"/>
          <p:cNvPicPr>
            <a:picLocks noChangeAspect="1"/>
          </p:cNvPicPr>
          <p:nvPr/>
        </p:nvPicPr>
        <p:blipFill>
          <a:blip r:embed="rId4"/>
          <a:stretch>
            <a:fillRect/>
          </a:stretch>
        </p:blipFill>
        <p:spPr>
          <a:xfrm>
            <a:off x="4350295" y="1725177"/>
            <a:ext cx="10010775" cy="6034152"/>
          </a:xfrm>
          <a:prstGeom prst="rect">
            <a:avLst/>
          </a:prstGeom>
        </p:spPr>
      </p:pic>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extLst>
      <p:ext uri="{BB962C8B-B14F-4D97-AF65-F5344CB8AC3E}">
        <p14:creationId xmlns:p14="http://schemas.microsoft.com/office/powerpoint/2010/main" val="515325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5" name="TextBox 4"/>
          <p:cNvSpPr txBox="1"/>
          <p:nvPr/>
        </p:nvSpPr>
        <p:spPr>
          <a:xfrm>
            <a:off x="968920" y="794249"/>
            <a:ext cx="4361793" cy="646331"/>
          </a:xfrm>
          <a:prstGeom prst="rect">
            <a:avLst/>
          </a:prstGeom>
          <a:noFill/>
        </p:spPr>
        <p:txBody>
          <a:bodyPr wrap="square" rtlCol="0">
            <a:spAutoFit/>
          </a:bodyPr>
          <a:lstStyle/>
          <a:p>
            <a:r>
              <a:rPr lang="en-US" sz="3600" b="1" u="sng" dirty="0" err="1" smtClean="0">
                <a:latin typeface="Times New Roman" panose="02020603050405020304" pitchFamily="18" charset="0"/>
                <a:cs typeface="Times New Roman" panose="02020603050405020304" pitchFamily="18" charset="0"/>
              </a:rPr>
              <a:t>Bằng</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chứng</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thực</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tế</a:t>
            </a:r>
            <a:endParaRPr lang="en-US" sz="36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795462" y="1741268"/>
            <a:ext cx="11039475" cy="541972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extLst>
      <p:ext uri="{BB962C8B-B14F-4D97-AF65-F5344CB8AC3E}">
        <p14:creationId xmlns:p14="http://schemas.microsoft.com/office/powerpoint/2010/main" val="2920645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5" name="TextBox 4"/>
          <p:cNvSpPr txBox="1"/>
          <p:nvPr/>
        </p:nvSpPr>
        <p:spPr>
          <a:xfrm>
            <a:off x="968920" y="794249"/>
            <a:ext cx="4361793" cy="646331"/>
          </a:xfrm>
          <a:prstGeom prst="rect">
            <a:avLst/>
          </a:prstGeom>
          <a:noFill/>
        </p:spPr>
        <p:txBody>
          <a:bodyPr wrap="square" rtlCol="0">
            <a:spAutoFit/>
          </a:bodyPr>
          <a:lstStyle/>
          <a:p>
            <a:r>
              <a:rPr lang="en-US" sz="3600" b="1" u="sng" dirty="0" err="1" smtClean="0">
                <a:latin typeface="Times New Roman" panose="02020603050405020304" pitchFamily="18" charset="0"/>
                <a:cs typeface="Times New Roman" panose="02020603050405020304" pitchFamily="18" charset="0"/>
              </a:rPr>
              <a:t>Bằng</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chứng</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thực</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tế</a:t>
            </a:r>
            <a:endParaRPr lang="en-US" sz="3600" b="1" u="sng"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49116" y="1828800"/>
            <a:ext cx="7036785" cy="5848350"/>
          </a:xfrm>
          <a:prstGeom prst="rect">
            <a:avLst/>
          </a:prstGeom>
        </p:spPr>
      </p:pic>
      <p:pic>
        <p:nvPicPr>
          <p:cNvPr id="8" name="Picture 7"/>
          <p:cNvPicPr>
            <a:picLocks noChangeAspect="1"/>
          </p:cNvPicPr>
          <p:nvPr/>
        </p:nvPicPr>
        <p:blipFill>
          <a:blip r:embed="rId4"/>
          <a:stretch>
            <a:fillRect/>
          </a:stretch>
        </p:blipFill>
        <p:spPr>
          <a:xfrm>
            <a:off x="7358623" y="1828800"/>
            <a:ext cx="7099054" cy="57166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extLst>
      <p:ext uri="{BB962C8B-B14F-4D97-AF65-F5344CB8AC3E}">
        <p14:creationId xmlns:p14="http://schemas.microsoft.com/office/powerpoint/2010/main" val="3901640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43423" y="0"/>
            <a:ext cx="14630400" cy="8229600"/>
          </a:xfrm>
          <a:prstGeom prst="rect">
            <a:avLst/>
          </a:prstGeom>
          <a:solidFill>
            <a:srgbClr val="FFFFFF"/>
          </a:solidFill>
          <a:ln/>
        </p:spPr>
      </p:sp>
      <p:sp>
        <p:nvSpPr>
          <p:cNvPr id="5" name="TextBox 4"/>
          <p:cNvSpPr txBox="1"/>
          <p:nvPr/>
        </p:nvSpPr>
        <p:spPr>
          <a:xfrm>
            <a:off x="968920" y="794249"/>
            <a:ext cx="4361793" cy="646331"/>
          </a:xfrm>
          <a:prstGeom prst="rect">
            <a:avLst/>
          </a:prstGeom>
          <a:noFill/>
        </p:spPr>
        <p:txBody>
          <a:bodyPr wrap="square" rtlCol="0">
            <a:spAutoFit/>
          </a:bodyPr>
          <a:lstStyle/>
          <a:p>
            <a:r>
              <a:rPr lang="en-US" sz="3600" b="1" u="sng" dirty="0" err="1" smtClean="0">
                <a:latin typeface="Times New Roman" panose="02020603050405020304" pitchFamily="18" charset="0"/>
                <a:cs typeface="Times New Roman" panose="02020603050405020304" pitchFamily="18" charset="0"/>
              </a:rPr>
              <a:t>Bằng</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chứng</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thực</a:t>
            </a:r>
            <a:r>
              <a:rPr lang="en-US" sz="3600" b="1" u="sng" dirty="0" smtClean="0">
                <a:latin typeface="Times New Roman" panose="02020603050405020304" pitchFamily="18" charset="0"/>
                <a:cs typeface="Times New Roman" panose="02020603050405020304" pitchFamily="18" charset="0"/>
              </a:rPr>
              <a:t> </a:t>
            </a:r>
            <a:r>
              <a:rPr lang="en-US" sz="3600" b="1" u="sng" dirty="0" err="1" smtClean="0">
                <a:latin typeface="Times New Roman" panose="02020603050405020304" pitchFamily="18" charset="0"/>
                <a:cs typeface="Times New Roman" panose="02020603050405020304" pitchFamily="18" charset="0"/>
              </a:rPr>
              <a:t>tế</a:t>
            </a:r>
            <a:endParaRPr lang="en-US" sz="3600" b="1"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3423" y="1725265"/>
            <a:ext cx="7397901" cy="6060334"/>
          </a:xfrm>
          <a:prstGeom prst="rect">
            <a:avLst/>
          </a:prstGeom>
        </p:spPr>
      </p:pic>
      <p:pic>
        <p:nvPicPr>
          <p:cNvPr id="9" name="Picture 8"/>
          <p:cNvPicPr>
            <a:picLocks noChangeAspect="1"/>
          </p:cNvPicPr>
          <p:nvPr/>
        </p:nvPicPr>
        <p:blipFill>
          <a:blip r:embed="rId4"/>
          <a:stretch>
            <a:fillRect/>
          </a:stretch>
        </p:blipFill>
        <p:spPr>
          <a:xfrm>
            <a:off x="7567448" y="1725265"/>
            <a:ext cx="7062952" cy="647943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09617" y="-867287"/>
            <a:ext cx="5045343" cy="2848997"/>
          </a:xfrm>
          <a:prstGeom prst="rect">
            <a:avLst/>
          </a:prstGeom>
        </p:spPr>
      </p:pic>
    </p:spTree>
    <p:extLst>
      <p:ext uri="{BB962C8B-B14F-4D97-AF65-F5344CB8AC3E}">
        <p14:creationId xmlns:p14="http://schemas.microsoft.com/office/powerpoint/2010/main" val="2055405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961</Words>
  <Application>Microsoft Office PowerPoint</Application>
  <PresentationFormat>Custom</PresentationFormat>
  <Paragraphs>106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Open Sans</vt:lpstr>
      <vt:lpstr>Times New Roman</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32</cp:revision>
  <dcterms:created xsi:type="dcterms:W3CDTF">2024-05-22T13:11:30Z</dcterms:created>
  <dcterms:modified xsi:type="dcterms:W3CDTF">2024-05-24T02:22:10Z</dcterms:modified>
</cp:coreProperties>
</file>