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50"/>
  </p:notesMasterIdLst>
  <p:handoutMasterIdLst>
    <p:handoutMasterId r:id="rId51"/>
  </p:handoutMasterIdLst>
  <p:sldIdLst>
    <p:sldId id="261" r:id="rId2"/>
    <p:sldId id="262" r:id="rId3"/>
    <p:sldId id="263" r:id="rId4"/>
    <p:sldId id="264" r:id="rId5"/>
    <p:sldId id="265" r:id="rId6"/>
    <p:sldId id="267" r:id="rId7"/>
    <p:sldId id="266" r:id="rId8"/>
    <p:sldId id="268" r:id="rId9"/>
    <p:sldId id="269" r:id="rId10"/>
    <p:sldId id="270" r:id="rId11"/>
    <p:sldId id="271" r:id="rId12"/>
    <p:sldId id="274" r:id="rId13"/>
    <p:sldId id="276" r:id="rId14"/>
    <p:sldId id="275" r:id="rId15"/>
    <p:sldId id="273"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308" r:id="rId33"/>
    <p:sldId id="309" r:id="rId34"/>
    <p:sldId id="310" r:id="rId35"/>
    <p:sldId id="311" r:id="rId36"/>
    <p:sldId id="295" r:id="rId37"/>
    <p:sldId id="306" r:id="rId38"/>
    <p:sldId id="296" r:id="rId39"/>
    <p:sldId id="297" r:id="rId40"/>
    <p:sldId id="298" r:id="rId41"/>
    <p:sldId id="299" r:id="rId42"/>
    <p:sldId id="300" r:id="rId43"/>
    <p:sldId id="307" r:id="rId44"/>
    <p:sldId id="301" r:id="rId45"/>
    <p:sldId id="302" r:id="rId46"/>
    <p:sldId id="303" r:id="rId47"/>
    <p:sldId id="304" r:id="rId48"/>
    <p:sldId id="260" r:id="rId49"/>
  </p:sldIdLst>
  <p:sldSz cx="9144000" cy="6858000" type="screen4x3"/>
  <p:notesSz cx="6858000" cy="9144000"/>
  <p:defaultTextStyle>
    <a:defPPr>
      <a:defRPr lang="v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Taylor" initials="PT" lastIdx="1" clrIdx="0">
    <p:extLst>
      <p:ext uri="{19B8F6BF-5375-455C-9EA6-DF929625EA0E}">
        <p15:presenceInfo xmlns:p15="http://schemas.microsoft.com/office/powerpoint/2012/main" userId="Pam Tayl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C000"/>
    <a:srgbClr val="BBE0E3"/>
    <a:srgbClr val="C4C4C4"/>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3677" autoAdjust="0"/>
  </p:normalViewPr>
  <p:slideViewPr>
    <p:cSldViewPr>
      <p:cViewPr>
        <p:scale>
          <a:sx n="90" d="100"/>
          <a:sy n="90" d="100"/>
        </p:scale>
        <p:origin x="784" y="-100"/>
      </p:cViewPr>
      <p:guideLst>
        <p:guide orient="horz" pos="2160"/>
        <p:guide pos="283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5/20/2024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5/20/2024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Lesson Outline">
    <p:spTree>
      <p:nvGrpSpPr>
        <p:cNvPr id="1" name=""/>
        <p:cNvGrpSpPr/>
        <p:nvPr/>
      </p:nvGrpSpPr>
      <p:grpSpPr>
        <a:xfrm>
          <a:off x="0" y="0"/>
          <a:ext cx="0" cy="0"/>
          <a:chOff x="0" y="0"/>
          <a:chExt cx="0" cy="0"/>
        </a:xfrm>
      </p:grpSpPr>
      <p:pic>
        <p:nvPicPr>
          <p:cNvPr id="9" name="Picture 8" descr="header_strok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pic>
        <p:nvPicPr>
          <p:cNvPr id="13" name="Picture 12" descr="course outline graphi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0888"/>
            <a:ext cx="9144000" cy="896112"/>
          </a:xfrm>
          <a:prstGeom prst="rect">
            <a:avLst/>
          </a:prstGeom>
        </p:spPr>
      </p:pic>
      <p:pic>
        <p:nvPicPr>
          <p:cNvPr id="7" name="Picture 6" descr="course outline graphi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80888"/>
            <a:ext cx="9144000" cy="896112"/>
          </a:xfrm>
          <a:prstGeom prst="rect">
            <a:avLst/>
          </a:prstGeom>
        </p:spPr>
      </p:pic>
      <p:sp>
        <p:nvSpPr>
          <p:cNvPr id="11" name="Content Placeholder 2"/>
          <p:cNvSpPr>
            <a:spLocks noGrp="1"/>
          </p:cNvSpPr>
          <p:nvPr>
            <p:ph idx="1"/>
          </p:nvPr>
        </p:nvSpPr>
        <p:spPr>
          <a:xfrm>
            <a:off x="341925" y="1302040"/>
            <a:ext cx="8460150" cy="4131352"/>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rmAutofit/>
          </a:bodyPr>
          <a:lstStyle/>
          <a:p>
            <a:r>
              <a:rPr lang="en-US" dirty="0"/>
              <a:t>Course/Lesson outline</a:t>
            </a:r>
          </a:p>
        </p:txBody>
      </p:sp>
    </p:spTree>
    <p:extLst>
      <p:ext uri="{BB962C8B-B14F-4D97-AF65-F5344CB8AC3E}">
        <p14:creationId xmlns:p14="http://schemas.microsoft.com/office/powerpoint/2010/main" val="127490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358000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rm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629972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lgn="l">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392291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72" y="107462"/>
            <a:ext cx="7797800" cy="820616"/>
          </a:xfrm>
        </p:spPr>
        <p:txBody>
          <a:bodyPr anchor="ctr" anchorCtr="0">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norm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547202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3691"/>
            <a:ext cx="5486400" cy="3770187"/>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833071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134176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1385"/>
            <a:ext cx="2057400" cy="4914778"/>
          </a:xfrm>
        </p:spPr>
        <p:txBody>
          <a:bodyPr vert="eaVert"/>
          <a:lstStyle>
            <a:lvl1pPr>
              <a:defRPr>
                <a:solidFill>
                  <a:srgbClr val="000000"/>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91679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 Fill Slide">
    <p:spTree>
      <p:nvGrpSpPr>
        <p:cNvPr id="1" name=""/>
        <p:cNvGrpSpPr/>
        <p:nvPr/>
      </p:nvGrpSpPr>
      <p:grpSpPr>
        <a:xfrm>
          <a:off x="0" y="0"/>
          <a:ext cx="0" cy="0"/>
          <a:chOff x="0" y="0"/>
          <a:chExt cx="0" cy="0"/>
        </a:xfrm>
      </p:grpSpPr>
      <p:pic>
        <p:nvPicPr>
          <p:cNvPr id="5" name="Picture 4" descr="header_strok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rmAutofit/>
          </a:bodyPr>
          <a:lstStyle/>
          <a:p>
            <a:r>
              <a:rPr lang="en-US" dirty="0"/>
              <a:t>Click to add title</a:t>
            </a:r>
          </a:p>
        </p:txBody>
      </p:sp>
    </p:spTree>
    <p:extLst>
      <p:ext uri="{BB962C8B-B14F-4D97-AF65-F5344CB8AC3E}">
        <p14:creationId xmlns:p14="http://schemas.microsoft.com/office/powerpoint/2010/main" val="409682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ttom Fill Slide">
    <p:spTree>
      <p:nvGrpSpPr>
        <p:cNvPr id="1" name=""/>
        <p:cNvGrpSpPr/>
        <p:nvPr/>
      </p:nvGrpSpPr>
      <p:grpSpPr>
        <a:xfrm>
          <a:off x="0" y="0"/>
          <a:ext cx="0" cy="0"/>
          <a:chOff x="0" y="0"/>
          <a:chExt cx="0" cy="0"/>
        </a:xfrm>
      </p:grpSpPr>
      <p:pic>
        <p:nvPicPr>
          <p:cNvPr id="7" name="Picture 6" descr="header_strok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pic>
        <p:nvPicPr>
          <p:cNvPr id="5" name="Picture 4" descr="bottom graphi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19800"/>
            <a:ext cx="9144000" cy="457200"/>
          </a:xfrm>
          <a:prstGeom prst="rect">
            <a:avLst/>
          </a:prstGeom>
        </p:spPr>
      </p:pic>
      <p:sp>
        <p:nvSpPr>
          <p:cNvPr id="9"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rmAutofit/>
          </a:bodyPr>
          <a:lstStyle/>
          <a:p>
            <a:r>
              <a:rPr lang="en-US" dirty="0"/>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Tree>
    <p:extLst>
      <p:ext uri="{BB962C8B-B14F-4D97-AF65-F5344CB8AC3E}">
        <p14:creationId xmlns:p14="http://schemas.microsoft.com/office/powerpoint/2010/main" val="118861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ner Fill">
    <p:spTree>
      <p:nvGrpSpPr>
        <p:cNvPr id="1" name=""/>
        <p:cNvGrpSpPr/>
        <p:nvPr/>
      </p:nvGrpSpPr>
      <p:grpSpPr>
        <a:xfrm>
          <a:off x="0" y="0"/>
          <a:ext cx="0" cy="0"/>
          <a:chOff x="0" y="0"/>
          <a:chExt cx="0" cy="0"/>
        </a:xfrm>
      </p:grpSpPr>
      <p:pic>
        <p:nvPicPr>
          <p:cNvPr id="8" name="Picture 7" descr="header_strok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pic>
        <p:nvPicPr>
          <p:cNvPr id="7" name="Picture 6" descr="choice blocks-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11"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rmAutofit/>
          </a:bodyPr>
          <a:lstStyle/>
          <a:p>
            <a:r>
              <a:rPr lang="en-US" dirty="0"/>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Tree>
    <p:extLst>
      <p:ext uri="{BB962C8B-B14F-4D97-AF65-F5344CB8AC3E}">
        <p14:creationId xmlns:p14="http://schemas.microsoft.com/office/powerpoint/2010/main" val="105202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5" name="Slide Number Placeholder 4"/>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395557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lective Questions">
    <p:spTree>
      <p:nvGrpSpPr>
        <p:cNvPr id="1" name=""/>
        <p:cNvGrpSpPr/>
        <p:nvPr/>
      </p:nvGrpSpPr>
      <p:grpSpPr>
        <a:xfrm>
          <a:off x="0" y="0"/>
          <a:ext cx="0" cy="0"/>
          <a:chOff x="0" y="0"/>
          <a:chExt cx="0" cy="0"/>
        </a:xfrm>
      </p:grpSpPr>
      <p:pic>
        <p:nvPicPr>
          <p:cNvPr id="8" name="Picture 7" descr="header_strok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pic>
        <p:nvPicPr>
          <p:cNvPr id="4" name="Picture 3" descr="bubbl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3" y="33129"/>
            <a:ext cx="9144000" cy="6858000"/>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hasCustomPrompt="1"/>
          </p:nvPr>
        </p:nvSpPr>
        <p:spPr>
          <a:xfrm>
            <a:off x="341925" y="1302039"/>
            <a:ext cx="8460150" cy="4525963"/>
          </a:xfrm>
          <a:prstGeom prst="rect">
            <a:avLst/>
          </a:prstGeom>
        </p:spPr>
        <p:txBody>
          <a:bodyPr/>
          <a:lstStyle>
            <a:lvl1pPr marL="342900" indent="-342900">
              <a:spcAft>
                <a:spcPts val="0"/>
              </a:spcAft>
              <a:buClr>
                <a:srgbClr val="009DDC"/>
              </a:buClr>
              <a:buFont typeface="+mj-lt"/>
              <a:buAutoNum type="arabicPeriod"/>
              <a:defRPr sz="2000" baseline="0"/>
            </a:lvl1pPr>
            <a:lvl2pPr marL="742950" indent="-285750">
              <a:spcAft>
                <a:spcPts val="0"/>
              </a:spcAft>
              <a:buClr>
                <a:srgbClr val="009DDC"/>
              </a:buClr>
              <a:buFont typeface="Arial"/>
              <a:buChar char="•"/>
              <a:defRPr sz="1800" baseline="0"/>
            </a:lvl2pPr>
          </a:lstStyle>
          <a:p>
            <a:pPr marL="342900" marR="0" lvl="0" indent="-342900" defTabSz="914400" eaLnBrk="1" fontAlgn="auto" latinLnBrk="0" hangingPunct="1">
              <a:lnSpc>
                <a:spcPct val="100000"/>
              </a:lnSpc>
              <a:spcBef>
                <a:spcPts val="0"/>
              </a:spcBef>
              <a:spcAft>
                <a:spcPts val="0"/>
              </a:spcAft>
              <a:buClr>
                <a:srgbClr val="009DDC"/>
              </a:buClr>
              <a:buSzTx/>
              <a:buFont typeface="+mj-lt"/>
              <a:buAutoNum type="arabicPeriod"/>
              <a:tabLst/>
              <a:defRPr/>
            </a:pPr>
            <a:r>
              <a:rPr kumimoji="0" lang="en-US" sz="2000" b="0" i="0" u="none" strike="noStrike" kern="0" cap="none" spc="0" normalizeH="0" baseline="0" noProof="0" dirty="0">
                <a:ln>
                  <a:noFill/>
                </a:ln>
                <a:solidFill>
                  <a:sysClr val="windowText" lastClr="000000"/>
                </a:solidFill>
                <a:effectLst/>
                <a:uLnTx/>
                <a:uFillTx/>
              </a:rPr>
              <a:t>Question #1</a:t>
            </a:r>
          </a:p>
          <a:p>
            <a:pPr marL="342900" marR="0" lvl="0" indent="-342900" defTabSz="914400" eaLnBrk="1" fontAlgn="auto" latinLnBrk="0" hangingPunct="1">
              <a:lnSpc>
                <a:spcPct val="100000"/>
              </a:lnSpc>
              <a:spcBef>
                <a:spcPts val="0"/>
              </a:spcBef>
              <a:spcAft>
                <a:spcPts val="0"/>
              </a:spcAft>
              <a:buClr>
                <a:srgbClr val="009DDC"/>
              </a:buClr>
              <a:buSzTx/>
              <a:buFont typeface="+mj-lt"/>
              <a:buAutoNum type="arabicPeriod"/>
              <a:tabLst/>
              <a:defRPr/>
            </a:pPr>
            <a:r>
              <a:rPr kumimoji="0" lang="en-US" sz="2000" b="0" i="0" u="none" strike="noStrike" kern="0" cap="none" spc="0" normalizeH="0" baseline="0" noProof="0" dirty="0">
                <a:ln>
                  <a:noFill/>
                </a:ln>
                <a:solidFill>
                  <a:sysClr val="windowText" lastClr="000000"/>
                </a:solidFill>
                <a:effectLst/>
                <a:uLnTx/>
                <a:uFillTx/>
              </a:rPr>
              <a:t>Question #2</a:t>
            </a:r>
          </a:p>
          <a:p>
            <a:pPr marL="342900" marR="0" lvl="0" indent="-342900" defTabSz="914400" eaLnBrk="1" fontAlgn="auto" latinLnBrk="0" hangingPunct="1">
              <a:lnSpc>
                <a:spcPct val="100000"/>
              </a:lnSpc>
              <a:spcBef>
                <a:spcPts val="0"/>
              </a:spcBef>
              <a:spcAft>
                <a:spcPts val="0"/>
              </a:spcAft>
              <a:buClr>
                <a:srgbClr val="009DDC"/>
              </a:buClr>
              <a:buSzTx/>
              <a:buFont typeface="+mj-lt"/>
              <a:buAutoNum type="arabicPeriod"/>
              <a:tabLst/>
              <a:defRPr/>
            </a:pPr>
            <a:endParaRPr kumimoji="0" lang="en-US" sz="2000" b="0" i="0" u="none" strike="noStrike" kern="0" cap="none" spc="0" normalizeH="0" baseline="0" noProof="0" dirty="0">
              <a:ln>
                <a:noFill/>
              </a:ln>
              <a:solidFill>
                <a:sysClr val="windowText" lastClr="000000"/>
              </a:solidFill>
              <a:effectLst/>
              <a:uLnTx/>
              <a:uFillTx/>
            </a:endParaRPr>
          </a:p>
          <a:p>
            <a:pPr marL="342900" marR="0" lvl="0" indent="-342900" defTabSz="914400" eaLnBrk="1" fontAlgn="auto" latinLnBrk="0" hangingPunct="1">
              <a:lnSpc>
                <a:spcPct val="100000"/>
              </a:lnSpc>
              <a:spcBef>
                <a:spcPts val="0"/>
              </a:spcBef>
              <a:spcAft>
                <a:spcPts val="0"/>
              </a:spcAft>
              <a:buClr>
                <a:srgbClr val="009DDC"/>
              </a:buClr>
              <a:buSzTx/>
              <a:buFont typeface="+mj-lt"/>
              <a:buAutoNum type="arabicPeriod"/>
              <a:tabLst/>
              <a:defRPr/>
            </a:pPr>
            <a:endParaRPr kumimoji="0" lang="en-US" sz="2000" b="0" i="0" u="none" strike="noStrike" kern="0" cap="none" spc="0" normalizeH="0" baseline="0" noProof="0" dirty="0">
              <a:ln>
                <a:noFill/>
              </a:ln>
              <a:solidFill>
                <a:sysClr val="windowText" lastClr="000000"/>
              </a:solidFill>
              <a:effectLst/>
              <a:uLnTx/>
              <a:uFillTx/>
            </a:endParaRPr>
          </a:p>
        </p:txBody>
      </p:sp>
      <p:sp>
        <p:nvSpPr>
          <p:cNvPr id="9"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rmAutofit/>
          </a:bodyPr>
          <a:lstStyle>
            <a:lvl1pPr>
              <a:defRPr baseline="0"/>
            </a:lvl1pPr>
          </a:lstStyle>
          <a:p>
            <a:r>
              <a:rPr lang="en-US" dirty="0"/>
              <a:t>Reflective Questions</a:t>
            </a:r>
          </a:p>
        </p:txBody>
      </p:sp>
    </p:spTree>
    <p:extLst>
      <p:ext uri="{BB962C8B-B14F-4D97-AF65-F5344CB8AC3E}">
        <p14:creationId xmlns:p14="http://schemas.microsoft.com/office/powerpoint/2010/main" val="334124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44503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3877" y="98425"/>
            <a:ext cx="7772400" cy="839421"/>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1180124"/>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Tree>
    <p:extLst>
      <p:ext uri="{BB962C8B-B14F-4D97-AF65-F5344CB8AC3E}">
        <p14:creationId xmlns:p14="http://schemas.microsoft.com/office/powerpoint/2010/main" val="176729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924" y="100269"/>
            <a:ext cx="7932614" cy="844611"/>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40605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header_stroke.pn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sp>
        <p:nvSpPr>
          <p:cNvPr id="2" name="Title Placeholder 1"/>
          <p:cNvSpPr>
            <a:spLocks noGrp="1"/>
          </p:cNvSpPr>
          <p:nvPr>
            <p:ph type="title"/>
          </p:nvPr>
        </p:nvSpPr>
        <p:spPr>
          <a:xfrm>
            <a:off x="341925" y="100269"/>
            <a:ext cx="7883768" cy="84461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6820584" y="6445470"/>
            <a:ext cx="2133600" cy="365125"/>
          </a:xfrm>
          <a:prstGeom prst="rect">
            <a:avLst/>
          </a:prstGeom>
        </p:spPr>
        <p:txBody>
          <a:bodyPr vert="horz" lIns="91440" tIns="45720" rIns="91440" bIns="45720" rtlCol="0" anchor="ctr"/>
          <a:lstStyle>
            <a:lvl1pPr algn="r">
              <a:defRPr sz="800">
                <a:solidFill>
                  <a:srgbClr val="C4C4C4"/>
                </a:solidFill>
                <a:latin typeface="Arial"/>
                <a:cs typeface="Arial"/>
              </a:defRPr>
            </a:lvl1pPr>
          </a:lstStyle>
          <a:p>
            <a:fld id="{A8160BDD-7155-D744-B749-9730458604AD}" type="slidenum">
              <a:rPr lang="en-US" smtClean="0"/>
              <a:pPr/>
              <a:t>‹#›</a:t>
            </a:fld>
            <a:endParaRPr lang="en-US" dirty="0"/>
          </a:p>
        </p:txBody>
      </p:sp>
      <p:sp>
        <p:nvSpPr>
          <p:cNvPr id="8" name="Footer Placeholder 2"/>
          <p:cNvSpPr txBox="1">
            <a:spLocks/>
          </p:cNvSpPr>
          <p:nvPr/>
        </p:nvSpPr>
        <p:spPr>
          <a:xfrm>
            <a:off x="77594" y="6455640"/>
            <a:ext cx="4814957" cy="365125"/>
          </a:xfrm>
          <a:prstGeom prst="rect">
            <a:avLst/>
          </a:prstGeom>
        </p:spPr>
        <p:txBody>
          <a:bodyPr vert="horz" lIns="91440" tIns="45720" rIns="91440" bIns="45720" rtlCol="0" anchor="ctr"/>
          <a:lstStyle>
            <a:defPPr>
              <a:defRPr lang="en-US"/>
            </a:defPPr>
            <a:lvl1pPr marL="0" algn="l" defTabSz="457200" rtl="0" eaLnBrk="0" latinLnBrk="0" hangingPunct="0">
              <a:defRPr lang="en-US" sz="1000" b="0" kern="1200" smtClean="0">
                <a:solidFill>
                  <a:srgbClr val="C4C4C4"/>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4C4C4"/>
                </a:solidFill>
                <a:effectLst/>
                <a:uLnTx/>
                <a:uFillTx/>
                <a:latin typeface="Arial"/>
                <a:ea typeface="+mn-ea"/>
                <a:cs typeface="Arial"/>
              </a:rPr>
              <a:t>Copyright © 2017 Logical Operations, Inc. All rights reserved.</a:t>
            </a:r>
          </a:p>
        </p:txBody>
      </p:sp>
      <p:sp>
        <p:nvSpPr>
          <p:cNvPr id="11" name="Footer Placeholder 2"/>
          <p:cNvSpPr txBox="1">
            <a:spLocks/>
          </p:cNvSpPr>
          <p:nvPr userDrawn="1"/>
        </p:nvSpPr>
        <p:spPr>
          <a:xfrm>
            <a:off x="77594" y="6455640"/>
            <a:ext cx="4814957" cy="365125"/>
          </a:xfrm>
          <a:prstGeom prst="rect">
            <a:avLst/>
          </a:prstGeom>
        </p:spPr>
        <p:txBody>
          <a:bodyPr vert="horz" lIns="91440" tIns="45720" rIns="91440" bIns="45720" rtlCol="0" anchor="ctr"/>
          <a:lstStyle>
            <a:defPPr>
              <a:defRPr lang="en-US"/>
            </a:defPPr>
            <a:lvl1pPr marL="0" algn="l" defTabSz="457200" rtl="0" eaLnBrk="0" latinLnBrk="0" hangingPunct="0">
              <a:defRPr lang="en-US" sz="1000" b="0" kern="1200" smtClean="0">
                <a:solidFill>
                  <a:srgbClr val="C4C4C4"/>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C4C4C4"/>
              </a:solidFill>
              <a:effectLst/>
              <a:uLnTx/>
              <a:uFillTx/>
              <a:latin typeface="Arial"/>
              <a:ea typeface="+mn-ea"/>
              <a:cs typeface="Arial"/>
            </a:endParaRPr>
          </a:p>
        </p:txBody>
      </p:sp>
    </p:spTree>
    <p:extLst>
      <p:ext uri="{BB962C8B-B14F-4D97-AF65-F5344CB8AC3E}">
        <p14:creationId xmlns:p14="http://schemas.microsoft.com/office/powerpoint/2010/main" val="29383282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10" r:id="rId5"/>
    <p:sldLayoutId id="2147483804" r:id="rId6"/>
    <p:sldLayoutId id="2147483811" r:id="rId7"/>
    <p:sldLayoutId id="2147483805" r:id="rId8"/>
    <p:sldLayoutId id="2147483806" r:id="rId9"/>
    <p:sldLayoutId id="2147483807" r:id="rId10"/>
    <p:sldLayoutId id="2147483808" r:id="rId11"/>
    <p:sldLayoutId id="2147483809" r:id="rId12"/>
    <p:sldLayoutId id="2147483812" r:id="rId13"/>
    <p:sldLayoutId id="2147483813" r:id="rId14"/>
    <p:sldLayoutId id="2147483814" r:id="rId15"/>
    <p:sldLayoutId id="2147483815" r:id="rId16"/>
  </p:sldLayoutIdLst>
  <p:hf hdr="0" ftr="0" dt="0"/>
  <p:txStyles>
    <p:titleStyle>
      <a:lvl1pPr algn="l" defTabSz="457200" rtl="0" eaLnBrk="1" latinLnBrk="0" hangingPunct="1">
        <a:spcBef>
          <a:spcPct val="0"/>
        </a:spcBef>
        <a:buNone/>
        <a:defRPr sz="2400" kern="1200">
          <a:solidFill>
            <a:schemeClr val="bg1"/>
          </a:solidFill>
          <a:latin typeface="Myriad Pro"/>
          <a:ea typeface="+mj-ea"/>
          <a:cs typeface="Myriad Pro"/>
        </a:defRPr>
      </a:lvl1pPr>
    </p:titleStyle>
    <p:body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5.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0.png"/><Relationship Id="rId5" Type="http://schemas.openxmlformats.org/officeDocument/2006/relationships/image" Target="../media/image56.png"/><Relationship Id="rId10" Type="http://schemas.openxmlformats.org/officeDocument/2006/relationships/image" Target="../media/image13.png"/><Relationship Id="rId4" Type="http://schemas.openxmlformats.org/officeDocument/2006/relationships/image" Target="../media/image55.png"/><Relationship Id="rId9" Type="http://schemas.openxmlformats.org/officeDocument/2006/relationships/image" Target="../media/image59.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5.png"/><Relationship Id="rId7" Type="http://schemas.openxmlformats.org/officeDocument/2006/relationships/image" Target="../media/image6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47.png"/><Relationship Id="rId10" Type="http://schemas.openxmlformats.org/officeDocument/2006/relationships/image" Target="../media/image63.png"/><Relationship Id="rId4" Type="http://schemas.openxmlformats.org/officeDocument/2006/relationships/image" Target="../media/image65.png"/><Relationship Id="rId9" Type="http://schemas.openxmlformats.org/officeDocument/2006/relationships/image" Target="../media/image62.png"/></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0.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69.png"/><Relationship Id="rId7" Type="http://schemas.openxmlformats.org/officeDocument/2006/relationships/image" Target="../media/image4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7.png"/><Relationship Id="rId10" Type="http://schemas.openxmlformats.org/officeDocument/2006/relationships/image" Target="../media/image63.png"/><Relationship Id="rId4" Type="http://schemas.openxmlformats.org/officeDocument/2006/relationships/image" Target="../media/image70.png"/><Relationship Id="rId9" Type="http://schemas.openxmlformats.org/officeDocument/2006/relationships/image" Target="../media/image64.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4.png"/><Relationship Id="rId7" Type="http://schemas.openxmlformats.org/officeDocument/2006/relationships/image" Target="../media/image7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16.png"/><Relationship Id="rId9"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78.png"/></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9.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7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9.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82.png"/><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4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png"/><Relationship Id="rId9" Type="http://schemas.microsoft.com/office/2007/relationships/hdphoto" Target="../media/hdphoto1.wdp"/><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3.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t>1</a:t>
            </a:fld>
            <a:endParaRPr lang="en-US" dirty="0"/>
          </a:p>
        </p:txBody>
      </p:sp>
      <p:sp>
        <p:nvSpPr>
          <p:cNvPr id="3" name="Content Placeholder 2"/>
          <p:cNvSpPr>
            <a:spLocks noGrp="1"/>
          </p:cNvSpPr>
          <p:nvPr>
            <p:ph idx="1"/>
          </p:nvPr>
        </p:nvSpPr>
        <p:spPr/>
        <p:txBody>
          <a:bodyPr/>
          <a:lstStyle/>
          <a:p>
            <a:r>
              <a:rPr lang="vi" dirty="0"/>
              <a:t>Xác định các khái niệm bảo mật thông tin</a:t>
            </a:r>
          </a:p>
          <a:p>
            <a:r>
              <a:rPr lang="vi" dirty="0"/>
              <a:t>Xác định các biện pháp kiểm soát bảo mật cơ bản</a:t>
            </a:r>
          </a:p>
          <a:p>
            <a:r>
              <a:rPr lang="vi" dirty="0"/>
              <a:t>Xác định các khái niệm xác thực và ủy quyền cơ bản</a:t>
            </a:r>
          </a:p>
          <a:p>
            <a:r>
              <a:rPr lang="vi" dirty="0"/>
              <a:t>Xác định các khái niệm mật mã cơ bản</a:t>
            </a:r>
          </a:p>
        </p:txBody>
      </p:sp>
      <p:sp>
        <p:nvSpPr>
          <p:cNvPr id="4" name="Title 3"/>
          <p:cNvSpPr>
            <a:spLocks noGrp="1"/>
          </p:cNvSpPr>
          <p:nvPr>
            <p:ph type="title"/>
          </p:nvPr>
        </p:nvSpPr>
        <p:spPr/>
        <p:txBody>
          <a:bodyPr/>
          <a:lstStyle/>
          <a:p>
            <a:r>
              <a:rPr lang="vi" dirty="0"/>
              <a:t>Xác định các nguyên tắc cơ bản về bảo mật</a:t>
            </a:r>
          </a:p>
        </p:txBody>
      </p:sp>
    </p:spTree>
    <p:extLst>
      <p:ext uri="{BB962C8B-B14F-4D97-AF65-F5344CB8AC3E}">
        <p14:creationId xmlns:p14="http://schemas.microsoft.com/office/powerpoint/2010/main" val="356983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10</a:t>
            </a:fld>
            <a:endParaRPr lang="en-US" dirty="0"/>
          </a:p>
        </p:txBody>
      </p:sp>
      <p:sp>
        <p:nvSpPr>
          <p:cNvPr id="4" name="Title 3"/>
          <p:cNvSpPr>
            <a:spLocks noGrp="1"/>
          </p:cNvSpPr>
          <p:nvPr>
            <p:ph type="title"/>
          </p:nvPr>
        </p:nvSpPr>
        <p:spPr/>
        <p:txBody>
          <a:bodyPr/>
          <a:lstStyle/>
          <a:p>
            <a:r>
              <a:rPr lang="vi" dirty="0"/>
              <a:t>Quy trình quản lý bảo mật</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871" y="2103706"/>
            <a:ext cx="3182938"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4451445" y="2255785"/>
            <a:ext cx="3962400" cy="2878779"/>
          </a:xfrm>
          <a:prstGeom prst="rect">
            <a:avLst/>
          </a:prstGeom>
        </p:spPr>
        <p:txBody>
          <a:bodyPr vert="horz" lIns="91440" tIns="45720" rIns="91440" bIns="45720" rtlCol="0">
            <a:normAutofit fontScale="92500" lnSpcReduction="10000"/>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b="1" dirty="0"/>
              <a:t>Xác định kiểm soát bảo mật </a:t>
            </a:r>
            <a:r>
              <a:rPr lang="vi" dirty="0"/>
              <a:t>: Phát hiện các vấn đề và xác định cách tốt nhất để bảo vệ hệ thống.</a:t>
            </a:r>
          </a:p>
          <a:p>
            <a:r>
              <a:rPr lang="vi" b="1" dirty="0"/>
              <a:t>Thực hiện kiểm soát an ninh </a:t>
            </a:r>
            <a:r>
              <a:rPr lang="vi" dirty="0"/>
              <a:t>: Cài đặt cơ chế kiểm soát để ngăn chặn các vấn đề trong hệ thống.</a:t>
            </a:r>
          </a:p>
          <a:p>
            <a:r>
              <a:rPr lang="vi" b="1" dirty="0"/>
              <a:t>Giám sát kiểm soát bảo mật </a:t>
            </a:r>
            <a:r>
              <a:rPr lang="vi" dirty="0"/>
              <a:t>: Liên quan đến việc phát hiện và giải quyết bất kỳ vấn đề bảo mật nào phát sinh sau khi thực hiện kiểm soát bảo mật.</a:t>
            </a:r>
          </a:p>
          <a:p>
            <a:endParaRPr lang="en-US" dirty="0">
              <a:solidFill>
                <a:srgbClr val="0070C0"/>
              </a:solidFill>
            </a:endParaRPr>
          </a:p>
        </p:txBody>
      </p:sp>
    </p:spTree>
    <p:extLst>
      <p:ext uri="{BB962C8B-B14F-4D97-AF65-F5344CB8AC3E}">
        <p14:creationId xmlns:p14="http://schemas.microsoft.com/office/powerpoint/2010/main" val="83354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8160BDD-7155-D744-B749-9730458604AD}" type="slidenum">
              <a:rPr lang="en-US" smtClean="0"/>
              <a:t>11</a:t>
            </a:fld>
            <a:endParaRPr lang="en-US" dirty="0"/>
          </a:p>
        </p:txBody>
      </p:sp>
      <p:sp>
        <p:nvSpPr>
          <p:cNvPr id="2" name="Title 1"/>
          <p:cNvSpPr>
            <a:spLocks noGrp="1"/>
          </p:cNvSpPr>
          <p:nvPr>
            <p:ph type="title"/>
          </p:nvPr>
        </p:nvSpPr>
        <p:spPr/>
        <p:txBody>
          <a:bodyPr/>
          <a:lstStyle/>
          <a:p>
            <a:r>
              <a:rPr lang="vi" dirty="0"/>
              <a:t>Hoạt động: Xác định các vấn đề cơ bản về bảo mật thông tin</a:t>
            </a:r>
          </a:p>
        </p:txBody>
      </p:sp>
      <p:sp>
        <p:nvSpPr>
          <p:cNvPr id="4" name="Content Placeholder 3"/>
          <p:cNvSpPr>
            <a:spLocks noGrp="1"/>
          </p:cNvSpPr>
          <p:nvPr>
            <p:ph idx="1"/>
          </p:nvPr>
        </p:nvSpPr>
        <p:spPr/>
        <p:txBody>
          <a:bodyPr/>
          <a:lstStyle/>
          <a:p>
            <a:r>
              <a:rPr lang="vi" dirty="0"/>
              <a:t>Bạn là quản trị viên bảo mật mới của Develetech Industries, nhà sản xuất đồ điện tử gia dụng.</a:t>
            </a:r>
          </a:p>
          <a:p>
            <a:r>
              <a:rPr lang="vi" dirty="0"/>
              <a:t>Đồng nghiệp mới của bạn muốn thảo luận về bảo mật và cách nó liên quan đến doanh nghiệp.</a:t>
            </a:r>
          </a:p>
        </p:txBody>
      </p:sp>
      <p:pic>
        <p:nvPicPr>
          <p:cNvPr id="6" name="Picture 5"/>
          <p:cNvPicPr>
            <a:picLocks noChangeAspect="1"/>
          </p:cNvPicPr>
          <p:nvPr/>
        </p:nvPicPr>
        <p:blipFill>
          <a:blip r:embed="rId2"/>
          <a:stretch>
            <a:fillRect/>
          </a:stretch>
        </p:blipFill>
        <p:spPr>
          <a:xfrm>
            <a:off x="2814742" y="3312878"/>
            <a:ext cx="3514516" cy="1910648"/>
          </a:xfrm>
          <a:prstGeom prst="rect">
            <a:avLst/>
          </a:prstGeom>
        </p:spPr>
      </p:pic>
    </p:spTree>
    <p:extLst>
      <p:ext uri="{BB962C8B-B14F-4D97-AF65-F5344CB8AC3E}">
        <p14:creationId xmlns:p14="http://schemas.microsoft.com/office/powerpoint/2010/main" val="96740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12</a:t>
            </a:fld>
            <a:endParaRPr lang="en-US" dirty="0"/>
          </a:p>
        </p:txBody>
      </p:sp>
      <p:sp>
        <p:nvSpPr>
          <p:cNvPr id="5" name="Title 4"/>
          <p:cNvSpPr>
            <a:spLocks noGrp="1"/>
          </p:cNvSpPr>
          <p:nvPr>
            <p:ph type="title"/>
          </p:nvPr>
        </p:nvSpPr>
        <p:spPr/>
        <p:txBody>
          <a:bodyPr/>
          <a:lstStyle/>
          <a:p>
            <a:r>
              <a:rPr lang="en-US" dirty="0" err="1"/>
              <a:t>Mô</a:t>
            </a:r>
            <a:r>
              <a:rPr lang="en-US" dirty="0"/>
              <a:t> </a:t>
            </a:r>
            <a:r>
              <a:rPr lang="en-US" dirty="0" err="1"/>
              <a:t>hình</a:t>
            </a:r>
            <a:r>
              <a:rPr lang="en-US" dirty="0"/>
              <a:t> </a:t>
            </a:r>
            <a:r>
              <a:rPr lang="vi" dirty="0"/>
              <a:t>CIA</a:t>
            </a:r>
          </a:p>
        </p:txBody>
      </p:sp>
      <p:sp>
        <p:nvSpPr>
          <p:cNvPr id="15" name="Content Placeholder 2"/>
          <p:cNvSpPr txBox="1">
            <a:spLocks/>
          </p:cNvSpPr>
          <p:nvPr/>
        </p:nvSpPr>
        <p:spPr>
          <a:xfrm>
            <a:off x="1752600" y="1454442"/>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vi" dirty="0">
                <a:solidFill>
                  <a:srgbClr val="0070C0"/>
                </a:solidFill>
              </a:rPr>
              <a:t>Ba nguyên tắc kiểm soát và quản lý an ninh: bảo mật, toàn vẹn và sẵn sàng.</a:t>
            </a:r>
          </a:p>
        </p:txBody>
      </p:sp>
      <p:pic>
        <p:nvPicPr>
          <p:cNvPr id="1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2360944" y="2370160"/>
            <a:ext cx="4187824" cy="3720836"/>
            <a:chOff x="2360944" y="2370160"/>
            <a:chExt cx="4187824" cy="3720836"/>
          </a:xfrm>
        </p:grpSpPr>
        <p:grpSp>
          <p:nvGrpSpPr>
            <p:cNvPr id="7" name="Group 1"/>
            <p:cNvGrpSpPr>
              <a:grpSpLocks noChangeAspect="1"/>
            </p:cNvGrpSpPr>
            <p:nvPr/>
          </p:nvGrpSpPr>
          <p:grpSpPr bwMode="auto">
            <a:xfrm>
              <a:off x="2360944" y="2370160"/>
              <a:ext cx="4187824" cy="3720836"/>
              <a:chOff x="2726796" y="1329266"/>
              <a:chExt cx="4412446" cy="3920595"/>
            </a:xfrm>
          </p:grpSpPr>
          <p:pic>
            <p:nvPicPr>
              <p:cNvPr id="8" name="Picture 7" descr="D:\content\093022\tria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796" y="1329266"/>
                <a:ext cx="4412446" cy="392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07"/>
              <p:cNvSpPr txBox="1">
                <a:spLocks noChangeArrowheads="1"/>
              </p:cNvSpPr>
              <p:nvPr/>
            </p:nvSpPr>
            <p:spPr bwMode="auto">
              <a:xfrm>
                <a:off x="3953662" y="4752174"/>
                <a:ext cx="2120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sz="2000" dirty="0">
                    <a:solidFill>
                      <a:schemeClr val="bg1"/>
                    </a:solidFill>
                  </a:rPr>
                  <a:t>khả dụng</a:t>
                </a:r>
              </a:p>
            </p:txBody>
          </p:sp>
          <p:sp>
            <p:nvSpPr>
              <p:cNvPr id="10" name="Text Box 307"/>
              <p:cNvSpPr txBox="1">
                <a:spLocks noChangeArrowheads="1"/>
              </p:cNvSpPr>
              <p:nvPr/>
            </p:nvSpPr>
            <p:spPr bwMode="auto">
              <a:xfrm rot="-3600000">
                <a:off x="3004559" y="3407962"/>
                <a:ext cx="2120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sz="2000" dirty="0">
                    <a:solidFill>
                      <a:schemeClr val="bg1"/>
                    </a:solidFill>
                  </a:rPr>
                  <a:t>Bảo mật</a:t>
                </a:r>
              </a:p>
            </p:txBody>
          </p:sp>
          <p:sp>
            <p:nvSpPr>
              <p:cNvPr id="11" name="Text Box 307"/>
              <p:cNvSpPr txBox="1">
                <a:spLocks noChangeArrowheads="1"/>
              </p:cNvSpPr>
              <p:nvPr/>
            </p:nvSpPr>
            <p:spPr bwMode="auto">
              <a:xfrm rot="3677694">
                <a:off x="4643927" y="3101827"/>
                <a:ext cx="2120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sz="2000" dirty="0">
                    <a:solidFill>
                      <a:schemeClr val="bg1"/>
                    </a:solidFill>
                  </a:rPr>
                  <a:t>Chính trực</a:t>
                </a:r>
              </a:p>
            </p:txBody>
          </p:sp>
          <p:pic>
            <p:nvPicPr>
              <p:cNvPr id="13" name="Picture 5" descr="L:\ContentDev\IconLibraries\new_icons\lo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6531" y="3906295"/>
                <a:ext cx="240062" cy="34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D:\content\093022\ke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0653" y="3697011"/>
                <a:ext cx="339930" cy="762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Picture 3"/>
            <p:cNvPicPr>
              <a:picLocks noChangeAspect="1"/>
            </p:cNvPicPr>
            <p:nvPr/>
          </p:nvPicPr>
          <p:blipFill>
            <a:blip r:embed="rId6"/>
            <a:stretch>
              <a:fillRect/>
            </a:stretch>
          </p:blipFill>
          <p:spPr>
            <a:xfrm>
              <a:off x="3787563" y="4815886"/>
              <a:ext cx="571781" cy="484673"/>
            </a:xfrm>
            <a:prstGeom prst="rect">
              <a:avLst/>
            </a:prstGeom>
          </p:spPr>
        </p:pic>
      </p:grpSp>
    </p:spTree>
    <p:extLst>
      <p:ext uri="{BB962C8B-B14F-4D97-AF65-F5344CB8AC3E}">
        <p14:creationId xmlns:p14="http://schemas.microsoft.com/office/powerpoint/2010/main" val="188647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13</a:t>
            </a:fld>
            <a:endParaRPr lang="en-US" dirty="0"/>
          </a:p>
        </p:txBody>
      </p:sp>
      <p:sp>
        <p:nvSpPr>
          <p:cNvPr id="4" name="Title 3"/>
          <p:cNvSpPr>
            <a:spLocks noGrp="1"/>
          </p:cNvSpPr>
          <p:nvPr>
            <p:ph type="title"/>
          </p:nvPr>
        </p:nvSpPr>
        <p:spPr/>
        <p:txBody>
          <a:bodyPr/>
          <a:lstStyle/>
          <a:p>
            <a:r>
              <a:rPr lang="vi" dirty="0"/>
              <a:t>Bộ ba CIA (tiếp theo)</a:t>
            </a:r>
          </a:p>
        </p:txBody>
      </p:sp>
      <p:sp>
        <p:nvSpPr>
          <p:cNvPr id="7" name="Content Placeholder 2"/>
          <p:cNvSpPr txBox="1">
            <a:spLocks/>
          </p:cNvSpPr>
          <p:nvPr/>
        </p:nvSpPr>
        <p:spPr>
          <a:xfrm>
            <a:off x="1752600" y="3359442"/>
            <a:ext cx="6973275" cy="82599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vi" b="1" dirty="0">
                <a:solidFill>
                  <a:srgbClr val="0070C0"/>
                </a:solidFill>
              </a:rPr>
              <a:t>Tính toàn vẹn </a:t>
            </a:r>
            <a:r>
              <a:rPr lang="vi" dirty="0">
                <a:solidFill>
                  <a:srgbClr val="0070C0"/>
                </a:solidFill>
              </a:rPr>
              <a:t>:</a:t>
            </a:r>
          </a:p>
        </p:txBody>
      </p:sp>
      <p:graphicFrame>
        <p:nvGraphicFramePr>
          <p:cNvPr id="11" name="Group 23"/>
          <p:cNvGraphicFramePr>
            <a:graphicFrameLocks noGrp="1"/>
          </p:cNvGraphicFramePr>
          <p:nvPr>
            <p:extLst>
              <p:ext uri="{D42A27DB-BD31-4B8C-83A1-F6EECF244321}">
                <p14:modId xmlns:p14="http://schemas.microsoft.com/office/powerpoint/2010/main" val="3650944891"/>
              </p:ext>
            </p:extLst>
          </p:nvPr>
        </p:nvGraphicFramePr>
        <p:xfrm>
          <a:off x="876300" y="1679448"/>
          <a:ext cx="7239000" cy="4614672"/>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vi" sz="1600" b="1" i="0" u="none" strike="noStrike" cap="none" normalizeH="0" baseline="0" dirty="0">
                          <a:ln>
                            <a:noFill/>
                          </a:ln>
                          <a:solidFill>
                            <a:schemeClr val="bg1"/>
                          </a:solidFill>
                          <a:effectLst/>
                          <a:latin typeface="Calibri"/>
                          <a:cs typeface="Calibri"/>
                        </a:rPr>
                        <a:t>Nguyên tắc</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vi" sz="1600" b="1" i="0" u="none" strike="noStrike" kern="1200" cap="none" spc="0" normalizeH="0" baseline="0" noProof="0" dirty="0">
                          <a:ln>
                            <a:noFill/>
                          </a:ln>
                          <a:solidFill>
                            <a:prstClr val="white"/>
                          </a:solidFill>
                          <a:effectLst/>
                          <a:uLnTx/>
                          <a:uFillTx/>
                          <a:latin typeface="Calibri"/>
                          <a:ea typeface="+mn-ea"/>
                          <a:cs typeface="Calibri"/>
                        </a:rPr>
                        <a:t>Sự miêu tả</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vi" sz="1400" b="1" i="0" u="none" strike="noStrike" cap="none" normalizeH="0" baseline="0" dirty="0">
                          <a:ln>
                            <a:noFill/>
                          </a:ln>
                          <a:solidFill>
                            <a:schemeClr val="tx1"/>
                          </a:solidFill>
                          <a:effectLst/>
                          <a:latin typeface="Calibri"/>
                          <a:cs typeface="Calibri"/>
                        </a:rPr>
                        <a:t>Bảo mật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457200" marR="0" lvl="0" indent="-45720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lang="vi" sz="1400" dirty="0">
                          <a:solidFill>
                            <a:srgbClr val="0070C0"/>
                          </a:solidFill>
                          <a:latin typeface="+mn-lt"/>
                        </a:rPr>
                        <a:t>Giữ thông tin và thông tin liên lạc riêng tư và được bảo vệ khỏi truy cập trái phép.</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cap="none" normalizeH="0" baseline="0" dirty="0">
                          <a:ln>
                            <a:noFill/>
                          </a:ln>
                          <a:solidFill>
                            <a:schemeClr val="tx1"/>
                          </a:solidFill>
                          <a:effectLst/>
                          <a:latin typeface="Calibri"/>
                          <a:cs typeface="Calibri"/>
                        </a:rPr>
                        <a:t>Bao gồm các bí mật thương mại và quân sự, hồ sơ nhân sự, sức khỏe và thuế.</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cap="none" normalizeH="0" baseline="0" dirty="0">
                          <a:ln>
                            <a:noFill/>
                          </a:ln>
                          <a:solidFill>
                            <a:schemeClr val="tx1"/>
                          </a:solidFill>
                          <a:effectLst/>
                          <a:latin typeface="Calibri"/>
                          <a:cs typeface="Calibri"/>
                        </a:rPr>
                        <a:t>Được kiểm soát thông qua mã hóa, kiểm soát truy cập và steganography.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err="1">
                          <a:ln>
                            <a:noFill/>
                          </a:ln>
                          <a:solidFill>
                            <a:schemeClr val="tx1"/>
                          </a:solidFill>
                          <a:effectLst/>
                          <a:latin typeface="Calibri"/>
                          <a:ea typeface="+mn-ea"/>
                          <a:cs typeface="Calibri"/>
                        </a:rPr>
                        <a:t>Toàn</a:t>
                      </a:r>
                      <a:r>
                        <a:rPr kumimoji="0" lang="en-US" sz="1400" b="1" i="0" u="none" strike="noStrike" kern="1200" cap="none" normalizeH="0" baseline="0" dirty="0">
                          <a:ln>
                            <a:noFill/>
                          </a:ln>
                          <a:solidFill>
                            <a:schemeClr val="tx1"/>
                          </a:solidFill>
                          <a:effectLst/>
                          <a:latin typeface="Calibri"/>
                          <a:ea typeface="+mn-ea"/>
                          <a:cs typeface="Calibri"/>
                        </a:rPr>
                        <a:t> </a:t>
                      </a:r>
                      <a:r>
                        <a:rPr kumimoji="0" lang="en-US" sz="1400" b="1" i="0" u="none" strike="noStrike" kern="1200" cap="none" normalizeH="0" baseline="0" dirty="0" err="1">
                          <a:ln>
                            <a:noFill/>
                          </a:ln>
                          <a:solidFill>
                            <a:schemeClr val="tx1"/>
                          </a:solidFill>
                          <a:effectLst/>
                          <a:latin typeface="Calibri"/>
                          <a:ea typeface="+mn-ea"/>
                          <a:cs typeface="Calibri"/>
                        </a:rPr>
                        <a:t>vẹn</a:t>
                      </a:r>
                      <a:endParaRPr kumimoji="0" lang="vi"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lang="vi" sz="1400" dirty="0">
                          <a:solidFill>
                            <a:srgbClr val="0070C0"/>
                          </a:solidFill>
                          <a:latin typeface="+mn-lt"/>
                        </a:rPr>
                        <a:t>Giữ thông tin tổ chức chính xác, không có lỗi và không bị sửa đổi trái phép.</a:t>
                      </a:r>
                      <a:endParaRPr kumimoji="0" lang="en-US" sz="1400" b="0" i="0" u="none" strike="noStrike" kern="1200" cap="none" normalizeH="0" baseline="0" dirty="0">
                        <a:ln>
                          <a:noFill/>
                        </a:ln>
                        <a:solidFill>
                          <a:schemeClr val="tx1"/>
                        </a:solidFill>
                        <a:effectLst/>
                        <a:latin typeface="+mn-lt"/>
                        <a:ea typeface="+mn-ea"/>
                        <a:cs typeface="Calibri"/>
                      </a:endParaRP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kern="1200" cap="none" normalizeH="0" baseline="0" dirty="0">
                          <a:ln>
                            <a:noFill/>
                          </a:ln>
                          <a:solidFill>
                            <a:schemeClr val="tx1"/>
                          </a:solidFill>
                          <a:effectLst/>
                          <a:latin typeface="Calibri"/>
                          <a:ea typeface="+mn-ea"/>
                          <a:cs typeface="Calibri"/>
                        </a:rPr>
                        <a:t>Bao gồm sửa đổi </a:t>
                      </a:r>
                      <a:r>
                        <a:rPr kumimoji="0" lang="en-US" sz="1400" b="0" i="0" u="none" strike="noStrike" kern="1200" cap="none" normalizeH="0" baseline="0" dirty="0" err="1">
                          <a:ln>
                            <a:noFill/>
                          </a:ln>
                          <a:solidFill>
                            <a:schemeClr val="tx1"/>
                          </a:solidFill>
                          <a:effectLst/>
                          <a:latin typeface="Calibri"/>
                          <a:ea typeface="+mn-ea"/>
                          <a:cs typeface="Calibri"/>
                        </a:rPr>
                        <a:t>thông</a:t>
                      </a:r>
                      <a:r>
                        <a:rPr kumimoji="0" lang="en-US" sz="1400" b="0" i="0" u="none" strike="noStrike" kern="1200" cap="none" normalizeH="0" baseline="0" dirty="0">
                          <a:ln>
                            <a:noFill/>
                          </a:ln>
                          <a:solidFill>
                            <a:schemeClr val="tx1"/>
                          </a:solidFill>
                          <a:effectLst/>
                          <a:latin typeface="Calibri"/>
                          <a:ea typeface="+mn-ea"/>
                          <a:cs typeface="Calibri"/>
                        </a:rPr>
                        <a:t> tin </a:t>
                      </a:r>
                      <a:r>
                        <a:rPr kumimoji="0" lang="en-US" sz="1400" b="0" i="0" u="none" strike="noStrike" kern="1200" cap="none" normalizeH="0" baseline="0" dirty="0" err="1">
                          <a:ln>
                            <a:noFill/>
                          </a:ln>
                          <a:solidFill>
                            <a:schemeClr val="tx1"/>
                          </a:solidFill>
                          <a:effectLst/>
                          <a:latin typeface="Calibri"/>
                          <a:ea typeface="+mn-ea"/>
                          <a:cs typeface="Calibri"/>
                        </a:rPr>
                        <a:t>truyền</a:t>
                      </a:r>
                      <a:r>
                        <a:rPr kumimoji="0" lang="en-US" sz="1400" b="0" i="0" u="none" strike="noStrike" kern="1200" cap="none" normalizeH="0" baseline="0" dirty="0">
                          <a:ln>
                            <a:noFill/>
                          </a:ln>
                          <a:solidFill>
                            <a:schemeClr val="tx1"/>
                          </a:solidFill>
                          <a:effectLst/>
                          <a:latin typeface="Calibri"/>
                          <a:ea typeface="+mn-ea"/>
                          <a:cs typeface="Calibri"/>
                        </a:rPr>
                        <a:t> </a:t>
                      </a:r>
                      <a:r>
                        <a:rPr kumimoji="0" lang="en-US" sz="1400" b="0" i="0" u="none" strike="noStrike" kern="1200" cap="none" normalizeH="0" baseline="0" dirty="0" err="1">
                          <a:ln>
                            <a:noFill/>
                          </a:ln>
                          <a:solidFill>
                            <a:schemeClr val="tx1"/>
                          </a:solidFill>
                          <a:effectLst/>
                          <a:latin typeface="Calibri"/>
                          <a:ea typeface="+mn-ea"/>
                          <a:cs typeface="Calibri"/>
                        </a:rPr>
                        <a:t>đi</a:t>
                      </a:r>
                      <a:r>
                        <a:rPr kumimoji="0" lang="en-US" sz="1400" b="0" i="0" u="none" strike="noStrike" kern="1200" cap="none" normalizeH="0" baseline="0" dirty="0">
                          <a:ln>
                            <a:noFill/>
                          </a:ln>
                          <a:solidFill>
                            <a:schemeClr val="tx1"/>
                          </a:solidFill>
                          <a:effectLst/>
                          <a:latin typeface="Calibri"/>
                          <a:ea typeface="+mn-ea"/>
                          <a:cs typeface="Calibri"/>
                        </a:rPr>
                        <a:t> </a:t>
                      </a:r>
                      <a:r>
                        <a:rPr kumimoji="0" lang="vi" sz="1400" b="0" i="0" u="none" strike="noStrike" kern="1200" cap="none" normalizeH="0" baseline="0" dirty="0">
                          <a:ln>
                            <a:noFill/>
                          </a:ln>
                          <a:solidFill>
                            <a:schemeClr val="tx1"/>
                          </a:solidFill>
                          <a:effectLst/>
                          <a:latin typeface="Calibri"/>
                          <a:ea typeface="+mn-ea"/>
                          <a:cs typeface="Calibri"/>
                        </a:rPr>
                        <a:t>hoặc thông tin khác được lưu trữ trên máy chủ mạng.</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kern="1200" cap="none" normalizeH="0" baseline="0" dirty="0">
                          <a:ln>
                            <a:noFill/>
                          </a:ln>
                          <a:solidFill>
                            <a:schemeClr val="tx1"/>
                          </a:solidFill>
                          <a:effectLst/>
                          <a:latin typeface="Calibri"/>
                          <a:ea typeface="+mn-ea"/>
                          <a:cs typeface="Calibri"/>
                        </a:rPr>
                        <a:t>Được kiểm soát thông qua băm, chữ ký số, chứng chỉ và kiểm soát thay đổi.</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vi" sz="1400" b="1" i="0" u="none" strike="noStrike" kern="1200" cap="none" normalizeH="0" baseline="0" dirty="0">
                          <a:ln>
                            <a:noFill/>
                          </a:ln>
                          <a:solidFill>
                            <a:schemeClr val="tx1"/>
                          </a:solidFill>
                          <a:effectLst/>
                          <a:latin typeface="Calibri"/>
                          <a:ea typeface="+mn-ea"/>
                          <a:cs typeface="Calibri"/>
                        </a:rPr>
                        <a:t>khả dụng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457200" marR="0" lvl="0" indent="-45720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lang="vi" sz="1400" kern="1200" dirty="0">
                          <a:solidFill>
                            <a:srgbClr val="0070C0"/>
                          </a:solidFill>
                          <a:latin typeface="+mn-lt"/>
                          <a:ea typeface="+mn-ea"/>
                          <a:cs typeface="+mn-cs"/>
                        </a:rPr>
                        <a:t>Đảm bảo rằng hệ thống máy tính </a:t>
                      </a:r>
                      <a:r>
                        <a:rPr lang="vi" sz="1400" kern="1200" baseline="0" dirty="0">
                          <a:solidFill>
                            <a:srgbClr val="0070C0"/>
                          </a:solidFill>
                          <a:latin typeface="+mn-lt"/>
                          <a:ea typeface="+mn-ea"/>
                          <a:cs typeface="+mn-cs"/>
                        </a:rPr>
                        <a:t>hoạt động liên tục và những người</a:t>
                      </a:r>
                      <a:r>
                        <a:rPr lang="en-US" sz="1400" kern="1200" baseline="0" dirty="0">
                          <a:solidFill>
                            <a:srgbClr val="0070C0"/>
                          </a:solidFill>
                          <a:latin typeface="+mn-lt"/>
                          <a:ea typeface="+mn-ea"/>
                          <a:cs typeface="+mn-cs"/>
                        </a:rPr>
                        <a:t> </a:t>
                      </a:r>
                      <a:r>
                        <a:rPr lang="vi" sz="1400" kern="1200" baseline="0" dirty="0">
                          <a:solidFill>
                            <a:srgbClr val="0070C0"/>
                          </a:solidFill>
                          <a:latin typeface="+mn-lt"/>
                          <a:ea typeface="+mn-ea"/>
                          <a:cs typeface="+mn-cs"/>
                        </a:rPr>
                        <a:t>được ủy quyền có thể truy cập dữ liệu họ cần </a:t>
                      </a:r>
                      <a:r>
                        <a:rPr lang="vi" sz="1400" kern="1200" dirty="0">
                          <a:solidFill>
                            <a:srgbClr val="0070C0"/>
                          </a:solidFill>
                          <a:latin typeface="+mn-lt"/>
                          <a:ea typeface="+mn-ea"/>
                          <a:cs typeface="+mn-cs"/>
                        </a:rPr>
                        <a:t>.</a:t>
                      </a:r>
                    </a:p>
                    <a:p>
                      <a:pPr marL="287338" marR="0" lvl="0" indent="-287338"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defRPr/>
                      </a:pPr>
                      <a:r>
                        <a:rPr kumimoji="0" lang="vi" sz="1400" b="0" i="0" u="none" strike="noStrike" kern="1200" cap="none" normalizeH="0" baseline="0" dirty="0">
                          <a:ln>
                            <a:noFill/>
                          </a:ln>
                          <a:solidFill>
                            <a:schemeClr val="tx1"/>
                          </a:solidFill>
                          <a:effectLst/>
                          <a:latin typeface="Calibri"/>
                          <a:ea typeface="+mn-ea"/>
                          <a:cs typeface="Calibri"/>
                        </a:rPr>
                        <a:t>Bao gồm đảm bảo rằng các dữ liệu quan trọng như hình ảnh radar đều được chụp và phân phối đến các sân bay.</a:t>
                      </a:r>
                    </a:p>
                    <a:p>
                      <a:pPr marL="287338" marR="0" lvl="0" indent="-287338"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defRPr/>
                      </a:pPr>
                      <a:r>
                        <a:rPr kumimoji="0" lang="vi" sz="1400" b="0" i="0" u="none" strike="noStrike" kern="1200" cap="none" normalizeH="0" baseline="0" dirty="0">
                          <a:ln>
                            <a:noFill/>
                          </a:ln>
                          <a:solidFill>
                            <a:schemeClr val="tx1"/>
                          </a:solidFill>
                          <a:effectLst/>
                          <a:latin typeface="Calibri"/>
                          <a:ea typeface="+mn-ea"/>
                          <a:cs typeface="Calibri"/>
                        </a:rPr>
                        <a:t>Được kiểm soát thông qua dự phòng, khả năng chịu lỗi và vá lỗi.</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897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14</a:t>
            </a:fld>
            <a:endParaRPr lang="en-US" dirty="0"/>
          </a:p>
        </p:txBody>
      </p:sp>
      <p:sp>
        <p:nvSpPr>
          <p:cNvPr id="4" name="Title 3"/>
          <p:cNvSpPr>
            <a:spLocks noGrp="1"/>
          </p:cNvSpPr>
          <p:nvPr>
            <p:ph type="title"/>
          </p:nvPr>
        </p:nvSpPr>
        <p:spPr/>
        <p:txBody>
          <a:bodyPr/>
          <a:lstStyle/>
          <a:p>
            <a:r>
              <a:rPr lang="vi" dirty="0"/>
              <a:t>Không bác bỏ</a:t>
            </a:r>
          </a:p>
        </p:txBody>
      </p:sp>
      <p:sp>
        <p:nvSpPr>
          <p:cNvPr id="9" name="Content Placeholder 2"/>
          <p:cNvSpPr txBox="1">
            <a:spLocks/>
          </p:cNvSpPr>
          <p:nvPr/>
        </p:nvSpPr>
        <p:spPr>
          <a:xfrm>
            <a:off x="1752600" y="1386359"/>
            <a:ext cx="6973275" cy="899641"/>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vi" b="1" dirty="0">
                <a:solidFill>
                  <a:srgbClr val="0070C0"/>
                </a:solidFill>
              </a:rPr>
              <a:t>Chống chối bỏ </a:t>
            </a:r>
            <a:r>
              <a:rPr lang="vi" dirty="0">
                <a:solidFill>
                  <a:srgbClr val="0070C0"/>
                </a:solidFill>
              </a:rPr>
              <a:t>: Đảm bảo rằng bên đã gửi hoặc tạo dữ liệu vẫn được liên kết với dữ liệu và không thể từ chối gửi hoặc tạo dữ liệu.</a:t>
            </a:r>
          </a:p>
        </p:txBody>
      </p:sp>
      <p:pic>
        <p:nvPicPr>
          <p:cNvPr id="10"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03518"/>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1752600" y="5422404"/>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vi" b="1" dirty="0">
                <a:solidFill>
                  <a:srgbClr val="0070C0"/>
                </a:solidFill>
              </a:rPr>
              <a:t>Trách nhiệm giải trình </a:t>
            </a:r>
            <a:r>
              <a:rPr lang="vi" dirty="0">
                <a:solidFill>
                  <a:srgbClr val="0070C0"/>
                </a:solidFill>
              </a:rPr>
              <a:t>: Xác định ai chịu trách nhiệm cho một hoạt động hoặc sự kiện cụ thể.</a:t>
            </a:r>
          </a:p>
        </p:txBody>
      </p:sp>
      <p:pic>
        <p:nvPicPr>
          <p:cNvPr id="12"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9562"/>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429848" y="2896843"/>
            <a:ext cx="6284305" cy="1675157"/>
            <a:chOff x="1149524" y="2896843"/>
            <a:chExt cx="6284305" cy="1675157"/>
          </a:xfrm>
        </p:grpSpPr>
        <p:grpSp>
          <p:nvGrpSpPr>
            <p:cNvPr id="21" name="Group 20"/>
            <p:cNvGrpSpPr/>
            <p:nvPr/>
          </p:nvGrpSpPr>
          <p:grpSpPr>
            <a:xfrm>
              <a:off x="1710171" y="2896843"/>
              <a:ext cx="5723658" cy="1675157"/>
              <a:chOff x="692028" y="2896843"/>
              <a:chExt cx="5723658" cy="1675157"/>
            </a:xfrm>
          </p:grpSpPr>
          <p:cxnSp>
            <p:nvCxnSpPr>
              <p:cNvPr id="5" name="Straight Arrow Connector 18"/>
              <p:cNvCxnSpPr>
                <a:cxnSpLocks noChangeShapeType="1"/>
              </p:cNvCxnSpPr>
              <p:nvPr/>
            </p:nvCxnSpPr>
            <p:spPr bwMode="auto">
              <a:xfrm>
                <a:off x="1660870" y="3753098"/>
                <a:ext cx="3958798"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 name="Group 19"/>
              <p:cNvGrpSpPr/>
              <p:nvPr/>
            </p:nvGrpSpPr>
            <p:grpSpPr>
              <a:xfrm>
                <a:off x="2796191" y="3864642"/>
                <a:ext cx="595378" cy="707358"/>
                <a:chOff x="2554546" y="3896144"/>
                <a:chExt cx="595378" cy="707358"/>
              </a:xfrm>
            </p:grpSpPr>
            <p:pic>
              <p:nvPicPr>
                <p:cNvPr id="6" name="Picture 4"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4546" y="3896144"/>
                  <a:ext cx="466954" cy="60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D:\content\093022\accou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2338" y="4184520"/>
                  <a:ext cx="307586" cy="41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8"/>
              <p:cNvGrpSpPr/>
              <p:nvPr/>
            </p:nvGrpSpPr>
            <p:grpSpPr>
              <a:xfrm>
                <a:off x="4362106" y="2896843"/>
                <a:ext cx="559057" cy="739260"/>
                <a:chOff x="2247596" y="4120306"/>
                <a:chExt cx="559057" cy="739260"/>
              </a:xfrm>
            </p:grpSpPr>
            <p:pic>
              <p:nvPicPr>
                <p:cNvPr id="15" name="Picture 4"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7596" y="4120306"/>
                  <a:ext cx="466954" cy="60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D:\content\093022\accou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9067" y="4440584"/>
                  <a:ext cx="307586" cy="41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6"/>
              <p:cNvPicPr>
                <a:picLocks noChangeAspect="1"/>
              </p:cNvPicPr>
              <p:nvPr/>
            </p:nvPicPr>
            <p:blipFill>
              <a:blip r:embed="rId5"/>
              <a:stretch>
                <a:fillRect/>
              </a:stretch>
            </p:blipFill>
            <p:spPr>
              <a:xfrm>
                <a:off x="692028" y="3140825"/>
                <a:ext cx="1249290" cy="1249290"/>
              </a:xfrm>
              <a:prstGeom prst="rect">
                <a:avLst/>
              </a:prstGeom>
            </p:spPr>
          </p:pic>
          <p:pic>
            <p:nvPicPr>
              <p:cNvPr id="17" name="Picture 16"/>
              <p:cNvPicPr>
                <a:picLocks noChangeAspect="1"/>
              </p:cNvPicPr>
              <p:nvPr/>
            </p:nvPicPr>
            <p:blipFill>
              <a:blip r:embed="rId6"/>
              <a:stretch>
                <a:fillRect/>
              </a:stretch>
            </p:blipFill>
            <p:spPr>
              <a:xfrm>
                <a:off x="5648243" y="3201034"/>
                <a:ext cx="767443" cy="1104127"/>
              </a:xfrm>
              <a:prstGeom prst="rect">
                <a:avLst/>
              </a:prstGeom>
            </p:spPr>
          </p:pic>
        </p:grpSp>
        <p:pic>
          <p:nvPicPr>
            <p:cNvPr id="26" name="Picture 4"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1674" y="3504652"/>
              <a:ext cx="321731" cy="4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 descr="D:\content\093022\accou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524" y="3504845"/>
              <a:ext cx="307586" cy="41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3191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15</a:t>
            </a:fld>
            <a:endParaRPr lang="en-US" dirty="0"/>
          </a:p>
        </p:txBody>
      </p:sp>
      <p:sp>
        <p:nvSpPr>
          <p:cNvPr id="7" name="Title 6"/>
          <p:cNvSpPr>
            <a:spLocks noGrp="1"/>
          </p:cNvSpPr>
          <p:nvPr>
            <p:ph type="title"/>
          </p:nvPr>
        </p:nvSpPr>
        <p:spPr/>
        <p:txBody>
          <a:bodyPr/>
          <a:lstStyle/>
          <a:p>
            <a:r>
              <a:rPr lang="vi" dirty="0"/>
              <a:t>Nhận biết</a:t>
            </a:r>
          </a:p>
        </p:txBody>
      </p:sp>
      <p:sp>
        <p:nvSpPr>
          <p:cNvPr id="5" name="Content Placeholder 2"/>
          <p:cNvSpPr txBox="1">
            <a:spLocks/>
          </p:cNvSpPr>
          <p:nvPr/>
        </p:nvSpPr>
        <p:spPr>
          <a:xfrm>
            <a:off x="1752600" y="1612404"/>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dirty="0">
                <a:solidFill>
                  <a:srgbClr val="0070C0"/>
                </a:solidFill>
              </a:rPr>
              <a:t>Quá trình theo đó một tuyên bố được đưa ra về bản chất của một thực thể cụ thể.</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9562"/>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a:grpSpLocks noChangeAspect="1"/>
          </p:cNvGrpSpPr>
          <p:nvPr/>
        </p:nvGrpSpPr>
        <p:grpSpPr>
          <a:xfrm>
            <a:off x="3320186" y="4731816"/>
            <a:ext cx="2368688" cy="1211784"/>
            <a:chOff x="2667000" y="3200400"/>
            <a:chExt cx="3361270" cy="1719574"/>
          </a:xfrm>
        </p:grpSpPr>
        <p:pic>
          <p:nvPicPr>
            <p:cNvPr id="16392" name="Picture 8" descr="user_2_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0203" y="3511019"/>
              <a:ext cx="1578067" cy="10983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2667000" y="3200400"/>
              <a:ext cx="1813247" cy="1719574"/>
            </a:xfrm>
            <a:prstGeom prst="rect">
              <a:avLst/>
            </a:prstGeom>
          </p:spPr>
        </p:pic>
      </p:grpSp>
      <p:sp>
        <p:nvSpPr>
          <p:cNvPr id="9" name="Content Placeholder 2"/>
          <p:cNvSpPr txBox="1">
            <a:spLocks/>
          </p:cNvSpPr>
          <p:nvPr/>
        </p:nvSpPr>
        <p:spPr>
          <a:xfrm>
            <a:off x="609600" y="2567664"/>
            <a:ext cx="7772400" cy="1851936"/>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Các tổ chức có xu hướng đầu tư nhiều hơn vào các hệ thống nhận dạng khi họ cần mức độ bảo mật hoặc bảo vệ cao.</a:t>
            </a:r>
          </a:p>
          <a:p>
            <a:r>
              <a:rPr lang="vi" dirty="0"/>
              <a:t>Thông tin nhận dạng thường liên kết các tài nguyên (như địa chỉ email hoặc tên người dùng) với mật khẩu và có thể bao gồm thông tin nhận dạng bổ sung</a:t>
            </a:r>
            <a:r>
              <a:rPr lang="en-US" dirty="0"/>
              <a:t> </a:t>
            </a:r>
            <a:r>
              <a:rPr lang="en-US" dirty="0" err="1"/>
              <a:t>như</a:t>
            </a:r>
            <a:r>
              <a:rPr lang="en-US" dirty="0"/>
              <a:t> fix </a:t>
            </a:r>
            <a:r>
              <a:rPr lang="en-US" dirty="0" err="1"/>
              <a:t>thiết</a:t>
            </a:r>
            <a:r>
              <a:rPr lang="en-US" dirty="0"/>
              <a:t> </a:t>
            </a:r>
            <a:r>
              <a:rPr lang="en-US" dirty="0" err="1"/>
              <a:t>bị</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chính</a:t>
            </a:r>
            <a:r>
              <a:rPr lang="en-US" dirty="0"/>
              <a:t> </a:t>
            </a:r>
            <a:r>
              <a:rPr lang="en-US" dirty="0" err="1"/>
              <a:t>sách</a:t>
            </a:r>
            <a:r>
              <a:rPr lang="en-US" dirty="0"/>
              <a:t> </a:t>
            </a:r>
            <a:r>
              <a:rPr lang="en-US" dirty="0" err="1"/>
              <a:t>truy</a:t>
            </a:r>
            <a:r>
              <a:rPr lang="en-US" dirty="0"/>
              <a:t> </a:t>
            </a:r>
            <a:r>
              <a:rPr lang="en-US" dirty="0" err="1"/>
              <a:t>cập</a:t>
            </a:r>
            <a:r>
              <a:rPr lang="en-US" dirty="0"/>
              <a:t> </a:t>
            </a:r>
            <a:r>
              <a:rPr lang="en-US" dirty="0" err="1"/>
              <a:t>từ</a:t>
            </a:r>
            <a:r>
              <a:rPr lang="en-US" dirty="0"/>
              <a:t> </a:t>
            </a:r>
            <a:r>
              <a:rPr lang="en-US" dirty="0" err="1"/>
              <a:t>thiết</a:t>
            </a:r>
            <a:r>
              <a:rPr lang="en-US" dirty="0"/>
              <a:t> </a:t>
            </a:r>
            <a:r>
              <a:rPr lang="en-US" dirty="0" err="1"/>
              <a:t>bị</a:t>
            </a:r>
            <a:r>
              <a:rPr lang="en-US" dirty="0"/>
              <a:t> ko </a:t>
            </a:r>
            <a:r>
              <a:rPr lang="en-US" dirty="0" err="1"/>
              <a:t>được</a:t>
            </a:r>
            <a:r>
              <a:rPr lang="en-US" dirty="0"/>
              <a:t> </a:t>
            </a:r>
            <a:r>
              <a:rPr lang="en-US" dirty="0" err="1"/>
              <a:t>phép</a:t>
            </a:r>
            <a:r>
              <a:rPr lang="en-US" dirty="0"/>
              <a:t>…</a:t>
            </a:r>
            <a:endParaRPr lang="vi" dirty="0"/>
          </a:p>
        </p:txBody>
      </p:sp>
    </p:spTree>
    <p:extLst>
      <p:ext uri="{BB962C8B-B14F-4D97-AF65-F5344CB8AC3E}">
        <p14:creationId xmlns:p14="http://schemas.microsoft.com/office/powerpoint/2010/main" val="59293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16</a:t>
            </a:fld>
            <a:endParaRPr lang="en-US" dirty="0"/>
          </a:p>
        </p:txBody>
      </p:sp>
      <p:sp>
        <p:nvSpPr>
          <p:cNvPr id="4" name="Title 3"/>
          <p:cNvSpPr>
            <a:spLocks noGrp="1"/>
          </p:cNvSpPr>
          <p:nvPr>
            <p:ph type="title"/>
          </p:nvPr>
        </p:nvSpPr>
        <p:spPr/>
        <p:txBody>
          <a:bodyPr/>
          <a:lstStyle/>
          <a:p>
            <a:r>
              <a:rPr lang="vi" dirty="0"/>
              <a:t>xác thực</a:t>
            </a:r>
          </a:p>
        </p:txBody>
      </p:sp>
      <p:sp>
        <p:nvSpPr>
          <p:cNvPr id="15" name="Content Placeholder 2"/>
          <p:cNvSpPr txBox="1">
            <a:spLocks/>
          </p:cNvSpPr>
          <p:nvPr/>
        </p:nvSpPr>
        <p:spPr>
          <a:xfrm>
            <a:off x="1752600" y="1612404"/>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vi" dirty="0">
                <a:solidFill>
                  <a:srgbClr val="0070C0"/>
                </a:solidFill>
              </a:rPr>
              <a:t>Một phương pháp xác thực thông tin đăng nhập duy nhất của một thực thể hoặc cá nhân cụ thể.</a:t>
            </a:r>
          </a:p>
        </p:txBody>
      </p:sp>
      <p:pic>
        <p:nvPicPr>
          <p:cNvPr id="1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9562"/>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609600" y="2567664"/>
            <a:ext cx="7772400" cy="1851936"/>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Liệu một cá nhân có thông tin đăng nhập chính xác để truy cập hệ thống?</a:t>
            </a:r>
          </a:p>
          <a:p>
            <a:r>
              <a:rPr lang="vi" dirty="0"/>
              <a:t>Giữ bí mật thông tin đăng nhập để ngăn chặn truy cập trái phép vào thông tin bí mật.</a:t>
            </a:r>
          </a:p>
        </p:txBody>
      </p:sp>
      <p:grpSp>
        <p:nvGrpSpPr>
          <p:cNvPr id="27" name="Group 26"/>
          <p:cNvGrpSpPr/>
          <p:nvPr/>
        </p:nvGrpSpPr>
        <p:grpSpPr>
          <a:xfrm>
            <a:off x="1389864" y="4360426"/>
            <a:ext cx="6364273" cy="1295569"/>
            <a:chOff x="1075126" y="4360426"/>
            <a:chExt cx="6364273" cy="1295569"/>
          </a:xfrm>
        </p:grpSpPr>
        <p:grpSp>
          <p:nvGrpSpPr>
            <p:cNvPr id="5" name="Group 2"/>
            <p:cNvGrpSpPr>
              <a:grpSpLocks/>
            </p:cNvGrpSpPr>
            <p:nvPr/>
          </p:nvGrpSpPr>
          <p:grpSpPr bwMode="auto">
            <a:xfrm>
              <a:off x="1075126" y="4426831"/>
              <a:ext cx="5283584" cy="1088563"/>
              <a:chOff x="1404546" y="3018743"/>
              <a:chExt cx="5284121" cy="1089180"/>
            </a:xfrm>
          </p:grpSpPr>
          <p:cxnSp>
            <p:nvCxnSpPr>
              <p:cNvPr id="6" name="Straight Arrow Connector 18"/>
              <p:cNvCxnSpPr>
                <a:cxnSpLocks noChangeShapeType="1"/>
              </p:cNvCxnSpPr>
              <p:nvPr/>
            </p:nvCxnSpPr>
            <p:spPr bwMode="auto">
              <a:xfrm>
                <a:off x="3158067" y="3784600"/>
                <a:ext cx="3530600"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8" name="Picture 6" descr="D:\content\A+\new icons\user_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4546" y="3018743"/>
                <a:ext cx="1066065" cy="1011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D:\content\093022\acce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1254" y="3261785"/>
                <a:ext cx="628471"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93732" y="3650723"/>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 name="Picture 23"/>
            <p:cNvPicPr>
              <a:picLocks noChangeAspect="1"/>
            </p:cNvPicPr>
            <p:nvPr/>
          </p:nvPicPr>
          <p:blipFill>
            <a:blip r:embed="rId6"/>
            <a:stretch>
              <a:fillRect/>
            </a:stretch>
          </p:blipFill>
          <p:spPr>
            <a:xfrm>
              <a:off x="6143830" y="4360426"/>
              <a:ext cx="1295569" cy="1295569"/>
            </a:xfrm>
            <a:prstGeom prst="rect">
              <a:avLst/>
            </a:prstGeom>
          </p:spPr>
        </p:pic>
        <p:pic>
          <p:nvPicPr>
            <p:cNvPr id="26" name="Picture 25"/>
            <p:cNvPicPr>
              <a:picLocks noChangeAspect="1"/>
            </p:cNvPicPr>
            <p:nvPr/>
          </p:nvPicPr>
          <p:blipFill>
            <a:blip r:embed="rId7"/>
            <a:stretch>
              <a:fillRect/>
            </a:stretch>
          </p:blipFill>
          <p:spPr>
            <a:xfrm>
              <a:off x="2155815" y="4669735"/>
              <a:ext cx="897646" cy="760896"/>
            </a:xfrm>
            <a:prstGeom prst="rect">
              <a:avLst/>
            </a:prstGeom>
          </p:spPr>
        </p:pic>
      </p:grpSp>
    </p:spTree>
    <p:extLst>
      <p:ext uri="{BB962C8B-B14F-4D97-AF65-F5344CB8AC3E}">
        <p14:creationId xmlns:p14="http://schemas.microsoft.com/office/powerpoint/2010/main" val="3249321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17</a:t>
            </a:fld>
            <a:endParaRPr lang="en-US" dirty="0"/>
          </a:p>
        </p:txBody>
      </p:sp>
      <p:sp>
        <p:nvSpPr>
          <p:cNvPr id="4" name="Title 3"/>
          <p:cNvSpPr>
            <a:spLocks noGrp="1"/>
          </p:cNvSpPr>
          <p:nvPr>
            <p:ph type="title"/>
          </p:nvPr>
        </p:nvSpPr>
        <p:spPr/>
        <p:txBody>
          <a:bodyPr/>
          <a:lstStyle/>
          <a:p>
            <a:r>
              <a:rPr lang="vi" dirty="0"/>
              <a:t>Yếu tố xác thực</a:t>
            </a:r>
          </a:p>
        </p:txBody>
      </p:sp>
      <p:sp>
        <p:nvSpPr>
          <p:cNvPr id="5" name="Content Placeholder 4"/>
          <p:cNvSpPr>
            <a:spLocks noGrp="1"/>
          </p:cNvSpPr>
          <p:nvPr>
            <p:ph idx="1"/>
          </p:nvPr>
        </p:nvSpPr>
        <p:spPr/>
        <p:txBody>
          <a:bodyPr/>
          <a:lstStyle/>
          <a:p>
            <a:r>
              <a:rPr lang="vi" dirty="0"/>
              <a:t>Một cái gì đó bạn là</a:t>
            </a:r>
          </a:p>
          <a:p>
            <a:pPr lvl="1"/>
            <a:r>
              <a:rPr lang="vi" dirty="0"/>
              <a:t>Dấu vân tay, dấu tay và mô hình võng mạc</a:t>
            </a:r>
          </a:p>
          <a:p>
            <a:r>
              <a:rPr lang="vi" dirty="0"/>
              <a:t>Một cái gì đó bạn có</a:t>
            </a:r>
          </a:p>
          <a:p>
            <a:pPr lvl="1"/>
            <a:r>
              <a:rPr lang="vi" dirty="0"/>
              <a:t>Chìa khóa hoặc thẻ ID</a:t>
            </a:r>
          </a:p>
          <a:p>
            <a:r>
              <a:rPr lang="vi" dirty="0"/>
              <a:t>Một cái gì đó bạn biết</a:t>
            </a:r>
          </a:p>
          <a:p>
            <a:pPr lvl="1"/>
            <a:r>
              <a:rPr lang="vi" dirty="0"/>
              <a:t>Mật khẩu hoặc mã PIN</a:t>
            </a:r>
          </a:p>
          <a:p>
            <a:r>
              <a:rPr lang="vi" dirty="0"/>
              <a:t>Một nơi nào đó bạn đang hoặc không</a:t>
            </a:r>
          </a:p>
          <a:p>
            <a:pPr lvl="1"/>
            <a:r>
              <a:rPr lang="vi" dirty="0"/>
              <a:t>Địa chỉ IP hoặc vị trí GPS</a:t>
            </a:r>
          </a:p>
          <a:p>
            <a:r>
              <a:rPr lang="vi" dirty="0"/>
              <a:t>Một cái gì đó bạn làm</a:t>
            </a:r>
          </a:p>
          <a:p>
            <a:pPr lvl="1"/>
            <a:r>
              <a:rPr lang="vi" dirty="0"/>
              <a:t>Các kiểu gõ phím hoặc theo dõi mật khẩu hình ảnh</a:t>
            </a:r>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6888" y="4575175"/>
            <a:ext cx="17430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content\093022\fingerprint_scann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898" y="1101006"/>
            <a:ext cx="621054" cy="73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D:\content\093022\ke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7487" y="1699779"/>
            <a:ext cx="350777" cy="78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2" descr="Image result for login screen"/>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Image result for login screen"/>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 name="Picture 2"/>
          <p:cNvPicPr>
            <a:picLocks noChangeAspect="1"/>
          </p:cNvPicPr>
          <p:nvPr/>
        </p:nvPicPr>
        <p:blipFill>
          <a:blip r:embed="rId5"/>
          <a:stretch>
            <a:fillRect/>
          </a:stretch>
        </p:blipFill>
        <p:spPr>
          <a:xfrm>
            <a:off x="6440042" y="3669322"/>
            <a:ext cx="2249238" cy="670505"/>
          </a:xfrm>
          <a:prstGeom prst="rect">
            <a:avLst/>
          </a:prstGeom>
        </p:spPr>
      </p:pic>
      <p:pic>
        <p:nvPicPr>
          <p:cNvPr id="11" name="Picture 10"/>
          <p:cNvPicPr>
            <a:picLocks noChangeAspect="1"/>
          </p:cNvPicPr>
          <p:nvPr/>
        </p:nvPicPr>
        <p:blipFill>
          <a:blip r:embed="rId6"/>
          <a:stretch>
            <a:fillRect/>
          </a:stretch>
        </p:blipFill>
        <p:spPr>
          <a:xfrm>
            <a:off x="4860468" y="2406600"/>
            <a:ext cx="1913986" cy="1078903"/>
          </a:xfrm>
          <a:prstGeom prst="rect">
            <a:avLst/>
          </a:prstGeom>
        </p:spPr>
      </p:pic>
    </p:spTree>
    <p:extLst>
      <p:ext uri="{BB962C8B-B14F-4D97-AF65-F5344CB8AC3E}">
        <p14:creationId xmlns:p14="http://schemas.microsoft.com/office/powerpoint/2010/main" val="156758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18</a:t>
            </a:fld>
            <a:endParaRPr lang="en-US" dirty="0"/>
          </a:p>
        </p:txBody>
      </p:sp>
      <p:sp>
        <p:nvSpPr>
          <p:cNvPr id="4" name="Title 3"/>
          <p:cNvSpPr>
            <a:spLocks noGrp="1"/>
          </p:cNvSpPr>
          <p:nvPr>
            <p:ph type="title"/>
          </p:nvPr>
        </p:nvSpPr>
        <p:spPr/>
        <p:txBody>
          <a:bodyPr/>
          <a:lstStyle/>
          <a:p>
            <a:r>
              <a:rPr lang="vi" dirty="0"/>
              <a:t>ủy quyền</a:t>
            </a:r>
          </a:p>
        </p:txBody>
      </p:sp>
      <p:sp>
        <p:nvSpPr>
          <p:cNvPr id="5" name="Content Placeholder 2"/>
          <p:cNvSpPr txBox="1">
            <a:spLocks/>
          </p:cNvSpPr>
          <p:nvPr/>
        </p:nvSpPr>
        <p:spPr>
          <a:xfrm>
            <a:off x="1752600" y="1612404"/>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vi" dirty="0">
                <a:solidFill>
                  <a:srgbClr val="0070C0"/>
                </a:solidFill>
              </a:rPr>
              <a:t>Quá trình xác định những quyền và đặc quyền mà một thực thể cụ thể có.</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9562"/>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04"/>
          <p:cNvSpPr>
            <a:spLocks noChangeArrowheads="1"/>
          </p:cNvSpPr>
          <p:nvPr/>
        </p:nvSpPr>
        <p:spPr bwMode="auto">
          <a:xfrm>
            <a:off x="2667000" y="3967473"/>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Rounded Rectangle 142"/>
          <p:cNvSpPr/>
          <p:nvPr/>
        </p:nvSpPr>
        <p:spPr>
          <a:xfrm>
            <a:off x="1116208" y="4134955"/>
            <a:ext cx="1177532"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ea typeface="+mn-ea"/>
                <a:cs typeface="Calibri"/>
              </a:rPr>
              <a:t>Nhận biết</a:t>
            </a:r>
          </a:p>
        </p:txBody>
      </p:sp>
      <p:sp>
        <p:nvSpPr>
          <p:cNvPr id="12" name="Rounded Rectangle 143"/>
          <p:cNvSpPr/>
          <p:nvPr/>
        </p:nvSpPr>
        <p:spPr>
          <a:xfrm>
            <a:off x="6668867" y="4134954"/>
            <a:ext cx="1295285" cy="274638"/>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300" b="1" i="0" u="none" strike="noStrike" kern="0" cap="none" spc="0" normalizeH="0" baseline="0" noProof="0" dirty="0">
                <a:ln>
                  <a:noFill/>
                </a:ln>
                <a:solidFill>
                  <a:srgbClr val="FFFFFF"/>
                </a:solidFill>
                <a:effectLst/>
                <a:uLnTx/>
                <a:uFillTx/>
                <a:latin typeface="Calibri"/>
                <a:ea typeface="+mn-ea"/>
                <a:cs typeface="Calibri"/>
              </a:rPr>
              <a:t>ủy quyền</a:t>
            </a:r>
          </a:p>
        </p:txBody>
      </p:sp>
      <p:sp>
        <p:nvSpPr>
          <p:cNvPr id="13" name="AutoShape 304"/>
          <p:cNvSpPr>
            <a:spLocks noChangeArrowheads="1"/>
          </p:cNvSpPr>
          <p:nvPr/>
        </p:nvSpPr>
        <p:spPr bwMode="auto">
          <a:xfrm>
            <a:off x="5511798" y="3967473"/>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4" name="Rounded Rectangle 142"/>
          <p:cNvSpPr/>
          <p:nvPr/>
        </p:nvSpPr>
        <p:spPr>
          <a:xfrm>
            <a:off x="3857439" y="4134955"/>
            <a:ext cx="129528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ea typeface="+mn-ea"/>
                <a:cs typeface="Calibri"/>
              </a:rPr>
              <a:t>xác thực</a:t>
            </a:r>
          </a:p>
        </p:txBody>
      </p:sp>
      <p:sp>
        <p:nvSpPr>
          <p:cNvPr id="15" name="Content Placeholder 2"/>
          <p:cNvSpPr txBox="1">
            <a:spLocks/>
          </p:cNvSpPr>
          <p:nvPr/>
        </p:nvSpPr>
        <p:spPr>
          <a:xfrm>
            <a:off x="609600" y="2567664"/>
            <a:ext cx="7772400" cy="1851936"/>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Sau khi nhận dạng và xác thực thành công, một hệ thống có thể xác định tài nguyên nào mà thực thể được phép truy cập.</a:t>
            </a:r>
          </a:p>
        </p:txBody>
      </p:sp>
    </p:spTree>
    <p:extLst>
      <p:ext uri="{BB962C8B-B14F-4D97-AF65-F5344CB8AC3E}">
        <p14:creationId xmlns:p14="http://schemas.microsoft.com/office/powerpoint/2010/main" val="1877043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19</a:t>
            </a:fld>
            <a:endParaRPr lang="en-US" dirty="0"/>
          </a:p>
        </p:txBody>
      </p:sp>
      <p:sp>
        <p:nvSpPr>
          <p:cNvPr id="4" name="Title 3"/>
          <p:cNvSpPr>
            <a:spLocks noGrp="1"/>
          </p:cNvSpPr>
          <p:nvPr>
            <p:ph type="title"/>
          </p:nvPr>
        </p:nvSpPr>
        <p:spPr/>
        <p:txBody>
          <a:bodyPr/>
          <a:lstStyle/>
          <a:p>
            <a:r>
              <a:rPr lang="vi" dirty="0"/>
              <a:t>Kiểm soát truy cập</a:t>
            </a:r>
          </a:p>
        </p:txBody>
      </p:sp>
      <p:sp>
        <p:nvSpPr>
          <p:cNvPr id="5" name="Content Placeholder 2"/>
          <p:cNvSpPr txBox="1">
            <a:spLocks/>
          </p:cNvSpPr>
          <p:nvPr/>
        </p:nvSpPr>
        <p:spPr>
          <a:xfrm>
            <a:off x="1752600" y="1378242"/>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vi" dirty="0">
                <a:solidFill>
                  <a:srgbClr val="0070C0"/>
                </a:solidFill>
              </a:rPr>
              <a:t>Quá trình xác định và gán đặc quyền cho tài nguyên, đối tượng và dữ liệu.</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568061" y="2175786"/>
            <a:ext cx="8007878" cy="4332149"/>
            <a:chOff x="688181" y="2175786"/>
            <a:chExt cx="8007878" cy="4332149"/>
          </a:xfrm>
        </p:grpSpPr>
        <p:grpSp>
          <p:nvGrpSpPr>
            <p:cNvPr id="13" name="Group 12"/>
            <p:cNvGrpSpPr/>
            <p:nvPr/>
          </p:nvGrpSpPr>
          <p:grpSpPr>
            <a:xfrm>
              <a:off x="688181" y="2175786"/>
              <a:ext cx="8007878" cy="4332149"/>
              <a:chOff x="688181" y="2175786"/>
              <a:chExt cx="8007878" cy="4332149"/>
            </a:xfrm>
          </p:grpSpPr>
          <p:pic>
            <p:nvPicPr>
              <p:cNvPr id="22530" name="Picture 2" descr="user_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943475"/>
                <a:ext cx="1190625" cy="1152525"/>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descr="check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2" y="2753349"/>
                <a:ext cx="685799" cy="892967"/>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descr="doc_spread_graph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0293" y="5124980"/>
                <a:ext cx="685800" cy="892969"/>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descr="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4858" y="5203031"/>
                <a:ext cx="685800" cy="8929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check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1" y="3842921"/>
                <a:ext cx="685799" cy="892967"/>
              </a:xfrm>
              <a:prstGeom prst="rect">
                <a:avLst/>
              </a:prstGeom>
              <a:noFill/>
              <a:extLst>
                <a:ext uri="{909E8E84-426E-40DD-AFC4-6F175D3DCCD1}">
                  <a14:hiddenFill xmlns:a14="http://schemas.microsoft.com/office/drawing/2010/main">
                    <a:solidFill>
                      <a:srgbClr val="FFFFFF"/>
                    </a:solidFill>
                  </a14:hiddenFill>
                </a:ext>
              </a:extLst>
            </p:spPr>
          </p:pic>
          <p:pic>
            <p:nvPicPr>
              <p:cNvPr id="22548" name="Picture 20" descr="user_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5166"/>
                <a:ext cx="1190625" cy="111442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307"/>
              <p:cNvSpPr txBox="1">
                <a:spLocks noChangeArrowheads="1"/>
              </p:cNvSpPr>
              <p:nvPr/>
            </p:nvSpPr>
            <p:spPr bwMode="auto">
              <a:xfrm>
                <a:off x="688181" y="4555858"/>
                <a:ext cx="149066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cs typeface="Calibri"/>
                  </a:rPr>
                  <a:t>Người dùng</a:t>
                </a:r>
              </a:p>
            </p:txBody>
          </p:sp>
          <p:sp>
            <p:nvSpPr>
              <p:cNvPr id="20" name="Text Box 307"/>
              <p:cNvSpPr txBox="1">
                <a:spLocks noChangeArrowheads="1"/>
              </p:cNvSpPr>
              <p:nvPr/>
            </p:nvSpPr>
            <p:spPr bwMode="auto">
              <a:xfrm>
                <a:off x="2440779" y="6157393"/>
                <a:ext cx="149066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cs typeface="Calibri"/>
                  </a:rPr>
                  <a:t>Người quản lý</a:t>
                </a:r>
              </a:p>
            </p:txBody>
          </p:sp>
          <p:pic>
            <p:nvPicPr>
              <p:cNvPr id="22550" name="Picture 22"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2203" y="2684998"/>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2203" y="3162127"/>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4642" y="4000521"/>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2"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9419" y="3750271"/>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2"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0372" y="3257963"/>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2"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2058" y="5675049"/>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2"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2071" y="5753100"/>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22552" name="Picture 24" descr="no_symbo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0167" y="4103512"/>
                <a:ext cx="377997" cy="377997"/>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302"/>
              <p:cNvSpPr>
                <a:spLocks/>
              </p:cNvSpPr>
              <p:nvPr/>
            </p:nvSpPr>
            <p:spPr bwMode="auto">
              <a:xfrm>
                <a:off x="3581400" y="2727509"/>
                <a:ext cx="174625" cy="2022106"/>
              </a:xfrm>
              <a:prstGeom prst="rightBrace">
                <a:avLst>
                  <a:gd name="adj1" fmla="val 65909"/>
                  <a:gd name="adj2" fmla="val 50000"/>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2" name="Rounded Rectangle 143"/>
              <p:cNvSpPr/>
              <p:nvPr/>
            </p:nvSpPr>
            <p:spPr>
              <a:xfrm>
                <a:off x="3763503" y="3505200"/>
                <a:ext cx="884697" cy="458154"/>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300" b="1" i="0" u="none" strike="noStrike" kern="0" cap="none" spc="0" normalizeH="0" baseline="0" noProof="0" dirty="0">
                    <a:ln>
                      <a:noFill/>
                    </a:ln>
                    <a:solidFill>
                      <a:srgbClr val="FFFFFF"/>
                    </a:solidFill>
                    <a:effectLst/>
                    <a:uLnTx/>
                    <a:uFillTx/>
                    <a:latin typeface="Calibri"/>
                    <a:ea typeface="+mn-ea"/>
                    <a:cs typeface="Calibri"/>
                  </a:rPr>
                  <a:t>kiểm soát truy cập</a:t>
                </a:r>
                <a:br>
                  <a:rPr kumimoji="0" lang="en-US" sz="1300" b="1" i="0" u="none" strike="noStrike" kern="0" cap="none" spc="0" normalizeH="0" baseline="0" noProof="0" dirty="0">
                    <a:ln>
                      <a:noFill/>
                    </a:ln>
                    <a:solidFill>
                      <a:srgbClr val="FFFFFF"/>
                    </a:solidFill>
                    <a:effectLst/>
                    <a:uLnTx/>
                    <a:uFillTx/>
                    <a:latin typeface="Calibri"/>
                    <a:ea typeface="+mn-ea"/>
                    <a:cs typeface="Calibri"/>
                  </a:rPr>
                </a:br>
                <a:endParaRPr kumimoji="0" lang="en-US" sz="1300" b="1" i="0" u="none" strike="noStrike" kern="0" cap="none" spc="0" normalizeH="0" baseline="0" noProof="0" dirty="0">
                  <a:ln>
                    <a:noFill/>
                  </a:ln>
                  <a:solidFill>
                    <a:srgbClr val="FFFFFF"/>
                  </a:solidFill>
                  <a:effectLst/>
                  <a:uLnTx/>
                  <a:uFillTx/>
                  <a:latin typeface="Calibri"/>
                  <a:ea typeface="+mn-ea"/>
                  <a:cs typeface="Calibri"/>
                </a:endParaRPr>
              </a:p>
            </p:txBody>
          </p:sp>
          <p:sp>
            <p:nvSpPr>
              <p:cNvPr id="35" name="Line 311"/>
              <p:cNvSpPr>
                <a:spLocks noChangeShapeType="1"/>
              </p:cNvSpPr>
              <p:nvPr/>
            </p:nvSpPr>
            <p:spPr bwMode="auto">
              <a:xfrm flipH="1" flipV="1">
                <a:off x="5846089" y="5617473"/>
                <a:ext cx="760184" cy="657696"/>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6" name="Line 312"/>
              <p:cNvSpPr>
                <a:spLocks noChangeShapeType="1"/>
              </p:cNvSpPr>
              <p:nvPr/>
            </p:nvSpPr>
            <p:spPr bwMode="auto">
              <a:xfrm flipV="1">
                <a:off x="6531890" y="5617473"/>
                <a:ext cx="922968" cy="705537"/>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 name="Line 311"/>
              <p:cNvSpPr>
                <a:spLocks noChangeShapeType="1"/>
              </p:cNvSpPr>
              <p:nvPr/>
            </p:nvSpPr>
            <p:spPr bwMode="auto">
              <a:xfrm flipH="1">
                <a:off x="5638800" y="2411551"/>
                <a:ext cx="944642" cy="82245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 name="Rounded Rectangle 142"/>
              <p:cNvSpPr/>
              <p:nvPr/>
            </p:nvSpPr>
            <p:spPr>
              <a:xfrm>
                <a:off x="6016116" y="2175786"/>
                <a:ext cx="1070484"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ea typeface="+mn-ea"/>
                    <a:cs typeface="Calibri"/>
                  </a:rPr>
                  <a:t>ủy quyền</a:t>
                </a:r>
              </a:p>
            </p:txBody>
          </p:sp>
          <p:sp>
            <p:nvSpPr>
              <p:cNvPr id="34" name="Rounded Rectangle 142"/>
              <p:cNvSpPr/>
              <p:nvPr/>
            </p:nvSpPr>
            <p:spPr>
              <a:xfrm>
                <a:off x="6016116" y="6233298"/>
                <a:ext cx="1070484"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ea typeface="+mn-ea"/>
                    <a:cs typeface="Calibri"/>
                  </a:rPr>
                  <a:t>ủy quyền</a:t>
                </a:r>
              </a:p>
            </p:txBody>
          </p:sp>
          <p:pic>
            <p:nvPicPr>
              <p:cNvPr id="8" name="Picture 7"/>
              <p:cNvPicPr>
                <a:picLocks noChangeAspect="1"/>
              </p:cNvPicPr>
              <p:nvPr/>
            </p:nvPicPr>
            <p:blipFill>
              <a:blip r:embed="rId10"/>
              <a:stretch>
                <a:fillRect/>
              </a:stretch>
            </p:blipFill>
            <p:spPr>
              <a:xfrm>
                <a:off x="4952832" y="2661051"/>
                <a:ext cx="663307" cy="954307"/>
              </a:xfrm>
              <a:prstGeom prst="rect">
                <a:avLst/>
              </a:prstGeom>
            </p:spPr>
          </p:pic>
          <p:pic>
            <p:nvPicPr>
              <p:cNvPr id="10" name="Picture 9"/>
              <p:cNvPicPr>
                <a:picLocks noChangeAspect="1"/>
              </p:cNvPicPr>
              <p:nvPr/>
            </p:nvPicPr>
            <p:blipFill>
              <a:blip r:embed="rId11"/>
              <a:stretch>
                <a:fillRect/>
              </a:stretch>
            </p:blipFill>
            <p:spPr>
              <a:xfrm>
                <a:off x="7476296" y="2753349"/>
                <a:ext cx="939173" cy="939173"/>
              </a:xfrm>
              <a:prstGeom prst="rect">
                <a:avLst/>
              </a:prstGeom>
            </p:spPr>
          </p:pic>
          <p:pic>
            <p:nvPicPr>
              <p:cNvPr id="41" name="Picture 22"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6021" y="3176255"/>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2"/>
              <a:stretch>
                <a:fillRect/>
              </a:stretch>
            </p:blipFill>
            <p:spPr>
              <a:xfrm>
                <a:off x="6226181" y="3988958"/>
                <a:ext cx="1059094" cy="595740"/>
              </a:xfrm>
              <a:prstGeom prst="rect">
                <a:avLst/>
              </a:prstGeom>
            </p:spPr>
          </p:pic>
        </p:grpSp>
        <p:sp>
          <p:nvSpPr>
            <p:cNvPr id="39" name="Line 311"/>
            <p:cNvSpPr>
              <a:spLocks noChangeShapeType="1"/>
            </p:cNvSpPr>
            <p:nvPr/>
          </p:nvSpPr>
          <p:spPr bwMode="auto">
            <a:xfrm>
              <a:off x="6533839" y="2456336"/>
              <a:ext cx="944642" cy="82245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46707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a:t>
            </a:fld>
            <a:endParaRPr lang="en-US" dirty="0"/>
          </a:p>
        </p:txBody>
      </p:sp>
      <p:sp>
        <p:nvSpPr>
          <p:cNvPr id="4" name="Title 3"/>
          <p:cNvSpPr>
            <a:spLocks noGrp="1"/>
          </p:cNvSpPr>
          <p:nvPr>
            <p:ph type="title"/>
          </p:nvPr>
        </p:nvSpPr>
        <p:spPr/>
        <p:txBody>
          <a:bodyPr/>
          <a:lstStyle/>
          <a:p>
            <a:r>
              <a:rPr lang="vi" dirty="0"/>
              <a:t>Bảo mật thông tin</a:t>
            </a:r>
          </a:p>
        </p:txBody>
      </p:sp>
      <p:sp>
        <p:nvSpPr>
          <p:cNvPr id="3" name="Content Placeholder 2"/>
          <p:cNvSpPr>
            <a:spLocks noGrp="1"/>
          </p:cNvSpPr>
          <p:nvPr>
            <p:ph idx="1"/>
          </p:nvPr>
        </p:nvSpPr>
        <p:spPr>
          <a:xfrm>
            <a:off x="1828799" y="1302041"/>
            <a:ext cx="6973275" cy="761310"/>
          </a:xfrm>
        </p:spPr>
        <p:txBody>
          <a:bodyPr/>
          <a:lstStyle/>
          <a:p>
            <a:pPr marL="0" indent="0">
              <a:buNone/>
            </a:pPr>
            <a:r>
              <a:rPr lang="vi" dirty="0">
                <a:solidFill>
                  <a:srgbClr val="0070C0"/>
                </a:solidFill>
              </a:rPr>
              <a:t>Việc bảo vệ thông tin có sẵn hoặc nguồn thông tin khỏi sự truy cập trái phép, tấn công, trộm cắp hoặc hư hỏng dữ liệu.</a:t>
            </a:r>
          </a:p>
        </p:txBody>
      </p:sp>
      <p:pic>
        <p:nvPicPr>
          <p:cNvPr id="5"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19199"/>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685800" y="2448219"/>
            <a:ext cx="7772400" cy="2878779"/>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Các cá nhân và tổ chức chịu trách nhiệm phải bảo mật dữ liệu bí mật.</a:t>
            </a:r>
          </a:p>
          <a:p>
            <a:r>
              <a:rPr lang="vi" dirty="0"/>
              <a:t>Dữ liệu dưới mọi hình thức phải được bảo vệ.</a:t>
            </a:r>
          </a:p>
          <a:p>
            <a:r>
              <a:rPr lang="vi" dirty="0"/>
              <a:t>Điều này giảm thiểu rủi ro </a:t>
            </a:r>
            <a:r>
              <a:rPr lang="en-US" dirty="0" err="1"/>
              <a:t>trong</a:t>
            </a:r>
            <a:r>
              <a:rPr lang="en-US" dirty="0"/>
              <a:t> </a:t>
            </a:r>
            <a:r>
              <a:rPr lang="en-US" dirty="0" err="1"/>
              <a:t>công</a:t>
            </a:r>
            <a:r>
              <a:rPr lang="en-US" dirty="0"/>
              <a:t> </a:t>
            </a:r>
            <a:r>
              <a:rPr lang="en-US" dirty="0" err="1"/>
              <a:t>việc</a:t>
            </a:r>
            <a:r>
              <a:rPr lang="en-US" dirty="0"/>
              <a:t> </a:t>
            </a:r>
            <a:r>
              <a:rPr lang="vi" dirty="0"/>
              <a:t>và các hậu quả khác của việc mất dữ liệu quan trọng.</a:t>
            </a:r>
          </a:p>
          <a:p>
            <a:endParaRPr lang="en-US" dirty="0">
              <a:solidFill>
                <a:srgbClr val="0070C0"/>
              </a:solidFill>
            </a:endParaRPr>
          </a:p>
        </p:txBody>
      </p:sp>
    </p:spTree>
    <p:extLst>
      <p:ext uri="{BB962C8B-B14F-4D97-AF65-F5344CB8AC3E}">
        <p14:creationId xmlns:p14="http://schemas.microsoft.com/office/powerpoint/2010/main" val="2562203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20</a:t>
            </a:fld>
            <a:endParaRPr lang="en-US" dirty="0"/>
          </a:p>
        </p:txBody>
      </p:sp>
      <p:sp>
        <p:nvSpPr>
          <p:cNvPr id="4" name="Title 3"/>
          <p:cNvSpPr>
            <a:spLocks noGrp="1"/>
          </p:cNvSpPr>
          <p:nvPr>
            <p:ph type="title"/>
          </p:nvPr>
        </p:nvSpPr>
        <p:spPr/>
        <p:txBody>
          <a:bodyPr/>
          <a:lstStyle/>
          <a:p>
            <a:r>
              <a:rPr lang="vi" dirty="0"/>
              <a:t>kiểm toán</a:t>
            </a:r>
          </a:p>
        </p:txBody>
      </p:sp>
      <p:sp>
        <p:nvSpPr>
          <p:cNvPr id="5" name="Content Placeholder 2"/>
          <p:cNvSpPr txBox="1">
            <a:spLocks/>
          </p:cNvSpPr>
          <p:nvPr/>
        </p:nvSpPr>
        <p:spPr>
          <a:xfrm>
            <a:off x="1752600" y="1683041"/>
            <a:ext cx="6973275" cy="1905011"/>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vi" b="1" dirty="0">
                <a:solidFill>
                  <a:srgbClr val="0070C0"/>
                </a:solidFill>
              </a:rPr>
              <a:t>K</a:t>
            </a:r>
            <a:r>
              <a:rPr lang="en-US" b="1" dirty="0" err="1">
                <a:solidFill>
                  <a:srgbClr val="0070C0"/>
                </a:solidFill>
              </a:rPr>
              <a:t>iểm</a:t>
            </a:r>
            <a:r>
              <a:rPr lang="vi" b="1" dirty="0">
                <a:solidFill>
                  <a:srgbClr val="0070C0"/>
                </a:solidFill>
              </a:rPr>
              <a:t> toán </a:t>
            </a:r>
            <a:r>
              <a:rPr lang="vi" dirty="0">
                <a:solidFill>
                  <a:srgbClr val="0070C0"/>
                </a:solidFill>
              </a:rPr>
              <a:t>: Quá trình theo dõi và ghi lại các hoạt động của hệ thống và truy cập tài nguyên.</a:t>
            </a:r>
          </a:p>
          <a:p>
            <a:pPr marL="0" indent="0">
              <a:buNone/>
            </a:pPr>
            <a:r>
              <a:rPr lang="vi" b="1" dirty="0">
                <a:solidFill>
                  <a:srgbClr val="0070C0"/>
                </a:solidFill>
              </a:rPr>
              <a:t>Kiểm tra </a:t>
            </a:r>
            <a:r>
              <a:rPr lang="vi" dirty="0">
                <a:solidFill>
                  <a:srgbClr val="0070C0"/>
                </a:solidFill>
              </a:rPr>
              <a:t>: Phần kế toán yêu cầu các chuyên gia bảo mật kiểm tra nhật ký về những gì đã được ghi lại.</a:t>
            </a:r>
          </a:p>
          <a:p>
            <a:pPr marL="0" indent="0">
              <a:buFont typeface="Arial"/>
              <a:buNone/>
            </a:pPr>
            <a:endParaRPr lang="en-US"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769533" y="2826743"/>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spTree>
    <p:extLst>
      <p:ext uri="{BB962C8B-B14F-4D97-AF65-F5344CB8AC3E}">
        <p14:creationId xmlns:p14="http://schemas.microsoft.com/office/powerpoint/2010/main" val="252593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21</a:t>
            </a:fld>
            <a:endParaRPr lang="en-US" dirty="0"/>
          </a:p>
        </p:txBody>
      </p:sp>
      <p:sp>
        <p:nvSpPr>
          <p:cNvPr id="4" name="Title 3"/>
          <p:cNvSpPr>
            <a:spLocks noGrp="1"/>
          </p:cNvSpPr>
          <p:nvPr>
            <p:ph type="title"/>
          </p:nvPr>
        </p:nvSpPr>
        <p:spPr/>
        <p:txBody>
          <a:bodyPr/>
          <a:lstStyle/>
          <a:p>
            <a:r>
              <a:rPr lang="vi" dirty="0"/>
              <a:t>Nguyên tắc đặc quyền tối thiểu</a:t>
            </a:r>
          </a:p>
        </p:txBody>
      </p:sp>
      <p:sp>
        <p:nvSpPr>
          <p:cNvPr id="48" name="Content Placeholder 2"/>
          <p:cNvSpPr txBox="1">
            <a:spLocks/>
          </p:cNvSpPr>
          <p:nvPr/>
        </p:nvSpPr>
        <p:spPr>
          <a:xfrm>
            <a:off x="1752600" y="1378242"/>
            <a:ext cx="6973275" cy="91918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dirty="0">
                <a:solidFill>
                  <a:srgbClr val="0070C0"/>
                </a:solidFill>
              </a:rPr>
              <a:t>Nguyên tắc thiết lập rằng người dùng và phần mềm phải có mức truy cập tối thiểu cần thiết để họ thực hiện các nhiệm vụ được yêu cầu.</a:t>
            </a:r>
          </a:p>
        </p:txBody>
      </p:sp>
      <p:pic>
        <p:nvPicPr>
          <p:cNvPr id="49"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51" name="Content Placeholder 2"/>
          <p:cNvSpPr txBox="1">
            <a:spLocks/>
          </p:cNvSpPr>
          <p:nvPr/>
        </p:nvSpPr>
        <p:spPr>
          <a:xfrm>
            <a:off x="609600" y="2567664"/>
            <a:ext cx="7772400" cy="1851936"/>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Áp dụng cho quyền truy cập vào cơ sở vật chất, phần cứng máy tính, phần mềm và thông tin.</a:t>
            </a:r>
          </a:p>
          <a:p>
            <a:r>
              <a:rPr lang="vi" dirty="0"/>
              <a:t>Chỉ gán mức truy cập cần thiết để thực hiện các tác vụ cần thiết.</a:t>
            </a:r>
          </a:p>
        </p:txBody>
      </p:sp>
      <p:grpSp>
        <p:nvGrpSpPr>
          <p:cNvPr id="22" name="Group 21"/>
          <p:cNvGrpSpPr/>
          <p:nvPr/>
        </p:nvGrpSpPr>
        <p:grpSpPr>
          <a:xfrm>
            <a:off x="533400" y="3250990"/>
            <a:ext cx="8118844" cy="3326718"/>
            <a:chOff x="533400" y="3250990"/>
            <a:chExt cx="8118844" cy="3326718"/>
          </a:xfrm>
        </p:grpSpPr>
        <p:grpSp>
          <p:nvGrpSpPr>
            <p:cNvPr id="21" name="Group 20"/>
            <p:cNvGrpSpPr>
              <a:grpSpLocks noChangeAspect="1"/>
            </p:cNvGrpSpPr>
            <p:nvPr/>
          </p:nvGrpSpPr>
          <p:grpSpPr>
            <a:xfrm>
              <a:off x="533400" y="3250990"/>
              <a:ext cx="8118844" cy="3064071"/>
              <a:chOff x="285420" y="3265276"/>
              <a:chExt cx="8705432" cy="3285451"/>
            </a:xfrm>
          </p:grpSpPr>
          <p:grpSp>
            <p:nvGrpSpPr>
              <p:cNvPr id="20" name="Group 19"/>
              <p:cNvGrpSpPr>
                <a:grpSpLocks noChangeAspect="1"/>
              </p:cNvGrpSpPr>
              <p:nvPr/>
            </p:nvGrpSpPr>
            <p:grpSpPr>
              <a:xfrm>
                <a:off x="2316507" y="3265276"/>
                <a:ext cx="4510987" cy="3035499"/>
                <a:chOff x="1966013" y="2772150"/>
                <a:chExt cx="5211975" cy="3507202"/>
              </a:xfrm>
            </p:grpSpPr>
            <p:grpSp>
              <p:nvGrpSpPr>
                <p:cNvPr id="12" name="Group 11"/>
                <p:cNvGrpSpPr>
                  <a:grpSpLocks noChangeAspect="1"/>
                </p:cNvGrpSpPr>
                <p:nvPr/>
              </p:nvGrpSpPr>
              <p:grpSpPr>
                <a:xfrm>
                  <a:off x="4201991" y="2772150"/>
                  <a:ext cx="740019" cy="1037321"/>
                  <a:chOff x="2843212" y="2684998"/>
                  <a:chExt cx="685799" cy="961318"/>
                </a:xfrm>
              </p:grpSpPr>
              <p:pic>
                <p:nvPicPr>
                  <p:cNvPr id="16" name="Picture 8" descr="check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2" y="2753349"/>
                    <a:ext cx="685799" cy="8929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2684998"/>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3162127"/>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2926911"/>
                    <a:ext cx="300038" cy="3429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1966013" y="3729713"/>
                  <a:ext cx="5211975" cy="2549639"/>
                  <a:chOff x="1653990" y="3729713"/>
                  <a:chExt cx="5211975" cy="2549639"/>
                </a:xfrm>
              </p:grpSpPr>
              <p:grpSp>
                <p:nvGrpSpPr>
                  <p:cNvPr id="41" name="Group 40"/>
                  <p:cNvGrpSpPr>
                    <a:grpSpLocks noChangeAspect="1"/>
                  </p:cNvGrpSpPr>
                  <p:nvPr/>
                </p:nvGrpSpPr>
                <p:grpSpPr>
                  <a:xfrm>
                    <a:off x="6290125" y="5452781"/>
                    <a:ext cx="539424" cy="756137"/>
                    <a:chOff x="2843212" y="2684998"/>
                    <a:chExt cx="685799" cy="961318"/>
                  </a:xfrm>
                </p:grpSpPr>
                <p:pic>
                  <p:nvPicPr>
                    <p:cNvPr id="42" name="Picture 8" descr="check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2" y="2753349"/>
                      <a:ext cx="685799" cy="89296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2684998"/>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3162127"/>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2926911"/>
                      <a:ext cx="300038" cy="3429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a:grpSpLocks noChangeAspect="1"/>
                  </p:cNvGrpSpPr>
                  <p:nvPr/>
                </p:nvGrpSpPr>
                <p:grpSpPr>
                  <a:xfrm>
                    <a:off x="6326541" y="3959994"/>
                    <a:ext cx="539424" cy="756137"/>
                    <a:chOff x="2843212" y="2684998"/>
                    <a:chExt cx="685799" cy="961318"/>
                  </a:xfrm>
                </p:grpSpPr>
                <p:pic>
                  <p:nvPicPr>
                    <p:cNvPr id="37" name="Picture 8" descr="check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2" y="2753349"/>
                      <a:ext cx="685799" cy="8929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2684998"/>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3162127"/>
                      <a:ext cx="300038" cy="3429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2926911"/>
                      <a:ext cx="300038" cy="3429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a:grpSpLocks noChangeAspect="1"/>
                  </p:cNvGrpSpPr>
                  <p:nvPr/>
                </p:nvGrpSpPr>
                <p:grpSpPr>
                  <a:xfrm>
                    <a:off x="3347337" y="5446593"/>
                    <a:ext cx="539424" cy="756137"/>
                    <a:chOff x="2843212" y="2684998"/>
                    <a:chExt cx="685799" cy="961318"/>
                  </a:xfrm>
                </p:grpSpPr>
                <p:pic>
                  <p:nvPicPr>
                    <p:cNvPr id="32" name="Picture 8" descr="check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2" y="2753349"/>
                      <a:ext cx="685799" cy="89296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2684998"/>
                      <a:ext cx="300038" cy="3429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a:grpSpLocks noChangeAspect="1"/>
                  </p:cNvGrpSpPr>
                  <p:nvPr/>
                </p:nvGrpSpPr>
                <p:grpSpPr>
                  <a:xfrm>
                    <a:off x="3355017" y="3948450"/>
                    <a:ext cx="539424" cy="756137"/>
                    <a:chOff x="2843212" y="2684998"/>
                    <a:chExt cx="685799" cy="961318"/>
                  </a:xfrm>
                </p:grpSpPr>
                <p:pic>
                  <p:nvPicPr>
                    <p:cNvPr id="27" name="Picture 8" descr="check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2" y="2753349"/>
                      <a:ext cx="685799" cy="8929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2" descr="che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03" y="2684998"/>
                      <a:ext cx="300038" cy="3429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p:cNvPicPr>
                    <a:picLocks noChangeAspect="1"/>
                  </p:cNvPicPr>
                  <p:nvPr/>
                </p:nvPicPr>
                <p:blipFill>
                  <a:blip r:embed="rId5"/>
                  <a:stretch>
                    <a:fillRect/>
                  </a:stretch>
                </p:blipFill>
                <p:spPr>
                  <a:xfrm>
                    <a:off x="1653990" y="3760661"/>
                    <a:ext cx="1037087" cy="960549"/>
                  </a:xfrm>
                  <a:prstGeom prst="rect">
                    <a:avLst/>
                  </a:prstGeom>
                </p:spPr>
              </p:pic>
              <p:pic>
                <p:nvPicPr>
                  <p:cNvPr id="7" name="Picture 6"/>
                  <p:cNvPicPr>
                    <a:picLocks noChangeAspect="1"/>
                  </p:cNvPicPr>
                  <p:nvPr/>
                </p:nvPicPr>
                <p:blipFill>
                  <a:blip r:embed="rId6"/>
                  <a:stretch>
                    <a:fillRect/>
                  </a:stretch>
                </p:blipFill>
                <p:spPr>
                  <a:xfrm>
                    <a:off x="1666095" y="5243199"/>
                    <a:ext cx="1012875" cy="960549"/>
                  </a:xfrm>
                  <a:prstGeom prst="rect">
                    <a:avLst/>
                  </a:prstGeom>
                </p:spPr>
              </p:pic>
              <p:pic>
                <p:nvPicPr>
                  <p:cNvPr id="9" name="Picture 8"/>
                  <p:cNvPicPr>
                    <a:picLocks noChangeAspect="1"/>
                  </p:cNvPicPr>
                  <p:nvPr/>
                </p:nvPicPr>
                <p:blipFill>
                  <a:blip r:embed="rId7"/>
                  <a:stretch>
                    <a:fillRect/>
                  </a:stretch>
                </p:blipFill>
                <p:spPr>
                  <a:xfrm>
                    <a:off x="4600005" y="3729713"/>
                    <a:ext cx="1062038" cy="991497"/>
                  </a:xfrm>
                  <a:prstGeom prst="rect">
                    <a:avLst/>
                  </a:prstGeom>
                </p:spPr>
              </p:pic>
              <p:pic>
                <p:nvPicPr>
                  <p:cNvPr id="11" name="Picture 10"/>
                  <p:cNvPicPr>
                    <a:picLocks noChangeAspect="1"/>
                  </p:cNvPicPr>
                  <p:nvPr/>
                </p:nvPicPr>
                <p:blipFill>
                  <a:blip r:embed="rId8"/>
                  <a:stretch>
                    <a:fillRect/>
                  </a:stretch>
                </p:blipFill>
                <p:spPr>
                  <a:xfrm>
                    <a:off x="4621653" y="5237635"/>
                    <a:ext cx="1018742" cy="966113"/>
                  </a:xfrm>
                  <a:prstGeom prst="rect">
                    <a:avLst/>
                  </a:prstGeom>
                </p:spPr>
              </p:pic>
              <p:pic>
                <p:nvPicPr>
                  <p:cNvPr id="14" name="Picture 13"/>
                  <p:cNvPicPr>
                    <a:picLocks noChangeAspect="1"/>
                  </p:cNvPicPr>
                  <p:nvPr/>
                </p:nvPicPr>
                <p:blipFill>
                  <a:blip r:embed="rId9"/>
                  <a:stretch>
                    <a:fillRect/>
                  </a:stretch>
                </p:blipFill>
                <p:spPr>
                  <a:xfrm>
                    <a:off x="2644590" y="3948450"/>
                    <a:ext cx="831775" cy="831775"/>
                  </a:xfrm>
                  <a:prstGeom prst="rect">
                    <a:avLst/>
                  </a:prstGeom>
                </p:spPr>
              </p:pic>
              <p:pic>
                <p:nvPicPr>
                  <p:cNvPr id="23" name="Picture 22"/>
                  <p:cNvPicPr>
                    <a:picLocks noChangeAspect="1"/>
                  </p:cNvPicPr>
                  <p:nvPr/>
                </p:nvPicPr>
                <p:blipFill>
                  <a:blip r:embed="rId9"/>
                  <a:stretch>
                    <a:fillRect/>
                  </a:stretch>
                </p:blipFill>
                <p:spPr>
                  <a:xfrm>
                    <a:off x="2644590" y="5447577"/>
                    <a:ext cx="831775" cy="831775"/>
                  </a:xfrm>
                  <a:prstGeom prst="rect">
                    <a:avLst/>
                  </a:prstGeom>
                </p:spPr>
              </p:pic>
              <p:pic>
                <p:nvPicPr>
                  <p:cNvPr id="24" name="Picture 23"/>
                  <p:cNvPicPr>
                    <a:picLocks noChangeAspect="1"/>
                  </p:cNvPicPr>
                  <p:nvPr/>
                </p:nvPicPr>
                <p:blipFill>
                  <a:blip r:embed="rId9"/>
                  <a:stretch>
                    <a:fillRect/>
                  </a:stretch>
                </p:blipFill>
                <p:spPr>
                  <a:xfrm>
                    <a:off x="5622465" y="3951251"/>
                    <a:ext cx="831775" cy="831775"/>
                  </a:xfrm>
                  <a:prstGeom prst="rect">
                    <a:avLst/>
                  </a:prstGeom>
                </p:spPr>
              </p:pic>
              <p:pic>
                <p:nvPicPr>
                  <p:cNvPr id="25" name="Picture 24"/>
                  <p:cNvPicPr>
                    <a:picLocks noChangeAspect="1"/>
                  </p:cNvPicPr>
                  <p:nvPr/>
                </p:nvPicPr>
                <p:blipFill>
                  <a:blip r:embed="rId9"/>
                  <a:stretch>
                    <a:fillRect/>
                  </a:stretch>
                </p:blipFill>
                <p:spPr>
                  <a:xfrm>
                    <a:off x="5580530" y="5447576"/>
                    <a:ext cx="831775" cy="831775"/>
                  </a:xfrm>
                  <a:prstGeom prst="rect">
                    <a:avLst/>
                  </a:prstGeom>
                </p:spPr>
              </p:pic>
            </p:grpSp>
          </p:grpSp>
          <p:sp>
            <p:nvSpPr>
              <p:cNvPr id="52" name="Text Box 307"/>
              <p:cNvSpPr txBox="1">
                <a:spLocks noChangeArrowheads="1"/>
              </p:cNvSpPr>
              <p:nvPr/>
            </p:nvSpPr>
            <p:spPr bwMode="auto">
              <a:xfrm>
                <a:off x="2019977" y="4947800"/>
                <a:ext cx="1490662"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cs typeface="Calibri"/>
                  </a:rPr>
                  <a:t>người dùng 1</a:t>
                </a:r>
              </a:p>
            </p:txBody>
          </p:sp>
          <p:sp>
            <p:nvSpPr>
              <p:cNvPr id="53" name="Text Box 307"/>
              <p:cNvSpPr txBox="1">
                <a:spLocks noChangeArrowheads="1"/>
              </p:cNvSpPr>
              <p:nvPr/>
            </p:nvSpPr>
            <p:spPr bwMode="auto">
              <a:xfrm>
                <a:off x="2019977" y="6273729"/>
                <a:ext cx="1490662"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cs typeface="Calibri"/>
                  </a:rPr>
                  <a:t>người dùng 2</a:t>
                </a:r>
              </a:p>
            </p:txBody>
          </p:sp>
          <p:sp>
            <p:nvSpPr>
              <p:cNvPr id="54" name="Text Box 307"/>
              <p:cNvSpPr txBox="1">
                <a:spLocks noChangeArrowheads="1"/>
              </p:cNvSpPr>
              <p:nvPr/>
            </p:nvSpPr>
            <p:spPr bwMode="auto">
              <a:xfrm>
                <a:off x="4571486" y="6273728"/>
                <a:ext cx="1490662"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cs typeface="Calibri"/>
                  </a:rPr>
                  <a:t>người dùng 3</a:t>
                </a:r>
              </a:p>
            </p:txBody>
          </p:sp>
          <p:sp>
            <p:nvSpPr>
              <p:cNvPr id="55" name="Text Box 307"/>
              <p:cNvSpPr txBox="1">
                <a:spLocks noChangeArrowheads="1"/>
              </p:cNvSpPr>
              <p:nvPr/>
            </p:nvSpPr>
            <p:spPr bwMode="auto">
              <a:xfrm>
                <a:off x="4580564" y="4946388"/>
                <a:ext cx="1490662"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cs typeface="Calibri"/>
                  </a:rPr>
                  <a:t>Người dùng 4</a:t>
                </a:r>
              </a:p>
            </p:txBody>
          </p:sp>
          <p:sp>
            <p:nvSpPr>
              <p:cNvPr id="56" name="AutoShape 303"/>
              <p:cNvSpPr>
                <a:spLocks/>
              </p:cNvSpPr>
              <p:nvPr/>
            </p:nvSpPr>
            <p:spPr bwMode="auto">
              <a:xfrm flipH="1">
                <a:off x="1911168" y="4044332"/>
                <a:ext cx="201860" cy="2506395"/>
              </a:xfrm>
              <a:prstGeom prst="rightBrace">
                <a:avLst>
                  <a:gd name="adj1" fmla="val 65909"/>
                  <a:gd name="adj2" fmla="val 50000"/>
                </a:avLst>
              </a:pr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7" name="AutoShape 303"/>
              <p:cNvSpPr>
                <a:spLocks/>
              </p:cNvSpPr>
              <p:nvPr/>
            </p:nvSpPr>
            <p:spPr bwMode="auto">
              <a:xfrm rot="10800000" flipH="1">
                <a:off x="7174630" y="4044332"/>
                <a:ext cx="201860" cy="2506395"/>
              </a:xfrm>
              <a:prstGeom prst="rightBrace">
                <a:avLst>
                  <a:gd name="adj1" fmla="val 65909"/>
                  <a:gd name="adj2" fmla="val 50000"/>
                </a:avLst>
              </a:pr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8" name="Rounded Rectangle 51"/>
              <p:cNvSpPr/>
              <p:nvPr/>
            </p:nvSpPr>
            <p:spPr>
              <a:xfrm>
                <a:off x="285420" y="5056704"/>
                <a:ext cx="1579923" cy="428459"/>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ea typeface="+mn-ea"/>
                    <a:cs typeface="Calibri"/>
                  </a:rPr>
                  <a:t>Thực hiện công việc của họ với ít đặc quyền hơn</a:t>
                </a:r>
              </a:p>
            </p:txBody>
          </p:sp>
          <p:sp>
            <p:nvSpPr>
              <p:cNvPr id="60" name="Rounded Rectangle 51"/>
              <p:cNvSpPr/>
              <p:nvPr/>
            </p:nvSpPr>
            <p:spPr>
              <a:xfrm>
                <a:off x="7410929" y="5057550"/>
                <a:ext cx="1579923" cy="428459"/>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ea typeface="+mn-ea"/>
                    <a:cs typeface="Calibri"/>
                  </a:rPr>
                  <a:t>Thực hiện công việc của họ với nhiều đặc quyền hơn</a:t>
                </a:r>
              </a:p>
            </p:txBody>
          </p:sp>
        </p:grpSp>
        <p:sp>
          <p:nvSpPr>
            <p:cNvPr id="61" name="Text Box 307"/>
            <p:cNvSpPr txBox="1">
              <a:spLocks noChangeArrowheads="1"/>
            </p:cNvSpPr>
            <p:nvPr/>
          </p:nvSpPr>
          <p:spPr bwMode="auto">
            <a:xfrm>
              <a:off x="2645762" y="6300709"/>
              <a:ext cx="139021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200" b="1" i="0" u="none" strike="noStrike" kern="0" cap="none" spc="0" normalizeH="0" noProof="0" dirty="0">
                  <a:ln>
                    <a:noFill/>
                  </a:ln>
                  <a:solidFill>
                    <a:srgbClr val="000000"/>
                  </a:solidFill>
                  <a:effectLst/>
                  <a:uLnTx/>
                  <a:uFillTx/>
                  <a:latin typeface="Calibri"/>
                  <a:cs typeface="Calibri"/>
                </a:rPr>
                <a:t>Nhân viên </a:t>
              </a:r>
              <a:endParaRPr kumimoji="0" lang="en-US" sz="1200" b="1" i="0" u="none" strike="noStrike" kern="0" cap="none" spc="0" normalizeH="0" baseline="0" noProof="0" dirty="0">
                <a:ln>
                  <a:noFill/>
                </a:ln>
                <a:solidFill>
                  <a:srgbClr val="000000"/>
                </a:solidFill>
                <a:effectLst/>
                <a:uLnTx/>
                <a:uFillTx/>
                <a:latin typeface="Calibri"/>
                <a:cs typeface="Calibri"/>
              </a:endParaRPr>
            </a:p>
          </p:txBody>
        </p:sp>
        <p:sp>
          <p:nvSpPr>
            <p:cNvPr id="62" name="Text Box 307"/>
            <p:cNvSpPr txBox="1">
              <a:spLocks noChangeArrowheads="1"/>
            </p:cNvSpPr>
            <p:nvPr/>
          </p:nvSpPr>
          <p:spPr bwMode="auto">
            <a:xfrm>
              <a:off x="5007178" y="6300709"/>
              <a:ext cx="164540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vi" sz="1200" b="1" kern="0" dirty="0">
                  <a:solidFill>
                    <a:srgbClr val="000000"/>
                  </a:solidFill>
                  <a:latin typeface="Calibri"/>
                  <a:cs typeface="Calibri"/>
                </a:rPr>
                <a:t>Điều phối viên tài chính</a:t>
              </a:r>
              <a:endParaRPr kumimoji="0" lang="en-US" sz="1200" b="1" i="0" u="none" strike="noStrike" kern="0" cap="none" spc="0" normalizeH="0" baseline="0" noProof="0" dirty="0">
                <a:ln>
                  <a:noFill/>
                </a:ln>
                <a:solidFill>
                  <a:srgbClr val="000000"/>
                </a:solidFill>
                <a:effectLst/>
                <a:uLnTx/>
                <a:uFillTx/>
                <a:latin typeface="Calibri"/>
                <a:cs typeface="Calibri"/>
              </a:endParaRPr>
            </a:p>
          </p:txBody>
        </p:sp>
      </p:grpSp>
    </p:spTree>
    <p:extLst>
      <p:ext uri="{BB962C8B-B14F-4D97-AF65-F5344CB8AC3E}">
        <p14:creationId xmlns:p14="http://schemas.microsoft.com/office/powerpoint/2010/main" val="4278309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22</a:t>
            </a:fld>
            <a:endParaRPr lang="en-US" dirty="0"/>
          </a:p>
        </p:txBody>
      </p:sp>
      <p:sp>
        <p:nvSpPr>
          <p:cNvPr id="4" name="Title 3"/>
          <p:cNvSpPr>
            <a:spLocks noGrp="1"/>
          </p:cNvSpPr>
          <p:nvPr>
            <p:ph type="title"/>
          </p:nvPr>
        </p:nvSpPr>
        <p:spPr/>
        <p:txBody>
          <a:bodyPr/>
          <a:lstStyle/>
          <a:p>
            <a:r>
              <a:rPr lang="vi" dirty="0"/>
              <a:t>Quản lý đặc quyền</a:t>
            </a:r>
          </a:p>
        </p:txBody>
      </p:sp>
      <p:sp>
        <p:nvSpPr>
          <p:cNvPr id="22" name="Content Placeholder 2"/>
          <p:cNvSpPr txBox="1">
            <a:spLocks/>
          </p:cNvSpPr>
          <p:nvPr/>
        </p:nvSpPr>
        <p:spPr>
          <a:xfrm>
            <a:off x="1752600" y="1378242"/>
            <a:ext cx="6973275" cy="91918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b="1" dirty="0">
                <a:solidFill>
                  <a:srgbClr val="0070C0"/>
                </a:solidFill>
              </a:rPr>
              <a:t>Quản lý đặc quyền </a:t>
            </a:r>
            <a:r>
              <a:rPr lang="vi" dirty="0">
                <a:solidFill>
                  <a:srgbClr val="0070C0"/>
                </a:solidFill>
              </a:rPr>
              <a:t>: Việc sử dụng các cơ chế xác thực và ủy quyền để cung cấp quản trị tập trung hoặc phi tập trung cho kiểm soát truy cập của người dùng và nhóm.</a:t>
            </a:r>
          </a:p>
          <a:p>
            <a:pPr marL="0" indent="0">
              <a:buNone/>
            </a:pPr>
            <a:r>
              <a:rPr lang="vi" b="1" dirty="0">
                <a:solidFill>
                  <a:srgbClr val="0070C0"/>
                </a:solidFill>
              </a:rPr>
              <a:t>SSO </a:t>
            </a:r>
            <a:r>
              <a:rPr lang="vi" dirty="0">
                <a:solidFill>
                  <a:srgbClr val="0070C0"/>
                </a:solidFill>
              </a:rPr>
              <a:t>: Một khía cạnh của quản lý đặc quyền cung cấp cho người dùng xác thực một lần đối với nhiều tài nguyên, máy chủ hoặc trang web.</a:t>
            </a:r>
          </a:p>
          <a:p>
            <a:pPr marL="0" indent="0">
              <a:buNone/>
            </a:pPr>
            <a:endParaRPr lang="en-US" dirty="0">
              <a:solidFill>
                <a:srgbClr val="0070C0"/>
              </a:solidFill>
            </a:endParaRPr>
          </a:p>
        </p:txBody>
      </p:sp>
      <p:pic>
        <p:nvPicPr>
          <p:cNvPr id="23"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p:cNvSpPr txBox="1">
            <a:spLocks/>
          </p:cNvSpPr>
          <p:nvPr/>
        </p:nvSpPr>
        <p:spPr>
          <a:xfrm>
            <a:off x="1752600" y="2317024"/>
            <a:ext cx="6973275" cy="91918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grpSp>
        <p:nvGrpSpPr>
          <p:cNvPr id="36" name="Group 35"/>
          <p:cNvGrpSpPr>
            <a:grpSpLocks noChangeAspect="1"/>
          </p:cNvGrpSpPr>
          <p:nvPr/>
        </p:nvGrpSpPr>
        <p:grpSpPr>
          <a:xfrm>
            <a:off x="1863893" y="2844641"/>
            <a:ext cx="5416214" cy="3789915"/>
            <a:chOff x="1505403" y="2507274"/>
            <a:chExt cx="5947537" cy="4161701"/>
          </a:xfrm>
        </p:grpSpPr>
        <p:pic>
          <p:nvPicPr>
            <p:cNvPr id="20" name="Picture 19"/>
            <p:cNvPicPr>
              <a:picLocks noChangeAspect="1"/>
            </p:cNvPicPr>
            <p:nvPr/>
          </p:nvPicPr>
          <p:blipFill>
            <a:blip r:embed="rId3"/>
            <a:stretch>
              <a:fillRect/>
            </a:stretch>
          </p:blipFill>
          <p:spPr>
            <a:xfrm>
              <a:off x="2238849" y="4171449"/>
              <a:ext cx="846177" cy="802463"/>
            </a:xfrm>
            <a:prstGeom prst="rect">
              <a:avLst/>
            </a:prstGeom>
          </p:spPr>
        </p:pic>
        <p:sp>
          <p:nvSpPr>
            <p:cNvPr id="6" name="Oval 5"/>
            <p:cNvSpPr/>
            <p:nvPr/>
          </p:nvSpPr>
          <p:spPr>
            <a:xfrm>
              <a:off x="3094405" y="3124200"/>
              <a:ext cx="2955191" cy="2953512"/>
            </a:xfrm>
            <a:prstGeom prst="ellipse">
              <a:avLst/>
            </a:prstGeom>
            <a:noFill/>
            <a:ln w="28575"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pic>
          <p:nvPicPr>
            <p:cNvPr id="5" name="Picture 4"/>
            <p:cNvPicPr>
              <a:picLocks noChangeAspect="1"/>
            </p:cNvPicPr>
            <p:nvPr/>
          </p:nvPicPr>
          <p:blipFill>
            <a:blip r:embed="rId4"/>
            <a:stretch>
              <a:fillRect/>
            </a:stretch>
          </p:blipFill>
          <p:spPr>
            <a:xfrm rot="18859161">
              <a:off x="3946251" y="2940645"/>
              <a:ext cx="1004928" cy="591134"/>
            </a:xfrm>
            <a:prstGeom prst="rect">
              <a:avLst/>
            </a:prstGeom>
          </p:spPr>
        </p:pic>
        <p:pic>
          <p:nvPicPr>
            <p:cNvPr id="8" name="Picture 7"/>
            <p:cNvPicPr>
              <a:picLocks noChangeAspect="1"/>
            </p:cNvPicPr>
            <p:nvPr/>
          </p:nvPicPr>
          <p:blipFill>
            <a:blip r:embed="rId5"/>
            <a:stretch>
              <a:fillRect/>
            </a:stretch>
          </p:blipFill>
          <p:spPr>
            <a:xfrm>
              <a:off x="5858536" y="4372356"/>
              <a:ext cx="400050" cy="457200"/>
            </a:xfrm>
            <a:prstGeom prst="rect">
              <a:avLst/>
            </a:prstGeom>
          </p:spPr>
        </p:pic>
        <p:pic>
          <p:nvPicPr>
            <p:cNvPr id="10" name="Picture 9"/>
            <p:cNvPicPr>
              <a:picLocks noChangeAspect="1"/>
            </p:cNvPicPr>
            <p:nvPr/>
          </p:nvPicPr>
          <p:blipFill>
            <a:blip r:embed="rId6"/>
            <a:stretch>
              <a:fillRect/>
            </a:stretch>
          </p:blipFill>
          <p:spPr>
            <a:xfrm>
              <a:off x="4261103" y="5548169"/>
              <a:ext cx="621794" cy="850231"/>
            </a:xfrm>
            <a:prstGeom prst="rect">
              <a:avLst/>
            </a:prstGeom>
          </p:spPr>
        </p:pic>
        <p:pic>
          <p:nvPicPr>
            <p:cNvPr id="12" name="Picture 11"/>
            <p:cNvPicPr>
              <a:picLocks noChangeAspect="1"/>
            </p:cNvPicPr>
            <p:nvPr/>
          </p:nvPicPr>
          <p:blipFill>
            <a:blip r:embed="rId7"/>
            <a:stretch>
              <a:fillRect/>
            </a:stretch>
          </p:blipFill>
          <p:spPr>
            <a:xfrm>
              <a:off x="1505403" y="4076530"/>
              <a:ext cx="741996" cy="580432"/>
            </a:xfrm>
            <a:prstGeom prst="rect">
              <a:avLst/>
            </a:prstGeom>
          </p:spPr>
        </p:pic>
        <p:pic>
          <p:nvPicPr>
            <p:cNvPr id="18" name="Picture 17"/>
            <p:cNvPicPr>
              <a:picLocks noChangeAspect="1"/>
            </p:cNvPicPr>
            <p:nvPr/>
          </p:nvPicPr>
          <p:blipFill>
            <a:blip r:embed="rId8"/>
            <a:stretch>
              <a:fillRect/>
            </a:stretch>
          </p:blipFill>
          <p:spPr>
            <a:xfrm>
              <a:off x="1790297" y="4146620"/>
              <a:ext cx="897103" cy="850758"/>
            </a:xfrm>
            <a:prstGeom prst="rect">
              <a:avLst/>
            </a:prstGeom>
          </p:spPr>
        </p:pic>
        <p:pic>
          <p:nvPicPr>
            <p:cNvPr id="24" name="Picture 23"/>
            <p:cNvPicPr>
              <a:picLocks noChangeAspect="1"/>
            </p:cNvPicPr>
            <p:nvPr/>
          </p:nvPicPr>
          <p:blipFill>
            <a:blip r:embed="rId9"/>
            <a:stretch>
              <a:fillRect/>
            </a:stretch>
          </p:blipFill>
          <p:spPr>
            <a:xfrm>
              <a:off x="2661938" y="4171449"/>
              <a:ext cx="864934" cy="801101"/>
            </a:xfrm>
            <a:prstGeom prst="rect">
              <a:avLst/>
            </a:prstGeom>
          </p:spPr>
        </p:pic>
        <p:pic>
          <p:nvPicPr>
            <p:cNvPr id="28" name="Picture 27"/>
            <p:cNvPicPr>
              <a:picLocks noChangeAspect="1"/>
            </p:cNvPicPr>
            <p:nvPr/>
          </p:nvPicPr>
          <p:blipFill>
            <a:blip r:embed="rId10"/>
            <a:stretch>
              <a:fillRect/>
            </a:stretch>
          </p:blipFill>
          <p:spPr>
            <a:xfrm>
              <a:off x="4110761" y="4140439"/>
              <a:ext cx="908303" cy="847973"/>
            </a:xfrm>
            <a:prstGeom prst="rect">
              <a:avLst/>
            </a:prstGeom>
          </p:spPr>
        </p:pic>
        <p:sp>
          <p:nvSpPr>
            <p:cNvPr id="31" name="Text Box 307"/>
            <p:cNvSpPr txBox="1">
              <a:spLocks noChangeArrowheads="1"/>
            </p:cNvSpPr>
            <p:nvPr/>
          </p:nvSpPr>
          <p:spPr bwMode="auto">
            <a:xfrm>
              <a:off x="3866948" y="6407365"/>
              <a:ext cx="1390218"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cs typeface="Calibri"/>
                </a:rPr>
                <a:t>xác thực</a:t>
              </a:r>
            </a:p>
          </p:txBody>
        </p:sp>
        <p:sp>
          <p:nvSpPr>
            <p:cNvPr id="32" name="Text Box 307"/>
            <p:cNvSpPr txBox="1">
              <a:spLocks noChangeArrowheads="1"/>
            </p:cNvSpPr>
            <p:nvPr/>
          </p:nvSpPr>
          <p:spPr bwMode="auto">
            <a:xfrm>
              <a:off x="6062722" y="4470151"/>
              <a:ext cx="1390218"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cs typeface="Calibri"/>
                </a:rPr>
                <a:t>ủy quyền</a:t>
              </a:r>
            </a:p>
          </p:txBody>
        </p:sp>
        <p:sp>
          <p:nvSpPr>
            <p:cNvPr id="33" name="Text Box 307"/>
            <p:cNvSpPr txBox="1">
              <a:spLocks noChangeArrowheads="1"/>
            </p:cNvSpPr>
            <p:nvPr/>
          </p:nvSpPr>
          <p:spPr bwMode="auto">
            <a:xfrm>
              <a:off x="1794779" y="5016369"/>
              <a:ext cx="1390218"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cs typeface="Calibri"/>
                </a:rPr>
                <a:t>Kiểm soát truy cập</a:t>
              </a:r>
            </a:p>
          </p:txBody>
        </p:sp>
        <p:sp>
          <p:nvSpPr>
            <p:cNvPr id="34" name="Text Box 307"/>
            <p:cNvSpPr txBox="1">
              <a:spLocks noChangeArrowheads="1"/>
            </p:cNvSpPr>
            <p:nvPr/>
          </p:nvSpPr>
          <p:spPr bwMode="auto">
            <a:xfrm>
              <a:off x="3853501" y="5016369"/>
              <a:ext cx="1390218"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cs typeface="Calibri"/>
                </a:rPr>
                <a:t>Người quản lý</a:t>
              </a:r>
            </a:p>
          </p:txBody>
        </p:sp>
        <p:sp>
          <p:nvSpPr>
            <p:cNvPr id="35" name="Text Box 307"/>
            <p:cNvSpPr txBox="1">
              <a:spLocks noChangeArrowheads="1"/>
            </p:cNvSpPr>
            <p:nvPr/>
          </p:nvSpPr>
          <p:spPr bwMode="auto">
            <a:xfrm>
              <a:off x="3769739" y="2507274"/>
              <a:ext cx="1584632" cy="287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100" b="1" i="0" u="none" strike="noStrike" kern="0" cap="none" spc="0" normalizeH="0" baseline="0" noProof="0" dirty="0">
                  <a:ln>
                    <a:noFill/>
                  </a:ln>
                  <a:solidFill>
                    <a:srgbClr val="000000"/>
                  </a:solidFill>
                  <a:effectLst/>
                  <a:uLnTx/>
                  <a:uFillTx/>
                  <a:latin typeface="Calibri"/>
                  <a:cs typeface="Calibri"/>
                </a:rPr>
                <a:t>Kiểm toán kế toán</a:t>
              </a:r>
            </a:p>
          </p:txBody>
        </p:sp>
      </p:grpSp>
    </p:spTree>
    <p:extLst>
      <p:ext uri="{BB962C8B-B14F-4D97-AF65-F5344CB8AC3E}">
        <p14:creationId xmlns:p14="http://schemas.microsoft.com/office/powerpoint/2010/main" val="3567787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23</a:t>
            </a:fld>
            <a:endParaRPr lang="en-US" dirty="0"/>
          </a:p>
        </p:txBody>
      </p:sp>
      <p:sp>
        <p:nvSpPr>
          <p:cNvPr id="4" name="Title 3"/>
          <p:cNvSpPr>
            <a:spLocks noGrp="1"/>
          </p:cNvSpPr>
          <p:nvPr>
            <p:ph type="title"/>
          </p:nvPr>
        </p:nvSpPr>
        <p:spPr/>
        <p:txBody>
          <a:bodyPr/>
          <a:lstStyle/>
          <a:p>
            <a:r>
              <a:rPr lang="vi" dirty="0"/>
              <a:t>Hoạt động: Xác định các biện pháp kiểm soát bảo mật cơ bản</a:t>
            </a:r>
          </a:p>
        </p:txBody>
      </p:sp>
      <p:sp>
        <p:nvSpPr>
          <p:cNvPr id="5" name="Content Placeholder 3"/>
          <p:cNvSpPr>
            <a:spLocks noGrp="1"/>
          </p:cNvSpPr>
          <p:nvPr>
            <p:ph idx="1"/>
          </p:nvPr>
        </p:nvSpPr>
        <p:spPr>
          <a:xfrm>
            <a:off x="341925" y="1302040"/>
            <a:ext cx="8460150" cy="4481345"/>
          </a:xfrm>
        </p:spPr>
        <p:txBody>
          <a:bodyPr/>
          <a:lstStyle/>
          <a:p>
            <a:r>
              <a:rPr lang="vi" dirty="0"/>
              <a:t>Bạn là quản trị viên bảo mật của Develetech Industries, một nhà sản xuất đồ điện tử gia dụng.</a:t>
            </a:r>
          </a:p>
          <a:p>
            <a:r>
              <a:rPr lang="vi" dirty="0"/>
              <a:t>Bạn muốn xác định các biện pháp kiểm soát bảo mật thông tin có thể mang lại lợi ích cho Develetech khi triển khai.</a:t>
            </a:r>
          </a:p>
        </p:txBody>
      </p:sp>
      <p:pic>
        <p:nvPicPr>
          <p:cNvPr id="7" name="Picture 6"/>
          <p:cNvPicPr>
            <a:picLocks noChangeAspect="1"/>
          </p:cNvPicPr>
          <p:nvPr/>
        </p:nvPicPr>
        <p:blipFill>
          <a:blip r:embed="rId2"/>
          <a:stretch>
            <a:fillRect/>
          </a:stretch>
        </p:blipFill>
        <p:spPr>
          <a:xfrm>
            <a:off x="2814742" y="3312878"/>
            <a:ext cx="3514516" cy="1910648"/>
          </a:xfrm>
          <a:prstGeom prst="rect">
            <a:avLst/>
          </a:prstGeom>
        </p:spPr>
      </p:pic>
    </p:spTree>
    <p:extLst>
      <p:ext uri="{BB962C8B-B14F-4D97-AF65-F5344CB8AC3E}">
        <p14:creationId xmlns:p14="http://schemas.microsoft.com/office/powerpoint/2010/main" val="1040415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24</a:t>
            </a:fld>
            <a:endParaRPr lang="en-US" dirty="0"/>
          </a:p>
        </p:txBody>
      </p:sp>
      <p:sp>
        <p:nvSpPr>
          <p:cNvPr id="4" name="Title 3"/>
          <p:cNvSpPr>
            <a:spLocks noGrp="1"/>
          </p:cNvSpPr>
          <p:nvPr>
            <p:ph type="title"/>
          </p:nvPr>
        </p:nvSpPr>
        <p:spPr/>
        <p:txBody>
          <a:bodyPr/>
          <a:lstStyle/>
          <a:p>
            <a:r>
              <a:rPr lang="vi" dirty="0"/>
              <a:t>mật khẩu</a:t>
            </a:r>
          </a:p>
        </p:txBody>
      </p:sp>
      <p:sp>
        <p:nvSpPr>
          <p:cNvPr id="15" name="Content Placeholder 2"/>
          <p:cNvSpPr txBox="1">
            <a:spLocks/>
          </p:cNvSpPr>
          <p:nvPr/>
        </p:nvSpPr>
        <p:spPr>
          <a:xfrm>
            <a:off x="609600" y="1447799"/>
            <a:ext cx="7772400" cy="2532064"/>
          </a:xfrm>
          <a:prstGeom prst="rect">
            <a:avLst/>
          </a:prstGeom>
        </p:spPr>
        <p:txBody>
          <a:bodyPr vert="horz" lIns="91440" tIns="45720" rIns="91440" bIns="45720" rtlCol="0">
            <a:normAutofit fontScale="92500" lnSpcReduction="10000"/>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Kết hợp tên người dùng và mật khẩu có lẽ là phương thức xác thực rộng rãi nhất (những gì bạn biết).</a:t>
            </a:r>
          </a:p>
          <a:p>
            <a:r>
              <a:rPr lang="vi" dirty="0"/>
              <a:t>Thông tin xác thực được so sánh với những thông tin được lưu trữ trong cơ sở dữ liệu.</a:t>
            </a:r>
          </a:p>
          <a:p>
            <a:pPr lvl="1"/>
            <a:r>
              <a:rPr lang="vi" dirty="0"/>
              <a:t>Khớp -&gt; Đã xác thực</a:t>
            </a:r>
          </a:p>
          <a:p>
            <a:pPr lvl="1"/>
            <a:r>
              <a:rPr lang="vi" dirty="0"/>
              <a:t>Không khớp -&gt; Truy cập bị từ chối</a:t>
            </a:r>
          </a:p>
          <a:p>
            <a:r>
              <a:rPr lang="vi" dirty="0"/>
              <a:t>Không đảm bảo rằng đúng người dùng đang cung cấp thông tin xác thực.</a:t>
            </a:r>
          </a:p>
          <a:p>
            <a:r>
              <a:rPr lang="vi" dirty="0"/>
              <a:t>Khi thông tin đăng nhập không được mã hóa để truyền, chúng dễ bị kẻ tấn công tấn công.</a:t>
            </a:r>
          </a:p>
          <a:p>
            <a:endParaRPr lang="en-US" dirty="0"/>
          </a:p>
        </p:txBody>
      </p:sp>
      <p:grpSp>
        <p:nvGrpSpPr>
          <p:cNvPr id="20" name="Group 19"/>
          <p:cNvGrpSpPr/>
          <p:nvPr/>
        </p:nvGrpSpPr>
        <p:grpSpPr>
          <a:xfrm>
            <a:off x="1896122" y="4347788"/>
            <a:ext cx="5351756" cy="1595812"/>
            <a:chOff x="1631616" y="4347788"/>
            <a:chExt cx="5351756" cy="1595812"/>
          </a:xfrm>
        </p:grpSpPr>
        <p:cxnSp>
          <p:nvCxnSpPr>
            <p:cNvPr id="5" name="Straight Arrow Connector 11"/>
            <p:cNvCxnSpPr>
              <a:cxnSpLocks noChangeShapeType="1"/>
            </p:cNvCxnSpPr>
            <p:nvPr/>
          </p:nvCxnSpPr>
          <p:spPr bwMode="auto">
            <a:xfrm flipV="1">
              <a:off x="3070225" y="5353050"/>
              <a:ext cx="3030538"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8" name="Picture 7" descr="D:\content\A+\new icons\user_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1616" y="4703202"/>
              <a:ext cx="9350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ounded Rectangle 13"/>
            <p:cNvSpPr/>
            <p:nvPr/>
          </p:nvSpPr>
          <p:spPr>
            <a:xfrm>
              <a:off x="2171700" y="4347788"/>
              <a:ext cx="1476375" cy="2746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vi" sz="1100" b="1" dirty="0">
                  <a:solidFill>
                    <a:schemeClr val="tx1"/>
                  </a:solidFill>
                </a:rPr>
                <a:t>Mật khẩu</a:t>
              </a:r>
            </a:p>
          </p:txBody>
        </p:sp>
        <p:sp>
          <p:nvSpPr>
            <p:cNvPr id="14" name="Rounded Rectangle 14"/>
            <p:cNvSpPr/>
            <p:nvPr/>
          </p:nvSpPr>
          <p:spPr>
            <a:xfrm>
              <a:off x="2171700" y="5668962"/>
              <a:ext cx="1476375" cy="2746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vi" sz="1100" b="1" dirty="0">
                  <a:solidFill>
                    <a:schemeClr val="tx1"/>
                  </a:solidFill>
                </a:rPr>
                <a:t>Tên tài khoản</a:t>
              </a:r>
            </a:p>
          </p:txBody>
        </p:sp>
        <p:pic>
          <p:nvPicPr>
            <p:cNvPr id="16" name="Picture 15"/>
            <p:cNvPicPr>
              <a:picLocks noChangeAspect="1"/>
            </p:cNvPicPr>
            <p:nvPr/>
          </p:nvPicPr>
          <p:blipFill>
            <a:blip r:embed="rId3"/>
            <a:stretch>
              <a:fillRect/>
            </a:stretch>
          </p:blipFill>
          <p:spPr>
            <a:xfrm>
              <a:off x="2524939" y="4914756"/>
              <a:ext cx="769895" cy="652606"/>
            </a:xfrm>
            <a:prstGeom prst="rect">
              <a:avLst/>
            </a:prstGeom>
          </p:spPr>
        </p:pic>
        <p:pic>
          <p:nvPicPr>
            <p:cNvPr id="17" name="Picture 16"/>
            <p:cNvPicPr>
              <a:picLocks noChangeAspect="1"/>
            </p:cNvPicPr>
            <p:nvPr/>
          </p:nvPicPr>
          <p:blipFill>
            <a:blip r:embed="rId4"/>
            <a:stretch>
              <a:fillRect/>
            </a:stretch>
          </p:blipFill>
          <p:spPr>
            <a:xfrm>
              <a:off x="4403338" y="5059776"/>
              <a:ext cx="364312" cy="416356"/>
            </a:xfrm>
            <a:prstGeom prst="rect">
              <a:avLst/>
            </a:prstGeom>
          </p:spPr>
        </p:pic>
        <p:pic>
          <p:nvPicPr>
            <p:cNvPr id="19" name="Picture 18"/>
            <p:cNvPicPr>
              <a:picLocks noChangeAspect="1"/>
            </p:cNvPicPr>
            <p:nvPr/>
          </p:nvPicPr>
          <p:blipFill>
            <a:blip r:embed="rId5"/>
            <a:stretch>
              <a:fillRect/>
            </a:stretch>
          </p:blipFill>
          <p:spPr>
            <a:xfrm>
              <a:off x="5876154" y="4703202"/>
              <a:ext cx="1107218" cy="1107218"/>
            </a:xfrm>
            <a:prstGeom prst="rect">
              <a:avLst/>
            </a:prstGeom>
          </p:spPr>
        </p:pic>
      </p:grpSp>
    </p:spTree>
    <p:extLst>
      <p:ext uri="{BB962C8B-B14F-4D97-AF65-F5344CB8AC3E}">
        <p14:creationId xmlns:p14="http://schemas.microsoft.com/office/powerpoint/2010/main" val="2091817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25</a:t>
            </a:fld>
            <a:endParaRPr lang="en-US" dirty="0"/>
          </a:p>
        </p:txBody>
      </p:sp>
      <p:sp>
        <p:nvSpPr>
          <p:cNvPr id="4" name="Title 3"/>
          <p:cNvSpPr>
            <a:spLocks noGrp="1"/>
          </p:cNvSpPr>
          <p:nvPr>
            <p:ph type="title"/>
          </p:nvPr>
        </p:nvSpPr>
        <p:spPr/>
        <p:txBody>
          <a:bodyPr/>
          <a:lstStyle/>
          <a:p>
            <a:r>
              <a:rPr lang="vi" dirty="0"/>
              <a:t>mã thông báo</a:t>
            </a:r>
          </a:p>
        </p:txBody>
      </p:sp>
      <p:sp>
        <p:nvSpPr>
          <p:cNvPr id="5" name="Content Placeholder 2"/>
          <p:cNvSpPr txBox="1">
            <a:spLocks/>
          </p:cNvSpPr>
          <p:nvPr/>
        </p:nvSpPr>
        <p:spPr>
          <a:xfrm>
            <a:off x="1752600" y="1454442"/>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vi" dirty="0">
                <a:solidFill>
                  <a:srgbClr val="0070C0"/>
                </a:solidFill>
              </a:rPr>
              <a:t>Các đối tượng vật lý hoặc ảo lưu trữ thông tin xác thực. Các ví dụ phổ biến bao gồm thẻ thông minh, huy hiệu ID và gói dữ liệu.</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637958" y="4419600"/>
            <a:ext cx="5868084" cy="1459733"/>
            <a:chOff x="1751916" y="4419600"/>
            <a:chExt cx="5868084" cy="1459733"/>
          </a:xfrm>
        </p:grpSpPr>
        <p:pic>
          <p:nvPicPr>
            <p:cNvPr id="23554" name="Picture 2" descr="user_1_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600" y="4672545"/>
              <a:ext cx="1190625" cy="828675"/>
            </a:xfrm>
            <a:prstGeom prst="rect">
              <a:avLst/>
            </a:prstGeom>
            <a:noFill/>
            <a:extLst>
              <a:ext uri="{909E8E84-426E-40DD-AFC4-6F175D3DCCD1}">
                <a14:hiddenFill xmlns:a14="http://schemas.microsoft.com/office/drawing/2010/main">
                  <a:solidFill>
                    <a:srgbClr val="FFFFFF"/>
                  </a:solidFill>
                </a14:hiddenFill>
              </a:ext>
            </a:extLst>
          </p:spPr>
        </p:pic>
        <p:sp>
          <p:nvSpPr>
            <p:cNvPr id="10" name="Line 315"/>
            <p:cNvSpPr>
              <a:spLocks noChangeShapeType="1"/>
            </p:cNvSpPr>
            <p:nvPr/>
          </p:nvSpPr>
          <p:spPr bwMode="auto">
            <a:xfrm>
              <a:off x="5219016" y="5086882"/>
              <a:ext cx="498475"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Rounded Rectangle 142"/>
            <p:cNvSpPr/>
            <p:nvPr/>
          </p:nvSpPr>
          <p:spPr>
            <a:xfrm>
              <a:off x="1751916" y="4935668"/>
              <a:ext cx="156729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vi" sz="1300" b="1" kern="0" dirty="0">
                  <a:solidFill>
                    <a:srgbClr val="000000"/>
                  </a:solidFill>
                  <a:latin typeface="Calibri"/>
                  <a:cs typeface="Calibri"/>
                </a:rPr>
                <a:t>Thông tin </a:t>
              </a:r>
              <a:endParaRPr kumimoji="0" lang="en-US" sz="1300" b="1" i="0" u="none" strike="noStrike" kern="0" cap="none" spc="0" normalizeH="0" baseline="0" noProof="0" dirty="0">
                <a:ln>
                  <a:noFill/>
                </a:ln>
                <a:solidFill>
                  <a:srgbClr val="000000"/>
                </a:solidFill>
                <a:effectLst/>
                <a:uLnTx/>
                <a:uFillTx/>
                <a:latin typeface="Calibri"/>
                <a:ea typeface="+mn-ea"/>
                <a:cs typeface="Calibri"/>
              </a:endParaRPr>
            </a:p>
          </p:txBody>
        </p:sp>
        <p:sp>
          <p:nvSpPr>
            <p:cNvPr id="13" name="Rounded Rectangle 142"/>
            <p:cNvSpPr/>
            <p:nvPr/>
          </p:nvSpPr>
          <p:spPr>
            <a:xfrm>
              <a:off x="2440915" y="4443945"/>
              <a:ext cx="884697"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ea typeface="+mn-ea"/>
                  <a:cs typeface="Calibri"/>
                </a:rPr>
                <a:t>GHIM</a:t>
              </a:r>
            </a:p>
          </p:txBody>
        </p:sp>
        <p:sp>
          <p:nvSpPr>
            <p:cNvPr id="14" name="Rounded Rectangle 142"/>
            <p:cNvSpPr/>
            <p:nvPr/>
          </p:nvSpPr>
          <p:spPr>
            <a:xfrm>
              <a:off x="2255128" y="5444070"/>
              <a:ext cx="1070484" cy="330216"/>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vi" sz="1300" b="1" kern="0" dirty="0">
                  <a:solidFill>
                    <a:srgbClr val="000000"/>
                  </a:solidFill>
                  <a:latin typeface="Calibri"/>
                  <a:cs typeface="Calibri"/>
                </a:rPr>
                <a:t>Mật khẩu</a:t>
              </a:r>
              <a:endParaRPr kumimoji="0" lang="en-US" sz="1300" b="1" i="0" u="none" strike="noStrike" kern="0" cap="none" spc="0" normalizeH="0" baseline="0" noProof="0" dirty="0">
                <a:ln>
                  <a:noFill/>
                </a:ln>
                <a:solidFill>
                  <a:srgbClr val="000000"/>
                </a:solidFill>
                <a:effectLst/>
                <a:uLnTx/>
                <a:uFillTx/>
                <a:latin typeface="Calibri"/>
                <a:ea typeface="+mn-ea"/>
                <a:cs typeface="Calibri"/>
              </a:endParaRPr>
            </a:p>
          </p:txBody>
        </p:sp>
        <p:sp>
          <p:nvSpPr>
            <p:cNvPr id="15" name="AutoShape 303"/>
            <p:cNvSpPr>
              <a:spLocks/>
            </p:cNvSpPr>
            <p:nvPr/>
          </p:nvSpPr>
          <p:spPr bwMode="auto">
            <a:xfrm>
              <a:off x="3531936" y="4419600"/>
              <a:ext cx="174625" cy="1381125"/>
            </a:xfrm>
            <a:prstGeom prst="rightBrace">
              <a:avLst>
                <a:gd name="adj1" fmla="val 65909"/>
                <a:gd name="adj2" fmla="val 50000"/>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7" name="Rounded Rectangle 142"/>
            <p:cNvSpPr/>
            <p:nvPr/>
          </p:nvSpPr>
          <p:spPr>
            <a:xfrm>
              <a:off x="6052705" y="4935668"/>
              <a:ext cx="156729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ea typeface="+mn-ea"/>
                  <a:cs typeface="Calibri"/>
                </a:rPr>
                <a:t>Giá trị độc nhất</a:t>
              </a:r>
            </a:p>
          </p:txBody>
        </p:sp>
        <p:sp>
          <p:nvSpPr>
            <p:cNvPr id="18" name="Text Box 307"/>
            <p:cNvSpPr txBox="1">
              <a:spLocks noChangeArrowheads="1"/>
            </p:cNvSpPr>
            <p:nvPr/>
          </p:nvSpPr>
          <p:spPr bwMode="auto">
            <a:xfrm>
              <a:off x="3746681" y="5586945"/>
              <a:ext cx="149066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sz="1300" dirty="0">
                  <a:latin typeface="+mj-lt"/>
                </a:rPr>
                <a:t>Mã thông báo</a:t>
              </a:r>
            </a:p>
          </p:txBody>
        </p:sp>
      </p:grpSp>
      <p:sp>
        <p:nvSpPr>
          <p:cNvPr id="16" name="Content Placeholder 2"/>
          <p:cNvSpPr txBox="1">
            <a:spLocks/>
          </p:cNvSpPr>
          <p:nvPr/>
        </p:nvSpPr>
        <p:spPr>
          <a:xfrm>
            <a:off x="609600" y="2505945"/>
            <a:ext cx="7772400" cy="1227855"/>
          </a:xfrm>
          <a:prstGeom prst="rect">
            <a:avLst/>
          </a:prstGeom>
        </p:spPr>
        <p:txBody>
          <a:bodyPr vert="horz" lIns="91440" tIns="45720" rIns="91440" bIns="45720" rtlCol="0">
            <a:normAutofit lnSpcReduction="10000"/>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Có thể lưu trữ mã PIN, thông tin người dùng và mật khẩu (những gì bạn có).</a:t>
            </a:r>
          </a:p>
          <a:p>
            <a:r>
              <a:rPr lang="vi" dirty="0"/>
              <a:t>Giá trị mã thông báo có thể được tạo để đáp ứng các thách thức của máy chủ xác thực.</a:t>
            </a:r>
          </a:p>
        </p:txBody>
      </p:sp>
    </p:spTree>
    <p:extLst>
      <p:ext uri="{BB962C8B-B14F-4D97-AF65-F5344CB8AC3E}">
        <p14:creationId xmlns:p14="http://schemas.microsoft.com/office/powerpoint/2010/main" val="1369128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26</a:t>
            </a:fld>
            <a:endParaRPr lang="en-US" dirty="0"/>
          </a:p>
        </p:txBody>
      </p:sp>
      <p:sp>
        <p:nvSpPr>
          <p:cNvPr id="4" name="Title 3"/>
          <p:cNvSpPr>
            <a:spLocks noGrp="1"/>
          </p:cNvSpPr>
          <p:nvPr>
            <p:ph type="title"/>
          </p:nvPr>
        </p:nvSpPr>
        <p:spPr/>
        <p:txBody>
          <a:bodyPr/>
          <a:lstStyle/>
          <a:p>
            <a:r>
              <a:rPr lang="vi" dirty="0"/>
              <a:t>sinh trắc học</a:t>
            </a:r>
          </a:p>
        </p:txBody>
      </p:sp>
      <p:sp>
        <p:nvSpPr>
          <p:cNvPr id="5" name="Content Placeholder 2"/>
          <p:cNvSpPr txBox="1">
            <a:spLocks/>
          </p:cNvSpPr>
          <p:nvPr/>
        </p:nvSpPr>
        <p:spPr>
          <a:xfrm>
            <a:off x="1752600" y="1454442"/>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vi" dirty="0">
                <a:solidFill>
                  <a:srgbClr val="0070C0"/>
                </a:solidFill>
              </a:rPr>
              <a:t>Các lược đồ xác thực dựa trên việc xác định các cá nhân theo các đặc điểm vật lý của họ.</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
          </p:nvPr>
        </p:nvSpPr>
        <p:spPr>
          <a:xfrm>
            <a:off x="609599" y="2478875"/>
            <a:ext cx="8192475" cy="1902626"/>
          </a:xfrm>
        </p:spPr>
        <p:txBody>
          <a:bodyPr/>
          <a:lstStyle/>
          <a:p>
            <a:r>
              <a:rPr lang="vi" dirty="0"/>
              <a:t>máy quét dấu vân tay</a:t>
            </a:r>
          </a:p>
          <a:p>
            <a:r>
              <a:rPr lang="vi" dirty="0"/>
              <a:t>máy quét võng mạc</a:t>
            </a:r>
          </a:p>
          <a:p>
            <a:r>
              <a:rPr lang="vi" dirty="0"/>
              <a:t>Máy quét hình học bằng tay</a:t>
            </a:r>
          </a:p>
          <a:p>
            <a:r>
              <a:rPr lang="vi" dirty="0"/>
              <a:t>Phần mềm nhận dạng giọng nói</a:t>
            </a:r>
          </a:p>
          <a:p>
            <a:r>
              <a:rPr lang="vi" dirty="0"/>
              <a:t>Phần mềm nhận dạng khuôn mặt</a:t>
            </a:r>
          </a:p>
        </p:txBody>
      </p:sp>
      <p:grpSp>
        <p:nvGrpSpPr>
          <p:cNvPr id="20" name="Group 19"/>
          <p:cNvGrpSpPr/>
          <p:nvPr/>
        </p:nvGrpSpPr>
        <p:grpSpPr>
          <a:xfrm>
            <a:off x="1906451" y="4729023"/>
            <a:ext cx="5331099" cy="1549827"/>
            <a:chOff x="1320053" y="4729023"/>
            <a:chExt cx="5331099" cy="1549827"/>
          </a:xfrm>
        </p:grpSpPr>
        <p:sp>
          <p:nvSpPr>
            <p:cNvPr id="7" name="Line 8"/>
            <p:cNvSpPr>
              <a:spLocks noChangeShapeType="1"/>
            </p:cNvSpPr>
            <p:nvPr/>
          </p:nvSpPr>
          <p:spPr bwMode="auto">
            <a:xfrm>
              <a:off x="2898775" y="5386387"/>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8" name="Line 9"/>
            <p:cNvSpPr>
              <a:spLocks noChangeShapeType="1"/>
            </p:cNvSpPr>
            <p:nvPr/>
          </p:nvSpPr>
          <p:spPr bwMode="auto">
            <a:xfrm>
              <a:off x="4905375" y="5386387"/>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9" name="Text Box 307"/>
            <p:cNvSpPr txBox="1">
              <a:spLocks noChangeArrowheads="1"/>
            </p:cNvSpPr>
            <p:nvPr/>
          </p:nvSpPr>
          <p:spPr bwMode="auto">
            <a:xfrm>
              <a:off x="3470275" y="5986462"/>
              <a:ext cx="189706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sz="1300" dirty="0">
                  <a:latin typeface="+mj-lt"/>
                </a:rPr>
                <a:t>Máy quét dấu vân tay</a:t>
              </a:r>
            </a:p>
          </p:txBody>
        </p:sp>
        <p:pic>
          <p:nvPicPr>
            <p:cNvPr id="11" name="Picture 10" descr="D:\content\A+\new icons\user_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0053" y="4754562"/>
              <a:ext cx="985412" cy="934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86363" y="4886325"/>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D:\content\093022\fingerprint_scann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9238" y="4905375"/>
              <a:ext cx="747712"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6"/>
            <a:stretch>
              <a:fillRect/>
            </a:stretch>
          </p:blipFill>
          <p:spPr>
            <a:xfrm>
              <a:off x="5965826" y="4729023"/>
              <a:ext cx="685326" cy="985985"/>
            </a:xfrm>
            <a:prstGeom prst="rect">
              <a:avLst/>
            </a:prstGeom>
          </p:spPr>
        </p:pic>
        <p:pic>
          <p:nvPicPr>
            <p:cNvPr id="19" name="Picture 18"/>
            <p:cNvPicPr>
              <a:picLocks noChangeAspect="1"/>
            </p:cNvPicPr>
            <p:nvPr/>
          </p:nvPicPr>
          <p:blipFill>
            <a:blip r:embed="rId7"/>
            <a:stretch>
              <a:fillRect/>
            </a:stretch>
          </p:blipFill>
          <p:spPr>
            <a:xfrm>
              <a:off x="2238565" y="5081545"/>
              <a:ext cx="706608" cy="598961"/>
            </a:xfrm>
            <a:prstGeom prst="rect">
              <a:avLst/>
            </a:prstGeom>
          </p:spPr>
        </p:pic>
      </p:grpSp>
    </p:spTree>
    <p:extLst>
      <p:ext uri="{BB962C8B-B14F-4D97-AF65-F5344CB8AC3E}">
        <p14:creationId xmlns:p14="http://schemas.microsoft.com/office/powerpoint/2010/main" val="2578192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27</a:t>
            </a:fld>
            <a:endParaRPr lang="en-US" dirty="0"/>
          </a:p>
        </p:txBody>
      </p:sp>
      <p:sp>
        <p:nvSpPr>
          <p:cNvPr id="3" name="Content Placeholder 2"/>
          <p:cNvSpPr>
            <a:spLocks noGrp="1"/>
          </p:cNvSpPr>
          <p:nvPr>
            <p:ph idx="1"/>
          </p:nvPr>
        </p:nvSpPr>
        <p:spPr>
          <a:xfrm>
            <a:off x="609599" y="2362200"/>
            <a:ext cx="8148359" cy="2133600"/>
          </a:xfrm>
        </p:spPr>
        <p:txBody>
          <a:bodyPr/>
          <a:lstStyle/>
          <a:p>
            <a:r>
              <a:rPr lang="vi" dirty="0"/>
              <a:t>Hiệp hội các địa chỉ đường phố với:</a:t>
            </a:r>
          </a:p>
          <a:p>
            <a:pPr lvl="1"/>
            <a:r>
              <a:rPr lang="vi" dirty="0"/>
              <a:t>Các địa chỉ IP</a:t>
            </a:r>
          </a:p>
          <a:p>
            <a:pPr lvl="1"/>
            <a:r>
              <a:rPr lang="vi" dirty="0"/>
              <a:t>Hệ thống định vị Wi-Fi</a:t>
            </a:r>
          </a:p>
          <a:p>
            <a:pPr lvl="1"/>
            <a:r>
              <a:rPr lang="vi" dirty="0"/>
              <a:t>tọa độ GPS</a:t>
            </a:r>
          </a:p>
          <a:p>
            <a:r>
              <a:rPr lang="vi" dirty="0"/>
              <a:t>Yêu cầu xác thực từ các địa điểm đã được phê duyệt được cấp.</a:t>
            </a:r>
          </a:p>
        </p:txBody>
      </p:sp>
      <p:sp>
        <p:nvSpPr>
          <p:cNvPr id="4" name="Title 3"/>
          <p:cNvSpPr>
            <a:spLocks noGrp="1"/>
          </p:cNvSpPr>
          <p:nvPr>
            <p:ph type="title"/>
          </p:nvPr>
        </p:nvSpPr>
        <p:spPr/>
        <p:txBody>
          <a:bodyPr/>
          <a:lstStyle/>
          <a:p>
            <a:r>
              <a:rPr lang="vi" dirty="0"/>
              <a:t>định vị địa lý</a:t>
            </a:r>
          </a:p>
        </p:txBody>
      </p:sp>
      <p:sp>
        <p:nvSpPr>
          <p:cNvPr id="5" name="Content Placeholder 2"/>
          <p:cNvSpPr txBox="1">
            <a:spLocks/>
          </p:cNvSpPr>
          <p:nvPr/>
        </p:nvSpPr>
        <p:spPr>
          <a:xfrm>
            <a:off x="1752600" y="1454442"/>
            <a:ext cx="6973275" cy="82599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dirty="0">
                <a:solidFill>
                  <a:srgbClr val="0070C0"/>
                </a:solidFill>
              </a:rPr>
              <a:t>Quá trình xác định vị trí địa lý của một đối tượng.</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2486604" y="4127398"/>
            <a:ext cx="4170793" cy="2335153"/>
            <a:chOff x="2182552" y="3965473"/>
            <a:chExt cx="4170793" cy="2335153"/>
          </a:xfrm>
        </p:grpSpPr>
        <p:pic>
          <p:nvPicPr>
            <p:cNvPr id="9" name="Picture 8"/>
            <p:cNvPicPr>
              <a:picLocks noChangeAspect="1"/>
            </p:cNvPicPr>
            <p:nvPr/>
          </p:nvPicPr>
          <p:blipFill>
            <a:blip r:embed="rId3"/>
            <a:stretch>
              <a:fillRect/>
            </a:stretch>
          </p:blipFill>
          <p:spPr>
            <a:xfrm>
              <a:off x="4038600" y="4953000"/>
              <a:ext cx="1006512" cy="517635"/>
            </a:xfrm>
            <a:prstGeom prst="rect">
              <a:avLst/>
            </a:prstGeom>
          </p:spPr>
        </p:pic>
        <p:pic>
          <p:nvPicPr>
            <p:cNvPr id="11" name="Picture 10"/>
            <p:cNvPicPr>
              <a:picLocks noChangeAspect="1"/>
            </p:cNvPicPr>
            <p:nvPr/>
          </p:nvPicPr>
          <p:blipFill>
            <a:blip r:embed="rId4"/>
            <a:stretch>
              <a:fillRect/>
            </a:stretch>
          </p:blipFill>
          <p:spPr>
            <a:xfrm>
              <a:off x="4419600" y="4876800"/>
              <a:ext cx="307861" cy="745710"/>
            </a:xfrm>
            <a:prstGeom prst="rect">
              <a:avLst/>
            </a:prstGeom>
          </p:spPr>
        </p:pic>
        <p:pic>
          <p:nvPicPr>
            <p:cNvPr id="12"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39237" y="4340966"/>
              <a:ext cx="270959" cy="30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6"/>
            <a:stretch>
              <a:fillRect/>
            </a:stretch>
          </p:blipFill>
          <p:spPr>
            <a:xfrm>
              <a:off x="5239237" y="5771835"/>
              <a:ext cx="282570" cy="282570"/>
            </a:xfrm>
            <a:prstGeom prst="rect">
              <a:avLst/>
            </a:prstGeom>
          </p:spPr>
        </p:pic>
        <p:pic>
          <p:nvPicPr>
            <p:cNvPr id="15" name="Picture 14"/>
            <p:cNvPicPr>
              <a:picLocks noChangeAspect="1"/>
            </p:cNvPicPr>
            <p:nvPr/>
          </p:nvPicPr>
          <p:blipFill>
            <a:blip r:embed="rId7"/>
            <a:stretch>
              <a:fillRect/>
            </a:stretch>
          </p:blipFill>
          <p:spPr>
            <a:xfrm>
              <a:off x="5743575" y="4190525"/>
              <a:ext cx="609770" cy="609770"/>
            </a:xfrm>
            <a:prstGeom prst="rect">
              <a:avLst/>
            </a:prstGeom>
          </p:spPr>
        </p:pic>
        <p:pic>
          <p:nvPicPr>
            <p:cNvPr id="17" name="Picture 16"/>
            <p:cNvPicPr>
              <a:picLocks noChangeAspect="1"/>
            </p:cNvPicPr>
            <p:nvPr/>
          </p:nvPicPr>
          <p:blipFill>
            <a:blip r:embed="rId8"/>
            <a:stretch>
              <a:fillRect/>
            </a:stretch>
          </p:blipFill>
          <p:spPr>
            <a:xfrm>
              <a:off x="2895600" y="5646335"/>
              <a:ext cx="533570" cy="533570"/>
            </a:xfrm>
            <a:prstGeom prst="rect">
              <a:avLst/>
            </a:prstGeom>
          </p:spPr>
        </p:pic>
        <p:pic>
          <p:nvPicPr>
            <p:cNvPr id="18" name="Picture 17"/>
            <p:cNvPicPr>
              <a:picLocks noChangeAspect="1"/>
            </p:cNvPicPr>
            <p:nvPr/>
          </p:nvPicPr>
          <p:blipFill>
            <a:blip r:embed="rId8"/>
            <a:stretch>
              <a:fillRect/>
            </a:stretch>
          </p:blipFill>
          <p:spPr>
            <a:xfrm>
              <a:off x="2895515" y="4147186"/>
              <a:ext cx="533570" cy="533570"/>
            </a:xfrm>
            <a:prstGeom prst="rect">
              <a:avLst/>
            </a:prstGeom>
          </p:spPr>
        </p:pic>
        <p:cxnSp>
          <p:nvCxnSpPr>
            <p:cNvPr id="20" name="Straight Connector 19"/>
            <p:cNvCxnSpPr/>
            <p:nvPr/>
          </p:nvCxnSpPr>
          <p:spPr>
            <a:xfrm>
              <a:off x="3349625" y="4451350"/>
              <a:ext cx="765175" cy="50165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349625" y="5470635"/>
              <a:ext cx="765175" cy="50165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612776" y="4702175"/>
              <a:ext cx="0" cy="1019285"/>
            </a:xfrm>
            <a:prstGeom prst="straightConnector1">
              <a:avLst/>
            </a:prstGeom>
            <a:ln w="190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9"/>
            <a:stretch>
              <a:fillRect/>
            </a:stretch>
          </p:blipFill>
          <p:spPr>
            <a:xfrm>
              <a:off x="2229122" y="5502011"/>
              <a:ext cx="685800" cy="650371"/>
            </a:xfrm>
            <a:prstGeom prst="rect">
              <a:avLst/>
            </a:prstGeom>
          </p:spPr>
        </p:pic>
        <p:pic>
          <p:nvPicPr>
            <p:cNvPr id="29" name="Picture 28"/>
            <p:cNvPicPr>
              <a:picLocks noChangeAspect="1"/>
            </p:cNvPicPr>
            <p:nvPr/>
          </p:nvPicPr>
          <p:blipFill>
            <a:blip r:embed="rId10"/>
            <a:stretch>
              <a:fillRect/>
            </a:stretch>
          </p:blipFill>
          <p:spPr>
            <a:xfrm>
              <a:off x="2182552" y="3965473"/>
              <a:ext cx="732370" cy="683725"/>
            </a:xfrm>
            <a:prstGeom prst="rect">
              <a:avLst/>
            </a:prstGeom>
          </p:spPr>
        </p:pic>
        <p:sp>
          <p:nvSpPr>
            <p:cNvPr id="30" name="Oval 29"/>
            <p:cNvSpPr/>
            <p:nvPr/>
          </p:nvSpPr>
          <p:spPr>
            <a:xfrm>
              <a:off x="3567056" y="4575492"/>
              <a:ext cx="91440" cy="91440"/>
            </a:xfrm>
            <a:prstGeom prst="ellipse">
              <a:avLst/>
            </a:prstGeom>
            <a:solidFill>
              <a:srgbClr val="92D050"/>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1" name="Oval 30"/>
            <p:cNvSpPr/>
            <p:nvPr/>
          </p:nvSpPr>
          <p:spPr>
            <a:xfrm>
              <a:off x="3567056" y="5756703"/>
              <a:ext cx="91440" cy="91440"/>
            </a:xfrm>
            <a:prstGeom prst="ellipse">
              <a:avLst/>
            </a:prstGeom>
            <a:solidFill>
              <a:srgbClr val="92D050"/>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2" name="Rounded Rectangle 51"/>
            <p:cNvSpPr/>
            <p:nvPr/>
          </p:nvSpPr>
          <p:spPr>
            <a:xfrm>
              <a:off x="2914922" y="5034114"/>
              <a:ext cx="1035712" cy="364055"/>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 sz="1000" b="1" i="0" u="none" strike="noStrike" kern="0" cap="none" spc="0" normalizeH="0" baseline="0" noProof="0" dirty="0">
                  <a:ln>
                    <a:noFill/>
                  </a:ln>
                  <a:solidFill>
                    <a:srgbClr val="000000"/>
                  </a:solidFill>
                  <a:effectLst/>
                  <a:uLnTx/>
                  <a:uFillTx/>
                  <a:latin typeface="Calibri"/>
                  <a:ea typeface="+mn-ea"/>
                  <a:cs typeface="Calibri"/>
                </a:rPr>
                <a:t>Yêu cầu xác thực</a:t>
              </a:r>
            </a:p>
          </p:txBody>
        </p:sp>
        <p:sp>
          <p:nvSpPr>
            <p:cNvPr id="33" name="TextBox 32"/>
            <p:cNvSpPr txBox="1"/>
            <p:nvPr/>
          </p:nvSpPr>
          <p:spPr>
            <a:xfrm>
              <a:off x="4128297" y="5427196"/>
              <a:ext cx="824652" cy="400110"/>
            </a:xfrm>
            <a:prstGeom prst="rect">
              <a:avLst/>
            </a:prstGeom>
            <a:noFill/>
          </p:spPr>
          <p:txBody>
            <a:bodyPr wrap="square" rtlCol="0">
              <a:spAutoFit/>
            </a:bodyPr>
            <a:lstStyle/>
            <a:p>
              <a:pPr algn="ctr"/>
              <a:r>
                <a:rPr lang="vi" sz="1000" b="1" dirty="0"/>
                <a:t>Vị trí được phê duyệt</a:t>
              </a:r>
            </a:p>
          </p:txBody>
        </p:sp>
        <p:cxnSp>
          <p:nvCxnSpPr>
            <p:cNvPr id="35" name="Straight Arrow Connector 34"/>
            <p:cNvCxnSpPr/>
            <p:nvPr/>
          </p:nvCxnSpPr>
          <p:spPr>
            <a:xfrm>
              <a:off x="4952949" y="5470635"/>
              <a:ext cx="286288" cy="286068"/>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4972408" y="4666932"/>
              <a:ext cx="286288" cy="286068"/>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5481621" y="4495410"/>
              <a:ext cx="357204" cy="39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653738" y="6054405"/>
              <a:ext cx="1441955" cy="246221"/>
            </a:xfrm>
            <a:prstGeom prst="rect">
              <a:avLst/>
            </a:prstGeom>
            <a:noFill/>
          </p:spPr>
          <p:txBody>
            <a:bodyPr wrap="square" rtlCol="0">
              <a:spAutoFit/>
            </a:bodyPr>
            <a:lstStyle/>
            <a:p>
              <a:pPr algn="ctr"/>
              <a:r>
                <a:rPr lang="vi" sz="1000" b="1" dirty="0"/>
                <a:t>xác thực bị từ chối</a:t>
              </a:r>
            </a:p>
          </p:txBody>
        </p:sp>
        <p:sp>
          <p:nvSpPr>
            <p:cNvPr id="40" name="TextBox 39"/>
            <p:cNvSpPr txBox="1"/>
            <p:nvPr/>
          </p:nvSpPr>
          <p:spPr>
            <a:xfrm>
              <a:off x="4601111" y="3968386"/>
              <a:ext cx="1547207" cy="246221"/>
            </a:xfrm>
            <a:prstGeom prst="rect">
              <a:avLst/>
            </a:prstGeom>
            <a:noFill/>
          </p:spPr>
          <p:txBody>
            <a:bodyPr wrap="square" rtlCol="0">
              <a:spAutoFit/>
            </a:bodyPr>
            <a:lstStyle/>
            <a:p>
              <a:pPr algn="ctr"/>
              <a:r>
                <a:rPr lang="vi" sz="1000" b="1" dirty="0"/>
                <a:t>Xác thực đã được phê duyệt</a:t>
              </a:r>
            </a:p>
          </p:txBody>
        </p:sp>
      </p:grpSp>
    </p:spTree>
    <p:extLst>
      <p:ext uri="{BB962C8B-B14F-4D97-AF65-F5344CB8AC3E}">
        <p14:creationId xmlns:p14="http://schemas.microsoft.com/office/powerpoint/2010/main" val="737881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28</a:t>
            </a:fld>
            <a:endParaRPr lang="en-US" dirty="0"/>
          </a:p>
        </p:txBody>
      </p:sp>
      <p:sp>
        <p:nvSpPr>
          <p:cNvPr id="4" name="Title 3"/>
          <p:cNvSpPr>
            <a:spLocks noGrp="1"/>
          </p:cNvSpPr>
          <p:nvPr>
            <p:ph type="title"/>
          </p:nvPr>
        </p:nvSpPr>
        <p:spPr/>
        <p:txBody>
          <a:bodyPr/>
          <a:lstStyle/>
          <a:p>
            <a:r>
              <a:rPr lang="vi" dirty="0"/>
              <a:t>Xác thực tổ hợp phím</a:t>
            </a:r>
          </a:p>
        </p:txBody>
      </p:sp>
      <p:sp>
        <p:nvSpPr>
          <p:cNvPr id="16" name="Content Placeholder 2"/>
          <p:cNvSpPr txBox="1">
            <a:spLocks/>
          </p:cNvSpPr>
          <p:nvPr/>
        </p:nvSpPr>
        <p:spPr>
          <a:xfrm>
            <a:off x="1752600" y="1454442"/>
            <a:ext cx="6973275" cy="98395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dirty="0">
                <a:solidFill>
                  <a:srgbClr val="0070C0"/>
                </a:solidFill>
              </a:rPr>
              <a:t>Một loại xác thực dựa trên thông tin chi tiết mô tả chính xác thời điểm nhấn và nhả phím khi ai đó nhập thông tin vào máy tính hoặc thiết bị điện tử khác.</a:t>
            </a:r>
          </a:p>
        </p:txBody>
      </p:sp>
      <p:pic>
        <p:nvPicPr>
          <p:cNvPr id="17"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p:cNvSpPr txBox="1">
            <a:spLocks/>
          </p:cNvSpPr>
          <p:nvPr/>
        </p:nvSpPr>
        <p:spPr>
          <a:xfrm>
            <a:off x="609600" y="2505945"/>
            <a:ext cx="7772400" cy="1773975"/>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Sử dụng xu hướng đánh máy cá nhân của bạn (những gì bạn làm).</a:t>
            </a:r>
          </a:p>
          <a:p>
            <a:r>
              <a:rPr lang="vi" dirty="0"/>
              <a:t>Ghi lại và lưu trữ đánh máy của bạn cho mục đích so sánh.</a:t>
            </a:r>
          </a:p>
          <a:p>
            <a:r>
              <a:rPr lang="vi" dirty="0"/>
              <a:t>Trình ghi lại thao tác gõ phím và các chỉ số khác được thu thập để tạo ra một kiểu gõ phím duy nhất cho người dùng.</a:t>
            </a:r>
          </a:p>
        </p:txBody>
      </p:sp>
      <p:grpSp>
        <p:nvGrpSpPr>
          <p:cNvPr id="29" name="Group 28"/>
          <p:cNvGrpSpPr/>
          <p:nvPr/>
        </p:nvGrpSpPr>
        <p:grpSpPr>
          <a:xfrm>
            <a:off x="940113" y="3999465"/>
            <a:ext cx="7263775" cy="2359518"/>
            <a:chOff x="1219200" y="3999465"/>
            <a:chExt cx="7263775" cy="2359518"/>
          </a:xfrm>
        </p:grpSpPr>
        <p:pic>
          <p:nvPicPr>
            <p:cNvPr id="5" name="Picture 4"/>
            <p:cNvPicPr>
              <a:picLocks noChangeAspect="1"/>
            </p:cNvPicPr>
            <p:nvPr/>
          </p:nvPicPr>
          <p:blipFill>
            <a:blip r:embed="rId3"/>
            <a:stretch>
              <a:fillRect/>
            </a:stretch>
          </p:blipFill>
          <p:spPr>
            <a:xfrm>
              <a:off x="1219200" y="3999465"/>
              <a:ext cx="1617063" cy="1533525"/>
            </a:xfrm>
            <a:prstGeom prst="rect">
              <a:avLst/>
            </a:prstGeom>
          </p:spPr>
        </p:pic>
        <p:pic>
          <p:nvPicPr>
            <p:cNvPr id="7" name="Picture 6"/>
            <p:cNvPicPr>
              <a:picLocks noChangeAspect="1"/>
            </p:cNvPicPr>
            <p:nvPr/>
          </p:nvPicPr>
          <p:blipFill>
            <a:blip r:embed="rId4"/>
            <a:stretch>
              <a:fillRect/>
            </a:stretch>
          </p:blipFill>
          <p:spPr>
            <a:xfrm>
              <a:off x="2743200" y="4628566"/>
              <a:ext cx="1066970" cy="904424"/>
            </a:xfrm>
            <a:prstGeom prst="rect">
              <a:avLst/>
            </a:prstGeom>
          </p:spPr>
        </p:pic>
        <p:pic>
          <p:nvPicPr>
            <p:cNvPr id="9" name="Picture 8"/>
            <p:cNvPicPr>
              <a:picLocks noChangeAspect="1"/>
            </p:cNvPicPr>
            <p:nvPr/>
          </p:nvPicPr>
          <p:blipFill>
            <a:blip r:embed="rId5"/>
            <a:stretch>
              <a:fillRect/>
            </a:stretch>
          </p:blipFill>
          <p:spPr>
            <a:xfrm>
              <a:off x="1752600" y="5659471"/>
              <a:ext cx="1702788" cy="444330"/>
            </a:xfrm>
            <a:prstGeom prst="rect">
              <a:avLst/>
            </a:prstGeom>
          </p:spPr>
        </p:pic>
        <p:grpSp>
          <p:nvGrpSpPr>
            <p:cNvPr id="14" name="Group 13"/>
            <p:cNvGrpSpPr>
              <a:grpSpLocks noChangeAspect="1"/>
            </p:cNvGrpSpPr>
            <p:nvPr/>
          </p:nvGrpSpPr>
          <p:grpSpPr>
            <a:xfrm>
              <a:off x="4979388" y="4279920"/>
              <a:ext cx="1590549" cy="1438173"/>
              <a:chOff x="4724399" y="4094817"/>
              <a:chExt cx="1766889" cy="1597620"/>
            </a:xfrm>
          </p:grpSpPr>
          <p:pic>
            <p:nvPicPr>
              <p:cNvPr id="13" name="Picture 12"/>
              <p:cNvPicPr>
                <a:picLocks noChangeAspect="1"/>
              </p:cNvPicPr>
              <p:nvPr/>
            </p:nvPicPr>
            <p:blipFill>
              <a:blip r:embed="rId6"/>
              <a:stretch>
                <a:fillRect/>
              </a:stretch>
            </p:blipFill>
            <p:spPr>
              <a:xfrm>
                <a:off x="4724399" y="4094817"/>
                <a:ext cx="1459962" cy="1457223"/>
              </a:xfrm>
              <a:prstGeom prst="rect">
                <a:avLst/>
              </a:prstGeom>
            </p:spPr>
          </p:pic>
          <p:pic>
            <p:nvPicPr>
              <p:cNvPr id="11" name="Picture 10"/>
              <p:cNvPicPr>
                <a:picLocks noChangeAspect="1"/>
              </p:cNvPicPr>
              <p:nvPr/>
            </p:nvPicPr>
            <p:blipFill>
              <a:blip r:embed="rId7"/>
              <a:stretch>
                <a:fillRect/>
              </a:stretch>
            </p:blipFill>
            <p:spPr>
              <a:xfrm>
                <a:off x="4979388" y="4754804"/>
                <a:ext cx="1511900" cy="937633"/>
              </a:xfrm>
              <a:prstGeom prst="rect">
                <a:avLst/>
              </a:prstGeom>
            </p:spPr>
          </p:pic>
        </p:grpSp>
        <p:pic>
          <p:nvPicPr>
            <p:cNvPr id="20" name="Picture 19"/>
            <p:cNvPicPr>
              <a:picLocks noChangeAspect="1"/>
            </p:cNvPicPr>
            <p:nvPr/>
          </p:nvPicPr>
          <p:blipFill>
            <a:blip r:embed="rId8"/>
            <a:stretch>
              <a:fillRect/>
            </a:stretch>
          </p:blipFill>
          <p:spPr>
            <a:xfrm>
              <a:off x="7554672" y="4279920"/>
              <a:ext cx="928303" cy="1335558"/>
            </a:xfrm>
            <a:prstGeom prst="rect">
              <a:avLst/>
            </a:prstGeom>
          </p:spPr>
        </p:pic>
        <p:cxnSp>
          <p:nvCxnSpPr>
            <p:cNvPr id="22" name="Straight Arrow Connector 21"/>
            <p:cNvCxnSpPr/>
            <p:nvPr/>
          </p:nvCxnSpPr>
          <p:spPr>
            <a:xfrm>
              <a:off x="3791120" y="5080778"/>
              <a:ext cx="116921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6350792" y="5065681"/>
              <a:ext cx="116921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9"/>
            <a:stretch>
              <a:fillRect/>
            </a:stretch>
          </p:blipFill>
          <p:spPr>
            <a:xfrm>
              <a:off x="6735376" y="4728624"/>
              <a:ext cx="400050" cy="457200"/>
            </a:xfrm>
            <a:prstGeom prst="rect">
              <a:avLst/>
            </a:prstGeom>
          </p:spPr>
        </p:pic>
        <p:sp>
          <p:nvSpPr>
            <p:cNvPr id="28" name="Text Box 307"/>
            <p:cNvSpPr txBox="1">
              <a:spLocks noChangeArrowheads="1"/>
            </p:cNvSpPr>
            <p:nvPr/>
          </p:nvSpPr>
          <p:spPr bwMode="auto">
            <a:xfrm>
              <a:off x="4891184" y="5866540"/>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cs typeface="Calibri"/>
                </a:rPr>
                <a:t>Trình phát hiện kiểu gõ phím</a:t>
              </a:r>
            </a:p>
          </p:txBody>
        </p:sp>
      </p:grpSp>
    </p:spTree>
    <p:extLst>
      <p:ext uri="{BB962C8B-B14F-4D97-AF65-F5344CB8AC3E}">
        <p14:creationId xmlns:p14="http://schemas.microsoft.com/office/powerpoint/2010/main" val="3073134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29</a:t>
            </a:fld>
            <a:endParaRPr lang="en-US" dirty="0"/>
          </a:p>
        </p:txBody>
      </p:sp>
      <p:sp>
        <p:nvSpPr>
          <p:cNvPr id="4" name="Title 3"/>
          <p:cNvSpPr>
            <a:spLocks noGrp="1"/>
          </p:cNvSpPr>
          <p:nvPr>
            <p:ph type="title"/>
          </p:nvPr>
        </p:nvSpPr>
        <p:spPr/>
        <p:txBody>
          <a:bodyPr/>
          <a:lstStyle/>
          <a:p>
            <a:r>
              <a:rPr lang="vi" dirty="0"/>
              <a:t>Xác thực đa yếu tố</a:t>
            </a:r>
          </a:p>
        </p:txBody>
      </p:sp>
      <p:sp>
        <p:nvSpPr>
          <p:cNvPr id="18" name="Content Placeholder 2"/>
          <p:cNvSpPr txBox="1">
            <a:spLocks/>
          </p:cNvSpPr>
          <p:nvPr/>
        </p:nvSpPr>
        <p:spPr>
          <a:xfrm>
            <a:off x="1752600" y="1454442"/>
            <a:ext cx="6973275" cy="98395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dirty="0">
                <a:solidFill>
                  <a:srgbClr val="0070C0"/>
                </a:solidFill>
              </a:rPr>
              <a:t>Sơ đồ xác thực yêu cầu xác thực hai hoặc nhiều yếu tố xác thực riêng biệt.</a:t>
            </a:r>
          </a:p>
        </p:txBody>
      </p:sp>
      <p:pic>
        <p:nvPicPr>
          <p:cNvPr id="19"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p:cNvSpPr txBox="1">
            <a:spLocks/>
          </p:cNvSpPr>
          <p:nvPr/>
        </p:nvSpPr>
        <p:spPr>
          <a:xfrm>
            <a:off x="609600" y="2505945"/>
            <a:ext cx="7772400" cy="1773975"/>
          </a:xfrm>
          <a:prstGeom prst="rect">
            <a:avLst/>
          </a:prstGeom>
        </p:spPr>
        <p:txBody>
          <a:bodyPr vert="horz" lIns="91440" tIns="45720" rIns="91440" bIns="45720" rtlCol="0">
            <a:normAutofit lnSpcReduction="10000"/>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Thẻ ghi nợ ngân hàng: thẻ (mã thông báo) và mã PIN (mật khẩu).</a:t>
            </a:r>
          </a:p>
          <a:p>
            <a:pPr lvl="1"/>
            <a:r>
              <a:rPr lang="vi" dirty="0"/>
              <a:t>Một số thẻ chip có thể không đa yếu tố nếu bạn không phải nhập mã PIN.</a:t>
            </a:r>
          </a:p>
          <a:p>
            <a:r>
              <a:rPr lang="vi" dirty="0"/>
              <a:t>Ứng dụng xác thực cho email hoặc các ứng dụng khác.</a:t>
            </a:r>
          </a:p>
          <a:p>
            <a:pPr lvl="1"/>
            <a:r>
              <a:rPr lang="vi" dirty="0"/>
              <a:t>Nhập mã xác thực từ tin nhắn văn bản như một phần của quá trình đăng nhập vào email hoặc ứng dụng khác.</a:t>
            </a:r>
          </a:p>
          <a:p>
            <a:r>
              <a:rPr lang="vi" dirty="0"/>
              <a:t>Hãy chắc chắn rằng các yếu tố khác nhau!</a:t>
            </a:r>
          </a:p>
          <a:p>
            <a:endParaRPr lang="en-US" dirty="0"/>
          </a:p>
        </p:txBody>
      </p:sp>
      <p:grpSp>
        <p:nvGrpSpPr>
          <p:cNvPr id="7" name="Group 6"/>
          <p:cNvGrpSpPr/>
          <p:nvPr/>
        </p:nvGrpSpPr>
        <p:grpSpPr>
          <a:xfrm>
            <a:off x="1896122" y="4505427"/>
            <a:ext cx="5351756" cy="1786124"/>
            <a:chOff x="1905000" y="4505427"/>
            <a:chExt cx="5351756" cy="1786124"/>
          </a:xfrm>
        </p:grpSpPr>
        <p:grpSp>
          <p:nvGrpSpPr>
            <p:cNvPr id="8" name="Group 7"/>
            <p:cNvGrpSpPr/>
            <p:nvPr/>
          </p:nvGrpSpPr>
          <p:grpSpPr>
            <a:xfrm>
              <a:off x="1905000" y="4505427"/>
              <a:ext cx="5351756" cy="1595812"/>
              <a:chOff x="1631616" y="4347788"/>
              <a:chExt cx="5351756" cy="1595812"/>
            </a:xfrm>
          </p:grpSpPr>
          <p:cxnSp>
            <p:nvCxnSpPr>
              <p:cNvPr id="9" name="Straight Arrow Connector 11"/>
              <p:cNvCxnSpPr>
                <a:cxnSpLocks noChangeShapeType="1"/>
              </p:cNvCxnSpPr>
              <p:nvPr/>
            </p:nvCxnSpPr>
            <p:spPr bwMode="auto">
              <a:xfrm flipV="1">
                <a:off x="3070225" y="5328761"/>
                <a:ext cx="1228391" cy="0"/>
              </a:xfrm>
              <a:prstGeom prst="straightConnector1">
                <a:avLst/>
              </a:prstGeom>
              <a:noFill/>
              <a:ln w="28575" algn="ctr">
                <a:solidFill>
                  <a:schemeClr val="tx1"/>
                </a:solidFill>
                <a:round/>
                <a:headEnd/>
                <a:tailEnd type="triangle"/>
              </a:ln>
              <a:extLst>
                <a:ext uri="{909E8E84-426E-40DD-AFC4-6F175D3DCCD1}">
                  <a14:hiddenFill xmlns:a14="http://schemas.microsoft.com/office/drawing/2010/main">
                    <a:noFill/>
                  </a14:hiddenFill>
                </a:ext>
              </a:extLst>
            </p:spPr>
          </p:cxnSp>
          <p:pic>
            <p:nvPicPr>
              <p:cNvPr id="10" name="Picture 9" descr="D:\content\A+\new icons\user_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1616" y="4703202"/>
                <a:ext cx="9350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3"/>
              <p:cNvSpPr/>
              <p:nvPr/>
            </p:nvSpPr>
            <p:spPr>
              <a:xfrm>
                <a:off x="2171700" y="4347788"/>
                <a:ext cx="1476375" cy="2746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vi" sz="1100" b="1" dirty="0">
                    <a:solidFill>
                      <a:schemeClr val="tx1"/>
                    </a:solidFill>
                  </a:rPr>
                  <a:t>Mật khẩu</a:t>
                </a:r>
              </a:p>
            </p:txBody>
          </p:sp>
          <p:sp>
            <p:nvSpPr>
              <p:cNvPr id="12" name="Rounded Rectangle 14"/>
              <p:cNvSpPr/>
              <p:nvPr/>
            </p:nvSpPr>
            <p:spPr>
              <a:xfrm>
                <a:off x="2171700" y="5668962"/>
                <a:ext cx="1476375" cy="27463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vi" sz="1100" b="1" dirty="0">
                    <a:solidFill>
                      <a:schemeClr val="tx1"/>
                    </a:solidFill>
                  </a:rPr>
                  <a:t>chứng minh thư</a:t>
                </a:r>
              </a:p>
            </p:txBody>
          </p:sp>
          <p:pic>
            <p:nvPicPr>
              <p:cNvPr id="13" name="Picture 12"/>
              <p:cNvPicPr>
                <a:picLocks noChangeAspect="1"/>
              </p:cNvPicPr>
              <p:nvPr/>
            </p:nvPicPr>
            <p:blipFill>
              <a:blip r:embed="rId4"/>
              <a:stretch>
                <a:fillRect/>
              </a:stretch>
            </p:blipFill>
            <p:spPr>
              <a:xfrm>
                <a:off x="2524939" y="4914756"/>
                <a:ext cx="769895" cy="652606"/>
              </a:xfrm>
              <a:prstGeom prst="rect">
                <a:avLst/>
              </a:prstGeom>
            </p:spPr>
          </p:pic>
          <p:pic>
            <p:nvPicPr>
              <p:cNvPr id="14" name="Picture 13"/>
              <p:cNvPicPr>
                <a:picLocks noChangeAspect="1"/>
              </p:cNvPicPr>
              <p:nvPr/>
            </p:nvPicPr>
            <p:blipFill>
              <a:blip r:embed="rId5"/>
              <a:stretch>
                <a:fillRect/>
              </a:stretch>
            </p:blipFill>
            <p:spPr>
              <a:xfrm>
                <a:off x="4403338" y="5059776"/>
                <a:ext cx="364312" cy="416356"/>
              </a:xfrm>
              <a:prstGeom prst="rect">
                <a:avLst/>
              </a:prstGeom>
            </p:spPr>
          </p:pic>
          <p:pic>
            <p:nvPicPr>
              <p:cNvPr id="15" name="Picture 14"/>
              <p:cNvPicPr>
                <a:picLocks noChangeAspect="1"/>
              </p:cNvPicPr>
              <p:nvPr/>
            </p:nvPicPr>
            <p:blipFill>
              <a:blip r:embed="rId6"/>
              <a:stretch>
                <a:fillRect/>
              </a:stretch>
            </p:blipFill>
            <p:spPr>
              <a:xfrm>
                <a:off x="5876154" y="4703202"/>
                <a:ext cx="1107218" cy="1107218"/>
              </a:xfrm>
              <a:prstGeom prst="rect">
                <a:avLst/>
              </a:prstGeom>
            </p:spPr>
          </p:pic>
        </p:grpSp>
        <p:pic>
          <p:nvPicPr>
            <p:cNvPr id="5" name="Picture 4"/>
            <p:cNvPicPr>
              <a:picLocks noChangeAspect="1"/>
            </p:cNvPicPr>
            <p:nvPr/>
          </p:nvPicPr>
          <p:blipFill>
            <a:blip r:embed="rId7"/>
            <a:stretch>
              <a:fillRect/>
            </a:stretch>
          </p:blipFill>
          <p:spPr>
            <a:xfrm>
              <a:off x="1997578" y="5778863"/>
              <a:ext cx="374941" cy="512688"/>
            </a:xfrm>
            <a:prstGeom prst="rect">
              <a:avLst/>
            </a:prstGeom>
          </p:spPr>
        </p:pic>
        <p:cxnSp>
          <p:nvCxnSpPr>
            <p:cNvPr id="22" name="Straight Arrow Connector 11"/>
            <p:cNvCxnSpPr>
              <a:cxnSpLocks noChangeShapeType="1"/>
            </p:cNvCxnSpPr>
            <p:nvPr/>
          </p:nvCxnSpPr>
          <p:spPr bwMode="auto">
            <a:xfrm flipV="1">
              <a:off x="5025922" y="5486400"/>
              <a:ext cx="1228391" cy="0"/>
            </a:xfrm>
            <a:prstGeom prst="straightConnector1">
              <a:avLst/>
            </a:prstGeom>
            <a:noFill/>
            <a:ln w="28575" algn="ctr">
              <a:solidFill>
                <a:schemeClr val="tx1"/>
              </a:solidFill>
              <a:round/>
              <a:headEnd/>
              <a:tailEnd type="triangle"/>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65999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a:t>
            </a:fld>
            <a:endParaRPr lang="en-US" dirty="0"/>
          </a:p>
        </p:txBody>
      </p:sp>
      <p:sp>
        <p:nvSpPr>
          <p:cNvPr id="4" name="Title 3"/>
          <p:cNvSpPr>
            <a:spLocks noGrp="1"/>
          </p:cNvSpPr>
          <p:nvPr>
            <p:ph type="title"/>
          </p:nvPr>
        </p:nvSpPr>
        <p:spPr/>
        <p:txBody>
          <a:bodyPr/>
          <a:lstStyle/>
          <a:p>
            <a:r>
              <a:rPr lang="vi" dirty="0"/>
              <a:t>Mục tiêu của an toàn thông tin</a:t>
            </a:r>
          </a:p>
        </p:txBody>
      </p:sp>
      <p:graphicFrame>
        <p:nvGraphicFramePr>
          <p:cNvPr id="5" name="Group 23"/>
          <p:cNvGraphicFramePr>
            <a:graphicFrameLocks noGrp="1"/>
          </p:cNvGraphicFramePr>
          <p:nvPr>
            <p:extLst>
              <p:ext uri="{D42A27DB-BD31-4B8C-83A1-F6EECF244321}">
                <p14:modId xmlns:p14="http://schemas.microsoft.com/office/powerpoint/2010/main" val="2492102351"/>
              </p:ext>
            </p:extLst>
          </p:nvPr>
        </p:nvGraphicFramePr>
        <p:xfrm>
          <a:off x="952500" y="1849582"/>
          <a:ext cx="7239000" cy="3200400"/>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vi" sz="1600" b="1" i="0" u="none" strike="noStrike" cap="none" normalizeH="0" baseline="0" dirty="0">
                          <a:ln>
                            <a:noFill/>
                          </a:ln>
                          <a:solidFill>
                            <a:schemeClr val="bg1"/>
                          </a:solidFill>
                          <a:effectLst/>
                          <a:latin typeface="Calibri"/>
                          <a:cs typeface="Calibri"/>
                        </a:rPr>
                        <a:t>Mục tiêu bảo mật thông tin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vi" sz="1600" b="1" i="0" u="none" strike="noStrike" kern="1200" cap="none" spc="0" normalizeH="0" baseline="0" noProof="0" dirty="0">
                          <a:ln>
                            <a:noFill/>
                          </a:ln>
                          <a:solidFill>
                            <a:prstClr val="white"/>
                          </a:solidFill>
                          <a:effectLst/>
                          <a:uLnTx/>
                          <a:uFillTx/>
                          <a:latin typeface="Calibri"/>
                          <a:ea typeface="+mn-ea"/>
                          <a:cs typeface="Calibri"/>
                        </a:rPr>
                        <a:t>Sự miêu tả</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vi" sz="1400" b="1" i="0" u="none" strike="noStrike" cap="none" normalizeH="0" baseline="0" dirty="0">
                          <a:ln>
                            <a:noFill/>
                          </a:ln>
                          <a:solidFill>
                            <a:schemeClr val="tx1"/>
                          </a:solidFill>
                          <a:effectLst/>
                          <a:latin typeface="Calibri"/>
                          <a:cs typeface="Calibri"/>
                        </a:rPr>
                        <a:t>Phòng ngừa</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cap="none" normalizeH="0" baseline="0" dirty="0">
                          <a:ln>
                            <a:noFill/>
                          </a:ln>
                          <a:solidFill>
                            <a:schemeClr val="tx1"/>
                          </a:solidFill>
                          <a:effectLst/>
                          <a:latin typeface="Calibri"/>
                          <a:cs typeface="Calibri"/>
                        </a:rPr>
                        <a:t>Nhiều loại thông tin cần được bảo vệ.</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cap="none" normalizeH="0" baseline="0" dirty="0">
                          <a:ln>
                            <a:noFill/>
                          </a:ln>
                          <a:solidFill>
                            <a:schemeClr val="tx1"/>
                          </a:solidFill>
                          <a:effectLst/>
                          <a:latin typeface="Calibri"/>
                          <a:cs typeface="Calibri"/>
                        </a:rPr>
                        <a:t>Làm như vậy có thể giảm bớt tổn thất </a:t>
                      </a:r>
                      <a:r>
                        <a:rPr kumimoji="0" lang="en-US" sz="1400" b="0" i="0" u="none" strike="noStrike" cap="none" normalizeH="0" baseline="0" dirty="0" err="1">
                          <a:ln>
                            <a:noFill/>
                          </a:ln>
                          <a:solidFill>
                            <a:schemeClr val="tx1"/>
                          </a:solidFill>
                          <a:effectLst/>
                          <a:latin typeface="Calibri"/>
                          <a:cs typeface="Calibri"/>
                        </a:rPr>
                        <a:t>về</a:t>
                      </a:r>
                      <a:r>
                        <a:rPr kumimoji="0" lang="en-US" sz="1400" b="0" i="0" u="none" strike="noStrike" cap="none" normalizeH="0" baseline="0" dirty="0">
                          <a:ln>
                            <a:noFill/>
                          </a:ln>
                          <a:solidFill>
                            <a:schemeClr val="tx1"/>
                          </a:solidFill>
                          <a:effectLst/>
                          <a:latin typeface="Calibri"/>
                          <a:cs typeface="Calibri"/>
                        </a:rPr>
                        <a:t> </a:t>
                      </a:r>
                      <a:r>
                        <a:rPr kumimoji="0" lang="en-US" sz="1400" b="0" i="0" u="none" strike="noStrike" cap="none" normalizeH="0" baseline="0" dirty="0" err="1">
                          <a:ln>
                            <a:noFill/>
                          </a:ln>
                          <a:solidFill>
                            <a:schemeClr val="tx1"/>
                          </a:solidFill>
                          <a:effectLst/>
                          <a:latin typeface="Calibri"/>
                          <a:cs typeface="Calibri"/>
                        </a:rPr>
                        <a:t>thất</a:t>
                      </a:r>
                      <a:r>
                        <a:rPr kumimoji="0" lang="en-US" sz="1400" b="0" i="0" u="none" strike="noStrike" cap="none" normalizeH="0" baseline="0" dirty="0">
                          <a:ln>
                            <a:noFill/>
                          </a:ln>
                          <a:solidFill>
                            <a:schemeClr val="tx1"/>
                          </a:solidFill>
                          <a:effectLst/>
                          <a:latin typeface="Calibri"/>
                          <a:cs typeface="Calibri"/>
                        </a:rPr>
                        <a:t> </a:t>
                      </a:r>
                      <a:r>
                        <a:rPr kumimoji="0" lang="en-US" sz="1400" b="0" i="0" u="none" strike="noStrike" cap="none" normalizeH="0" baseline="0" dirty="0" err="1">
                          <a:ln>
                            <a:noFill/>
                          </a:ln>
                          <a:solidFill>
                            <a:schemeClr val="tx1"/>
                          </a:solidFill>
                          <a:effectLst/>
                          <a:latin typeface="Calibri"/>
                          <a:cs typeface="Calibri"/>
                        </a:rPr>
                        <a:t>thoát</a:t>
                      </a:r>
                      <a:r>
                        <a:rPr kumimoji="0" lang="en-US" sz="1400" b="0" i="0" u="none" strike="noStrike" cap="none" normalizeH="0" baseline="0" dirty="0">
                          <a:ln>
                            <a:noFill/>
                          </a:ln>
                          <a:solidFill>
                            <a:schemeClr val="tx1"/>
                          </a:solidFill>
                          <a:effectLst/>
                          <a:latin typeface="Calibri"/>
                          <a:cs typeface="Calibri"/>
                        </a:rPr>
                        <a:t> </a:t>
                      </a:r>
                      <a:r>
                        <a:rPr kumimoji="0" lang="en-US" sz="1400" b="0" i="0" u="none" strike="noStrike" cap="none" normalizeH="0" baseline="0" dirty="0" err="1">
                          <a:ln>
                            <a:noFill/>
                          </a:ln>
                          <a:solidFill>
                            <a:schemeClr val="tx1"/>
                          </a:solidFill>
                          <a:effectLst/>
                          <a:latin typeface="Calibri"/>
                          <a:cs typeface="Calibri"/>
                        </a:rPr>
                        <a:t>dữ</a:t>
                      </a:r>
                      <a:r>
                        <a:rPr kumimoji="0" lang="en-US" sz="1400" b="0" i="0" u="none" strike="noStrike" cap="none" normalizeH="0" baseline="0" dirty="0">
                          <a:ln>
                            <a:noFill/>
                          </a:ln>
                          <a:solidFill>
                            <a:schemeClr val="tx1"/>
                          </a:solidFill>
                          <a:effectLst/>
                          <a:latin typeface="Calibri"/>
                          <a:cs typeface="Calibri"/>
                        </a:rPr>
                        <a:t> </a:t>
                      </a:r>
                      <a:r>
                        <a:rPr kumimoji="0" lang="en-US" sz="1400" b="0" i="0" u="none" strike="noStrike" cap="none" normalizeH="0" baseline="0" dirty="0" err="1">
                          <a:ln>
                            <a:noFill/>
                          </a:ln>
                          <a:solidFill>
                            <a:schemeClr val="tx1"/>
                          </a:solidFill>
                          <a:effectLst/>
                          <a:latin typeface="Calibri"/>
                          <a:cs typeface="Calibri"/>
                        </a:rPr>
                        <a:t>liệu</a:t>
                      </a:r>
                      <a:r>
                        <a:rPr kumimoji="0" lang="vi" sz="1400" b="0" i="0" u="none" strike="noStrike" cap="none" normalizeH="0" baseline="0" dirty="0">
                          <a:ln>
                            <a:noFill/>
                          </a:ln>
                          <a:solidFill>
                            <a:schemeClr val="tx1"/>
                          </a:solidFill>
                          <a:effectLst/>
                          <a:latin typeface="Calibri"/>
                          <a:cs typeface="Calibri"/>
                        </a:rPr>
                        <a:t>.</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cap="none" normalizeH="0" baseline="0" dirty="0">
                          <a:ln>
                            <a:noFill/>
                          </a:ln>
                          <a:solidFill>
                            <a:schemeClr val="tx1"/>
                          </a:solidFill>
                          <a:effectLst/>
                          <a:latin typeface="Calibri"/>
                          <a:cs typeface="Calibri"/>
                        </a:rPr>
                        <a:t>Ngăn chặn truy cập trái phép vào thông tin là ưu tiên hàng đầu.</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vi" sz="1400" b="1" i="0" u="none" strike="noStrike" kern="1200" cap="none" normalizeH="0" baseline="0" dirty="0">
                          <a:ln>
                            <a:noFill/>
                          </a:ln>
                          <a:solidFill>
                            <a:schemeClr val="tx1"/>
                          </a:solidFill>
                          <a:effectLst/>
                          <a:latin typeface="Calibri"/>
                          <a:ea typeface="+mn-ea"/>
                          <a:cs typeface="Calibri"/>
                        </a:rPr>
                        <a:t>phát hiện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kern="1200" cap="none" normalizeH="0" baseline="0" dirty="0">
                          <a:ln>
                            <a:noFill/>
                          </a:ln>
                          <a:solidFill>
                            <a:schemeClr val="tx1"/>
                          </a:solidFill>
                          <a:effectLst/>
                          <a:latin typeface="Calibri"/>
                          <a:ea typeface="+mn-ea"/>
                          <a:cs typeface="Calibri"/>
                        </a:rPr>
                        <a:t>Phát hiện các nỗ lực truy cập dữ liệu trái phép</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kern="1200" cap="none" normalizeH="0" baseline="0" dirty="0">
                          <a:ln>
                            <a:noFill/>
                          </a:ln>
                          <a:solidFill>
                            <a:schemeClr val="tx1"/>
                          </a:solidFill>
                          <a:effectLst/>
                          <a:latin typeface="Calibri"/>
                          <a:ea typeface="+mn-ea"/>
                          <a:cs typeface="Calibri"/>
                        </a:rPr>
                        <a:t>Điều tra các</a:t>
                      </a:r>
                      <a:r>
                        <a:rPr kumimoji="0" lang="en-US" sz="1400" b="0" i="0" u="none" strike="noStrike" kern="1200" cap="none" normalizeH="0" baseline="0" dirty="0">
                          <a:ln>
                            <a:noFill/>
                          </a:ln>
                          <a:solidFill>
                            <a:schemeClr val="tx1"/>
                          </a:solidFill>
                          <a:effectLst/>
                          <a:latin typeface="Calibri"/>
                          <a:ea typeface="+mn-ea"/>
                          <a:cs typeface="Calibri"/>
                        </a:rPr>
                        <a:t> </a:t>
                      </a:r>
                      <a:r>
                        <a:rPr kumimoji="0" lang="en-US" sz="1400" b="0" i="0" u="none" strike="noStrike" kern="1200" cap="none" normalizeH="0" baseline="0" dirty="0" err="1">
                          <a:ln>
                            <a:noFill/>
                          </a:ln>
                          <a:solidFill>
                            <a:schemeClr val="tx1"/>
                          </a:solidFill>
                          <a:effectLst/>
                          <a:latin typeface="Calibri"/>
                          <a:ea typeface="+mn-ea"/>
                          <a:cs typeface="Calibri"/>
                        </a:rPr>
                        <a:t>dấu</a:t>
                      </a:r>
                      <a:r>
                        <a:rPr kumimoji="0" lang="en-US" sz="1400" b="0" i="0" u="none" strike="noStrike" kern="1200" cap="none" normalizeH="0" baseline="0" dirty="0">
                          <a:ln>
                            <a:noFill/>
                          </a:ln>
                          <a:solidFill>
                            <a:schemeClr val="tx1"/>
                          </a:solidFill>
                          <a:effectLst/>
                          <a:latin typeface="Calibri"/>
                          <a:ea typeface="+mn-ea"/>
                          <a:cs typeface="Calibri"/>
                        </a:rPr>
                        <a:t> </a:t>
                      </a:r>
                      <a:r>
                        <a:rPr kumimoji="0" lang="en-US" sz="1400" b="0" i="0" u="none" strike="noStrike" kern="1200" cap="none" normalizeH="0" baseline="0" dirty="0" err="1">
                          <a:ln>
                            <a:noFill/>
                          </a:ln>
                          <a:solidFill>
                            <a:schemeClr val="tx1"/>
                          </a:solidFill>
                          <a:effectLst/>
                          <a:latin typeface="Calibri"/>
                          <a:ea typeface="+mn-ea"/>
                          <a:cs typeface="Calibri"/>
                        </a:rPr>
                        <a:t>vết</a:t>
                      </a:r>
                      <a:r>
                        <a:rPr kumimoji="0" lang="en-US" sz="1400" b="0" i="0" u="none" strike="noStrike" kern="1200" cap="none" normalizeH="0" baseline="0" dirty="0">
                          <a:ln>
                            <a:noFill/>
                          </a:ln>
                          <a:solidFill>
                            <a:schemeClr val="tx1"/>
                          </a:solidFill>
                          <a:effectLst/>
                          <a:latin typeface="Calibri"/>
                          <a:ea typeface="+mn-ea"/>
                          <a:cs typeface="Calibri"/>
                        </a:rPr>
                        <a:t> </a:t>
                      </a:r>
                      <a:r>
                        <a:rPr kumimoji="0" lang="vi" sz="1400" b="0" i="0" u="none" strike="noStrike" kern="1200" cap="none" normalizeH="0" baseline="0" dirty="0">
                          <a:ln>
                            <a:noFill/>
                          </a:ln>
                          <a:solidFill>
                            <a:schemeClr val="tx1"/>
                          </a:solidFill>
                          <a:effectLst/>
                          <a:latin typeface="Calibri"/>
                          <a:ea typeface="+mn-ea"/>
                          <a:cs typeface="Calibri"/>
                        </a:rPr>
                        <a:t>hoặc quét dữ liệu và mạng để tìm dấu vết của kẻ xâm nhập.</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vi" sz="1400" b="1" i="0" u="none" strike="noStrike" kern="1200" cap="none" normalizeH="0" baseline="0" dirty="0">
                          <a:ln>
                            <a:noFill/>
                          </a:ln>
                          <a:solidFill>
                            <a:schemeClr val="tx1"/>
                          </a:solidFill>
                          <a:effectLst/>
                          <a:latin typeface="Calibri"/>
                          <a:ea typeface="+mn-ea"/>
                          <a:cs typeface="Calibri"/>
                        </a:rPr>
                        <a:t>Sự hồi phục</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kern="1200" cap="none" normalizeH="0" baseline="0" dirty="0">
                          <a:ln>
                            <a:noFill/>
                          </a:ln>
                          <a:solidFill>
                            <a:schemeClr val="tx1"/>
                          </a:solidFill>
                          <a:effectLst/>
                          <a:latin typeface="Calibri"/>
                          <a:ea typeface="+mn-ea"/>
                          <a:cs typeface="Calibri"/>
                        </a:rPr>
                        <a:t>Thảm họa và xâm nhập có thể khiến dữ liệu bị tổn hại hoặc bị hư hỏng.</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kern="1200" cap="none" normalizeH="0" baseline="0" dirty="0">
                          <a:ln>
                            <a:noFill/>
                          </a:ln>
                          <a:solidFill>
                            <a:schemeClr val="tx1"/>
                          </a:solidFill>
                          <a:effectLst/>
                          <a:latin typeface="Calibri"/>
                          <a:ea typeface="+mn-ea"/>
                          <a:cs typeface="Calibri"/>
                        </a:rPr>
                        <a:t>Bạn cần một quy trình để khôi phục dữ liệu </a:t>
                      </a:r>
                      <a:endParaRPr kumimoji="0" lang="en-US" sz="1400" b="0" i="0" u="none" strike="noStrike" kern="1200" cap="none" normalizeH="0" baseline="0" dirty="0">
                        <a:ln>
                          <a:noFill/>
                        </a:ln>
                        <a:solidFill>
                          <a:schemeClr val="tx1"/>
                        </a:solidFill>
                        <a:effectLst/>
                        <a:latin typeface="Calibri"/>
                        <a:ea typeface="+mn-ea"/>
                        <a:cs typeface="Calibri"/>
                      </a:endParaRP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vi" sz="1400" b="0" i="0" u="none" strike="noStrike" kern="1200" cap="none" normalizeH="0" baseline="0" dirty="0">
                          <a:ln>
                            <a:noFill/>
                          </a:ln>
                          <a:solidFill>
                            <a:schemeClr val="tx1"/>
                          </a:solidFill>
                          <a:effectLst/>
                          <a:latin typeface="Calibri"/>
                          <a:ea typeface="+mn-ea"/>
                          <a:cs typeface="Calibri"/>
                        </a:rPr>
                        <a:t>Bạn cũng có thể khôi phục tài nguyên vật lý bị mất hoặc bị đánh cắp.</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94085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30</a:t>
            </a:fld>
            <a:endParaRPr lang="en-US" dirty="0"/>
          </a:p>
        </p:txBody>
      </p:sp>
      <p:sp>
        <p:nvSpPr>
          <p:cNvPr id="4" name="Title 3"/>
          <p:cNvSpPr>
            <a:spLocks noGrp="1"/>
          </p:cNvSpPr>
          <p:nvPr>
            <p:ph type="title"/>
          </p:nvPr>
        </p:nvSpPr>
        <p:spPr/>
        <p:txBody>
          <a:bodyPr/>
          <a:lstStyle/>
          <a:p>
            <a:r>
              <a:rPr lang="vi" dirty="0"/>
              <a:t>Chứng thực lẫn nhau</a:t>
            </a:r>
          </a:p>
        </p:txBody>
      </p:sp>
      <p:sp>
        <p:nvSpPr>
          <p:cNvPr id="5" name="Content Placeholder 2"/>
          <p:cNvSpPr txBox="1">
            <a:spLocks/>
          </p:cNvSpPr>
          <p:nvPr/>
        </p:nvSpPr>
        <p:spPr>
          <a:xfrm>
            <a:off x="1752600" y="1454442"/>
            <a:ext cx="6973275" cy="98395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dirty="0">
                <a:solidFill>
                  <a:srgbClr val="0070C0"/>
                </a:solidFill>
              </a:rPr>
              <a:t>Cơ chế bảo mật yêu cầu mỗi bên trong giao tiếp xác minh danh tính của mọi bên khác trong giao tiếp.</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609600" y="2505945"/>
            <a:ext cx="7772400" cy="1773975"/>
          </a:xfrm>
          <a:prstGeom prst="rect">
            <a:avLst/>
          </a:prstGeom>
        </p:spPr>
        <p:txBody>
          <a:bodyPr vert="horz" lIns="91440" tIns="45720" rIns="91440" bIns="45720" rtlCol="0">
            <a:normAutofit lnSpcReduction="10000"/>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Dịch vụ hoặc tài nguyên xác minh thông tin đăng nhập của khách hàng, trong khi khách hàng xác minh thông tin đăng nhập của dịch vụ hoặc tài nguyên.</a:t>
            </a:r>
          </a:p>
          <a:p>
            <a:r>
              <a:rPr lang="vi" dirty="0"/>
              <a:t>Ngăn chặn khách hàng gửi thông tin bí mật đến các máy chủ không an toàn.</a:t>
            </a:r>
          </a:p>
          <a:p>
            <a:r>
              <a:rPr lang="vi" dirty="0"/>
              <a:t>Giúp tránh các cuộc tấn công trung gian.</a:t>
            </a:r>
          </a:p>
        </p:txBody>
      </p:sp>
      <p:grpSp>
        <p:nvGrpSpPr>
          <p:cNvPr id="16" name="Group 15"/>
          <p:cNvGrpSpPr/>
          <p:nvPr/>
        </p:nvGrpSpPr>
        <p:grpSpPr>
          <a:xfrm>
            <a:off x="1931484" y="4800600"/>
            <a:ext cx="5281032" cy="1335276"/>
            <a:chOff x="1743075" y="4800600"/>
            <a:chExt cx="5281032" cy="1335276"/>
          </a:xfrm>
        </p:grpSpPr>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189537"/>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5189537"/>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8"/>
            <p:cNvSpPr>
              <a:spLocks noChangeShapeType="1"/>
            </p:cNvSpPr>
            <p:nvPr/>
          </p:nvSpPr>
          <p:spPr bwMode="auto">
            <a:xfrm>
              <a:off x="3695700" y="5713412"/>
              <a:ext cx="17653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13" name="Picture 12"/>
            <p:cNvPicPr>
              <a:picLocks noChangeAspect="1"/>
            </p:cNvPicPr>
            <p:nvPr/>
          </p:nvPicPr>
          <p:blipFill>
            <a:blip r:embed="rId4"/>
            <a:stretch>
              <a:fillRect/>
            </a:stretch>
          </p:blipFill>
          <p:spPr>
            <a:xfrm>
              <a:off x="6096000" y="4800600"/>
              <a:ext cx="928107" cy="1335276"/>
            </a:xfrm>
            <a:prstGeom prst="rect">
              <a:avLst/>
            </a:prstGeom>
          </p:spPr>
        </p:pic>
        <p:pic>
          <p:nvPicPr>
            <p:cNvPr id="15" name="Picture 14"/>
            <p:cNvPicPr>
              <a:picLocks noChangeAspect="1"/>
            </p:cNvPicPr>
            <p:nvPr/>
          </p:nvPicPr>
          <p:blipFill>
            <a:blip r:embed="rId5"/>
            <a:stretch>
              <a:fillRect/>
            </a:stretch>
          </p:blipFill>
          <p:spPr>
            <a:xfrm>
              <a:off x="1743075" y="4817943"/>
              <a:ext cx="1554797" cy="1317933"/>
            </a:xfrm>
            <a:prstGeom prst="rect">
              <a:avLst/>
            </a:prstGeom>
          </p:spPr>
        </p:pic>
      </p:grpSp>
    </p:spTree>
    <p:extLst>
      <p:ext uri="{BB962C8B-B14F-4D97-AF65-F5344CB8AC3E}">
        <p14:creationId xmlns:p14="http://schemas.microsoft.com/office/powerpoint/2010/main" val="2670642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31</a:t>
            </a:fld>
            <a:endParaRPr lang="en-US" dirty="0"/>
          </a:p>
        </p:txBody>
      </p:sp>
      <p:sp>
        <p:nvSpPr>
          <p:cNvPr id="4" name="Title 3"/>
          <p:cNvSpPr>
            <a:spLocks noGrp="1"/>
          </p:cNvSpPr>
          <p:nvPr>
            <p:ph type="title"/>
          </p:nvPr>
        </p:nvSpPr>
        <p:spPr/>
        <p:txBody>
          <a:bodyPr/>
          <a:lstStyle/>
          <a:p>
            <a:r>
              <a:rPr lang="vi" dirty="0"/>
              <a:t>Hoạt động: Xác định </a:t>
            </a:r>
            <a:br>
              <a:rPr lang="en-US" dirty="0"/>
            </a:br>
            <a:r>
              <a:rPr lang="vi" dirty="0"/>
              <a:t>các khái niệm xác thực và ủy quyền cơ bản</a:t>
            </a:r>
          </a:p>
        </p:txBody>
      </p:sp>
      <p:sp>
        <p:nvSpPr>
          <p:cNvPr id="5" name="Content Placeholder 3"/>
          <p:cNvSpPr>
            <a:spLocks noGrp="1"/>
          </p:cNvSpPr>
          <p:nvPr>
            <p:ph idx="1"/>
          </p:nvPr>
        </p:nvSpPr>
        <p:spPr>
          <a:xfrm>
            <a:off x="341925" y="1302040"/>
            <a:ext cx="8460150" cy="4481345"/>
          </a:xfrm>
        </p:spPr>
        <p:txBody>
          <a:bodyPr/>
          <a:lstStyle/>
          <a:p>
            <a:r>
              <a:rPr lang="vi" dirty="0"/>
              <a:t>Bạn là quản trị viên bảo mật của Develetech Industries, một nhà sản xuất đồ điện tử gia dụng.</a:t>
            </a:r>
          </a:p>
          <a:p>
            <a:r>
              <a:rPr lang="vi" dirty="0"/>
              <a:t>Bạn muốn thảo luận về các phương thức xác thực và ủy quyền khác nhau với đồng nghiệp của mình.</a:t>
            </a:r>
          </a:p>
        </p:txBody>
      </p:sp>
      <p:pic>
        <p:nvPicPr>
          <p:cNvPr id="7" name="Picture 6"/>
          <p:cNvPicPr>
            <a:picLocks noChangeAspect="1"/>
          </p:cNvPicPr>
          <p:nvPr/>
        </p:nvPicPr>
        <p:blipFill>
          <a:blip r:embed="rId2"/>
          <a:stretch>
            <a:fillRect/>
          </a:stretch>
        </p:blipFill>
        <p:spPr>
          <a:xfrm>
            <a:off x="2814742" y="3312878"/>
            <a:ext cx="3514516" cy="1910648"/>
          </a:xfrm>
          <a:prstGeom prst="rect">
            <a:avLst/>
          </a:prstGeom>
        </p:spPr>
      </p:pic>
    </p:spTree>
    <p:extLst>
      <p:ext uri="{BB962C8B-B14F-4D97-AF65-F5344CB8AC3E}">
        <p14:creationId xmlns:p14="http://schemas.microsoft.com/office/powerpoint/2010/main" val="1077486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32</a:t>
            </a:fld>
            <a:endParaRPr lang="en-US" dirty="0"/>
          </a:p>
        </p:txBody>
      </p:sp>
      <p:sp>
        <p:nvSpPr>
          <p:cNvPr id="4" name="Title 3"/>
          <p:cNvSpPr>
            <a:spLocks noGrp="1"/>
          </p:cNvSpPr>
          <p:nvPr>
            <p:ph type="title"/>
          </p:nvPr>
        </p:nvSpPr>
        <p:spPr/>
        <p:txBody>
          <a:bodyPr/>
          <a:lstStyle/>
          <a:p>
            <a:r>
              <a:rPr lang="en-US" dirty="0"/>
              <a:t>Zero Trust</a:t>
            </a:r>
            <a:endParaRPr lang="vi" dirty="0"/>
          </a:p>
        </p:txBody>
      </p:sp>
      <p:pic>
        <p:nvPicPr>
          <p:cNvPr id="6" name="Content Placeholder 5">
            <a:extLst>
              <a:ext uri="{FF2B5EF4-FFF2-40B4-BE49-F238E27FC236}">
                <a16:creationId xmlns:a16="http://schemas.microsoft.com/office/drawing/2014/main" id="{51D1F36B-67A1-1E9B-CCD5-EFABA665217E}"/>
              </a:ext>
            </a:extLst>
          </p:cNvPr>
          <p:cNvPicPr>
            <a:picLocks noGrp="1" noChangeAspect="1"/>
          </p:cNvPicPr>
          <p:nvPr>
            <p:ph idx="1"/>
          </p:nvPr>
        </p:nvPicPr>
        <p:blipFill>
          <a:blip r:embed="rId2"/>
          <a:stretch>
            <a:fillRect/>
          </a:stretch>
        </p:blipFill>
        <p:spPr>
          <a:xfrm>
            <a:off x="588433" y="1301750"/>
            <a:ext cx="7967134" cy="4481513"/>
          </a:xfrm>
        </p:spPr>
      </p:pic>
    </p:spTree>
    <p:extLst>
      <p:ext uri="{BB962C8B-B14F-4D97-AF65-F5344CB8AC3E}">
        <p14:creationId xmlns:p14="http://schemas.microsoft.com/office/powerpoint/2010/main" val="3615200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33</a:t>
            </a:fld>
            <a:endParaRPr lang="en-US" dirty="0"/>
          </a:p>
        </p:txBody>
      </p:sp>
      <p:sp>
        <p:nvSpPr>
          <p:cNvPr id="4" name="Title 3"/>
          <p:cNvSpPr>
            <a:spLocks noGrp="1"/>
          </p:cNvSpPr>
          <p:nvPr>
            <p:ph type="title"/>
          </p:nvPr>
        </p:nvSpPr>
        <p:spPr/>
        <p:txBody>
          <a:bodyPr/>
          <a:lstStyle/>
          <a:p>
            <a:r>
              <a:rPr lang="en-US" dirty="0"/>
              <a:t>Zero Trust</a:t>
            </a:r>
            <a:endParaRPr lang="vi" dirty="0"/>
          </a:p>
        </p:txBody>
      </p:sp>
      <p:sp>
        <p:nvSpPr>
          <p:cNvPr id="5" name="Content Placeholder 4">
            <a:extLst>
              <a:ext uri="{FF2B5EF4-FFF2-40B4-BE49-F238E27FC236}">
                <a16:creationId xmlns:a16="http://schemas.microsoft.com/office/drawing/2014/main" id="{52700AB8-8F95-611F-7F9C-2DFD48379A86}"/>
              </a:ext>
            </a:extLst>
          </p:cNvPr>
          <p:cNvSpPr>
            <a:spLocks noGrp="1"/>
          </p:cNvSpPr>
          <p:nvPr>
            <p:ph idx="1"/>
          </p:nvPr>
        </p:nvSpPr>
        <p:spPr/>
        <p:txBody>
          <a:bodyPr/>
          <a:lstStyle/>
          <a:p>
            <a:r>
              <a:rPr lang="vi-VN" dirty="0" err="1"/>
              <a:t>Zero</a:t>
            </a:r>
            <a:r>
              <a:rPr lang="vi-VN" dirty="0"/>
              <a:t> </a:t>
            </a:r>
            <a:r>
              <a:rPr lang="vi-VN" dirty="0" err="1"/>
              <a:t>Trust</a:t>
            </a:r>
            <a:r>
              <a:rPr lang="vi-VN" dirty="0"/>
              <a:t> là một triết lý an ninh mạng nói rằng không ai trong hoặc ngoài mạng được tin cậy trừ khi sự nhận diện của họ đã được kiểm tra kỹ lưỡng</a:t>
            </a:r>
            <a:endParaRPr lang="en-US" dirty="0"/>
          </a:p>
          <a:p>
            <a:r>
              <a:rPr lang="vi-VN" dirty="0" err="1"/>
              <a:t>Zero</a:t>
            </a:r>
            <a:r>
              <a:rPr lang="vi-VN" dirty="0"/>
              <a:t> </a:t>
            </a:r>
            <a:r>
              <a:rPr lang="vi-VN" dirty="0" err="1"/>
              <a:t>Trust</a:t>
            </a:r>
            <a:r>
              <a:rPr lang="vi-VN" dirty="0"/>
              <a:t> hoạt động dựa trên giả định rằng các mối đe dọa cả bên ngoài và bên trong mạng là một yếu tố có mặt khắp nơi.</a:t>
            </a:r>
            <a:endParaRPr lang="en-US" dirty="0"/>
          </a:p>
          <a:p>
            <a:r>
              <a:rPr lang="en-US" dirty="0"/>
              <a:t>Thu </a:t>
            </a:r>
            <a:r>
              <a:rPr lang="en-US" dirty="0" err="1"/>
              <a:t>hẹp</a:t>
            </a:r>
            <a:r>
              <a:rPr lang="en-US" dirty="0"/>
              <a:t> </a:t>
            </a:r>
            <a:r>
              <a:rPr lang="en-US" dirty="0" err="1"/>
              <a:t>phạm</a:t>
            </a:r>
            <a:r>
              <a:rPr lang="en-US" dirty="0"/>
              <a:t> vi </a:t>
            </a:r>
            <a:r>
              <a:rPr lang="en-US" dirty="0" err="1"/>
              <a:t>bảo</a:t>
            </a:r>
            <a:r>
              <a:rPr lang="en-US" dirty="0"/>
              <a:t> </a:t>
            </a:r>
            <a:r>
              <a:rPr lang="en-US" dirty="0" err="1"/>
              <a:t>mật</a:t>
            </a:r>
            <a:endParaRPr lang="en-US" dirty="0"/>
          </a:p>
          <a:p>
            <a:r>
              <a:rPr lang="en-US" dirty="0" err="1"/>
              <a:t>Mô</a:t>
            </a:r>
            <a:r>
              <a:rPr lang="en-US" dirty="0"/>
              <a:t> </a:t>
            </a:r>
            <a:r>
              <a:rPr lang="en-US" dirty="0" err="1"/>
              <a:t>hình</a:t>
            </a:r>
            <a:r>
              <a:rPr lang="en-US" dirty="0"/>
              <a:t> </a:t>
            </a:r>
            <a:r>
              <a:rPr lang="en-US" dirty="0" err="1"/>
              <a:t>bảo</a:t>
            </a:r>
            <a:r>
              <a:rPr lang="en-US" dirty="0"/>
              <a:t> </a:t>
            </a:r>
            <a:r>
              <a:rPr lang="en-US" dirty="0" err="1"/>
              <a:t>mật</a:t>
            </a:r>
            <a:r>
              <a:rPr lang="en-US" dirty="0"/>
              <a:t> </a:t>
            </a:r>
            <a:r>
              <a:rPr lang="en-US" dirty="0" err="1"/>
              <a:t>phân</a:t>
            </a:r>
            <a:r>
              <a:rPr lang="en-US" dirty="0"/>
              <a:t> </a:t>
            </a:r>
            <a:r>
              <a:rPr lang="en-US" dirty="0" err="1"/>
              <a:t>tán</a:t>
            </a:r>
            <a:endParaRPr lang="en-US" dirty="0"/>
          </a:p>
          <a:p>
            <a:endParaRPr lang="en-US" dirty="0"/>
          </a:p>
        </p:txBody>
      </p:sp>
    </p:spTree>
    <p:extLst>
      <p:ext uri="{BB962C8B-B14F-4D97-AF65-F5344CB8AC3E}">
        <p14:creationId xmlns:p14="http://schemas.microsoft.com/office/powerpoint/2010/main" val="1118995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34</a:t>
            </a:fld>
            <a:endParaRPr lang="en-US" dirty="0"/>
          </a:p>
        </p:txBody>
      </p:sp>
      <p:sp>
        <p:nvSpPr>
          <p:cNvPr id="4" name="Title 3"/>
          <p:cNvSpPr>
            <a:spLocks noGrp="1"/>
          </p:cNvSpPr>
          <p:nvPr>
            <p:ph type="title"/>
          </p:nvPr>
        </p:nvSpPr>
        <p:spPr/>
        <p:txBody>
          <a:bodyPr/>
          <a:lstStyle/>
          <a:p>
            <a:r>
              <a:rPr lang="vi-VN" dirty="0"/>
              <a:t>Kiến trúc </a:t>
            </a:r>
            <a:r>
              <a:rPr lang="vi-VN" dirty="0" err="1"/>
              <a:t>Zero</a:t>
            </a:r>
            <a:r>
              <a:rPr lang="vi-VN" dirty="0"/>
              <a:t> </a:t>
            </a:r>
            <a:r>
              <a:rPr lang="vi-VN" dirty="0" err="1"/>
              <a:t>Trust</a:t>
            </a:r>
            <a:r>
              <a:rPr lang="vi-VN" dirty="0"/>
              <a:t> hoạt động như thế nào?</a:t>
            </a:r>
            <a:endParaRPr lang="vi" dirty="0"/>
          </a:p>
        </p:txBody>
      </p:sp>
      <p:sp>
        <p:nvSpPr>
          <p:cNvPr id="5" name="Content Placeholder 4">
            <a:extLst>
              <a:ext uri="{FF2B5EF4-FFF2-40B4-BE49-F238E27FC236}">
                <a16:creationId xmlns:a16="http://schemas.microsoft.com/office/drawing/2014/main" id="{52700AB8-8F95-611F-7F9C-2DFD48379A86}"/>
              </a:ext>
            </a:extLst>
          </p:cNvPr>
          <p:cNvSpPr>
            <a:spLocks noGrp="1"/>
          </p:cNvSpPr>
          <p:nvPr>
            <p:ph idx="1"/>
          </p:nvPr>
        </p:nvSpPr>
        <p:spPr/>
        <p:txBody>
          <a:bodyPr/>
          <a:lstStyle/>
          <a:p>
            <a:r>
              <a:rPr lang="en-US" dirty="0"/>
              <a:t>Zero Trust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yêu</a:t>
            </a:r>
            <a:r>
              <a:rPr lang="en-US" dirty="0"/>
              <a:t> </a:t>
            </a:r>
            <a:r>
              <a:rPr lang="en-US" dirty="0" err="1"/>
              <a:t>cầu</a:t>
            </a:r>
            <a:r>
              <a:rPr lang="en-US" dirty="0"/>
              <a:t> </a:t>
            </a:r>
            <a:r>
              <a:rPr lang="en-US" dirty="0" err="1"/>
              <a:t>xác</a:t>
            </a:r>
            <a:r>
              <a:rPr lang="en-US" dirty="0"/>
              <a:t> </a:t>
            </a:r>
            <a:r>
              <a:rPr lang="en-US" dirty="0" err="1"/>
              <a:t>minh</a:t>
            </a:r>
            <a:r>
              <a:rPr lang="en-US" dirty="0"/>
              <a:t> </a:t>
            </a:r>
            <a:r>
              <a:rPr lang="en-US" dirty="0" err="1"/>
              <a:t>danh</a:t>
            </a:r>
            <a:r>
              <a:rPr lang="en-US" dirty="0"/>
              <a:t> </a:t>
            </a:r>
            <a:r>
              <a:rPr lang="en-US" dirty="0" err="1"/>
              <a:t>tính</a:t>
            </a:r>
            <a:r>
              <a:rPr lang="en-US" dirty="0"/>
              <a:t> </a:t>
            </a:r>
            <a:r>
              <a:rPr lang="en-US" dirty="0" err="1"/>
              <a:t>nghiêm</a:t>
            </a:r>
            <a:r>
              <a:rPr lang="en-US" dirty="0"/>
              <a:t> </a:t>
            </a:r>
            <a:r>
              <a:rPr lang="en-US" dirty="0" err="1"/>
              <a:t>ngặt</a:t>
            </a:r>
            <a:r>
              <a:rPr lang="en-US" dirty="0"/>
              <a:t> </a:t>
            </a:r>
            <a:r>
              <a:rPr lang="en-US" dirty="0" err="1"/>
              <a:t>cho</a:t>
            </a:r>
            <a:r>
              <a:rPr lang="en-US" dirty="0"/>
              <a:t> </a:t>
            </a:r>
            <a:r>
              <a:rPr lang="en-US" dirty="0" err="1"/>
              <a:t>mọi</a:t>
            </a:r>
            <a:r>
              <a:rPr lang="en-US" dirty="0"/>
              <a:t> </a:t>
            </a:r>
            <a:r>
              <a:rPr lang="en-US" dirty="0" err="1"/>
              <a:t>cá</a:t>
            </a:r>
            <a:r>
              <a:rPr lang="en-US" dirty="0"/>
              <a:t> </a:t>
            </a:r>
            <a:r>
              <a:rPr lang="en-US" dirty="0" err="1"/>
              <a:t>nhân</a:t>
            </a:r>
            <a:r>
              <a:rPr lang="en-US" dirty="0"/>
              <a:t> </a:t>
            </a:r>
            <a:r>
              <a:rPr lang="en-US" dirty="0" err="1"/>
              <a:t>hoặc</a:t>
            </a:r>
            <a:r>
              <a:rPr lang="en-US" dirty="0"/>
              <a:t> </a:t>
            </a:r>
            <a:r>
              <a:rPr lang="en-US" dirty="0" err="1"/>
              <a:t>thiết</a:t>
            </a:r>
            <a:r>
              <a:rPr lang="en-US" dirty="0"/>
              <a:t> </a:t>
            </a:r>
            <a:r>
              <a:rPr lang="en-US" dirty="0" err="1"/>
              <a:t>bị</a:t>
            </a:r>
            <a:r>
              <a:rPr lang="en-US" dirty="0"/>
              <a:t> </a:t>
            </a:r>
            <a:r>
              <a:rPr lang="en-US" dirty="0" err="1"/>
              <a:t>cố</a:t>
            </a:r>
            <a:r>
              <a:rPr lang="en-US" dirty="0"/>
              <a:t> </a:t>
            </a:r>
            <a:r>
              <a:rPr lang="en-US" dirty="0" err="1"/>
              <a:t>gắng</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mạng</a:t>
            </a:r>
            <a:r>
              <a:rPr lang="en-US" dirty="0"/>
              <a:t> </a:t>
            </a:r>
            <a:r>
              <a:rPr lang="en-US" dirty="0" err="1"/>
              <a:t>hoặc</a:t>
            </a:r>
            <a:r>
              <a:rPr lang="en-US" dirty="0"/>
              <a:t> </a:t>
            </a:r>
            <a:r>
              <a:rPr lang="en-US" dirty="0" err="1"/>
              <a:t>ứng</a:t>
            </a:r>
            <a:r>
              <a:rPr lang="en-US" dirty="0"/>
              <a:t> </a:t>
            </a:r>
            <a:r>
              <a:rPr lang="en-US" dirty="0" err="1"/>
              <a:t>dụng</a:t>
            </a:r>
            <a:endParaRPr lang="en-US" dirty="0"/>
          </a:p>
          <a:p>
            <a:r>
              <a:rPr lang="en-US" dirty="0"/>
              <a:t>A</a:t>
            </a:r>
            <a:r>
              <a:rPr lang="vi-VN" dirty="0"/>
              <a:t>p dụng cho dù thiết bị hoặc người dùng đã ở trong phạm vi mạng hay chưa</a:t>
            </a:r>
            <a:endParaRPr lang="en-US" dirty="0"/>
          </a:p>
          <a:p>
            <a:r>
              <a:rPr lang="vi-VN" dirty="0"/>
              <a:t>Xác minh danh tính người dùng hoặc thiết bị có thể được kích hoạt bởi các sự kiện như thay đổi về thiết bị đang được sử dụng, vị trí, tần suất đăng nhập hoặc số lần đăng nhập không thành công.</a:t>
            </a:r>
            <a:endParaRPr lang="en-US" dirty="0"/>
          </a:p>
        </p:txBody>
      </p:sp>
    </p:spTree>
    <p:extLst>
      <p:ext uri="{BB962C8B-B14F-4D97-AF65-F5344CB8AC3E}">
        <p14:creationId xmlns:p14="http://schemas.microsoft.com/office/powerpoint/2010/main" val="1397351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35</a:t>
            </a:fld>
            <a:endParaRPr lang="en-US" dirty="0"/>
          </a:p>
        </p:txBody>
      </p:sp>
      <p:sp>
        <p:nvSpPr>
          <p:cNvPr id="4" name="Title 3"/>
          <p:cNvSpPr>
            <a:spLocks noGrp="1"/>
          </p:cNvSpPr>
          <p:nvPr>
            <p:ph type="title"/>
          </p:nvPr>
        </p:nvSpPr>
        <p:spPr/>
        <p:txBody>
          <a:bodyPr/>
          <a:lstStyle/>
          <a:p>
            <a:r>
              <a:rPr lang="vi-VN" dirty="0"/>
              <a:t>Kiến trúc </a:t>
            </a:r>
            <a:r>
              <a:rPr lang="vi-VN" dirty="0" err="1"/>
              <a:t>Zero</a:t>
            </a:r>
            <a:r>
              <a:rPr lang="vi-VN" dirty="0"/>
              <a:t> </a:t>
            </a:r>
            <a:r>
              <a:rPr lang="vi-VN" dirty="0" err="1"/>
              <a:t>Trust</a:t>
            </a:r>
            <a:r>
              <a:rPr lang="vi-VN" dirty="0"/>
              <a:t> hoạt động như thế nào?</a:t>
            </a:r>
            <a:endParaRPr lang="vi" dirty="0"/>
          </a:p>
        </p:txBody>
      </p:sp>
      <p:sp>
        <p:nvSpPr>
          <p:cNvPr id="5" name="Content Placeholder 4">
            <a:extLst>
              <a:ext uri="{FF2B5EF4-FFF2-40B4-BE49-F238E27FC236}">
                <a16:creationId xmlns:a16="http://schemas.microsoft.com/office/drawing/2014/main" id="{52700AB8-8F95-611F-7F9C-2DFD48379A86}"/>
              </a:ext>
            </a:extLst>
          </p:cNvPr>
          <p:cNvSpPr>
            <a:spLocks noGrp="1"/>
          </p:cNvSpPr>
          <p:nvPr>
            <p:ph idx="1"/>
          </p:nvPr>
        </p:nvSpPr>
        <p:spPr/>
        <p:txBody>
          <a:bodyPr/>
          <a:lstStyle/>
          <a:p>
            <a:r>
              <a:rPr lang="vi-VN" dirty="0"/>
              <a:t>Bảo vệ bắt đầu bằng cách xác định bề mặt bảo vệ (</a:t>
            </a:r>
            <a:r>
              <a:rPr lang="vi-VN" dirty="0" err="1"/>
              <a:t>Protect</a:t>
            </a:r>
            <a:r>
              <a:rPr lang="vi-VN" dirty="0"/>
              <a:t> </a:t>
            </a:r>
            <a:r>
              <a:rPr lang="vi-VN" dirty="0" err="1"/>
              <a:t>Surface</a:t>
            </a:r>
            <a:r>
              <a:rPr lang="vi-VN" dirty="0"/>
              <a:t>) của Doanh nghiệp, dựa trên dữ liệu, ứng dụng, tài sản hoặc dịch vụ, thường được tham chiếu bởi từ viết tắt DAAS:</a:t>
            </a:r>
          </a:p>
          <a:p>
            <a:endParaRPr lang="vi-VN" dirty="0"/>
          </a:p>
          <a:p>
            <a:r>
              <a:rPr lang="vi-VN" dirty="0"/>
              <a:t>1/ Dữ liệu (</a:t>
            </a:r>
            <a:r>
              <a:rPr lang="vi-VN" dirty="0" err="1"/>
              <a:t>data</a:t>
            </a:r>
            <a:r>
              <a:rPr lang="vi-VN" dirty="0"/>
              <a:t>): Bạn phải bảo vệ dữ liệu nào?</a:t>
            </a:r>
          </a:p>
          <a:p>
            <a:endParaRPr lang="vi-VN" dirty="0"/>
          </a:p>
          <a:p>
            <a:r>
              <a:rPr lang="vi-VN" dirty="0"/>
              <a:t>2/ Ứng dụng (</a:t>
            </a:r>
            <a:r>
              <a:rPr lang="vi-VN" dirty="0" err="1"/>
              <a:t>application</a:t>
            </a:r>
            <a:r>
              <a:rPr lang="vi-VN" dirty="0"/>
              <a:t>): Ứng dụng nào có thông tin nhạy cảm?</a:t>
            </a:r>
          </a:p>
          <a:p>
            <a:endParaRPr lang="vi-VN" dirty="0"/>
          </a:p>
          <a:p>
            <a:r>
              <a:rPr lang="vi-VN" dirty="0"/>
              <a:t>3/ Tài sản (</a:t>
            </a:r>
            <a:r>
              <a:rPr lang="vi-VN" dirty="0" err="1"/>
              <a:t>asset</a:t>
            </a:r>
            <a:r>
              <a:rPr lang="vi-VN" dirty="0"/>
              <a:t>): Tài sản nhạy cảm nhất của bạn là gì?</a:t>
            </a:r>
          </a:p>
          <a:p>
            <a:endParaRPr lang="vi-VN" dirty="0"/>
          </a:p>
          <a:p>
            <a:r>
              <a:rPr lang="vi-VN" dirty="0"/>
              <a:t>4/ Dịch vụ (</a:t>
            </a:r>
            <a:r>
              <a:rPr lang="vi-VN" dirty="0" err="1"/>
              <a:t>service</a:t>
            </a:r>
            <a:r>
              <a:rPr lang="vi-VN" dirty="0"/>
              <a:t>): Những dịch vụ nào mà kẻ xấu có thể khai thác nhằm làm gián đoạn hoạt động CNTT bình thường?</a:t>
            </a:r>
            <a:endParaRPr lang="en-US" dirty="0"/>
          </a:p>
        </p:txBody>
      </p:sp>
    </p:spTree>
    <p:extLst>
      <p:ext uri="{BB962C8B-B14F-4D97-AF65-F5344CB8AC3E}">
        <p14:creationId xmlns:p14="http://schemas.microsoft.com/office/powerpoint/2010/main" val="3623348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36</a:t>
            </a:fld>
            <a:endParaRPr lang="en-US" dirty="0"/>
          </a:p>
        </p:txBody>
      </p:sp>
      <p:sp>
        <p:nvSpPr>
          <p:cNvPr id="4" name="Title 3"/>
          <p:cNvSpPr>
            <a:spLocks noGrp="1"/>
          </p:cNvSpPr>
          <p:nvPr>
            <p:ph type="title"/>
          </p:nvPr>
        </p:nvSpPr>
        <p:spPr/>
        <p:txBody>
          <a:bodyPr/>
          <a:lstStyle/>
          <a:p>
            <a:r>
              <a:rPr lang="vi" dirty="0"/>
              <a:t>mật mã</a:t>
            </a:r>
          </a:p>
        </p:txBody>
      </p:sp>
      <p:sp>
        <p:nvSpPr>
          <p:cNvPr id="5" name="Content Placeholder 2"/>
          <p:cNvSpPr txBox="1">
            <a:spLocks/>
          </p:cNvSpPr>
          <p:nvPr/>
        </p:nvSpPr>
        <p:spPr>
          <a:xfrm>
            <a:off x="1752600" y="1454442"/>
            <a:ext cx="6973275" cy="98395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dirty="0">
                <a:solidFill>
                  <a:srgbClr val="0070C0"/>
                </a:solidFill>
              </a:rPr>
              <a:t>Khoa học về che giấu thông tin, phổ biến nhất là bằng cách mã hóa và giải mã một mã bí mật được sử dụng để gửi tin nhắn.</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txBox="1">
            <a:spLocks/>
          </p:cNvSpPr>
          <p:nvPr/>
        </p:nvSpPr>
        <p:spPr>
          <a:xfrm>
            <a:off x="609600" y="2505945"/>
            <a:ext cx="7772400" cy="1075455"/>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Dựa trên toán học và khoa học máy tính.</a:t>
            </a:r>
          </a:p>
          <a:p>
            <a:r>
              <a:rPr lang="vi" dirty="0"/>
              <a:t>Bảo vệ dữ liệu đang truyền và dữ liệu ở trạng thái nghỉ.</a:t>
            </a:r>
          </a:p>
          <a:p>
            <a:pPr marL="0" indent="0">
              <a:buNone/>
            </a:pPr>
            <a:endParaRPr lang="en-US" dirty="0"/>
          </a:p>
        </p:txBody>
      </p:sp>
      <p:sp>
        <p:nvSpPr>
          <p:cNvPr id="3" name="Rectangle 2"/>
          <p:cNvSpPr/>
          <p:nvPr/>
        </p:nvSpPr>
        <p:spPr>
          <a:xfrm>
            <a:off x="2758679" y="3219450"/>
            <a:ext cx="3581400" cy="1362945"/>
          </a:xfrm>
          <a:prstGeom prst="rect">
            <a:avLst/>
          </a:prstGeom>
          <a:noFill/>
          <a:ln w="28575" cap="flat" cmpd="sng" algn="ctr">
            <a:solidFill>
              <a:schemeClr val="bg1">
                <a:lumMod val="85000"/>
              </a:schemeClr>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9" name="Rectangle 8"/>
          <p:cNvSpPr/>
          <p:nvPr/>
        </p:nvSpPr>
        <p:spPr>
          <a:xfrm>
            <a:off x="2758679" y="5398245"/>
            <a:ext cx="3581400" cy="1097280"/>
          </a:xfrm>
          <a:prstGeom prst="rect">
            <a:avLst/>
          </a:prstGeom>
          <a:noFill/>
          <a:ln w="28575" cap="flat" cmpd="sng" algn="ctr">
            <a:solidFill>
              <a:schemeClr val="bg1">
                <a:lumMod val="85000"/>
              </a:schemeClr>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7" name="TextBox 6"/>
          <p:cNvSpPr txBox="1"/>
          <p:nvPr/>
        </p:nvSpPr>
        <p:spPr>
          <a:xfrm>
            <a:off x="2758679" y="3219450"/>
            <a:ext cx="3581400" cy="1361911"/>
          </a:xfrm>
          <a:prstGeom prst="rect">
            <a:avLst/>
          </a:prstGeom>
          <a:noFill/>
        </p:spPr>
        <p:txBody>
          <a:bodyPr wrap="square" rtlCol="0">
            <a:spAutoFit/>
          </a:bodyPr>
          <a:lstStyle/>
          <a:p>
            <a:r>
              <a:rPr lang="vi" sz="1650" dirty="0"/>
              <a:t>Xin chào, ông Logawps,</a:t>
            </a:r>
          </a:p>
          <a:p>
            <a:endParaRPr lang="en-US" sz="1650" dirty="0"/>
          </a:p>
          <a:p>
            <a:r>
              <a:rPr lang="vi" sz="1650" dirty="0"/>
              <a:t>Chúng tôi đã nhận được yêu cầu cung cấp thông tin của bạn và sẽ sẵn lòng đáp ứng. Đây là tên người dùng và mật khẩu của bạn:</a:t>
            </a:r>
          </a:p>
        </p:txBody>
      </p:sp>
      <p:sp>
        <p:nvSpPr>
          <p:cNvPr id="8" name="TextBox 7"/>
          <p:cNvSpPr txBox="1"/>
          <p:nvPr/>
        </p:nvSpPr>
        <p:spPr>
          <a:xfrm>
            <a:off x="2758679" y="5384820"/>
            <a:ext cx="3581400" cy="1138773"/>
          </a:xfrm>
          <a:prstGeom prst="rect">
            <a:avLst/>
          </a:prstGeom>
          <a:noFill/>
        </p:spPr>
        <p:txBody>
          <a:bodyPr wrap="square" rtlCol="0">
            <a:spAutoFit/>
          </a:bodyPr>
          <a:lstStyle/>
          <a:p>
            <a:pPr algn="ctr"/>
            <a:r>
              <a:rPr lang="vi" sz="1700" dirty="0">
                <a:latin typeface="Courier New" panose="02070309020205020404" pitchFamily="49" charset="0"/>
                <a:cs typeface="Courier New" panose="02070309020205020404" pitchFamily="49" charset="0"/>
              </a:rPr>
              <a:t>G7JDZL L59CZ2 AA9CZ1</a:t>
            </a:r>
          </a:p>
          <a:p>
            <a:pPr algn="ctr"/>
            <a:r>
              <a:rPr lang="vi" sz="1700" dirty="0">
                <a:latin typeface="Courier New" panose="02070309020205020404" pitchFamily="49" charset="0"/>
                <a:cs typeface="Courier New" panose="02070309020205020404" pitchFamily="49" charset="0"/>
              </a:rPr>
              <a:t>ZPQ12G 93D2BA LP7FFH</a:t>
            </a:r>
          </a:p>
          <a:p>
            <a:pPr algn="ctr"/>
            <a:r>
              <a:rPr lang="vi" sz="1700" dirty="0">
                <a:latin typeface="Courier New" panose="02070309020205020404" pitchFamily="49" charset="0"/>
                <a:cs typeface="Courier New" panose="02070309020205020404" pitchFamily="49" charset="0"/>
              </a:rPr>
              <a:t>18ABHF UJ14A3 34FYO5</a:t>
            </a:r>
          </a:p>
          <a:p>
            <a:pPr algn="ctr"/>
            <a:r>
              <a:rPr lang="vi" sz="1700" dirty="0">
                <a:latin typeface="Courier New" panose="02070309020205020404" pitchFamily="49" charset="0"/>
                <a:cs typeface="Courier New" panose="02070309020205020404" pitchFamily="49" charset="0"/>
              </a:rPr>
              <a:t>K71TYP CS1314 566HXH</a:t>
            </a:r>
          </a:p>
        </p:txBody>
      </p:sp>
      <p:pic>
        <p:nvPicPr>
          <p:cNvPr id="11" name="Picture 10"/>
          <p:cNvPicPr>
            <a:picLocks noChangeAspect="1"/>
          </p:cNvPicPr>
          <p:nvPr/>
        </p:nvPicPr>
        <p:blipFill>
          <a:blip r:embed="rId3"/>
          <a:stretch>
            <a:fillRect/>
          </a:stretch>
        </p:blipFill>
        <p:spPr>
          <a:xfrm>
            <a:off x="4406569" y="4619633"/>
            <a:ext cx="327356" cy="735179"/>
          </a:xfrm>
          <a:prstGeom prst="rect">
            <a:avLst/>
          </a:prstGeom>
        </p:spPr>
      </p:pic>
      <p:sp>
        <p:nvSpPr>
          <p:cNvPr id="15" name="AutoShape 309"/>
          <p:cNvSpPr>
            <a:spLocks noChangeArrowheads="1"/>
          </p:cNvSpPr>
          <p:nvPr/>
        </p:nvSpPr>
        <p:spPr bwMode="auto">
          <a:xfrm rot="5400000" flipV="1">
            <a:off x="3392092" y="4681539"/>
            <a:ext cx="714374"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AutoShape 309"/>
          <p:cNvSpPr>
            <a:spLocks noChangeArrowheads="1"/>
          </p:cNvSpPr>
          <p:nvPr/>
        </p:nvSpPr>
        <p:spPr bwMode="auto">
          <a:xfrm rot="16200000" flipV="1">
            <a:off x="4992292" y="4675748"/>
            <a:ext cx="714374"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Text Box 307"/>
          <p:cNvSpPr txBox="1">
            <a:spLocks noChangeArrowheads="1"/>
          </p:cNvSpPr>
          <p:nvPr/>
        </p:nvSpPr>
        <p:spPr bwMode="auto">
          <a:xfrm>
            <a:off x="2606279" y="4834353"/>
            <a:ext cx="902493"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cs typeface="Calibri"/>
              </a:rPr>
              <a:t>mã hóa</a:t>
            </a:r>
          </a:p>
        </p:txBody>
      </p:sp>
      <p:sp>
        <p:nvSpPr>
          <p:cNvPr id="20" name="Text Box 307"/>
          <p:cNvSpPr txBox="1">
            <a:spLocks noChangeArrowheads="1"/>
          </p:cNvSpPr>
          <p:nvPr/>
        </p:nvSpPr>
        <p:spPr bwMode="auto">
          <a:xfrm>
            <a:off x="5635229" y="4841121"/>
            <a:ext cx="902493"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cs typeface="Calibri"/>
              </a:rPr>
              <a:t>giải mã</a:t>
            </a:r>
          </a:p>
        </p:txBody>
      </p:sp>
    </p:spTree>
    <p:extLst>
      <p:ext uri="{BB962C8B-B14F-4D97-AF65-F5344CB8AC3E}">
        <p14:creationId xmlns:p14="http://schemas.microsoft.com/office/powerpoint/2010/main" val="3403641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37</a:t>
            </a:fld>
            <a:endParaRPr lang="en-US" dirty="0"/>
          </a:p>
        </p:txBody>
      </p:sp>
      <p:sp>
        <p:nvSpPr>
          <p:cNvPr id="4" name="Title 3"/>
          <p:cNvSpPr>
            <a:spLocks noGrp="1"/>
          </p:cNvSpPr>
          <p:nvPr>
            <p:ph type="title"/>
          </p:nvPr>
        </p:nvSpPr>
        <p:spPr/>
        <p:txBody>
          <a:bodyPr/>
          <a:lstStyle/>
          <a:p>
            <a:r>
              <a:rPr lang="vi" dirty="0"/>
              <a:t>Mã hóa và giải mã</a:t>
            </a:r>
          </a:p>
        </p:txBody>
      </p:sp>
      <p:sp>
        <p:nvSpPr>
          <p:cNvPr id="5" name="Content Placeholder 2"/>
          <p:cNvSpPr txBox="1">
            <a:spLocks/>
          </p:cNvSpPr>
          <p:nvPr/>
        </p:nvSpPr>
        <p:spPr>
          <a:xfrm>
            <a:off x="685800" y="1372679"/>
            <a:ext cx="8040075" cy="435097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b="1" dirty="0">
                <a:solidFill>
                  <a:srgbClr val="0070C0"/>
                </a:solidFill>
              </a:rPr>
              <a:t>Mã hóa </a:t>
            </a:r>
            <a:r>
              <a:rPr lang="vi" dirty="0">
                <a:solidFill>
                  <a:srgbClr val="0070C0"/>
                </a:solidFill>
              </a:rPr>
              <a:t>: Một kỹ thuật bảo mật chuyển đổi dữ liệu từ dạng văn bản rõ thành dạng mã hóa (hoặc bản mã) để chỉ các bên được ủy quyền có thông tin giải mã cần thiết mới có thể giải mã và đọc dữ liệu.</a:t>
            </a:r>
          </a:p>
          <a:p>
            <a:pPr marL="0" indent="0">
              <a:buNone/>
            </a:pPr>
            <a:r>
              <a:rPr lang="vi" b="1" dirty="0">
                <a:solidFill>
                  <a:srgbClr val="0070C0"/>
                </a:solidFill>
              </a:rPr>
              <a:t>Văn bản gốc </a:t>
            </a:r>
            <a:r>
              <a:rPr lang="vi" dirty="0">
                <a:solidFill>
                  <a:srgbClr val="0070C0"/>
                </a:solidFill>
              </a:rPr>
              <a:t>: Dữ liệu không được mã hóa có nghĩa là được mã hóa trước khi truyền hoặc kết quả của việc giải mã dữ liệu được mã hóa.</a:t>
            </a:r>
          </a:p>
          <a:p>
            <a:pPr marL="0" indent="0">
              <a:buNone/>
            </a:pPr>
            <a:r>
              <a:rPr lang="vi" b="1" dirty="0">
                <a:solidFill>
                  <a:srgbClr val="0070C0"/>
                </a:solidFill>
              </a:rPr>
              <a:t>Bản mã </a:t>
            </a:r>
            <a:r>
              <a:rPr lang="vi" dirty="0">
                <a:solidFill>
                  <a:srgbClr val="0070C0"/>
                </a:solidFill>
              </a:rPr>
              <a:t>: Dữ liệu được mã hóa, không thể đọc được.</a:t>
            </a:r>
          </a:p>
          <a:p>
            <a:pPr marL="0" indent="0">
              <a:buNone/>
            </a:pPr>
            <a:r>
              <a:rPr lang="vi" b="1" dirty="0">
                <a:solidFill>
                  <a:srgbClr val="0070C0"/>
                </a:solidFill>
              </a:rPr>
              <a:t>Giải mã </a:t>
            </a:r>
            <a:r>
              <a:rPr lang="vi" dirty="0">
                <a:solidFill>
                  <a:srgbClr val="0070C0"/>
                </a:solidFill>
              </a:rPr>
              <a:t>: Một kỹ thuật mật mã chuyển đổi bản mã thành bản </a:t>
            </a:r>
            <a:r>
              <a:rPr lang="en-US" dirty="0" err="1">
                <a:solidFill>
                  <a:srgbClr val="0070C0"/>
                </a:solidFill>
              </a:rPr>
              <a:t>gốc</a:t>
            </a:r>
            <a:r>
              <a:rPr lang="vi" dirty="0">
                <a:solidFill>
                  <a:srgbClr val="0070C0"/>
                </a:solidFill>
              </a:rPr>
              <a:t>.</a:t>
            </a:r>
          </a:p>
          <a:p>
            <a:pPr marL="0" indent="0">
              <a:buNone/>
            </a:pPr>
            <a:r>
              <a:rPr lang="vi" b="1" dirty="0">
                <a:solidFill>
                  <a:srgbClr val="0070C0"/>
                </a:solidFill>
              </a:rPr>
              <a:t>Cleartext </a:t>
            </a:r>
            <a:r>
              <a:rPr lang="vi" dirty="0">
                <a:solidFill>
                  <a:srgbClr val="0070C0"/>
                </a:solidFill>
              </a:rPr>
              <a:t>: Dữ liệu có thể đọc được</a:t>
            </a:r>
            <a:endParaRPr lang="en-US"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752600" y="3810000"/>
            <a:ext cx="6973275" cy="98395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sp>
        <p:nvSpPr>
          <p:cNvPr id="24" name="Text Box 11"/>
          <p:cNvSpPr txBox="1">
            <a:spLocks noChangeArrowheads="1"/>
          </p:cNvSpPr>
          <p:nvPr/>
        </p:nvSpPr>
        <p:spPr bwMode="auto">
          <a:xfrm>
            <a:off x="4116388" y="5800725"/>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giải mã</a:t>
            </a:r>
          </a:p>
        </p:txBody>
      </p:sp>
      <p:sp>
        <p:nvSpPr>
          <p:cNvPr id="25" name="Text Box 12"/>
          <p:cNvSpPr txBox="1">
            <a:spLocks noChangeArrowheads="1"/>
          </p:cNvSpPr>
          <p:nvPr/>
        </p:nvSpPr>
        <p:spPr bwMode="auto">
          <a:xfrm>
            <a:off x="6157913" y="5819775"/>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Văn bản thô</a:t>
            </a:r>
          </a:p>
        </p:txBody>
      </p:sp>
      <p:sp>
        <p:nvSpPr>
          <p:cNvPr id="27" name="Text Box 13"/>
          <p:cNvSpPr txBox="1">
            <a:spLocks noChangeArrowheads="1"/>
          </p:cNvSpPr>
          <p:nvPr/>
        </p:nvSpPr>
        <p:spPr bwMode="auto">
          <a:xfrm>
            <a:off x="6107113" y="5826125"/>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Văn bản thô</a:t>
            </a:r>
          </a:p>
        </p:txBody>
      </p:sp>
      <p:sp>
        <p:nvSpPr>
          <p:cNvPr id="28" name="Content Placeholder 2"/>
          <p:cNvSpPr txBox="1">
            <a:spLocks/>
          </p:cNvSpPr>
          <p:nvPr/>
        </p:nvSpPr>
        <p:spPr>
          <a:xfrm>
            <a:off x="1752600" y="2667000"/>
            <a:ext cx="6973275" cy="98395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sp>
        <p:nvSpPr>
          <p:cNvPr id="32" name="Content Placeholder 2"/>
          <p:cNvSpPr txBox="1">
            <a:spLocks/>
          </p:cNvSpPr>
          <p:nvPr/>
        </p:nvSpPr>
        <p:spPr>
          <a:xfrm>
            <a:off x="1752600" y="3200400"/>
            <a:ext cx="6973275" cy="98395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sp>
        <p:nvSpPr>
          <p:cNvPr id="15" name="Content Placeholder 2"/>
          <p:cNvSpPr txBox="1">
            <a:spLocks/>
          </p:cNvSpPr>
          <p:nvPr/>
        </p:nvSpPr>
        <p:spPr>
          <a:xfrm>
            <a:off x="493867" y="4039398"/>
            <a:ext cx="7772400" cy="1075455"/>
          </a:xfrm>
          <a:prstGeom prst="rect">
            <a:avLst/>
          </a:prstGeom>
        </p:spPr>
        <p:txBody>
          <a:bodyPr vert="horz" lIns="91440" tIns="45720" rIns="91440" bIns="45720" rtlCol="0">
            <a:normAutofit fontScale="92500" lnSpcReduction="20000"/>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Chỉ các bên được ủy quyền có thông tin giải mã mới có thể đọc các tệp được mã hóa.</a:t>
            </a:r>
          </a:p>
          <a:p>
            <a:r>
              <a:rPr lang="vi" dirty="0"/>
              <a:t>Mã hóa một chiều không có nghĩa là được giải mã.</a:t>
            </a:r>
          </a:p>
          <a:p>
            <a:r>
              <a:rPr lang="vi" dirty="0"/>
              <a:t>Mã hóa hai chiều có nghĩa là được giải mã.</a:t>
            </a:r>
          </a:p>
          <a:p>
            <a:pPr marL="0" indent="0">
              <a:buNone/>
            </a:pPr>
            <a:endParaRPr lang="en-US" dirty="0"/>
          </a:p>
        </p:txBody>
      </p:sp>
    </p:spTree>
    <p:extLst>
      <p:ext uri="{BB962C8B-B14F-4D97-AF65-F5344CB8AC3E}">
        <p14:creationId xmlns:p14="http://schemas.microsoft.com/office/powerpoint/2010/main" val="561472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38</a:t>
            </a:fld>
            <a:endParaRPr lang="en-US" dirty="0"/>
          </a:p>
        </p:txBody>
      </p:sp>
      <p:sp>
        <p:nvSpPr>
          <p:cNvPr id="4" name="Title 3"/>
          <p:cNvSpPr>
            <a:spLocks noGrp="1"/>
          </p:cNvSpPr>
          <p:nvPr>
            <p:ph type="title"/>
          </p:nvPr>
        </p:nvSpPr>
        <p:spPr/>
        <p:txBody>
          <a:bodyPr/>
          <a:lstStyle/>
          <a:p>
            <a:r>
              <a:rPr lang="vi" dirty="0"/>
              <a:t>Mã hóa và Giải mã (Tiếp)</a:t>
            </a:r>
          </a:p>
        </p:txBody>
      </p:sp>
      <p:sp>
        <p:nvSpPr>
          <p:cNvPr id="9" name="Line 9"/>
          <p:cNvSpPr>
            <a:spLocks noChangeShapeType="1"/>
          </p:cNvSpPr>
          <p:nvPr/>
        </p:nvSpPr>
        <p:spPr bwMode="auto">
          <a:xfrm>
            <a:off x="4822992" y="2815891"/>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0" name="Line 9"/>
          <p:cNvSpPr>
            <a:spLocks noChangeShapeType="1"/>
          </p:cNvSpPr>
          <p:nvPr/>
        </p:nvSpPr>
        <p:spPr bwMode="auto">
          <a:xfrm>
            <a:off x="2832267" y="2796841"/>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11" name="Picture 13" descr="D:\content\093022\abstract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342" y="2487279"/>
            <a:ext cx="1390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D:\content\093022\abstraction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630" y="2472991"/>
            <a:ext cx="14335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D:\content\093022\abstraction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9467" y="2390441"/>
            <a:ext cx="1441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1"/>
          <p:cNvSpPr txBox="1">
            <a:spLocks noChangeArrowheads="1"/>
          </p:cNvSpPr>
          <p:nvPr/>
        </p:nvSpPr>
        <p:spPr bwMode="auto">
          <a:xfrm>
            <a:off x="4005430" y="2634916"/>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mã hóa</a:t>
            </a:r>
          </a:p>
        </p:txBody>
      </p:sp>
      <p:sp>
        <p:nvSpPr>
          <p:cNvPr id="15" name="Text Box 12"/>
          <p:cNvSpPr txBox="1">
            <a:spLocks noChangeArrowheads="1"/>
          </p:cNvSpPr>
          <p:nvPr/>
        </p:nvSpPr>
        <p:spPr bwMode="auto">
          <a:xfrm>
            <a:off x="6012030" y="2653966"/>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bản mã</a:t>
            </a:r>
          </a:p>
        </p:txBody>
      </p:sp>
      <p:sp>
        <p:nvSpPr>
          <p:cNvPr id="16" name="Text Box 13"/>
          <p:cNvSpPr txBox="1">
            <a:spLocks noChangeArrowheads="1"/>
          </p:cNvSpPr>
          <p:nvPr/>
        </p:nvSpPr>
        <p:spPr bwMode="auto">
          <a:xfrm>
            <a:off x="2065505" y="2625391"/>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Văn bản thô</a:t>
            </a:r>
          </a:p>
        </p:txBody>
      </p:sp>
      <p:sp>
        <p:nvSpPr>
          <p:cNvPr id="17" name="Line 9"/>
          <p:cNvSpPr>
            <a:spLocks noChangeShapeType="1"/>
          </p:cNvSpPr>
          <p:nvPr/>
        </p:nvSpPr>
        <p:spPr bwMode="auto">
          <a:xfrm>
            <a:off x="4559300" y="3110603"/>
            <a:ext cx="0" cy="125789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18" name="Picture 12" descr="D:\content\093022\ac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1983" y="3444714"/>
            <a:ext cx="474633" cy="61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9"/>
          <p:cNvSpPr>
            <a:spLocks noChangeShapeType="1"/>
          </p:cNvSpPr>
          <p:nvPr/>
        </p:nvSpPr>
        <p:spPr bwMode="auto">
          <a:xfrm>
            <a:off x="4826000" y="4715203"/>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0" name="Line 9"/>
          <p:cNvSpPr>
            <a:spLocks noChangeShapeType="1"/>
          </p:cNvSpPr>
          <p:nvPr/>
        </p:nvSpPr>
        <p:spPr bwMode="auto">
          <a:xfrm>
            <a:off x="2835275" y="4696153"/>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21" name="Picture 14" descr="D:\content\093022\abstraction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38" y="4372303"/>
            <a:ext cx="14335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 descr="D:\content\093022\abstraction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9125" y="4270703"/>
            <a:ext cx="1441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2"/>
          <p:cNvSpPr txBox="1">
            <a:spLocks noChangeArrowheads="1"/>
          </p:cNvSpPr>
          <p:nvPr/>
        </p:nvSpPr>
        <p:spPr bwMode="auto">
          <a:xfrm>
            <a:off x="2071688" y="4534228"/>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bản mã</a:t>
            </a:r>
          </a:p>
        </p:txBody>
      </p:sp>
      <p:sp>
        <p:nvSpPr>
          <p:cNvPr id="24" name="Text Box 11"/>
          <p:cNvSpPr txBox="1">
            <a:spLocks noChangeArrowheads="1"/>
          </p:cNvSpPr>
          <p:nvPr/>
        </p:nvSpPr>
        <p:spPr bwMode="auto">
          <a:xfrm>
            <a:off x="3989388" y="4524703"/>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giải mã</a:t>
            </a:r>
          </a:p>
        </p:txBody>
      </p:sp>
      <p:sp>
        <p:nvSpPr>
          <p:cNvPr id="25" name="Text Box 12"/>
          <p:cNvSpPr txBox="1">
            <a:spLocks noChangeArrowheads="1"/>
          </p:cNvSpPr>
          <p:nvPr/>
        </p:nvSpPr>
        <p:spPr bwMode="auto">
          <a:xfrm>
            <a:off x="6030913" y="4543753"/>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Văn bản thô</a:t>
            </a:r>
          </a:p>
        </p:txBody>
      </p:sp>
      <p:pic>
        <p:nvPicPr>
          <p:cNvPr id="26" name="Picture 13" descr="D:\content\093022\abstract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950" y="4411991"/>
            <a:ext cx="1390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13"/>
          <p:cNvSpPr txBox="1">
            <a:spLocks noChangeArrowheads="1"/>
          </p:cNvSpPr>
          <p:nvPr/>
        </p:nvSpPr>
        <p:spPr bwMode="auto">
          <a:xfrm>
            <a:off x="5980113" y="4550103"/>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Văn bản thô</a:t>
            </a:r>
          </a:p>
        </p:txBody>
      </p:sp>
    </p:spTree>
    <p:extLst>
      <p:ext uri="{BB962C8B-B14F-4D97-AF65-F5344CB8AC3E}">
        <p14:creationId xmlns:p14="http://schemas.microsoft.com/office/powerpoint/2010/main" val="54062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39</a:t>
            </a:fld>
            <a:endParaRPr lang="en-US" dirty="0"/>
          </a:p>
        </p:txBody>
      </p:sp>
      <p:sp>
        <p:nvSpPr>
          <p:cNvPr id="3" name="Content Placeholder 2"/>
          <p:cNvSpPr>
            <a:spLocks noGrp="1"/>
          </p:cNvSpPr>
          <p:nvPr>
            <p:ph idx="1"/>
          </p:nvPr>
        </p:nvSpPr>
        <p:spPr>
          <a:xfrm>
            <a:off x="1142999" y="1302040"/>
            <a:ext cx="7659075" cy="2126960"/>
          </a:xfrm>
        </p:spPr>
        <p:txBody>
          <a:bodyPr/>
          <a:lstStyle/>
          <a:p>
            <a:r>
              <a:rPr lang="vi" dirty="0"/>
              <a:t>Bảo mật</a:t>
            </a:r>
          </a:p>
          <a:p>
            <a:r>
              <a:rPr lang="vi" dirty="0"/>
              <a:t>Chính trực</a:t>
            </a:r>
          </a:p>
          <a:p>
            <a:r>
              <a:rPr lang="vi" dirty="0"/>
              <a:t>Không bác bỏ</a:t>
            </a:r>
          </a:p>
          <a:p>
            <a:r>
              <a:rPr lang="vi" dirty="0"/>
              <a:t>xác thực</a:t>
            </a:r>
          </a:p>
          <a:p>
            <a:r>
              <a:rPr lang="vi" dirty="0"/>
              <a:t>Kiểm soát truy cập</a:t>
            </a:r>
          </a:p>
        </p:txBody>
      </p:sp>
      <p:sp>
        <p:nvSpPr>
          <p:cNvPr id="4" name="Title 3"/>
          <p:cNvSpPr>
            <a:spLocks noGrp="1"/>
          </p:cNvSpPr>
          <p:nvPr>
            <p:ph type="title"/>
          </p:nvPr>
        </p:nvSpPr>
        <p:spPr/>
        <p:txBody>
          <a:bodyPr/>
          <a:lstStyle/>
          <a:p>
            <a:r>
              <a:rPr lang="vi" dirty="0"/>
              <a:t>Mục tiêu mã hóa và bảo mật</a:t>
            </a:r>
          </a:p>
        </p:txBody>
      </p:sp>
      <p:grpSp>
        <p:nvGrpSpPr>
          <p:cNvPr id="5" name="Group 4"/>
          <p:cNvGrpSpPr/>
          <p:nvPr/>
        </p:nvGrpSpPr>
        <p:grpSpPr>
          <a:xfrm>
            <a:off x="1890713" y="3800147"/>
            <a:ext cx="5362575" cy="1686253"/>
            <a:chOff x="1845422" y="3800147"/>
            <a:chExt cx="5362575" cy="1686253"/>
          </a:xfrm>
        </p:grpSpPr>
        <p:sp>
          <p:nvSpPr>
            <p:cNvPr id="12" name="Line 9"/>
            <p:cNvSpPr>
              <a:spLocks noChangeShapeType="1"/>
            </p:cNvSpPr>
            <p:nvPr/>
          </p:nvSpPr>
          <p:spPr bwMode="auto">
            <a:xfrm>
              <a:off x="4760072" y="5057775"/>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3" name="Line 9"/>
            <p:cNvSpPr>
              <a:spLocks noChangeShapeType="1"/>
            </p:cNvSpPr>
            <p:nvPr/>
          </p:nvSpPr>
          <p:spPr bwMode="auto">
            <a:xfrm>
              <a:off x="2769347" y="5038725"/>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14" name="Picture 13" descr="D:\content\093022\abstract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2" y="4729163"/>
              <a:ext cx="1390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D:\content\093022\abstraction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710" y="4714875"/>
              <a:ext cx="14335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D:\content\093022\abstraction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547" y="4632325"/>
              <a:ext cx="1441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1"/>
            <p:cNvSpPr txBox="1">
              <a:spLocks noChangeArrowheads="1"/>
            </p:cNvSpPr>
            <p:nvPr/>
          </p:nvSpPr>
          <p:spPr bwMode="auto">
            <a:xfrm>
              <a:off x="3942510" y="4876800"/>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mã hóa</a:t>
              </a:r>
            </a:p>
          </p:txBody>
        </p:sp>
        <p:sp>
          <p:nvSpPr>
            <p:cNvPr id="18" name="Text Box 12"/>
            <p:cNvSpPr txBox="1">
              <a:spLocks noChangeArrowheads="1"/>
            </p:cNvSpPr>
            <p:nvPr/>
          </p:nvSpPr>
          <p:spPr bwMode="auto">
            <a:xfrm>
              <a:off x="5949110" y="4895850"/>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bản mã</a:t>
              </a:r>
            </a:p>
          </p:txBody>
        </p:sp>
        <p:sp>
          <p:nvSpPr>
            <p:cNvPr id="19" name="Text Box 13"/>
            <p:cNvSpPr txBox="1">
              <a:spLocks noChangeArrowheads="1"/>
            </p:cNvSpPr>
            <p:nvPr/>
          </p:nvSpPr>
          <p:spPr bwMode="auto">
            <a:xfrm>
              <a:off x="2002585" y="4867275"/>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0"/>
                </a:spcBef>
                <a:buClrTx/>
                <a:buFontTx/>
                <a:buNone/>
              </a:pPr>
              <a:r>
                <a:rPr lang="vi" altLang="en-US" sz="1400" b="0" dirty="0">
                  <a:solidFill>
                    <a:schemeClr val="bg1"/>
                  </a:solidFill>
                </a:rPr>
                <a:t>Văn bản thô</a:t>
              </a:r>
            </a:p>
          </p:txBody>
        </p:sp>
        <p:sp>
          <p:nvSpPr>
            <p:cNvPr id="20" name="Line 9"/>
            <p:cNvSpPr>
              <a:spLocks noChangeShapeType="1"/>
            </p:cNvSpPr>
            <p:nvPr/>
          </p:nvSpPr>
          <p:spPr bwMode="auto">
            <a:xfrm>
              <a:off x="4512422" y="3933825"/>
              <a:ext cx="0" cy="7810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21" name="Picture 12" descr="D:\content\093022\ac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5105" y="3800147"/>
              <a:ext cx="474633" cy="61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388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a:t>
            </a:fld>
            <a:endParaRPr lang="en-US" dirty="0"/>
          </a:p>
        </p:txBody>
      </p:sp>
      <p:sp>
        <p:nvSpPr>
          <p:cNvPr id="4" name="Title 3"/>
          <p:cNvSpPr>
            <a:spLocks noGrp="1"/>
          </p:cNvSpPr>
          <p:nvPr>
            <p:ph type="title"/>
          </p:nvPr>
        </p:nvSpPr>
        <p:spPr/>
        <p:txBody>
          <a:bodyPr/>
          <a:lstStyle/>
          <a:p>
            <a:r>
              <a:rPr lang="vi" dirty="0"/>
              <a:t>Rủi ro</a:t>
            </a:r>
          </a:p>
        </p:txBody>
      </p:sp>
      <p:sp>
        <p:nvSpPr>
          <p:cNvPr id="14" name="Content Placeholder 2"/>
          <p:cNvSpPr>
            <a:spLocks noGrp="1"/>
          </p:cNvSpPr>
          <p:nvPr>
            <p:ph idx="1"/>
          </p:nvPr>
        </p:nvSpPr>
        <p:spPr>
          <a:xfrm>
            <a:off x="1828799" y="1302041"/>
            <a:ext cx="6973275" cy="761310"/>
          </a:xfrm>
        </p:spPr>
        <p:txBody>
          <a:bodyPr/>
          <a:lstStyle/>
          <a:p>
            <a:pPr marL="0" indent="0">
              <a:buNone/>
            </a:pPr>
            <a:r>
              <a:rPr lang="vi" dirty="0">
                <a:solidFill>
                  <a:srgbClr val="0070C0"/>
                </a:solidFill>
              </a:rPr>
              <a:t>Một khái niệm chỉ ra khả năng xảy ra thiệt hại hoặc mất mát, và biểu thị khả năng xảy ra rủi ro hoặc mối đe dọa nguy hiểm.</a:t>
            </a:r>
          </a:p>
        </p:txBody>
      </p:sp>
      <p:pic>
        <p:nvPicPr>
          <p:cNvPr id="15"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19199"/>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685800" y="2286000"/>
            <a:ext cx="7772400" cy="2878779"/>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Rủi ro CNTT có liên quan đến hệ thống, điện, mạng và tổn thất vật chất.</a:t>
            </a:r>
          </a:p>
          <a:p>
            <a:pPr lvl="1"/>
            <a:r>
              <a:rPr lang="vi" dirty="0"/>
              <a:t>Cũng có thể ảnh hưởng đến con người, thực tiễn và quy trình.</a:t>
            </a:r>
          </a:p>
          <a:p>
            <a:r>
              <a:rPr lang="vi" dirty="0"/>
              <a:t>Dữ liệu dưới mọi hình thức phải được bảo vệ.</a:t>
            </a:r>
          </a:p>
          <a:p>
            <a:r>
              <a:rPr lang="vi" dirty="0"/>
              <a:t>Các tổ chức phải tính đến rủi ro khi thiết kế và triển khai bảo mật thông tin.</a:t>
            </a:r>
          </a:p>
        </p:txBody>
      </p:sp>
      <p:grpSp>
        <p:nvGrpSpPr>
          <p:cNvPr id="25" name="Group 24"/>
          <p:cNvGrpSpPr/>
          <p:nvPr/>
        </p:nvGrpSpPr>
        <p:grpSpPr>
          <a:xfrm>
            <a:off x="1248346" y="4096023"/>
            <a:ext cx="6647309" cy="2372953"/>
            <a:chOff x="1248346" y="4096023"/>
            <a:chExt cx="6647309" cy="2372953"/>
          </a:xfrm>
        </p:grpSpPr>
        <p:grpSp>
          <p:nvGrpSpPr>
            <p:cNvPr id="21" name="Group 20"/>
            <p:cNvGrpSpPr/>
            <p:nvPr/>
          </p:nvGrpSpPr>
          <p:grpSpPr>
            <a:xfrm>
              <a:off x="1248346" y="4572000"/>
              <a:ext cx="6647309" cy="1340108"/>
              <a:chOff x="1143000" y="4858870"/>
              <a:chExt cx="6647309" cy="1340108"/>
            </a:xfrm>
          </p:grpSpPr>
          <p:cxnSp>
            <p:nvCxnSpPr>
              <p:cNvPr id="16" name="Straight Connector 15"/>
              <p:cNvCxnSpPr/>
              <p:nvPr/>
            </p:nvCxnSpPr>
            <p:spPr>
              <a:xfrm flipV="1">
                <a:off x="2958306" y="5546852"/>
                <a:ext cx="3213894"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3"/>
              <a:stretch>
                <a:fillRect/>
              </a:stretch>
            </p:blipFill>
            <p:spPr>
              <a:xfrm>
                <a:off x="1143000" y="4858870"/>
                <a:ext cx="1891506" cy="1340108"/>
              </a:xfrm>
              <a:prstGeom prst="rect">
                <a:avLst/>
              </a:prstGeom>
            </p:spPr>
          </p:pic>
          <p:pic>
            <p:nvPicPr>
              <p:cNvPr id="8" name="Picture 7"/>
              <p:cNvPicPr>
                <a:picLocks noChangeAspect="1"/>
              </p:cNvPicPr>
              <p:nvPr/>
            </p:nvPicPr>
            <p:blipFill>
              <a:blip r:embed="rId4"/>
              <a:stretch>
                <a:fillRect/>
              </a:stretch>
            </p:blipFill>
            <p:spPr>
              <a:xfrm>
                <a:off x="1466616" y="5234970"/>
                <a:ext cx="1287907" cy="605838"/>
              </a:xfrm>
              <a:prstGeom prst="rect">
                <a:avLst/>
              </a:prstGeom>
            </p:spPr>
          </p:pic>
          <p:pic>
            <p:nvPicPr>
              <p:cNvPr id="10" name="Picture 9"/>
              <p:cNvPicPr>
                <a:picLocks noChangeAspect="1"/>
              </p:cNvPicPr>
              <p:nvPr/>
            </p:nvPicPr>
            <p:blipFill>
              <a:blip r:embed="rId5"/>
              <a:stretch>
                <a:fillRect/>
              </a:stretch>
            </p:blipFill>
            <p:spPr>
              <a:xfrm>
                <a:off x="3924112" y="5034857"/>
                <a:ext cx="1023993" cy="1023993"/>
              </a:xfrm>
              <a:prstGeom prst="rect">
                <a:avLst/>
              </a:prstGeom>
            </p:spPr>
          </p:pic>
          <p:pic>
            <p:nvPicPr>
              <p:cNvPr id="12" name="Picture 11"/>
              <p:cNvPicPr>
                <a:picLocks noChangeAspect="1"/>
              </p:cNvPicPr>
              <p:nvPr/>
            </p:nvPicPr>
            <p:blipFill>
              <a:blip r:embed="rId6"/>
              <a:stretch>
                <a:fillRect/>
              </a:stretch>
            </p:blipFill>
            <p:spPr>
              <a:xfrm>
                <a:off x="6019800" y="4987431"/>
                <a:ext cx="1770509" cy="1118843"/>
              </a:xfrm>
              <a:prstGeom prst="rect">
                <a:avLst/>
              </a:prstGeom>
            </p:spPr>
          </p:pic>
        </p:grpSp>
        <p:sp>
          <p:nvSpPr>
            <p:cNvPr id="22" name="TextBox 21"/>
            <p:cNvSpPr txBox="1"/>
            <p:nvPr/>
          </p:nvSpPr>
          <p:spPr>
            <a:xfrm>
              <a:off x="3886200" y="4096023"/>
              <a:ext cx="1828257" cy="461665"/>
            </a:xfrm>
            <a:prstGeom prst="rect">
              <a:avLst/>
            </a:prstGeom>
            <a:noFill/>
          </p:spPr>
          <p:txBody>
            <a:bodyPr wrap="square" rtlCol="0">
              <a:spAutoFit/>
            </a:bodyPr>
            <a:lstStyle/>
            <a:p>
              <a:r>
                <a:rPr lang="vi" sz="1200" b="1" dirty="0"/>
                <a:t>Khả năng xảy ra: Hiếm</a:t>
              </a:r>
            </a:p>
            <a:p>
              <a:r>
                <a:rPr lang="vi" sz="1200" b="1" dirty="0"/>
                <a:t>Thiệt hại: Trung bình</a:t>
              </a:r>
            </a:p>
          </p:txBody>
        </p:sp>
        <p:sp>
          <p:nvSpPr>
            <p:cNvPr id="23" name="TextBox 22"/>
            <p:cNvSpPr txBox="1"/>
            <p:nvPr/>
          </p:nvSpPr>
          <p:spPr>
            <a:xfrm>
              <a:off x="1279970" y="6007311"/>
              <a:ext cx="1828257" cy="461665"/>
            </a:xfrm>
            <a:prstGeom prst="rect">
              <a:avLst/>
            </a:prstGeom>
            <a:noFill/>
          </p:spPr>
          <p:txBody>
            <a:bodyPr wrap="square" rtlCol="0">
              <a:spAutoFit/>
            </a:bodyPr>
            <a:lstStyle/>
            <a:p>
              <a:pPr algn="ctr"/>
              <a:r>
                <a:rPr lang="vi" sz="1200" b="1" dirty="0"/>
                <a:t>Cựu nhân viên bất mãn</a:t>
              </a:r>
            </a:p>
          </p:txBody>
        </p:sp>
        <p:sp>
          <p:nvSpPr>
            <p:cNvPr id="24" name="TextBox 23"/>
            <p:cNvSpPr txBox="1"/>
            <p:nvPr/>
          </p:nvSpPr>
          <p:spPr>
            <a:xfrm>
              <a:off x="6151767" y="6007311"/>
              <a:ext cx="1723454" cy="461665"/>
            </a:xfrm>
            <a:prstGeom prst="rect">
              <a:avLst/>
            </a:prstGeom>
            <a:noFill/>
          </p:spPr>
          <p:txBody>
            <a:bodyPr wrap="square" rtlCol="0">
              <a:spAutoFit/>
            </a:bodyPr>
            <a:lstStyle/>
            <a:p>
              <a:pPr algn="ctr"/>
              <a:r>
                <a:rPr lang="vi" sz="1200" b="1" dirty="0"/>
                <a:t>Đe dọa truy cập không phù hợp</a:t>
              </a:r>
            </a:p>
          </p:txBody>
        </p:sp>
      </p:grpSp>
    </p:spTree>
    <p:extLst>
      <p:ext uri="{BB962C8B-B14F-4D97-AF65-F5344CB8AC3E}">
        <p14:creationId xmlns:p14="http://schemas.microsoft.com/office/powerpoint/2010/main" val="3647935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40</a:t>
            </a:fld>
            <a:endParaRPr lang="en-US" dirty="0"/>
          </a:p>
        </p:txBody>
      </p:sp>
      <p:sp>
        <p:nvSpPr>
          <p:cNvPr id="4" name="Title 3"/>
          <p:cNvSpPr>
            <a:spLocks noGrp="1"/>
          </p:cNvSpPr>
          <p:nvPr>
            <p:ph type="title"/>
          </p:nvPr>
        </p:nvSpPr>
        <p:spPr/>
        <p:txBody>
          <a:bodyPr/>
          <a:lstStyle/>
          <a:p>
            <a:r>
              <a:rPr lang="vi" dirty="0"/>
              <a:t>mật mã</a:t>
            </a:r>
          </a:p>
        </p:txBody>
      </p:sp>
      <p:sp>
        <p:nvSpPr>
          <p:cNvPr id="5" name="Content Placeholder 2"/>
          <p:cNvSpPr txBox="1">
            <a:spLocks/>
          </p:cNvSpPr>
          <p:nvPr/>
        </p:nvSpPr>
        <p:spPr>
          <a:xfrm>
            <a:off x="1752600" y="1372679"/>
            <a:ext cx="6973275" cy="1145152"/>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b="1" dirty="0">
                <a:solidFill>
                  <a:srgbClr val="0070C0"/>
                </a:solidFill>
              </a:rPr>
              <a:t>Mật mã </a:t>
            </a:r>
            <a:r>
              <a:rPr lang="vi" dirty="0">
                <a:solidFill>
                  <a:srgbClr val="0070C0"/>
                </a:solidFill>
              </a:rPr>
              <a:t>: Một thuật toán được sử dụng để mã hóa hoặc giải mã dữ liệu.</a:t>
            </a:r>
          </a:p>
          <a:p>
            <a:pPr marL="0" indent="0">
              <a:buNone/>
            </a:pPr>
            <a:r>
              <a:rPr lang="vi" b="1" dirty="0">
                <a:solidFill>
                  <a:srgbClr val="0070C0"/>
                </a:solidFill>
              </a:rPr>
              <a:t>Enciphering </a:t>
            </a:r>
            <a:r>
              <a:rPr lang="vi" dirty="0">
                <a:solidFill>
                  <a:srgbClr val="0070C0"/>
                </a:solidFill>
              </a:rPr>
              <a:t>: Quá trình dịch văn bản rõ sang bản mã.</a:t>
            </a:r>
          </a:p>
          <a:p>
            <a:pPr marL="0" indent="0">
              <a:buNone/>
            </a:pPr>
            <a:r>
              <a:rPr lang="vi" b="1" dirty="0">
                <a:solidFill>
                  <a:srgbClr val="0070C0"/>
                </a:solidFill>
              </a:rPr>
              <a:t>Giải mã </a:t>
            </a:r>
            <a:r>
              <a:rPr lang="vi" dirty="0">
                <a:solidFill>
                  <a:srgbClr val="0070C0"/>
                </a:solidFill>
              </a:rPr>
              <a:t>: Quá trình dịch từ bản mã sang bản rõ.</a:t>
            </a:r>
          </a:p>
          <a:p>
            <a:pPr marL="0" indent="0">
              <a:buNone/>
            </a:pPr>
            <a:endParaRPr lang="en-US" dirty="0">
              <a:solidFill>
                <a:srgbClr val="0070C0"/>
              </a:solidFill>
            </a:endParaRPr>
          </a:p>
          <a:p>
            <a:pPr marL="0" indent="0">
              <a:buNone/>
            </a:pPr>
            <a:endParaRPr lang="en-US"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752600" y="1987841"/>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sp>
        <p:nvSpPr>
          <p:cNvPr id="9" name="Content Placeholder 2"/>
          <p:cNvSpPr txBox="1">
            <a:spLocks/>
          </p:cNvSpPr>
          <p:nvPr/>
        </p:nvSpPr>
        <p:spPr>
          <a:xfrm>
            <a:off x="1752600" y="25908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sp>
        <p:nvSpPr>
          <p:cNvPr id="22" name="Content Placeholder 2"/>
          <p:cNvSpPr txBox="1">
            <a:spLocks/>
          </p:cNvSpPr>
          <p:nvPr/>
        </p:nvSpPr>
        <p:spPr>
          <a:xfrm>
            <a:off x="609600" y="2590800"/>
            <a:ext cx="7772400" cy="213360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Mật mã thay đổi các chữ cái hoặc bit riêng lẻ để xáo trộn một tin nhắn.</a:t>
            </a:r>
          </a:p>
          <a:p>
            <a:pPr lvl="1"/>
            <a:r>
              <a:rPr lang="vi" dirty="0"/>
              <a:t>Các mã thay đổi các từ hoặc cụm từ hoặc giống với một ngôn ngữ bí mật.</a:t>
            </a:r>
          </a:p>
          <a:p>
            <a:r>
              <a:rPr lang="vi" dirty="0"/>
              <a:t>Khoa học phá mã và mật mã được gọi là phân tích mật mã.</a:t>
            </a:r>
          </a:p>
          <a:p>
            <a:pPr marL="0" indent="0">
              <a:buNone/>
            </a:pPr>
            <a:endParaRPr lang="en-US" dirty="0"/>
          </a:p>
        </p:txBody>
      </p:sp>
      <p:grpSp>
        <p:nvGrpSpPr>
          <p:cNvPr id="17" name="Group 16"/>
          <p:cNvGrpSpPr/>
          <p:nvPr/>
        </p:nvGrpSpPr>
        <p:grpSpPr>
          <a:xfrm>
            <a:off x="1648293" y="4453743"/>
            <a:ext cx="5847415" cy="1794484"/>
            <a:chOff x="1540669" y="4453743"/>
            <a:chExt cx="5847415" cy="1794484"/>
          </a:xfrm>
        </p:grpSpPr>
        <p:pic>
          <p:nvPicPr>
            <p:cNvPr id="8" name="Picture 7"/>
            <p:cNvPicPr>
              <a:picLocks noChangeAspect="1"/>
            </p:cNvPicPr>
            <p:nvPr/>
          </p:nvPicPr>
          <p:blipFill>
            <a:blip r:embed="rId3"/>
            <a:stretch>
              <a:fillRect/>
            </a:stretch>
          </p:blipFill>
          <p:spPr>
            <a:xfrm>
              <a:off x="1814322" y="4453743"/>
              <a:ext cx="943356" cy="1229072"/>
            </a:xfrm>
            <a:prstGeom prst="rect">
              <a:avLst/>
            </a:prstGeom>
          </p:spPr>
        </p:pic>
        <p:pic>
          <p:nvPicPr>
            <p:cNvPr id="11" name="Picture 10"/>
            <p:cNvPicPr>
              <a:picLocks noChangeAspect="1"/>
            </p:cNvPicPr>
            <p:nvPr/>
          </p:nvPicPr>
          <p:blipFill>
            <a:blip r:embed="rId4"/>
            <a:stretch>
              <a:fillRect/>
            </a:stretch>
          </p:blipFill>
          <p:spPr>
            <a:xfrm>
              <a:off x="6175518" y="4465320"/>
              <a:ext cx="934470" cy="1217495"/>
            </a:xfrm>
            <a:prstGeom prst="rect">
              <a:avLst/>
            </a:prstGeom>
          </p:spPr>
        </p:pic>
        <p:grpSp>
          <p:nvGrpSpPr>
            <p:cNvPr id="12" name="Group 11"/>
            <p:cNvGrpSpPr>
              <a:grpSpLocks noChangeAspect="1"/>
            </p:cNvGrpSpPr>
            <p:nvPr/>
          </p:nvGrpSpPr>
          <p:grpSpPr>
            <a:xfrm>
              <a:off x="3965231" y="4585535"/>
              <a:ext cx="1213538" cy="1097280"/>
              <a:chOff x="4700301" y="4279920"/>
              <a:chExt cx="1590549" cy="1438173"/>
            </a:xfrm>
          </p:grpSpPr>
          <p:pic>
            <p:nvPicPr>
              <p:cNvPr id="14" name="Picture 13"/>
              <p:cNvPicPr>
                <a:picLocks noChangeAspect="1"/>
              </p:cNvPicPr>
              <p:nvPr/>
            </p:nvPicPr>
            <p:blipFill>
              <a:blip r:embed="rId5"/>
              <a:stretch>
                <a:fillRect/>
              </a:stretch>
            </p:blipFill>
            <p:spPr>
              <a:xfrm>
                <a:off x="4700301" y="4279920"/>
                <a:ext cx="1314254" cy="1311788"/>
              </a:xfrm>
              <a:prstGeom prst="rect">
                <a:avLst/>
              </a:prstGeom>
            </p:spPr>
          </p:pic>
          <p:pic>
            <p:nvPicPr>
              <p:cNvPr id="15" name="Picture 14"/>
              <p:cNvPicPr>
                <a:picLocks noChangeAspect="1"/>
              </p:cNvPicPr>
              <p:nvPr/>
            </p:nvPicPr>
            <p:blipFill>
              <a:blip r:embed="rId6"/>
              <a:stretch>
                <a:fillRect/>
              </a:stretch>
            </p:blipFill>
            <p:spPr>
              <a:xfrm>
                <a:off x="4929841" y="4874038"/>
                <a:ext cx="1361009" cy="844055"/>
              </a:xfrm>
              <a:prstGeom prst="rect">
                <a:avLst/>
              </a:prstGeom>
            </p:spPr>
          </p:pic>
        </p:grpSp>
        <p:cxnSp>
          <p:nvCxnSpPr>
            <p:cNvPr id="16" name="Straight Arrow Connector 15"/>
            <p:cNvCxnSpPr>
              <a:stCxn id="8" idx="3"/>
              <a:endCxn id="14" idx="1"/>
            </p:cNvCxnSpPr>
            <p:nvPr/>
          </p:nvCxnSpPr>
          <p:spPr>
            <a:xfrm>
              <a:off x="2757678" y="5068279"/>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967965" y="5038828"/>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 Box 307"/>
            <p:cNvSpPr txBox="1">
              <a:spLocks noChangeArrowheads="1"/>
            </p:cNvSpPr>
            <p:nvPr/>
          </p:nvSpPr>
          <p:spPr bwMode="auto">
            <a:xfrm>
              <a:off x="1540669" y="5755784"/>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300" b="1" i="0" u="none" strike="noStrike" kern="0" cap="none" spc="0" normalizeH="0" noProof="0" dirty="0">
                  <a:ln>
                    <a:noFill/>
                  </a:ln>
                  <a:solidFill>
                    <a:srgbClr val="000000"/>
                  </a:solidFill>
                  <a:effectLst/>
                  <a:uLnTx/>
                  <a:uFillTx/>
                  <a:latin typeface="Calibri"/>
                  <a:cs typeface="Calibri"/>
                </a:rPr>
                <a:t>Thông tin </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sp>
          <p:nvSpPr>
            <p:cNvPr id="23" name="Text Box 307"/>
            <p:cNvSpPr txBox="1">
              <a:spLocks noChangeArrowheads="1"/>
            </p:cNvSpPr>
            <p:nvPr/>
          </p:nvSpPr>
          <p:spPr bwMode="auto">
            <a:xfrm>
              <a:off x="5897422" y="5751021"/>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300" b="1" i="0" u="none" strike="noStrike" kern="0" cap="none" spc="0" normalizeH="0" noProof="0" dirty="0">
                  <a:ln>
                    <a:noFill/>
                  </a:ln>
                  <a:solidFill>
                    <a:srgbClr val="000000"/>
                  </a:solidFill>
                  <a:effectLst/>
                  <a:uLnTx/>
                  <a:uFillTx/>
                  <a:latin typeface="Calibri"/>
                  <a:cs typeface="Calibri"/>
                </a:rPr>
                <a:t>Thông tin </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sp>
          <p:nvSpPr>
            <p:cNvPr id="24" name="Text Box 307"/>
            <p:cNvSpPr txBox="1">
              <a:spLocks noChangeArrowheads="1"/>
            </p:cNvSpPr>
            <p:nvPr/>
          </p:nvSpPr>
          <p:spPr bwMode="auto">
            <a:xfrm>
              <a:off x="3750469" y="5851048"/>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300" b="1" i="0" u="none" strike="noStrike" kern="0" cap="none" spc="0" normalizeH="0" baseline="0" noProof="0" dirty="0">
                  <a:ln>
                    <a:noFill/>
                  </a:ln>
                  <a:solidFill>
                    <a:srgbClr val="000000"/>
                  </a:solidFill>
                  <a:effectLst/>
                  <a:uLnTx/>
                  <a:uFillTx/>
                  <a:latin typeface="Calibri"/>
                  <a:cs typeface="Calibri"/>
                </a:rPr>
                <a:t>mật mã</a:t>
              </a:r>
            </a:p>
          </p:txBody>
        </p:sp>
      </p:grpSp>
    </p:spTree>
    <p:extLst>
      <p:ext uri="{BB962C8B-B14F-4D97-AF65-F5344CB8AC3E}">
        <p14:creationId xmlns:p14="http://schemas.microsoft.com/office/powerpoint/2010/main" val="2559420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41</a:t>
            </a:fld>
            <a:endParaRPr lang="en-US" dirty="0"/>
          </a:p>
        </p:txBody>
      </p:sp>
      <p:sp>
        <p:nvSpPr>
          <p:cNvPr id="4" name="Title 3"/>
          <p:cNvSpPr>
            <a:spLocks noGrp="1"/>
          </p:cNvSpPr>
          <p:nvPr>
            <p:ph type="title"/>
          </p:nvPr>
        </p:nvSpPr>
        <p:spPr/>
        <p:txBody>
          <a:bodyPr/>
          <a:lstStyle/>
          <a:p>
            <a:r>
              <a:rPr lang="vi" dirty="0"/>
              <a:t>Một chìa khóa</a:t>
            </a:r>
          </a:p>
        </p:txBody>
      </p:sp>
      <p:sp>
        <p:nvSpPr>
          <p:cNvPr id="5" name="Content Placeholder 2"/>
          <p:cNvSpPr txBox="1">
            <a:spLocks/>
          </p:cNvSpPr>
          <p:nvPr/>
        </p:nvSpPr>
        <p:spPr>
          <a:xfrm>
            <a:off x="1752600" y="1372679"/>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dirty="0">
                <a:solidFill>
                  <a:srgbClr val="0070C0"/>
                </a:solidFill>
              </a:rPr>
              <a:t>Một mẩu thông tin cụ thể được sử dụng cùng với thuật toán để thực hiện mã hóa và giải mã.</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p:cNvSpPr txBox="1">
            <a:spLocks/>
          </p:cNvSpPr>
          <p:nvPr/>
        </p:nvSpPr>
        <p:spPr>
          <a:xfrm>
            <a:off x="609600" y="2590800"/>
            <a:ext cx="7772400" cy="213360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Các khóa khác nhau tạo ra bản mã khác nhau.</a:t>
            </a:r>
          </a:p>
          <a:p>
            <a:r>
              <a:rPr lang="vi" dirty="0"/>
              <a:t>Đối với mỗi thuật toán, các khóa dài hơn cung cấp khả năng mã hóa mạnh hơn.</a:t>
            </a:r>
          </a:p>
          <a:p>
            <a:r>
              <a:rPr lang="vi" dirty="0"/>
              <a:t>Khóa tĩnh và phù du.</a:t>
            </a:r>
          </a:p>
          <a:p>
            <a:pPr marL="0" indent="0">
              <a:buNone/>
            </a:pPr>
            <a:endParaRPr lang="en-US" dirty="0"/>
          </a:p>
        </p:txBody>
      </p:sp>
      <p:grpSp>
        <p:nvGrpSpPr>
          <p:cNvPr id="26" name="Group 25"/>
          <p:cNvGrpSpPr/>
          <p:nvPr/>
        </p:nvGrpSpPr>
        <p:grpSpPr>
          <a:xfrm>
            <a:off x="2547683" y="3778719"/>
            <a:ext cx="4048634" cy="3001098"/>
            <a:chOff x="2547683" y="3778719"/>
            <a:chExt cx="4048634" cy="3001098"/>
          </a:xfrm>
        </p:grpSpPr>
        <p:grpSp>
          <p:nvGrpSpPr>
            <p:cNvPr id="8" name="Group 7"/>
            <p:cNvGrpSpPr>
              <a:grpSpLocks noChangeAspect="1"/>
            </p:cNvGrpSpPr>
            <p:nvPr/>
          </p:nvGrpSpPr>
          <p:grpSpPr>
            <a:xfrm>
              <a:off x="2547683" y="3778719"/>
              <a:ext cx="4048634" cy="1363172"/>
              <a:chOff x="1540669" y="4453743"/>
              <a:chExt cx="5847415" cy="1968821"/>
            </a:xfrm>
          </p:grpSpPr>
          <p:pic>
            <p:nvPicPr>
              <p:cNvPr id="9" name="Picture 8"/>
              <p:cNvPicPr>
                <a:picLocks noChangeAspect="1"/>
              </p:cNvPicPr>
              <p:nvPr/>
            </p:nvPicPr>
            <p:blipFill>
              <a:blip r:embed="rId3"/>
              <a:stretch>
                <a:fillRect/>
              </a:stretch>
            </p:blipFill>
            <p:spPr>
              <a:xfrm>
                <a:off x="1814322" y="4453743"/>
                <a:ext cx="943356" cy="1229072"/>
              </a:xfrm>
              <a:prstGeom prst="rect">
                <a:avLst/>
              </a:prstGeom>
            </p:spPr>
          </p:pic>
          <p:pic>
            <p:nvPicPr>
              <p:cNvPr id="10" name="Picture 9"/>
              <p:cNvPicPr>
                <a:picLocks noChangeAspect="1"/>
              </p:cNvPicPr>
              <p:nvPr/>
            </p:nvPicPr>
            <p:blipFill>
              <a:blip r:embed="rId4"/>
              <a:stretch>
                <a:fillRect/>
              </a:stretch>
            </p:blipFill>
            <p:spPr>
              <a:xfrm>
                <a:off x="6175518" y="4465320"/>
                <a:ext cx="934470" cy="1217495"/>
              </a:xfrm>
              <a:prstGeom prst="rect">
                <a:avLst/>
              </a:prstGeom>
            </p:spPr>
          </p:pic>
          <p:grpSp>
            <p:nvGrpSpPr>
              <p:cNvPr id="11" name="Group 10"/>
              <p:cNvGrpSpPr>
                <a:grpSpLocks noChangeAspect="1"/>
              </p:cNvGrpSpPr>
              <p:nvPr/>
            </p:nvGrpSpPr>
            <p:grpSpPr>
              <a:xfrm>
                <a:off x="3965231" y="4585535"/>
                <a:ext cx="1213538" cy="1097280"/>
                <a:chOff x="4700301" y="4279920"/>
                <a:chExt cx="1590549" cy="1438173"/>
              </a:xfrm>
            </p:grpSpPr>
            <p:pic>
              <p:nvPicPr>
                <p:cNvPr id="17" name="Picture 16"/>
                <p:cNvPicPr>
                  <a:picLocks noChangeAspect="1"/>
                </p:cNvPicPr>
                <p:nvPr/>
              </p:nvPicPr>
              <p:blipFill>
                <a:blip r:embed="rId5"/>
                <a:stretch>
                  <a:fillRect/>
                </a:stretch>
              </p:blipFill>
              <p:spPr>
                <a:xfrm>
                  <a:off x="4700301" y="4279920"/>
                  <a:ext cx="1314254" cy="1311788"/>
                </a:xfrm>
                <a:prstGeom prst="rect">
                  <a:avLst/>
                </a:prstGeom>
              </p:spPr>
            </p:pic>
            <p:pic>
              <p:nvPicPr>
                <p:cNvPr id="18" name="Picture 17"/>
                <p:cNvPicPr>
                  <a:picLocks noChangeAspect="1"/>
                </p:cNvPicPr>
                <p:nvPr/>
              </p:nvPicPr>
              <p:blipFill>
                <a:blip r:embed="rId6"/>
                <a:stretch>
                  <a:fillRect/>
                </a:stretch>
              </p:blipFill>
              <p:spPr>
                <a:xfrm>
                  <a:off x="4929841" y="4874038"/>
                  <a:ext cx="1361009" cy="844055"/>
                </a:xfrm>
                <a:prstGeom prst="rect">
                  <a:avLst/>
                </a:prstGeom>
              </p:spPr>
            </p:pic>
          </p:grpSp>
          <p:cxnSp>
            <p:nvCxnSpPr>
              <p:cNvPr id="12" name="Straight Arrow Connector 11"/>
              <p:cNvCxnSpPr>
                <a:stCxn id="9" idx="3"/>
                <a:endCxn id="17" idx="1"/>
              </p:cNvCxnSpPr>
              <p:nvPr/>
            </p:nvCxnSpPr>
            <p:spPr>
              <a:xfrm>
                <a:off x="2757678" y="5068279"/>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967965" y="5038828"/>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 Box 307"/>
              <p:cNvSpPr txBox="1">
                <a:spLocks noChangeArrowheads="1"/>
              </p:cNvSpPr>
              <p:nvPr/>
            </p:nvSpPr>
            <p:spPr bwMode="auto">
              <a:xfrm>
                <a:off x="1540669" y="5755784"/>
                <a:ext cx="1490662" cy="6667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200" b="1" i="0" u="none" strike="noStrike" kern="0" cap="none" spc="0" normalizeH="0" noProof="0" dirty="0">
                    <a:ln>
                      <a:noFill/>
                    </a:ln>
                    <a:solidFill>
                      <a:srgbClr val="000000"/>
                    </a:solidFill>
                    <a:effectLst/>
                    <a:uLnTx/>
                    <a:uFillTx/>
                    <a:latin typeface="Calibri"/>
                    <a:cs typeface="Calibri"/>
                  </a:rPr>
                  <a:t>Thông tin </a:t>
                </a:r>
                <a:endParaRPr kumimoji="0" lang="en-US" sz="1200" b="1" i="0" u="none" strike="noStrike" kern="0" cap="none" spc="0" normalizeH="0" baseline="0" noProof="0" dirty="0">
                  <a:ln>
                    <a:noFill/>
                  </a:ln>
                  <a:solidFill>
                    <a:srgbClr val="000000"/>
                  </a:solidFill>
                  <a:effectLst/>
                  <a:uLnTx/>
                  <a:uFillTx/>
                  <a:latin typeface="Calibri"/>
                  <a:cs typeface="Calibri"/>
                </a:endParaRPr>
              </a:p>
            </p:txBody>
          </p:sp>
          <p:sp>
            <p:nvSpPr>
              <p:cNvPr id="15" name="Text Box 307"/>
              <p:cNvSpPr txBox="1">
                <a:spLocks noChangeArrowheads="1"/>
              </p:cNvSpPr>
              <p:nvPr/>
            </p:nvSpPr>
            <p:spPr bwMode="auto">
              <a:xfrm>
                <a:off x="5897422" y="5751021"/>
                <a:ext cx="1490662" cy="6667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200" b="1" i="0" u="none" strike="noStrike" kern="0" cap="none" spc="0" normalizeH="0" noProof="0" dirty="0">
                    <a:ln>
                      <a:noFill/>
                    </a:ln>
                    <a:solidFill>
                      <a:srgbClr val="000000"/>
                    </a:solidFill>
                    <a:effectLst/>
                    <a:uLnTx/>
                    <a:uFillTx/>
                    <a:latin typeface="Calibri"/>
                    <a:cs typeface="Calibri"/>
                  </a:rPr>
                  <a:t>Thông tin </a:t>
                </a:r>
                <a:endParaRPr kumimoji="0" lang="en-US" sz="1200" b="1" i="0" u="none" strike="noStrike" kern="0" cap="none" spc="0" normalizeH="0" baseline="0" noProof="0" dirty="0">
                  <a:ln>
                    <a:noFill/>
                  </a:ln>
                  <a:solidFill>
                    <a:srgbClr val="000000"/>
                  </a:solidFill>
                  <a:effectLst/>
                  <a:uLnTx/>
                  <a:uFillTx/>
                  <a:latin typeface="Calibri"/>
                  <a:cs typeface="Calibri"/>
                </a:endParaRPr>
              </a:p>
            </p:txBody>
          </p:sp>
          <p:sp>
            <p:nvSpPr>
              <p:cNvPr id="16" name="Text Box 307"/>
              <p:cNvSpPr txBox="1">
                <a:spLocks noChangeArrowheads="1"/>
              </p:cNvSpPr>
              <p:nvPr/>
            </p:nvSpPr>
            <p:spPr bwMode="auto">
              <a:xfrm>
                <a:off x="3750470" y="5851048"/>
                <a:ext cx="1490662" cy="400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200" b="1" i="0" u="none" strike="noStrike" kern="0" cap="none" spc="0" normalizeH="0" baseline="0" noProof="0" dirty="0">
                    <a:ln>
                      <a:noFill/>
                    </a:ln>
                    <a:solidFill>
                      <a:srgbClr val="000000"/>
                    </a:solidFill>
                    <a:effectLst/>
                    <a:uLnTx/>
                    <a:uFillTx/>
                    <a:latin typeface="Calibri"/>
                    <a:cs typeface="Calibri"/>
                  </a:rPr>
                  <a:t>mật mã</a:t>
                </a:r>
              </a:p>
            </p:txBody>
          </p:sp>
        </p:grpSp>
        <p:pic>
          <p:nvPicPr>
            <p:cNvPr id="19" name="Picture 18"/>
            <p:cNvPicPr>
              <a:picLocks noChangeAspect="1"/>
            </p:cNvPicPr>
            <p:nvPr/>
          </p:nvPicPr>
          <p:blipFill>
            <a:blip r:embed="rId7"/>
            <a:stretch>
              <a:fillRect/>
            </a:stretch>
          </p:blipFill>
          <p:spPr>
            <a:xfrm>
              <a:off x="4427452" y="5623210"/>
              <a:ext cx="292172" cy="656163"/>
            </a:xfrm>
            <a:prstGeom prst="rect">
              <a:avLst/>
            </a:prstGeom>
          </p:spPr>
        </p:pic>
        <p:sp>
          <p:nvSpPr>
            <p:cNvPr id="22" name="Text Box 307"/>
            <p:cNvSpPr txBox="1">
              <a:spLocks noChangeArrowheads="1"/>
            </p:cNvSpPr>
            <p:nvPr/>
          </p:nvSpPr>
          <p:spPr bwMode="auto">
            <a:xfrm>
              <a:off x="3967765" y="6318152"/>
              <a:ext cx="12115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200" b="1" i="0" u="none" strike="noStrike" kern="0" cap="none" spc="0" normalizeH="0" baseline="0" noProof="0" dirty="0">
                  <a:ln>
                    <a:noFill/>
                  </a:ln>
                  <a:solidFill>
                    <a:srgbClr val="000000"/>
                  </a:solidFill>
                  <a:effectLst/>
                  <a:uLnTx/>
                  <a:uFillTx/>
                  <a:latin typeface="Calibri"/>
                  <a:cs typeface="Calibri"/>
                </a:rPr>
                <a:t>= </a:t>
              </a:r>
              <a:r>
                <a:rPr kumimoji="0" lang="vi" sz="1200" b="1" i="0" u="none" strike="noStrike" kern="0" cap="none" spc="0" normalizeH="0" noProof="0" dirty="0">
                  <a:ln>
                    <a:noFill/>
                  </a:ln>
                  <a:solidFill>
                    <a:srgbClr val="000000"/>
                  </a:solidFill>
                  <a:effectLst/>
                  <a:uLnTx/>
                  <a:uFillTx/>
                  <a:latin typeface="Calibri"/>
                  <a:cs typeface="Calibri"/>
                </a:rPr>
                <a:t>Hai chữ cái theo sau</a:t>
              </a:r>
              <a:endParaRPr kumimoji="0" lang="en-US" sz="1200" b="1" i="0" u="none" strike="noStrike" kern="0" cap="none" spc="0" normalizeH="0" baseline="0" noProof="0" dirty="0">
                <a:ln>
                  <a:noFill/>
                </a:ln>
                <a:solidFill>
                  <a:srgbClr val="000000"/>
                </a:solidFill>
                <a:effectLst/>
                <a:uLnTx/>
                <a:uFillTx/>
                <a:latin typeface="Calibri"/>
                <a:cs typeface="Calibri"/>
              </a:endParaRPr>
            </a:p>
          </p:txBody>
        </p:sp>
        <p:cxnSp>
          <p:nvCxnSpPr>
            <p:cNvPr id="7" name="Straight Arrow Connector 6"/>
            <p:cNvCxnSpPr/>
            <p:nvPr/>
          </p:nvCxnSpPr>
          <p:spPr>
            <a:xfrm>
              <a:off x="4573538" y="5017887"/>
              <a:ext cx="0" cy="54471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2974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42</a:t>
            </a:fld>
            <a:endParaRPr lang="en-US" dirty="0"/>
          </a:p>
        </p:txBody>
      </p:sp>
      <p:sp>
        <p:nvSpPr>
          <p:cNvPr id="4" name="Title 3"/>
          <p:cNvSpPr>
            <a:spLocks noGrp="1"/>
          </p:cNvSpPr>
          <p:nvPr>
            <p:ph type="title"/>
          </p:nvPr>
        </p:nvSpPr>
        <p:spPr/>
        <p:txBody>
          <a:bodyPr/>
          <a:lstStyle/>
          <a:p>
            <a:r>
              <a:rPr lang="vi" dirty="0"/>
              <a:t>Mã hóa đối xứng</a:t>
            </a:r>
          </a:p>
        </p:txBody>
      </p:sp>
      <p:sp>
        <p:nvSpPr>
          <p:cNvPr id="5" name="Content Placeholder 2"/>
          <p:cNvSpPr txBox="1">
            <a:spLocks/>
          </p:cNvSpPr>
          <p:nvPr/>
        </p:nvSpPr>
        <p:spPr>
          <a:xfrm>
            <a:off x="1752600" y="1372679"/>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dirty="0">
                <a:solidFill>
                  <a:srgbClr val="0070C0"/>
                </a:solidFill>
              </a:rPr>
              <a:t>Lược đồ mã hóa hai chiều trong đó mã hóa và giải mã đều được thực hiện bởi cùng một khóa (mã hóa khóa dùng chung).</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p:cNvSpPr txBox="1">
            <a:spLocks/>
          </p:cNvSpPr>
          <p:nvPr/>
        </p:nvSpPr>
        <p:spPr>
          <a:xfrm>
            <a:off x="609600" y="2438400"/>
            <a:ext cx="7772400" cy="2133600"/>
          </a:xfrm>
          <a:prstGeom prst="rect">
            <a:avLst/>
          </a:prstGeom>
        </p:spPr>
        <p:txBody>
          <a:bodyPr vert="horz" lIns="91440" tIns="45720" rIns="91440" bIns="45720" rtlCol="0">
            <a:normAutofit fontScale="92500"/>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Phím cứng và phím phần mềm.</a:t>
            </a:r>
          </a:p>
          <a:p>
            <a:r>
              <a:rPr lang="vi" dirty="0"/>
              <a:t>Trước khi bắt đầu liên lạc được mã hóa, khóa phải được chia sẻ an toàn.</a:t>
            </a:r>
          </a:p>
          <a:p>
            <a:r>
              <a:rPr lang="vi" dirty="0"/>
              <a:t>Nhanh, nhưng dễ bị tổn thương nếu khóa bị mất hoặc bị xâm phạm.</a:t>
            </a:r>
          </a:p>
          <a:p>
            <a:r>
              <a:rPr lang="vi" dirty="0"/>
              <a:t>Tên thay thế phổ biến</a:t>
            </a:r>
          </a:p>
          <a:p>
            <a:pPr lvl="1"/>
            <a:r>
              <a:rPr lang="vi" dirty="0"/>
              <a:t>Chìa khoá bí mật</a:t>
            </a:r>
          </a:p>
          <a:p>
            <a:pPr lvl="1"/>
            <a:r>
              <a:rPr lang="vi" dirty="0"/>
              <a:t>Chìa khóa chung</a:t>
            </a:r>
          </a:p>
          <a:p>
            <a:pPr lvl="1"/>
            <a:r>
              <a:rPr lang="vi" dirty="0"/>
              <a:t>khóa riêng</a:t>
            </a:r>
          </a:p>
          <a:p>
            <a:pPr marL="0" indent="0">
              <a:buNone/>
            </a:pPr>
            <a:endParaRPr lang="en-US" dirty="0"/>
          </a:p>
        </p:txBody>
      </p:sp>
      <p:grpSp>
        <p:nvGrpSpPr>
          <p:cNvPr id="31" name="Group 30"/>
          <p:cNvGrpSpPr/>
          <p:nvPr/>
        </p:nvGrpSpPr>
        <p:grpSpPr>
          <a:xfrm>
            <a:off x="2220340" y="4038094"/>
            <a:ext cx="4351380" cy="2501484"/>
            <a:chOff x="2220340" y="4038094"/>
            <a:chExt cx="4351380" cy="2501484"/>
          </a:xfrm>
        </p:grpSpPr>
        <p:cxnSp>
          <p:nvCxnSpPr>
            <p:cNvPr id="20" name="Straight Connector 19"/>
            <p:cNvCxnSpPr/>
            <p:nvPr/>
          </p:nvCxnSpPr>
          <p:spPr>
            <a:xfrm>
              <a:off x="2689410" y="6418728"/>
              <a:ext cx="854411"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stretch>
              <a:fillRect/>
            </a:stretch>
          </p:blipFill>
          <p:spPr>
            <a:xfrm>
              <a:off x="2306463" y="4953000"/>
              <a:ext cx="1000421" cy="848013"/>
            </a:xfrm>
            <a:prstGeom prst="rect">
              <a:avLst/>
            </a:prstGeom>
          </p:spPr>
        </p:pic>
        <p:pic>
          <p:nvPicPr>
            <p:cNvPr id="10" name="Picture 9"/>
            <p:cNvPicPr>
              <a:picLocks noChangeAspect="1"/>
            </p:cNvPicPr>
            <p:nvPr/>
          </p:nvPicPr>
          <p:blipFill>
            <a:blip r:embed="rId3"/>
            <a:stretch>
              <a:fillRect/>
            </a:stretch>
          </p:blipFill>
          <p:spPr>
            <a:xfrm>
              <a:off x="5298502" y="4953000"/>
              <a:ext cx="1000421" cy="848013"/>
            </a:xfrm>
            <a:prstGeom prst="rect">
              <a:avLst/>
            </a:prstGeom>
          </p:spPr>
        </p:pic>
        <p:pic>
          <p:nvPicPr>
            <p:cNvPr id="9" name="Picture 8"/>
            <p:cNvPicPr>
              <a:picLocks noChangeAspect="1"/>
            </p:cNvPicPr>
            <p:nvPr/>
          </p:nvPicPr>
          <p:blipFill>
            <a:blip r:embed="rId4"/>
            <a:stretch>
              <a:fillRect/>
            </a:stretch>
          </p:blipFill>
          <p:spPr>
            <a:xfrm>
              <a:off x="3306884" y="5178165"/>
              <a:ext cx="272797" cy="612650"/>
            </a:xfrm>
            <a:prstGeom prst="rect">
              <a:avLst/>
            </a:prstGeom>
          </p:spPr>
        </p:pic>
        <p:pic>
          <p:nvPicPr>
            <p:cNvPr id="12" name="Picture 11"/>
            <p:cNvPicPr>
              <a:picLocks noChangeAspect="1"/>
            </p:cNvPicPr>
            <p:nvPr/>
          </p:nvPicPr>
          <p:blipFill>
            <a:blip r:embed="rId5"/>
            <a:stretch>
              <a:fillRect/>
            </a:stretch>
          </p:blipFill>
          <p:spPr>
            <a:xfrm>
              <a:off x="4014695" y="4038094"/>
              <a:ext cx="583693" cy="760478"/>
            </a:xfrm>
            <a:prstGeom prst="rect">
              <a:avLst/>
            </a:prstGeom>
          </p:spPr>
        </p:pic>
        <p:pic>
          <p:nvPicPr>
            <p:cNvPr id="15" name="Picture 14"/>
            <p:cNvPicPr>
              <a:picLocks noChangeAspect="1"/>
            </p:cNvPicPr>
            <p:nvPr/>
          </p:nvPicPr>
          <p:blipFill>
            <a:blip r:embed="rId4"/>
            <a:stretch>
              <a:fillRect/>
            </a:stretch>
          </p:blipFill>
          <p:spPr>
            <a:xfrm>
              <a:off x="6298923" y="5188363"/>
              <a:ext cx="272797" cy="612650"/>
            </a:xfrm>
            <a:prstGeom prst="rect">
              <a:avLst/>
            </a:prstGeom>
          </p:spPr>
        </p:pic>
        <p:cxnSp>
          <p:nvCxnSpPr>
            <p:cNvPr id="14" name="Straight Arrow Connector 13"/>
            <p:cNvCxnSpPr/>
            <p:nvPr/>
          </p:nvCxnSpPr>
          <p:spPr>
            <a:xfrm flipV="1">
              <a:off x="3597611" y="5377007"/>
              <a:ext cx="1718821"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689410" y="6037728"/>
              <a:ext cx="0" cy="381000"/>
            </a:xfrm>
            <a:prstGeom prst="line">
              <a:avLst/>
            </a:prstGeom>
            <a:ln w="19050">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021928" y="6044452"/>
              <a:ext cx="0" cy="381000"/>
            </a:xfrm>
            <a:prstGeom prst="line">
              <a:avLst/>
            </a:prstGeom>
            <a:ln w="19050">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26" name="Text Box 307"/>
            <p:cNvSpPr txBox="1">
              <a:spLocks noChangeArrowheads="1"/>
            </p:cNvSpPr>
            <p:nvPr/>
          </p:nvSpPr>
          <p:spPr bwMode="auto">
            <a:xfrm>
              <a:off x="3389492" y="6262579"/>
              <a:ext cx="194811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200" b="1" i="0" u="none" strike="noStrike" kern="0" cap="none" spc="0" normalizeH="0" baseline="0" noProof="0" dirty="0">
                  <a:ln>
                    <a:noFill/>
                  </a:ln>
                  <a:solidFill>
                    <a:srgbClr val="00B0F0"/>
                  </a:solidFill>
                  <a:effectLst/>
                  <a:uLnTx/>
                  <a:uFillTx/>
                  <a:latin typeface="Calibri"/>
                  <a:cs typeface="Calibri"/>
                </a:rPr>
                <a:t>Cùng một phím trên cả hai </a:t>
              </a:r>
              <a:r>
                <a:rPr kumimoji="0" lang="vi" sz="1200" b="1" i="0" u="none" strike="noStrike" kern="0" cap="none" spc="0" normalizeH="0" noProof="0" dirty="0">
                  <a:ln>
                    <a:noFill/>
                  </a:ln>
                  <a:solidFill>
                    <a:srgbClr val="00B0F0"/>
                  </a:solidFill>
                  <a:effectLst/>
                  <a:uLnTx/>
                  <a:uFillTx/>
                  <a:latin typeface="Calibri"/>
                  <a:cs typeface="Calibri"/>
                </a:rPr>
                <a:t>mặt</a:t>
              </a:r>
              <a:endParaRPr kumimoji="0" lang="en-US" sz="1200" b="1" i="0" u="none" strike="noStrike" kern="0" cap="none" spc="0" normalizeH="0" baseline="0" noProof="0" dirty="0">
                <a:ln>
                  <a:noFill/>
                </a:ln>
                <a:solidFill>
                  <a:srgbClr val="00B0F0"/>
                </a:solidFill>
                <a:effectLst/>
                <a:uLnTx/>
                <a:uFillTx/>
                <a:latin typeface="Calibri"/>
                <a:cs typeface="Calibri"/>
              </a:endParaRPr>
            </a:p>
          </p:txBody>
        </p:sp>
        <p:cxnSp>
          <p:nvCxnSpPr>
            <p:cNvPr id="28" name="Straight Connector 27"/>
            <p:cNvCxnSpPr/>
            <p:nvPr/>
          </p:nvCxnSpPr>
          <p:spPr>
            <a:xfrm>
              <a:off x="5176482" y="6418728"/>
              <a:ext cx="854411"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 Box 307"/>
            <p:cNvSpPr txBox="1">
              <a:spLocks noChangeArrowheads="1"/>
            </p:cNvSpPr>
            <p:nvPr/>
          </p:nvSpPr>
          <p:spPr bwMode="auto">
            <a:xfrm>
              <a:off x="2220340" y="5780516"/>
              <a:ext cx="119421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200" b="1" i="0" u="none" strike="noStrike" kern="0" cap="none" spc="0" normalizeH="0" baseline="0" noProof="0" dirty="0">
                  <a:ln>
                    <a:noFill/>
                  </a:ln>
                  <a:solidFill>
                    <a:srgbClr val="000000"/>
                  </a:solidFill>
                  <a:effectLst/>
                  <a:uLnTx/>
                  <a:uFillTx/>
                  <a:latin typeface="Calibri"/>
                  <a:cs typeface="Calibri"/>
                </a:rPr>
                <a:t>Mã hóa </a:t>
              </a:r>
              <a:r>
                <a:rPr kumimoji="0" lang="vi" sz="1200" b="1" i="0" u="none" strike="noStrike" kern="0" cap="none" spc="0" normalizeH="0" noProof="0" dirty="0">
                  <a:ln>
                    <a:noFill/>
                  </a:ln>
                  <a:solidFill>
                    <a:srgbClr val="000000"/>
                  </a:solidFill>
                  <a:effectLst/>
                  <a:uLnTx/>
                  <a:uFillTx/>
                  <a:latin typeface="Calibri"/>
                  <a:cs typeface="Calibri"/>
                </a:rPr>
                <a:t>dữ liệu</a:t>
              </a:r>
              <a:endParaRPr kumimoji="0" lang="en-US" sz="1200" b="1" i="0" u="none" strike="noStrike" kern="0" cap="none" spc="0" normalizeH="0" baseline="0" noProof="0" dirty="0">
                <a:ln>
                  <a:noFill/>
                </a:ln>
                <a:solidFill>
                  <a:srgbClr val="000000"/>
                </a:solidFill>
                <a:effectLst/>
                <a:uLnTx/>
                <a:uFillTx/>
                <a:latin typeface="Calibri"/>
                <a:cs typeface="Calibri"/>
              </a:endParaRPr>
            </a:p>
          </p:txBody>
        </p:sp>
        <p:sp>
          <p:nvSpPr>
            <p:cNvPr id="30" name="Text Box 307"/>
            <p:cNvSpPr txBox="1">
              <a:spLocks noChangeArrowheads="1"/>
            </p:cNvSpPr>
            <p:nvPr/>
          </p:nvSpPr>
          <p:spPr bwMode="auto">
            <a:xfrm>
              <a:off x="5230272" y="5780515"/>
              <a:ext cx="119421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vi" sz="1200" b="1" i="0" u="none" strike="noStrike" kern="0" cap="none" spc="0" normalizeH="0" baseline="0" noProof="0" dirty="0">
                  <a:ln>
                    <a:noFill/>
                  </a:ln>
                  <a:solidFill>
                    <a:srgbClr val="000000"/>
                  </a:solidFill>
                  <a:effectLst/>
                  <a:uLnTx/>
                  <a:uFillTx/>
                  <a:latin typeface="Calibri"/>
                  <a:cs typeface="Calibri"/>
                </a:rPr>
                <a:t>giải mã </a:t>
              </a:r>
              <a:r>
                <a:rPr kumimoji="0" lang="vi" sz="1200" b="1" i="0" u="none" strike="noStrike" kern="0" cap="none" spc="0" normalizeH="0" noProof="0" dirty="0">
                  <a:ln>
                    <a:noFill/>
                  </a:ln>
                  <a:solidFill>
                    <a:srgbClr val="000000"/>
                  </a:solidFill>
                  <a:effectLst/>
                  <a:uLnTx/>
                  <a:uFillTx/>
                  <a:latin typeface="Calibri"/>
                  <a:cs typeface="Calibri"/>
                </a:rPr>
                <a:t>dữ liệu</a:t>
              </a:r>
              <a:endParaRPr kumimoji="0" lang="en-US" sz="1200" b="1" i="0" u="none" strike="noStrike" kern="0" cap="none" spc="0" normalizeH="0" baseline="0" noProof="0" dirty="0">
                <a:ln>
                  <a:noFill/>
                </a:ln>
                <a:solidFill>
                  <a:srgbClr val="000000"/>
                </a:solidFill>
                <a:effectLst/>
                <a:uLnTx/>
                <a:uFillTx/>
                <a:latin typeface="Calibri"/>
                <a:cs typeface="Calibri"/>
              </a:endParaRPr>
            </a:p>
          </p:txBody>
        </p:sp>
      </p:grpSp>
    </p:spTree>
    <p:extLst>
      <p:ext uri="{BB962C8B-B14F-4D97-AF65-F5344CB8AC3E}">
        <p14:creationId xmlns:p14="http://schemas.microsoft.com/office/powerpoint/2010/main" val="3258474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43</a:t>
            </a:fld>
            <a:endParaRPr lang="en-US" dirty="0"/>
          </a:p>
        </p:txBody>
      </p:sp>
      <p:sp>
        <p:nvSpPr>
          <p:cNvPr id="4" name="Title 3"/>
          <p:cNvSpPr>
            <a:spLocks noGrp="1"/>
          </p:cNvSpPr>
          <p:nvPr>
            <p:ph type="title"/>
          </p:nvPr>
        </p:nvSpPr>
        <p:spPr/>
        <p:txBody>
          <a:bodyPr/>
          <a:lstStyle/>
          <a:p>
            <a:r>
              <a:rPr lang="vi" dirty="0"/>
              <a:t>Mã hóa bất đối xứng</a:t>
            </a:r>
          </a:p>
        </p:txBody>
      </p:sp>
      <p:sp>
        <p:nvSpPr>
          <p:cNvPr id="18" name="Content Placeholder 2"/>
          <p:cNvSpPr txBox="1">
            <a:spLocks/>
          </p:cNvSpPr>
          <p:nvPr/>
        </p:nvSpPr>
        <p:spPr>
          <a:xfrm>
            <a:off x="1752600" y="1683041"/>
            <a:ext cx="6973275" cy="34223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b="1" dirty="0">
                <a:solidFill>
                  <a:srgbClr val="0070C0"/>
                </a:solidFill>
              </a:rPr>
              <a:t>Mã hóa bất đối xứng </a:t>
            </a:r>
            <a:r>
              <a:rPr lang="vi" dirty="0">
                <a:solidFill>
                  <a:srgbClr val="0070C0"/>
                </a:solidFill>
              </a:rPr>
              <a:t>: Một sơ đồ mã hóa hai chiều sử dụng khóa công khai và khóa riêng được ghép nối.</a:t>
            </a:r>
          </a:p>
          <a:p>
            <a:pPr marL="0" indent="0">
              <a:buNone/>
            </a:pPr>
            <a:r>
              <a:rPr lang="vi" b="1" dirty="0">
                <a:solidFill>
                  <a:srgbClr val="0070C0"/>
                </a:solidFill>
              </a:rPr>
              <a:t>Khóa riêng </a:t>
            </a:r>
            <a:r>
              <a:rPr lang="vi" dirty="0">
                <a:solidFill>
                  <a:srgbClr val="0070C0"/>
                </a:solidFill>
              </a:rPr>
              <a:t>: Thành phần của mã hóa bất đối xứng được một bên giữ bí mật trong quá trình mã hóa hai chiều.</a:t>
            </a:r>
            <a:endParaRPr lang="en-US" b="1" dirty="0">
              <a:solidFill>
                <a:srgbClr val="0070C0"/>
              </a:solidFill>
            </a:endParaRPr>
          </a:p>
          <a:p>
            <a:pPr marL="0" indent="0">
              <a:buNone/>
            </a:pPr>
            <a:r>
              <a:rPr lang="vi" b="1" dirty="0">
                <a:solidFill>
                  <a:srgbClr val="0070C0"/>
                </a:solidFill>
              </a:rPr>
              <a:t>Khóa công khai </a:t>
            </a:r>
            <a:r>
              <a:rPr lang="vi" dirty="0">
                <a:solidFill>
                  <a:srgbClr val="0070C0"/>
                </a:solidFill>
              </a:rPr>
              <a:t>: Thành phần của mã hóa bất đối xứng mà bất kỳ ai cũng có thể truy cập được.</a:t>
            </a:r>
            <a:endParaRPr lang="en-US" b="1" dirty="0">
              <a:solidFill>
                <a:srgbClr val="0070C0"/>
              </a:solidFill>
            </a:endParaRPr>
          </a:p>
          <a:p>
            <a:pPr marL="0" indent="0">
              <a:buNone/>
            </a:pPr>
            <a:r>
              <a:rPr lang="vi" b="1" dirty="0">
                <a:solidFill>
                  <a:srgbClr val="0070C0"/>
                </a:solidFill>
              </a:rPr>
              <a:t>Tạo khóa </a:t>
            </a:r>
            <a:r>
              <a:rPr lang="vi" dirty="0">
                <a:solidFill>
                  <a:srgbClr val="0070C0"/>
                </a:solidFill>
              </a:rPr>
              <a:t>: Quá trình tạo cặp khóa công khai và khóa riêng bằng cách sử dụng một ứng dụng cụ thể.</a:t>
            </a:r>
            <a:endParaRPr lang="en-US" b="1" dirty="0">
              <a:solidFill>
                <a:srgbClr val="0070C0"/>
              </a:solidFill>
            </a:endParaRPr>
          </a:p>
          <a:p>
            <a:pPr marL="0" indent="0">
              <a:buNone/>
            </a:pPr>
            <a:endParaRPr lang="en-US" b="1" dirty="0">
              <a:solidFill>
                <a:srgbClr val="0070C0"/>
              </a:solidFill>
            </a:endParaRPr>
          </a:p>
        </p:txBody>
      </p:sp>
      <p:pic>
        <p:nvPicPr>
          <p:cNvPr id="19"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5762"/>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p:cNvSpPr txBox="1">
            <a:spLocks/>
          </p:cNvSpPr>
          <p:nvPr/>
        </p:nvSpPr>
        <p:spPr>
          <a:xfrm>
            <a:off x="1752600" y="24384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0070C0"/>
              </a:solidFill>
            </a:endParaRPr>
          </a:p>
        </p:txBody>
      </p:sp>
      <p:sp>
        <p:nvSpPr>
          <p:cNvPr id="22" name="Content Placeholder 2"/>
          <p:cNvSpPr txBox="1">
            <a:spLocks/>
          </p:cNvSpPr>
          <p:nvPr/>
        </p:nvSpPr>
        <p:spPr>
          <a:xfrm>
            <a:off x="1752600" y="32004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0070C0"/>
              </a:solidFill>
            </a:endParaRPr>
          </a:p>
        </p:txBody>
      </p:sp>
      <p:sp>
        <p:nvSpPr>
          <p:cNvPr id="24" name="Content Placeholder 2"/>
          <p:cNvSpPr txBox="1">
            <a:spLocks/>
          </p:cNvSpPr>
          <p:nvPr/>
        </p:nvSpPr>
        <p:spPr>
          <a:xfrm>
            <a:off x="1752600" y="38862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0070C0"/>
              </a:solidFill>
            </a:endParaRPr>
          </a:p>
        </p:txBody>
      </p:sp>
    </p:spTree>
    <p:extLst>
      <p:ext uri="{BB962C8B-B14F-4D97-AF65-F5344CB8AC3E}">
        <p14:creationId xmlns:p14="http://schemas.microsoft.com/office/powerpoint/2010/main" val="766748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44</a:t>
            </a:fld>
            <a:endParaRPr lang="en-US" dirty="0"/>
          </a:p>
        </p:txBody>
      </p:sp>
      <p:sp>
        <p:nvSpPr>
          <p:cNvPr id="4" name="Title 3"/>
          <p:cNvSpPr>
            <a:spLocks noGrp="1"/>
          </p:cNvSpPr>
          <p:nvPr>
            <p:ph type="title"/>
          </p:nvPr>
        </p:nvSpPr>
        <p:spPr/>
        <p:txBody>
          <a:bodyPr/>
          <a:lstStyle/>
          <a:p>
            <a:r>
              <a:rPr lang="vi" dirty="0"/>
              <a:t>Mã hóa bất đối xứng (Tiếp)</a:t>
            </a:r>
          </a:p>
        </p:txBody>
      </p:sp>
      <p:grpSp>
        <p:nvGrpSpPr>
          <p:cNvPr id="23" name="Group 22"/>
          <p:cNvGrpSpPr/>
          <p:nvPr/>
        </p:nvGrpSpPr>
        <p:grpSpPr>
          <a:xfrm>
            <a:off x="873308" y="2743200"/>
            <a:ext cx="7397385" cy="2193386"/>
            <a:chOff x="859669" y="2942465"/>
            <a:chExt cx="7397385" cy="2193386"/>
          </a:xfrm>
        </p:grpSpPr>
        <p:sp>
          <p:nvSpPr>
            <p:cNvPr id="5" name="Line 69"/>
            <p:cNvSpPr>
              <a:spLocks noChangeShapeType="1"/>
            </p:cNvSpPr>
            <p:nvPr/>
          </p:nvSpPr>
          <p:spPr bwMode="auto">
            <a:xfrm rot="16200000" flipV="1">
              <a:off x="6555348" y="4627563"/>
              <a:ext cx="4984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 name="Line 69"/>
            <p:cNvSpPr>
              <a:spLocks noChangeShapeType="1"/>
            </p:cNvSpPr>
            <p:nvPr/>
          </p:nvSpPr>
          <p:spPr bwMode="auto">
            <a:xfrm rot="16200000" flipV="1">
              <a:off x="2208212" y="4637088"/>
              <a:ext cx="4984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 name="Text Box 307"/>
            <p:cNvSpPr txBox="1">
              <a:spLocks noChangeArrowheads="1"/>
            </p:cNvSpPr>
            <p:nvPr/>
          </p:nvSpPr>
          <p:spPr bwMode="auto">
            <a:xfrm>
              <a:off x="1585913" y="4843463"/>
              <a:ext cx="174307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sz="1300" dirty="0">
                  <a:latin typeface="+mj-lt"/>
                </a:rPr>
                <a:t>Mã hóa khóa công khai</a:t>
              </a:r>
            </a:p>
          </p:txBody>
        </p:sp>
        <p:sp>
          <p:nvSpPr>
            <p:cNvPr id="8" name="Text Box 307"/>
            <p:cNvSpPr txBox="1">
              <a:spLocks noChangeArrowheads="1"/>
            </p:cNvSpPr>
            <p:nvPr/>
          </p:nvSpPr>
          <p:spPr bwMode="auto">
            <a:xfrm>
              <a:off x="5779061" y="4843463"/>
              <a:ext cx="204946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sz="1300" dirty="0">
                  <a:latin typeface="+mj-lt"/>
                </a:rPr>
                <a:t>Giải mã khóa riêng</a:t>
              </a:r>
            </a:p>
          </p:txBody>
        </p:sp>
        <p:pic>
          <p:nvPicPr>
            <p:cNvPr id="11" name="Picture 13" descr="D:\content\093022\Cryptograph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6913" y="2995613"/>
              <a:ext cx="750887"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D:\content\093022\do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4104" y="2982913"/>
              <a:ext cx="7429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9"/>
            <p:cNvSpPr>
              <a:spLocks noChangeShapeType="1"/>
            </p:cNvSpPr>
            <p:nvPr/>
          </p:nvSpPr>
          <p:spPr bwMode="auto">
            <a:xfrm>
              <a:off x="1990725" y="3398838"/>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9"/>
            <p:cNvSpPr>
              <a:spLocks noChangeShapeType="1"/>
            </p:cNvSpPr>
            <p:nvPr/>
          </p:nvSpPr>
          <p:spPr bwMode="auto">
            <a:xfrm>
              <a:off x="4133850" y="3398838"/>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7" name="Line 9"/>
            <p:cNvSpPr>
              <a:spLocks noChangeShapeType="1"/>
            </p:cNvSpPr>
            <p:nvPr/>
          </p:nvSpPr>
          <p:spPr bwMode="auto">
            <a:xfrm>
              <a:off x="6342529" y="3398838"/>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18" name="Picture 17"/>
            <p:cNvPicPr>
              <a:picLocks noChangeAspect="1"/>
            </p:cNvPicPr>
            <p:nvPr/>
          </p:nvPicPr>
          <p:blipFill>
            <a:blip r:embed="rId4"/>
            <a:stretch>
              <a:fillRect/>
            </a:stretch>
          </p:blipFill>
          <p:spPr>
            <a:xfrm>
              <a:off x="6652254" y="3684588"/>
              <a:ext cx="304662" cy="684212"/>
            </a:xfrm>
            <a:prstGeom prst="rect">
              <a:avLst/>
            </a:prstGeom>
          </p:spPr>
        </p:pic>
        <p:pic>
          <p:nvPicPr>
            <p:cNvPr id="19" name="Picture 18"/>
            <p:cNvPicPr>
              <a:picLocks noChangeAspect="1"/>
            </p:cNvPicPr>
            <p:nvPr/>
          </p:nvPicPr>
          <p:blipFill>
            <a:blip r:embed="rId5"/>
            <a:stretch>
              <a:fillRect/>
            </a:stretch>
          </p:blipFill>
          <p:spPr>
            <a:xfrm>
              <a:off x="2196134" y="3684588"/>
              <a:ext cx="522630" cy="680508"/>
            </a:xfrm>
            <a:prstGeom prst="rect">
              <a:avLst/>
            </a:prstGeom>
          </p:spPr>
        </p:pic>
        <p:pic>
          <p:nvPicPr>
            <p:cNvPr id="21" name="Picture 20"/>
            <p:cNvPicPr>
              <a:picLocks noChangeAspect="1"/>
            </p:cNvPicPr>
            <p:nvPr/>
          </p:nvPicPr>
          <p:blipFill>
            <a:blip r:embed="rId6"/>
            <a:stretch>
              <a:fillRect/>
            </a:stretch>
          </p:blipFill>
          <p:spPr>
            <a:xfrm>
              <a:off x="859669" y="2942465"/>
              <a:ext cx="1120191" cy="949537"/>
            </a:xfrm>
            <a:prstGeom prst="rect">
              <a:avLst/>
            </a:prstGeom>
          </p:spPr>
        </p:pic>
        <p:pic>
          <p:nvPicPr>
            <p:cNvPr id="22" name="Picture 21"/>
            <p:cNvPicPr>
              <a:picLocks noChangeAspect="1"/>
            </p:cNvPicPr>
            <p:nvPr/>
          </p:nvPicPr>
          <p:blipFill>
            <a:blip r:embed="rId6"/>
            <a:stretch>
              <a:fillRect/>
            </a:stretch>
          </p:blipFill>
          <p:spPr>
            <a:xfrm>
              <a:off x="5124450" y="2942465"/>
              <a:ext cx="1120191" cy="949537"/>
            </a:xfrm>
            <a:prstGeom prst="rect">
              <a:avLst/>
            </a:prstGeom>
          </p:spPr>
        </p:pic>
      </p:grpSp>
    </p:spTree>
    <p:extLst>
      <p:ext uri="{BB962C8B-B14F-4D97-AF65-F5344CB8AC3E}">
        <p14:creationId xmlns:p14="http://schemas.microsoft.com/office/powerpoint/2010/main" val="1713168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45</a:t>
            </a:fld>
            <a:endParaRPr lang="en-US" dirty="0"/>
          </a:p>
        </p:txBody>
      </p:sp>
      <p:sp>
        <p:nvSpPr>
          <p:cNvPr id="4" name="Title 3"/>
          <p:cNvSpPr>
            <a:spLocks noGrp="1"/>
          </p:cNvSpPr>
          <p:nvPr>
            <p:ph type="title"/>
          </p:nvPr>
        </p:nvSpPr>
        <p:spPr/>
        <p:txBody>
          <a:bodyPr/>
          <a:lstStyle/>
          <a:p>
            <a:r>
              <a:rPr lang="vi" dirty="0"/>
              <a:t>băm</a:t>
            </a:r>
          </a:p>
        </p:txBody>
      </p:sp>
      <p:sp>
        <p:nvSpPr>
          <p:cNvPr id="5" name="Content Placeholder 2"/>
          <p:cNvSpPr txBox="1">
            <a:spLocks/>
          </p:cNvSpPr>
          <p:nvPr/>
        </p:nvSpPr>
        <p:spPr>
          <a:xfrm>
            <a:off x="1752600" y="1448879"/>
            <a:ext cx="6973275" cy="1157644"/>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b="1" dirty="0">
                <a:solidFill>
                  <a:srgbClr val="0070C0"/>
                </a:solidFill>
              </a:rPr>
              <a:t>Băm </a:t>
            </a:r>
            <a:r>
              <a:rPr lang="vi" dirty="0">
                <a:solidFill>
                  <a:srgbClr val="0070C0"/>
                </a:solidFill>
              </a:rPr>
              <a:t>: Một quá trình hoặc chức năng biến đổi văn bản rõ thành văn bản mã hóa không thể giải mã trực tiếp.</a:t>
            </a:r>
          </a:p>
          <a:p>
            <a:pPr marL="0" indent="0">
              <a:buNone/>
            </a:pPr>
            <a:r>
              <a:rPr lang="vi" b="1" dirty="0">
                <a:solidFill>
                  <a:srgbClr val="0070C0"/>
                </a:solidFill>
              </a:rPr>
              <a:t>Băm, giá trị băm </a:t>
            </a:r>
            <a:r>
              <a:rPr lang="vi" dirty="0">
                <a:solidFill>
                  <a:srgbClr val="0070C0"/>
                </a:solidFill>
              </a:rPr>
              <a:t>hoặc </a:t>
            </a:r>
            <a:r>
              <a:rPr lang="vi" b="1" dirty="0">
                <a:solidFill>
                  <a:srgbClr val="0070C0"/>
                </a:solidFill>
              </a:rPr>
              <a:t>thông báo tóm tắt </a:t>
            </a:r>
            <a:r>
              <a:rPr lang="vi" dirty="0">
                <a:solidFill>
                  <a:srgbClr val="0070C0"/>
                </a:solidFill>
              </a:rPr>
              <a:t>: Giá trị có được từ mã hóa băm.</a:t>
            </a:r>
            <a:endParaRPr lang="en-US" b="1" dirty="0">
              <a:solidFill>
                <a:srgbClr val="0070C0"/>
              </a:solidFill>
            </a:endParaRPr>
          </a:p>
          <a:p>
            <a:pPr marL="0" indent="0">
              <a:buNone/>
            </a:pPr>
            <a:endParaRPr lang="en-US" b="1"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609600" y="2667000"/>
            <a:ext cx="7772400" cy="213360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Được sử dụng trong một số chương trình xác thực mật khẩu.</a:t>
            </a:r>
          </a:p>
          <a:p>
            <a:r>
              <a:rPr lang="vi" dirty="0"/>
              <a:t>Dùng trong chữ ký số.</a:t>
            </a:r>
          </a:p>
          <a:p>
            <a:r>
              <a:rPr lang="vi" dirty="0"/>
              <a:t>Được sử dụng để xác minh tính toàn vẹn của tệp.</a:t>
            </a:r>
          </a:p>
          <a:p>
            <a:pPr marL="0" indent="0">
              <a:buNone/>
            </a:pPr>
            <a:endParaRPr lang="en-US" dirty="0"/>
          </a:p>
        </p:txBody>
      </p:sp>
      <p:grpSp>
        <p:nvGrpSpPr>
          <p:cNvPr id="28" name="Group 27"/>
          <p:cNvGrpSpPr/>
          <p:nvPr/>
        </p:nvGrpSpPr>
        <p:grpSpPr>
          <a:xfrm>
            <a:off x="1127562" y="3802927"/>
            <a:ext cx="6888876" cy="2542454"/>
            <a:chOff x="1055873" y="3802927"/>
            <a:chExt cx="6888876" cy="2542454"/>
          </a:xfrm>
        </p:grpSpPr>
        <p:sp>
          <p:nvSpPr>
            <p:cNvPr id="3" name="Rectangle 2"/>
            <p:cNvSpPr/>
            <p:nvPr/>
          </p:nvSpPr>
          <p:spPr>
            <a:xfrm>
              <a:off x="1246094" y="4251435"/>
              <a:ext cx="1371600" cy="914400"/>
            </a:xfrm>
            <a:prstGeom prst="rect">
              <a:avLst/>
            </a:prstGeom>
            <a:solidFill>
              <a:srgbClr val="BBE0E3"/>
            </a:solidFill>
            <a:ln w="28575"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1" name="Rectangle 10"/>
            <p:cNvSpPr/>
            <p:nvPr/>
          </p:nvSpPr>
          <p:spPr>
            <a:xfrm>
              <a:off x="1241612" y="5430981"/>
              <a:ext cx="1371600" cy="914400"/>
            </a:xfrm>
            <a:prstGeom prst="rect">
              <a:avLst/>
            </a:prstGeom>
            <a:solidFill>
              <a:srgbClr val="BBE0E3"/>
            </a:solidFill>
            <a:ln w="28575"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2" name="Rectangle 11"/>
            <p:cNvSpPr/>
            <p:nvPr/>
          </p:nvSpPr>
          <p:spPr>
            <a:xfrm>
              <a:off x="3258670" y="4251435"/>
              <a:ext cx="1371600" cy="914400"/>
            </a:xfrm>
            <a:prstGeom prst="rect">
              <a:avLst/>
            </a:prstGeom>
            <a:solidFill>
              <a:srgbClr val="FFC000"/>
            </a:solidFill>
            <a:ln w="28575"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3" name="Rectangle 12"/>
            <p:cNvSpPr/>
            <p:nvPr/>
          </p:nvSpPr>
          <p:spPr>
            <a:xfrm>
              <a:off x="3263152" y="5430981"/>
              <a:ext cx="1371600" cy="914400"/>
            </a:xfrm>
            <a:prstGeom prst="rect">
              <a:avLst/>
            </a:prstGeom>
            <a:solidFill>
              <a:srgbClr val="FFC000"/>
            </a:solidFill>
            <a:ln w="28575"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8" name="Rectangle 7"/>
            <p:cNvSpPr/>
            <p:nvPr/>
          </p:nvSpPr>
          <p:spPr>
            <a:xfrm>
              <a:off x="5280210" y="4251435"/>
              <a:ext cx="2664539" cy="914400"/>
            </a:xfrm>
            <a:prstGeom prst="rect">
              <a:avLst/>
            </a:prstGeom>
            <a:solidFill>
              <a:srgbClr val="002060"/>
            </a:solidFill>
            <a:ln w="28575"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4" name="Rectangle 13"/>
            <p:cNvSpPr/>
            <p:nvPr/>
          </p:nvSpPr>
          <p:spPr>
            <a:xfrm>
              <a:off x="5280210" y="5430981"/>
              <a:ext cx="2664539" cy="914400"/>
            </a:xfrm>
            <a:prstGeom prst="rect">
              <a:avLst/>
            </a:prstGeom>
            <a:solidFill>
              <a:srgbClr val="002060"/>
            </a:solidFill>
            <a:ln w="28575"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5" name="Text Box 307"/>
            <p:cNvSpPr txBox="1">
              <a:spLocks noChangeArrowheads="1"/>
            </p:cNvSpPr>
            <p:nvPr/>
          </p:nvSpPr>
          <p:spPr bwMode="auto">
            <a:xfrm>
              <a:off x="1055874" y="4539358"/>
              <a:ext cx="1743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dirty="0">
                  <a:latin typeface="+mn-lt"/>
                </a:rPr>
                <a:t>"Bí mật"</a:t>
              </a:r>
            </a:p>
          </p:txBody>
        </p:sp>
        <p:sp>
          <p:nvSpPr>
            <p:cNvPr id="16" name="Text Box 307"/>
            <p:cNvSpPr txBox="1">
              <a:spLocks noChangeArrowheads="1"/>
            </p:cNvSpPr>
            <p:nvPr/>
          </p:nvSpPr>
          <p:spPr bwMode="auto">
            <a:xfrm>
              <a:off x="1148742" y="5595793"/>
              <a:ext cx="15573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dirty="0">
                  <a:latin typeface="+mn-lt"/>
                </a:rPr>
                <a:t>"Hãy giữ bí mật này"</a:t>
              </a:r>
            </a:p>
          </p:txBody>
        </p:sp>
        <p:sp>
          <p:nvSpPr>
            <p:cNvPr id="17" name="Text Box 307"/>
            <p:cNvSpPr txBox="1">
              <a:spLocks noChangeArrowheads="1"/>
            </p:cNvSpPr>
            <p:nvPr/>
          </p:nvSpPr>
          <p:spPr bwMode="auto">
            <a:xfrm>
              <a:off x="3165801" y="4421246"/>
              <a:ext cx="15573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dirty="0">
                  <a:latin typeface="+mn-lt"/>
                </a:rPr>
                <a:t>CHỨC NĂNG Băm</a:t>
              </a:r>
            </a:p>
          </p:txBody>
        </p:sp>
        <p:sp>
          <p:nvSpPr>
            <p:cNvPr id="18" name="Text Box 307"/>
            <p:cNvSpPr txBox="1">
              <a:spLocks noChangeArrowheads="1"/>
            </p:cNvSpPr>
            <p:nvPr/>
          </p:nvSpPr>
          <p:spPr bwMode="auto">
            <a:xfrm>
              <a:off x="3165801" y="5590795"/>
              <a:ext cx="15573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dirty="0">
                  <a:latin typeface="+mn-lt"/>
                </a:rPr>
                <a:t>CHỨC NĂNG Băm</a:t>
              </a:r>
            </a:p>
          </p:txBody>
        </p:sp>
        <p:sp>
          <p:nvSpPr>
            <p:cNvPr id="19" name="Text Box 307"/>
            <p:cNvSpPr txBox="1">
              <a:spLocks noChangeArrowheads="1"/>
            </p:cNvSpPr>
            <p:nvPr/>
          </p:nvSpPr>
          <p:spPr bwMode="auto">
            <a:xfrm>
              <a:off x="5280209" y="4284963"/>
              <a:ext cx="266453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ts val="0"/>
                </a:spcBef>
                <a:buClrTx/>
                <a:buFontTx/>
                <a:buNone/>
              </a:pPr>
              <a:r>
                <a:rPr lang="vi" altLang="en-US" sz="1400" b="0" dirty="0">
                  <a:solidFill>
                    <a:schemeClr val="bg1"/>
                  </a:solidFill>
                  <a:latin typeface="Consolas" panose="020B0609020204030204" pitchFamily="49" charset="0"/>
                  <a:ea typeface="Cambria Math" panose="02040503050406030204" pitchFamily="18" charset="0"/>
                  <a:cs typeface="Courier New" panose="02070309020205020404" pitchFamily="49" charset="0"/>
                </a:rPr>
                <a:t>6TE3 13LO P429 HJL7 AVGN</a:t>
              </a:r>
            </a:p>
            <a:p>
              <a:pPr algn="ctr" eaLnBrk="1" hangingPunct="1">
                <a:spcBef>
                  <a:spcPts val="0"/>
                </a:spcBef>
                <a:buClrTx/>
                <a:buFontTx/>
                <a:buNone/>
              </a:pPr>
              <a:r>
                <a:rPr lang="vi" altLang="en-US" sz="1400" b="0" dirty="0">
                  <a:solidFill>
                    <a:schemeClr val="bg1"/>
                  </a:solidFill>
                  <a:latin typeface="Consolas" panose="020B0609020204030204" pitchFamily="49" charset="0"/>
                  <a:ea typeface="Cambria Math" panose="02040503050406030204" pitchFamily="18" charset="0"/>
                  <a:cs typeface="Courier New" panose="02070309020205020404" pitchFamily="49" charset="0"/>
                </a:rPr>
                <a:t>08JN D1UL 4Y89 MM20 CSN7</a:t>
              </a:r>
            </a:p>
            <a:p>
              <a:pPr algn="ctr" eaLnBrk="1" hangingPunct="1">
                <a:spcBef>
                  <a:spcPts val="0"/>
                </a:spcBef>
                <a:buClrTx/>
                <a:buFontTx/>
                <a:buNone/>
              </a:pPr>
              <a:r>
                <a:rPr lang="vi" altLang="en-US" sz="1400" b="0" dirty="0">
                  <a:solidFill>
                    <a:schemeClr val="bg1"/>
                  </a:solidFill>
                  <a:latin typeface="Consolas" panose="020B0609020204030204" pitchFamily="49" charset="0"/>
                  <a:ea typeface="Cambria Math" panose="02040503050406030204" pitchFamily="18" charset="0"/>
                  <a:cs typeface="Courier New" panose="02070309020205020404" pitchFamily="49" charset="0"/>
                </a:rPr>
                <a:t>10B7 552F Q8LW 80VT VX4Y</a:t>
              </a:r>
            </a:p>
            <a:p>
              <a:pPr algn="ctr" eaLnBrk="1" hangingPunct="1">
                <a:spcBef>
                  <a:spcPts val="0"/>
                </a:spcBef>
                <a:buClrTx/>
                <a:buFontTx/>
                <a:buNone/>
              </a:pPr>
              <a:r>
                <a:rPr lang="vi" altLang="en-US" sz="1400" b="0" dirty="0">
                  <a:solidFill>
                    <a:schemeClr val="bg1"/>
                  </a:solidFill>
                  <a:latin typeface="Consolas" panose="020B0609020204030204" pitchFamily="49" charset="0"/>
                  <a:ea typeface="Cambria Math" panose="02040503050406030204" pitchFamily="18" charset="0"/>
                  <a:cs typeface="Courier New" panose="02070309020205020404" pitchFamily="49" charset="0"/>
                </a:rPr>
                <a:t>PLBZ FR3X TX53 LL01 5320</a:t>
              </a:r>
            </a:p>
          </p:txBody>
        </p:sp>
        <p:sp>
          <p:nvSpPr>
            <p:cNvPr id="20" name="Text Box 307"/>
            <p:cNvSpPr txBox="1">
              <a:spLocks noChangeArrowheads="1"/>
            </p:cNvSpPr>
            <p:nvPr/>
          </p:nvSpPr>
          <p:spPr bwMode="auto">
            <a:xfrm>
              <a:off x="5280209" y="5470140"/>
              <a:ext cx="266453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ts val="0"/>
                </a:spcBef>
                <a:buClrTx/>
                <a:buFontTx/>
                <a:buNone/>
              </a:pPr>
              <a:r>
                <a:rPr lang="vi" altLang="en-US" sz="1400" b="0" dirty="0">
                  <a:solidFill>
                    <a:schemeClr val="bg1"/>
                  </a:solidFill>
                  <a:latin typeface="Consolas" panose="020B0609020204030204" pitchFamily="49" charset="0"/>
                  <a:cs typeface="Courier New" panose="02070309020205020404" pitchFamily="49" charset="0"/>
                </a:rPr>
                <a:t>VV30 542A 77VX X2TY UL34</a:t>
              </a:r>
            </a:p>
            <a:p>
              <a:pPr algn="ctr" eaLnBrk="1" hangingPunct="1">
                <a:spcBef>
                  <a:spcPts val="0"/>
                </a:spcBef>
                <a:buClrTx/>
                <a:buFontTx/>
                <a:buNone/>
              </a:pPr>
              <a:r>
                <a:rPr lang="vi" altLang="en-US" sz="1400" b="0" dirty="0">
                  <a:solidFill>
                    <a:schemeClr val="bg1"/>
                  </a:solidFill>
                  <a:latin typeface="Consolas" panose="020B0609020204030204" pitchFamily="49" charset="0"/>
                  <a:cs typeface="Courier New" panose="02070309020205020404" pitchFamily="49" charset="0"/>
                </a:rPr>
                <a:t>JJLD 72WE R2E4 JOP7 N421</a:t>
              </a:r>
            </a:p>
            <a:p>
              <a:pPr algn="ctr" eaLnBrk="1" hangingPunct="1">
                <a:spcBef>
                  <a:spcPts val="0"/>
                </a:spcBef>
                <a:buClrTx/>
                <a:buFontTx/>
                <a:buNone/>
              </a:pPr>
              <a:r>
                <a:rPr lang="vi" altLang="en-US" sz="1400" b="0" dirty="0">
                  <a:solidFill>
                    <a:schemeClr val="bg1"/>
                  </a:solidFill>
                  <a:latin typeface="Consolas" panose="020B0609020204030204" pitchFamily="49" charset="0"/>
                  <a:cs typeface="Courier New" panose="02070309020205020404" pitchFamily="49" charset="0"/>
                </a:rPr>
                <a:t>HJP4 EWQ1 HG8X LA91 00B1</a:t>
              </a:r>
            </a:p>
            <a:p>
              <a:pPr algn="ctr" eaLnBrk="1" hangingPunct="1">
                <a:spcBef>
                  <a:spcPts val="0"/>
                </a:spcBef>
                <a:buClrTx/>
                <a:buFontTx/>
                <a:buNone/>
              </a:pPr>
              <a:r>
                <a:rPr lang="vi" altLang="en-US" sz="1400" b="0" dirty="0">
                  <a:solidFill>
                    <a:schemeClr val="bg1"/>
                  </a:solidFill>
                  <a:latin typeface="Consolas" panose="020B0609020204030204" pitchFamily="49" charset="0"/>
                  <a:cs typeface="Courier New" panose="02070309020205020404" pitchFamily="49" charset="0"/>
                </a:rPr>
                <a:t>SS75 5YFC M72A 9LQE 762A</a:t>
              </a:r>
            </a:p>
          </p:txBody>
        </p:sp>
        <p:cxnSp>
          <p:nvCxnSpPr>
            <p:cNvPr id="22" name="Straight Arrow Connector 21"/>
            <p:cNvCxnSpPr/>
            <p:nvPr/>
          </p:nvCxnSpPr>
          <p:spPr>
            <a:xfrm>
              <a:off x="2613212" y="4703002"/>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613212" y="5888678"/>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4630270" y="4690569"/>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630270" y="5885210"/>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 Box 307"/>
            <p:cNvSpPr txBox="1">
              <a:spLocks noChangeArrowheads="1"/>
            </p:cNvSpPr>
            <p:nvPr/>
          </p:nvSpPr>
          <p:spPr bwMode="auto">
            <a:xfrm>
              <a:off x="1055873" y="3802927"/>
              <a:ext cx="1743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dirty="0">
                  <a:latin typeface="+mn-lt"/>
                </a:rPr>
                <a:t>Tin nhắn</a:t>
              </a:r>
            </a:p>
          </p:txBody>
        </p:sp>
        <p:sp>
          <p:nvSpPr>
            <p:cNvPr id="27" name="Text Box 307"/>
            <p:cNvSpPr txBox="1">
              <a:spLocks noChangeArrowheads="1"/>
            </p:cNvSpPr>
            <p:nvPr/>
          </p:nvSpPr>
          <p:spPr bwMode="auto">
            <a:xfrm>
              <a:off x="5740940" y="3802927"/>
              <a:ext cx="1743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eaLnBrk="1" hangingPunct="1">
                <a:spcBef>
                  <a:spcPct val="50000"/>
                </a:spcBef>
                <a:buClrTx/>
                <a:buFontTx/>
                <a:buNone/>
              </a:pPr>
              <a:r>
                <a:rPr lang="vi" altLang="en-US" dirty="0">
                  <a:latin typeface="+mn-lt"/>
                </a:rPr>
                <a:t>Tiêu</a:t>
              </a:r>
            </a:p>
          </p:txBody>
        </p:sp>
      </p:grpSp>
    </p:spTree>
    <p:extLst>
      <p:ext uri="{BB962C8B-B14F-4D97-AF65-F5344CB8AC3E}">
        <p14:creationId xmlns:p14="http://schemas.microsoft.com/office/powerpoint/2010/main" val="519773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46</a:t>
            </a:fld>
            <a:endParaRPr lang="en-US" dirty="0"/>
          </a:p>
        </p:txBody>
      </p:sp>
      <p:sp>
        <p:nvSpPr>
          <p:cNvPr id="4" name="Title 3"/>
          <p:cNvSpPr>
            <a:spLocks noGrp="1"/>
          </p:cNvSpPr>
          <p:nvPr>
            <p:ph type="title"/>
          </p:nvPr>
        </p:nvSpPr>
        <p:spPr/>
        <p:txBody>
          <a:bodyPr/>
          <a:lstStyle/>
          <a:p>
            <a:r>
              <a:rPr lang="vi" dirty="0"/>
              <a:t>mật thư</a:t>
            </a:r>
          </a:p>
        </p:txBody>
      </p:sp>
      <p:sp>
        <p:nvSpPr>
          <p:cNvPr id="5" name="Content Placeholder 2"/>
          <p:cNvSpPr txBox="1">
            <a:spLocks/>
          </p:cNvSpPr>
          <p:nvPr/>
        </p:nvSpPr>
        <p:spPr>
          <a:xfrm>
            <a:off x="1752600" y="1454441"/>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 dirty="0">
                <a:solidFill>
                  <a:srgbClr val="0070C0"/>
                </a:solidFill>
              </a:rPr>
              <a:t>Một kỹ thuật mã hóa thay thế ẩn một tin nhắn bí mật bằng cách đặt nó trong một tin nhắn thông thường.</a:t>
            </a:r>
            <a:endParaRPr lang="en-US" b="1"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7162"/>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609600" y="2667000"/>
            <a:ext cx="7772400" cy="213360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Ẩn nội dung và sự tồn tại của nó.</a:t>
            </a:r>
          </a:p>
          <a:p>
            <a:r>
              <a:rPr lang="vi" dirty="0"/>
              <a:t>Thông tin được nhúng trong văn bản hoặc hình ảnh.</a:t>
            </a:r>
          </a:p>
          <a:p>
            <a:pPr marL="0" indent="0">
              <a:buNone/>
            </a:pPr>
            <a:endParaRPr lang="en-US" dirty="0"/>
          </a:p>
        </p:txBody>
      </p:sp>
      <p:grpSp>
        <p:nvGrpSpPr>
          <p:cNvPr id="8" name="Group 7"/>
          <p:cNvGrpSpPr/>
          <p:nvPr/>
        </p:nvGrpSpPr>
        <p:grpSpPr>
          <a:xfrm>
            <a:off x="350634" y="3953572"/>
            <a:ext cx="8442733" cy="2265074"/>
            <a:chOff x="359342" y="3953572"/>
            <a:chExt cx="8442733" cy="2265074"/>
          </a:xfrm>
        </p:grpSpPr>
        <p:pic>
          <p:nvPicPr>
            <p:cNvPr id="9" name="Picture 2" descr="Buildings, Skyscrapers, Sky, Foggy, Urban, Mod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342" y="3953573"/>
              <a:ext cx="1698805" cy="22650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uildings, Skyscrapers, Sky, Foggy, Urban, Mod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270" y="3953572"/>
              <a:ext cx="1698805" cy="22650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351290" y="4650974"/>
              <a:ext cx="529311" cy="923330"/>
            </a:xfrm>
            <a:prstGeom prst="rect">
              <a:avLst/>
            </a:prstGeom>
            <a:noFill/>
          </p:spPr>
          <p:txBody>
            <a:bodyPr wrap="none" lIns="91440" tIns="45720" rIns="91440" bIns="45720">
              <a:spAutoFit/>
            </a:bodyPr>
            <a:lstStyle/>
            <a:p>
              <a:pPr algn="ctr"/>
              <a:r>
                <a:rPr lang="vi" sz="5400" b="0" cap="none" spc="0" dirty="0">
                  <a:ln w="0"/>
                  <a:solidFill>
                    <a:schemeClr val="accent1"/>
                  </a:solidFill>
                  <a:effectLst>
                    <a:outerShdw blurRad="38100" dist="25400" dir="5400000" algn="ctr" rotWithShape="0">
                      <a:srgbClr val="6E747A">
                        <a:alpha val="43000"/>
                      </a:srgbClr>
                    </a:outerShdw>
                  </a:effectLst>
                </a:rPr>
                <a:t>+</a:t>
              </a:r>
            </a:p>
          </p:txBody>
        </p:sp>
        <p:sp>
          <p:nvSpPr>
            <p:cNvPr id="12" name="Rectangle 11"/>
            <p:cNvSpPr/>
            <p:nvPr/>
          </p:nvSpPr>
          <p:spPr>
            <a:xfrm>
              <a:off x="6280816" y="4650974"/>
              <a:ext cx="529311" cy="923330"/>
            </a:xfrm>
            <a:prstGeom prst="rect">
              <a:avLst/>
            </a:prstGeom>
            <a:noFill/>
          </p:spPr>
          <p:txBody>
            <a:bodyPr wrap="none" lIns="91440" tIns="45720" rIns="91440" bIns="45720">
              <a:spAutoFit/>
            </a:bodyPr>
            <a:lstStyle/>
            <a:p>
              <a:pPr algn="ctr"/>
              <a:r>
                <a:rPr lang="vi" sz="5400" b="0" cap="none" spc="0" dirty="0">
                  <a:ln w="0"/>
                  <a:solidFill>
                    <a:schemeClr val="accent1"/>
                  </a:solidFill>
                  <a:effectLst>
                    <a:outerShdw blurRad="38100" dist="25400" dir="5400000" algn="ctr" rotWithShape="0">
                      <a:srgbClr val="6E747A">
                        <a:alpha val="43000"/>
                      </a:srgbClr>
                    </a:outerShdw>
                  </a:effectLst>
                </a:rPr>
                <a:t>=</a:t>
              </a:r>
            </a:p>
          </p:txBody>
        </p:sp>
        <p:pic>
          <p:nvPicPr>
            <p:cNvPr id="13" name="Picture 12"/>
            <p:cNvPicPr>
              <a:picLocks noChangeAspect="1"/>
            </p:cNvPicPr>
            <p:nvPr/>
          </p:nvPicPr>
          <p:blipFill>
            <a:blip r:embed="rId4"/>
            <a:stretch>
              <a:fillRect/>
            </a:stretch>
          </p:blipFill>
          <p:spPr>
            <a:xfrm>
              <a:off x="3117595" y="4556117"/>
              <a:ext cx="2908811" cy="1113044"/>
            </a:xfrm>
            <a:prstGeom prst="rect">
              <a:avLst/>
            </a:prstGeom>
          </p:spPr>
        </p:pic>
      </p:grpSp>
    </p:spTree>
    <p:extLst>
      <p:ext uri="{BB962C8B-B14F-4D97-AF65-F5344CB8AC3E}">
        <p14:creationId xmlns:p14="http://schemas.microsoft.com/office/powerpoint/2010/main" val="1560754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47</a:t>
            </a:fld>
            <a:endParaRPr lang="en-US" dirty="0"/>
          </a:p>
        </p:txBody>
      </p:sp>
      <p:sp>
        <p:nvSpPr>
          <p:cNvPr id="3" name="Content Placeholder 2"/>
          <p:cNvSpPr>
            <a:spLocks noGrp="1"/>
          </p:cNvSpPr>
          <p:nvPr>
            <p:ph idx="1"/>
          </p:nvPr>
        </p:nvSpPr>
        <p:spPr/>
        <p:txBody>
          <a:bodyPr/>
          <a:lstStyle/>
          <a:p>
            <a:r>
              <a:rPr lang="vi" dirty="0"/>
              <a:t>Bạn là quản trị viên bảo mật của Develetech Industries, một nhà sản xuất đồ điện tử gia dụng.</a:t>
            </a:r>
          </a:p>
          <a:p>
            <a:r>
              <a:rPr lang="vi" dirty="0"/>
              <a:t>Bạn cần chuẩn bị để triển khai các công nghệ mật mã.</a:t>
            </a:r>
          </a:p>
          <a:p>
            <a:pPr lvl="1"/>
            <a:r>
              <a:rPr lang="vi" dirty="0"/>
              <a:t>Kiểm tra chức năng băm.</a:t>
            </a:r>
          </a:p>
          <a:p>
            <a:pPr lvl="1"/>
            <a:r>
              <a:rPr lang="vi" dirty="0"/>
              <a:t>Xác định các khái niệm mật mã cơ bản.</a:t>
            </a:r>
          </a:p>
          <a:p>
            <a:pPr lvl="1"/>
            <a:endParaRPr lang="en-US" dirty="0"/>
          </a:p>
        </p:txBody>
      </p:sp>
      <p:sp>
        <p:nvSpPr>
          <p:cNvPr id="4" name="Title 3"/>
          <p:cNvSpPr>
            <a:spLocks noGrp="1"/>
          </p:cNvSpPr>
          <p:nvPr>
            <p:ph type="title"/>
          </p:nvPr>
        </p:nvSpPr>
        <p:spPr/>
        <p:txBody>
          <a:bodyPr/>
          <a:lstStyle/>
          <a:p>
            <a:r>
              <a:rPr lang="vi" dirty="0"/>
              <a:t>Hoạt động: Xác định các khái niệm mật mã cơ bản</a:t>
            </a:r>
          </a:p>
        </p:txBody>
      </p:sp>
      <p:pic>
        <p:nvPicPr>
          <p:cNvPr id="6" name="Picture 5"/>
          <p:cNvPicPr>
            <a:picLocks noChangeAspect="1"/>
          </p:cNvPicPr>
          <p:nvPr/>
        </p:nvPicPr>
        <p:blipFill>
          <a:blip r:embed="rId2"/>
          <a:stretch>
            <a:fillRect/>
          </a:stretch>
        </p:blipFill>
        <p:spPr>
          <a:xfrm>
            <a:off x="2910081" y="3505200"/>
            <a:ext cx="3323839" cy="2066925"/>
          </a:xfrm>
          <a:prstGeom prst="rect">
            <a:avLst/>
          </a:prstGeom>
        </p:spPr>
      </p:pic>
    </p:spTree>
    <p:extLst>
      <p:ext uri="{BB962C8B-B14F-4D97-AF65-F5344CB8AC3E}">
        <p14:creationId xmlns:p14="http://schemas.microsoft.com/office/powerpoint/2010/main" val="1934597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48</a:t>
            </a:fld>
            <a:endParaRPr lang="en-US" dirty="0"/>
          </a:p>
        </p:txBody>
      </p:sp>
      <p:sp>
        <p:nvSpPr>
          <p:cNvPr id="4" name="Content Placeholder 3"/>
          <p:cNvSpPr>
            <a:spLocks noGrp="1"/>
          </p:cNvSpPr>
          <p:nvPr>
            <p:ph idx="1"/>
          </p:nvPr>
        </p:nvSpPr>
        <p:spPr/>
        <p:txBody>
          <a:bodyPr/>
          <a:lstStyle/>
          <a:p>
            <a:r>
              <a:rPr lang="vi" dirty="0"/>
              <a:t>Những khái niệm bảo mật cơ bản nào trong bài học này quen thuộc với bạn và khái niệm nào mới?</a:t>
            </a:r>
          </a:p>
          <a:p>
            <a:r>
              <a:rPr lang="vi" dirty="0"/>
              <a:t>Bạn có thể mô tả một số tình huống trong thực </a:t>
            </a:r>
            <a:r>
              <a:rPr lang="en-US" dirty="0" err="1"/>
              <a:t>tế</a:t>
            </a:r>
            <a:r>
              <a:rPr lang="en-US" dirty="0"/>
              <a:t> </a:t>
            </a:r>
            <a:r>
              <a:rPr lang="vi" dirty="0"/>
              <a:t>mà bạn đã sử dụng các kỹ thuật bảo mật cơ bản như xác thực, kiểm soát truy cập và mã hóa?</a:t>
            </a:r>
          </a:p>
        </p:txBody>
      </p:sp>
      <p:sp>
        <p:nvSpPr>
          <p:cNvPr id="3" name="Title 2"/>
          <p:cNvSpPr>
            <a:spLocks noGrp="1"/>
          </p:cNvSpPr>
          <p:nvPr>
            <p:ph type="ctrTitle"/>
          </p:nvPr>
        </p:nvSpPr>
        <p:spPr/>
        <p:txBody>
          <a:bodyPr/>
          <a:lstStyle/>
          <a:p>
            <a:r>
              <a:rPr lang="vi" dirty="0"/>
              <a:t>câu hỏi</a:t>
            </a:r>
          </a:p>
        </p:txBody>
      </p:sp>
    </p:spTree>
    <p:extLst>
      <p:ext uri="{BB962C8B-B14F-4D97-AF65-F5344CB8AC3E}">
        <p14:creationId xmlns:p14="http://schemas.microsoft.com/office/powerpoint/2010/main" val="53445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a:t>
            </a:fld>
            <a:endParaRPr lang="en-US" dirty="0"/>
          </a:p>
        </p:txBody>
      </p:sp>
      <p:sp>
        <p:nvSpPr>
          <p:cNvPr id="4" name="Title 3"/>
          <p:cNvSpPr>
            <a:spLocks noGrp="1"/>
          </p:cNvSpPr>
          <p:nvPr>
            <p:ph type="title"/>
          </p:nvPr>
        </p:nvSpPr>
        <p:spPr/>
        <p:txBody>
          <a:bodyPr/>
          <a:lstStyle/>
          <a:p>
            <a:r>
              <a:rPr lang="vi" dirty="0"/>
              <a:t>lỗ hổng</a:t>
            </a:r>
          </a:p>
        </p:txBody>
      </p:sp>
      <p:sp>
        <p:nvSpPr>
          <p:cNvPr id="5" name="Content Placeholder 2"/>
          <p:cNvSpPr>
            <a:spLocks noGrp="1"/>
          </p:cNvSpPr>
          <p:nvPr>
            <p:ph idx="1"/>
          </p:nvPr>
        </p:nvSpPr>
        <p:spPr>
          <a:xfrm>
            <a:off x="1828799" y="1302041"/>
            <a:ext cx="6973275" cy="761310"/>
          </a:xfrm>
        </p:spPr>
        <p:txBody>
          <a:bodyPr/>
          <a:lstStyle/>
          <a:p>
            <a:pPr marL="0" indent="0">
              <a:buNone/>
            </a:pPr>
            <a:r>
              <a:rPr lang="vi" dirty="0">
                <a:solidFill>
                  <a:srgbClr val="0070C0"/>
                </a:solidFill>
              </a:rPr>
              <a:t>Bất kỳ </a:t>
            </a:r>
            <a:r>
              <a:rPr lang="en-US" dirty="0" err="1">
                <a:solidFill>
                  <a:srgbClr val="0070C0"/>
                </a:solidFill>
              </a:rPr>
              <a:t>thiết</a:t>
            </a:r>
            <a:r>
              <a:rPr lang="en-US" dirty="0">
                <a:solidFill>
                  <a:srgbClr val="0070C0"/>
                </a:solidFill>
              </a:rPr>
              <a:t> </a:t>
            </a:r>
            <a:r>
              <a:rPr lang="en-US" dirty="0" err="1">
                <a:solidFill>
                  <a:srgbClr val="0070C0"/>
                </a:solidFill>
              </a:rPr>
              <a:t>bị</a:t>
            </a:r>
            <a:r>
              <a:rPr lang="en-US" dirty="0">
                <a:solidFill>
                  <a:srgbClr val="0070C0"/>
                </a:solidFill>
              </a:rPr>
              <a:t> hay </a:t>
            </a:r>
            <a:r>
              <a:rPr lang="en-US" dirty="0" err="1">
                <a:solidFill>
                  <a:srgbClr val="0070C0"/>
                </a:solidFill>
              </a:rPr>
              <a:t>hệ</a:t>
            </a:r>
            <a:r>
              <a:rPr lang="en-US" dirty="0">
                <a:solidFill>
                  <a:srgbClr val="0070C0"/>
                </a:solidFill>
              </a:rPr>
              <a:t> </a:t>
            </a:r>
            <a:r>
              <a:rPr lang="en-US" dirty="0" err="1">
                <a:solidFill>
                  <a:srgbClr val="0070C0"/>
                </a:solidFill>
              </a:rPr>
              <a:t>thống</a:t>
            </a:r>
            <a:r>
              <a:rPr lang="en-US" dirty="0">
                <a:solidFill>
                  <a:srgbClr val="0070C0"/>
                </a:solidFill>
              </a:rPr>
              <a:t> </a:t>
            </a:r>
            <a:r>
              <a:rPr lang="en-US" dirty="0" err="1">
                <a:solidFill>
                  <a:srgbClr val="0070C0"/>
                </a:solidFill>
              </a:rPr>
              <a:t>nào</a:t>
            </a:r>
            <a:r>
              <a:rPr lang="en-US" dirty="0">
                <a:solidFill>
                  <a:srgbClr val="0070C0"/>
                </a:solidFill>
              </a:rPr>
              <a:t> </a:t>
            </a:r>
            <a:r>
              <a:rPr lang="en-US" dirty="0" err="1">
                <a:solidFill>
                  <a:srgbClr val="0070C0"/>
                </a:solidFill>
              </a:rPr>
              <a:t>cũng</a:t>
            </a:r>
            <a:r>
              <a:rPr lang="en-US" dirty="0">
                <a:solidFill>
                  <a:srgbClr val="0070C0"/>
                </a:solidFill>
              </a:rPr>
              <a:t> </a:t>
            </a:r>
            <a:r>
              <a:rPr lang="en-US" dirty="0" err="1">
                <a:solidFill>
                  <a:srgbClr val="0070C0"/>
                </a:solidFill>
              </a:rPr>
              <a:t>có</a:t>
            </a:r>
            <a:r>
              <a:rPr lang="en-US" dirty="0">
                <a:solidFill>
                  <a:srgbClr val="0070C0"/>
                </a:solidFill>
              </a:rPr>
              <a:t> </a:t>
            </a:r>
            <a:r>
              <a:rPr lang="en-US" dirty="0" err="1">
                <a:solidFill>
                  <a:srgbClr val="0070C0"/>
                </a:solidFill>
              </a:rPr>
              <a:t>thể</a:t>
            </a:r>
            <a:r>
              <a:rPr lang="en-US" dirty="0">
                <a:solidFill>
                  <a:srgbClr val="0070C0"/>
                </a:solidFill>
              </a:rPr>
              <a:t> </a:t>
            </a:r>
            <a:r>
              <a:rPr lang="en-US" dirty="0" err="1">
                <a:solidFill>
                  <a:srgbClr val="0070C0"/>
                </a:solidFill>
              </a:rPr>
              <a:t>có</a:t>
            </a:r>
            <a:r>
              <a:rPr lang="en-US" dirty="0">
                <a:solidFill>
                  <a:srgbClr val="0070C0"/>
                </a:solidFill>
              </a:rPr>
              <a:t> </a:t>
            </a:r>
            <a:r>
              <a:rPr lang="en-US" dirty="0" err="1">
                <a:solidFill>
                  <a:srgbClr val="0070C0"/>
                </a:solidFill>
              </a:rPr>
              <a:t>lỗ</a:t>
            </a:r>
            <a:r>
              <a:rPr lang="en-US" dirty="0">
                <a:solidFill>
                  <a:srgbClr val="0070C0"/>
                </a:solidFill>
              </a:rPr>
              <a:t> </a:t>
            </a:r>
            <a:r>
              <a:rPr lang="en-US" dirty="0" err="1">
                <a:solidFill>
                  <a:srgbClr val="0070C0"/>
                </a:solidFill>
              </a:rPr>
              <a:t>hổng</a:t>
            </a:r>
            <a:r>
              <a:rPr lang="en-US" dirty="0">
                <a:solidFill>
                  <a:srgbClr val="0070C0"/>
                </a:solidFill>
              </a:rPr>
              <a:t> </a:t>
            </a:r>
            <a:r>
              <a:rPr lang="en-US" dirty="0" err="1">
                <a:solidFill>
                  <a:srgbClr val="0070C0"/>
                </a:solidFill>
              </a:rPr>
              <a:t>bảo</a:t>
            </a:r>
            <a:r>
              <a:rPr lang="en-US" dirty="0">
                <a:solidFill>
                  <a:srgbClr val="0070C0"/>
                </a:solidFill>
              </a:rPr>
              <a:t> </a:t>
            </a:r>
            <a:r>
              <a:rPr lang="en-US" dirty="0" err="1">
                <a:solidFill>
                  <a:srgbClr val="0070C0"/>
                </a:solidFill>
              </a:rPr>
              <a:t>mật</a:t>
            </a:r>
            <a:r>
              <a:rPr lang="vi" dirty="0">
                <a:solidFill>
                  <a:srgbClr val="0070C0"/>
                </a:solidFill>
              </a:rPr>
              <a:t>.</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19199"/>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p:cNvSpPr txBox="1">
            <a:spLocks/>
          </p:cNvSpPr>
          <p:nvPr/>
        </p:nvSpPr>
        <p:spPr>
          <a:xfrm>
            <a:off x="685799" y="2244694"/>
            <a:ext cx="7772400" cy="3104814"/>
          </a:xfrm>
          <a:prstGeom prst="rect">
            <a:avLst/>
          </a:prstGeom>
        </p:spPr>
        <p:txBody>
          <a:bodyPr vert="horz" lIns="91440" tIns="45720" rIns="91440" bIns="45720" rtlCol="0">
            <a:normAutofit fontScale="92500" lnSpcReduction="20000"/>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Phần cứng hoặc phần mềm được cấu hình hoặc cài đặt không đúng cách.</a:t>
            </a:r>
          </a:p>
          <a:p>
            <a:r>
              <a:rPr lang="vi" dirty="0"/>
              <a:t>Chậm trễ trong việc áp dụng và thử nghiệm các bản vá phần mềm và phần sụn.</a:t>
            </a:r>
          </a:p>
          <a:p>
            <a:r>
              <a:rPr lang="vi" dirty="0"/>
              <a:t>Các bản vá lỗi phần mềm hoặc chương trình cơ sở chưa được kiểm tra.</a:t>
            </a:r>
          </a:p>
          <a:p>
            <a:r>
              <a:rPr lang="vi" dirty="0"/>
              <a:t>Lỗi trong phần mềm hoặc hệ điều hành.</a:t>
            </a:r>
          </a:p>
          <a:p>
            <a:r>
              <a:rPr lang="vi" dirty="0"/>
              <a:t>Lạm dụng phần mềm hoặc giao thức truyền thông.</a:t>
            </a:r>
          </a:p>
          <a:p>
            <a:r>
              <a:rPr lang="en-US" dirty="0" err="1"/>
              <a:t>Hạ</a:t>
            </a:r>
            <a:r>
              <a:rPr lang="en-US" dirty="0"/>
              <a:t> </a:t>
            </a:r>
            <a:r>
              <a:rPr lang="en-US" dirty="0" err="1"/>
              <a:t>tầng</a:t>
            </a:r>
            <a:r>
              <a:rPr lang="en-US" dirty="0"/>
              <a:t> </a:t>
            </a:r>
            <a:r>
              <a:rPr lang="en-US" dirty="0" err="1"/>
              <a:t>mạng</a:t>
            </a:r>
            <a:r>
              <a:rPr lang="en-US" dirty="0"/>
              <a:t> </a:t>
            </a:r>
            <a:r>
              <a:rPr lang="vi" dirty="0"/>
              <a:t>kém.</a:t>
            </a:r>
          </a:p>
          <a:p>
            <a:r>
              <a:rPr lang="vi" dirty="0"/>
              <a:t>An ninh vật lý kém.</a:t>
            </a:r>
          </a:p>
          <a:p>
            <a:r>
              <a:rPr lang="vi" dirty="0"/>
              <a:t>Mật khẩu không an toàn.</a:t>
            </a:r>
          </a:p>
          <a:p>
            <a:r>
              <a:rPr lang="vi" dirty="0"/>
              <a:t>Lỗi thiết kế trong phần mềm hoặc hệ điều hành.</a:t>
            </a:r>
          </a:p>
          <a:p>
            <a:r>
              <a:rPr lang="vi" dirty="0"/>
              <a:t>Đầu vào của người dùng không được kiểm tra.</a:t>
            </a:r>
          </a:p>
        </p:txBody>
      </p:sp>
      <p:grpSp>
        <p:nvGrpSpPr>
          <p:cNvPr id="30" name="Group 29"/>
          <p:cNvGrpSpPr/>
          <p:nvPr/>
        </p:nvGrpSpPr>
        <p:grpSpPr>
          <a:xfrm>
            <a:off x="1625486" y="5266507"/>
            <a:ext cx="5809898" cy="1302171"/>
            <a:chOff x="1600200" y="5211087"/>
            <a:chExt cx="5809898" cy="1302171"/>
          </a:xfrm>
        </p:grpSpPr>
        <p:cxnSp>
          <p:nvCxnSpPr>
            <p:cNvPr id="16" name="Straight Connector 15"/>
            <p:cNvCxnSpPr/>
            <p:nvPr/>
          </p:nvCxnSpPr>
          <p:spPr>
            <a:xfrm>
              <a:off x="2438400" y="5861050"/>
              <a:ext cx="388620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stretch>
              <a:fillRect/>
            </a:stretch>
          </p:blipFill>
          <p:spPr>
            <a:xfrm>
              <a:off x="1600200" y="5211087"/>
              <a:ext cx="919252" cy="1062933"/>
            </a:xfrm>
            <a:prstGeom prst="rect">
              <a:avLst/>
            </a:prstGeom>
          </p:spPr>
        </p:pic>
        <p:pic>
          <p:nvPicPr>
            <p:cNvPr id="9" name="Picture 8"/>
            <p:cNvPicPr>
              <a:picLocks noChangeAspect="1"/>
            </p:cNvPicPr>
            <p:nvPr/>
          </p:nvPicPr>
          <p:blipFill>
            <a:blip r:embed="rId4"/>
            <a:stretch>
              <a:fillRect/>
            </a:stretch>
          </p:blipFill>
          <p:spPr>
            <a:xfrm>
              <a:off x="3856658" y="5619750"/>
              <a:ext cx="854302" cy="483242"/>
            </a:xfrm>
            <a:prstGeom prst="rect">
              <a:avLst/>
            </a:prstGeom>
          </p:spPr>
        </p:pic>
        <p:pic>
          <p:nvPicPr>
            <p:cNvPr id="11" name="Picture 10"/>
            <p:cNvPicPr>
              <a:picLocks noChangeAspect="1"/>
            </p:cNvPicPr>
            <p:nvPr/>
          </p:nvPicPr>
          <p:blipFill>
            <a:blip r:embed="rId5"/>
            <a:stretch>
              <a:fillRect/>
            </a:stretch>
          </p:blipFill>
          <p:spPr>
            <a:xfrm>
              <a:off x="6324600" y="5256728"/>
              <a:ext cx="675363" cy="971651"/>
            </a:xfrm>
            <a:prstGeom prst="rect">
              <a:avLst/>
            </a:prstGeom>
          </p:spPr>
        </p:pic>
        <p:cxnSp>
          <p:nvCxnSpPr>
            <p:cNvPr id="18" name="Straight Arrow Connector 17"/>
            <p:cNvCxnSpPr/>
            <p:nvPr/>
          </p:nvCxnSpPr>
          <p:spPr>
            <a:xfrm>
              <a:off x="2667000" y="5695950"/>
              <a:ext cx="838200"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024448" y="5700712"/>
              <a:ext cx="838200"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008105" y="5651113"/>
              <a:ext cx="91440" cy="91440"/>
            </a:xfrm>
            <a:prstGeom prst="ellipse">
              <a:avLst/>
            </a:prstGeom>
            <a:solidFill>
              <a:srgbClr val="92D050"/>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3" name="Oval 22"/>
            <p:cNvSpPr/>
            <p:nvPr/>
          </p:nvSpPr>
          <p:spPr>
            <a:xfrm>
              <a:off x="5376633" y="5651113"/>
              <a:ext cx="91440" cy="91440"/>
            </a:xfrm>
            <a:prstGeom prst="ellipse">
              <a:avLst/>
            </a:prstGeom>
            <a:solidFill>
              <a:srgbClr val="92D050"/>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pic>
          <p:nvPicPr>
            <p:cNvPr id="24" name="Picture 23"/>
            <p:cNvPicPr>
              <a:picLocks noChangeAspect="1"/>
            </p:cNvPicPr>
            <p:nvPr/>
          </p:nvPicPr>
          <p:blipFill>
            <a:blip r:embed="rId6"/>
            <a:stretch>
              <a:fillRect/>
            </a:stretch>
          </p:blipFill>
          <p:spPr>
            <a:xfrm>
              <a:off x="3589958" y="5887149"/>
              <a:ext cx="238125" cy="264853"/>
            </a:xfrm>
            <a:prstGeom prst="rect">
              <a:avLst/>
            </a:prstGeom>
          </p:spPr>
        </p:pic>
        <p:sp>
          <p:nvSpPr>
            <p:cNvPr id="27" name="TextBox 26"/>
            <p:cNvSpPr txBox="1"/>
            <p:nvPr/>
          </p:nvSpPr>
          <p:spPr>
            <a:xfrm>
              <a:off x="1662336" y="6236259"/>
              <a:ext cx="794980" cy="276999"/>
            </a:xfrm>
            <a:prstGeom prst="rect">
              <a:avLst/>
            </a:prstGeom>
            <a:noFill/>
          </p:spPr>
          <p:txBody>
            <a:bodyPr wrap="square" rtlCol="0">
              <a:spAutoFit/>
            </a:bodyPr>
            <a:lstStyle/>
            <a:p>
              <a:pPr algn="ctr"/>
              <a:r>
                <a:rPr lang="vi" sz="1200" b="1" dirty="0"/>
                <a:t>kẻ tấn công</a:t>
              </a:r>
            </a:p>
          </p:txBody>
        </p:sp>
        <p:sp>
          <p:nvSpPr>
            <p:cNvPr id="28" name="TextBox 27"/>
            <p:cNvSpPr txBox="1"/>
            <p:nvPr/>
          </p:nvSpPr>
          <p:spPr>
            <a:xfrm>
              <a:off x="3598068" y="6236258"/>
              <a:ext cx="1371481" cy="276999"/>
            </a:xfrm>
            <a:prstGeom prst="rect">
              <a:avLst/>
            </a:prstGeom>
            <a:noFill/>
          </p:spPr>
          <p:txBody>
            <a:bodyPr wrap="square" rtlCol="0">
              <a:spAutoFit/>
            </a:bodyPr>
            <a:lstStyle/>
            <a:p>
              <a:pPr algn="ctr"/>
              <a:r>
                <a:rPr lang="vi" sz="1200" b="1" dirty="0"/>
                <a:t>Bộ định tuyến không an toàn</a:t>
              </a:r>
            </a:p>
          </p:txBody>
        </p:sp>
        <p:sp>
          <p:nvSpPr>
            <p:cNvPr id="29" name="TextBox 28"/>
            <p:cNvSpPr txBox="1"/>
            <p:nvPr/>
          </p:nvSpPr>
          <p:spPr>
            <a:xfrm>
              <a:off x="5914463" y="6236257"/>
              <a:ext cx="1495635" cy="276999"/>
            </a:xfrm>
            <a:prstGeom prst="rect">
              <a:avLst/>
            </a:prstGeom>
            <a:noFill/>
          </p:spPr>
          <p:txBody>
            <a:bodyPr wrap="square" rtlCol="0">
              <a:spAutoFit/>
            </a:bodyPr>
            <a:lstStyle/>
            <a:p>
              <a:pPr algn="ctr"/>
              <a:r>
                <a:rPr lang="vi" sz="1200" b="1" dirty="0"/>
                <a:t>Hệ thống thông tin</a:t>
              </a:r>
            </a:p>
          </p:txBody>
        </p:sp>
      </p:grpSp>
    </p:spTree>
    <p:extLst>
      <p:ext uri="{BB962C8B-B14F-4D97-AF65-F5344CB8AC3E}">
        <p14:creationId xmlns:p14="http://schemas.microsoft.com/office/powerpoint/2010/main" val="146543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a:t>
            </a:fld>
            <a:endParaRPr lang="en-US" dirty="0"/>
          </a:p>
        </p:txBody>
      </p:sp>
      <p:sp>
        <p:nvSpPr>
          <p:cNvPr id="4" name="Title 3"/>
          <p:cNvSpPr>
            <a:spLocks noGrp="1"/>
          </p:cNvSpPr>
          <p:nvPr>
            <p:ph type="title"/>
          </p:nvPr>
        </p:nvSpPr>
        <p:spPr/>
        <p:txBody>
          <a:bodyPr/>
          <a:lstStyle/>
          <a:p>
            <a:r>
              <a:rPr lang="vi" dirty="0"/>
              <a:t>Các mối đe dọa</a:t>
            </a:r>
          </a:p>
        </p:txBody>
      </p:sp>
      <p:sp>
        <p:nvSpPr>
          <p:cNvPr id="5" name="Content Placeholder 2"/>
          <p:cNvSpPr>
            <a:spLocks noGrp="1"/>
          </p:cNvSpPr>
          <p:nvPr>
            <p:ph idx="1"/>
          </p:nvPr>
        </p:nvSpPr>
        <p:spPr>
          <a:xfrm>
            <a:off x="1828799" y="1302041"/>
            <a:ext cx="6973275" cy="761310"/>
          </a:xfrm>
        </p:spPr>
        <p:txBody>
          <a:bodyPr/>
          <a:lstStyle/>
          <a:p>
            <a:pPr marL="0" indent="0">
              <a:buNone/>
            </a:pPr>
            <a:r>
              <a:rPr lang="vi" dirty="0">
                <a:solidFill>
                  <a:srgbClr val="0070C0"/>
                </a:solidFill>
              </a:rPr>
              <a:t>Bất kỳ sự kiện hoặc hành động nào có khả năng gây thiệt hại cho tài sản.</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19199"/>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493076" y="2235881"/>
            <a:ext cx="8157849" cy="4231500"/>
            <a:chOff x="493076" y="2045381"/>
            <a:chExt cx="8157849" cy="4231500"/>
          </a:xfrm>
        </p:grpSpPr>
        <p:grpSp>
          <p:nvGrpSpPr>
            <p:cNvPr id="45" name="Group 44"/>
            <p:cNvGrpSpPr/>
            <p:nvPr/>
          </p:nvGrpSpPr>
          <p:grpSpPr>
            <a:xfrm>
              <a:off x="493076" y="2439562"/>
              <a:ext cx="8157849" cy="3837319"/>
              <a:chOff x="490536" y="2797135"/>
              <a:chExt cx="8157849" cy="3837319"/>
            </a:xfrm>
          </p:grpSpPr>
          <p:cxnSp>
            <p:nvCxnSpPr>
              <p:cNvPr id="16" name="Straight Connector 15"/>
              <p:cNvCxnSpPr>
                <a:endCxn id="15" idx="1"/>
              </p:cNvCxnSpPr>
              <p:nvPr/>
            </p:nvCxnSpPr>
            <p:spPr>
              <a:xfrm flipV="1">
                <a:off x="2600325" y="3386417"/>
                <a:ext cx="4585834" cy="0"/>
              </a:xfrm>
              <a:prstGeom prst="line">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3"/>
              <a:stretch>
                <a:fillRect/>
              </a:stretch>
            </p:blipFill>
            <p:spPr>
              <a:xfrm>
                <a:off x="754308" y="2797135"/>
                <a:ext cx="1178327" cy="1087018"/>
              </a:xfrm>
              <a:prstGeom prst="rect">
                <a:avLst/>
              </a:prstGeom>
            </p:spPr>
          </p:pic>
          <p:pic>
            <p:nvPicPr>
              <p:cNvPr id="11" name="Picture 10"/>
              <p:cNvPicPr>
                <a:picLocks noChangeAspect="1"/>
              </p:cNvPicPr>
              <p:nvPr/>
            </p:nvPicPr>
            <p:blipFill>
              <a:blip r:embed="rId4"/>
              <a:stretch>
                <a:fillRect/>
              </a:stretch>
            </p:blipFill>
            <p:spPr>
              <a:xfrm>
                <a:off x="1828800" y="3091765"/>
                <a:ext cx="914400" cy="775097"/>
              </a:xfrm>
              <a:prstGeom prst="rect">
                <a:avLst/>
              </a:prstGeom>
            </p:spPr>
          </p:pic>
          <p:pic>
            <p:nvPicPr>
              <p:cNvPr id="13" name="Picture 12"/>
              <p:cNvPicPr>
                <a:picLocks noChangeAspect="1"/>
              </p:cNvPicPr>
              <p:nvPr/>
            </p:nvPicPr>
            <p:blipFill>
              <a:blip r:embed="rId5"/>
              <a:stretch>
                <a:fillRect/>
              </a:stretch>
            </p:blipFill>
            <p:spPr>
              <a:xfrm>
                <a:off x="3968623" y="2797135"/>
                <a:ext cx="1181548" cy="1178564"/>
              </a:xfrm>
              <a:prstGeom prst="rect">
                <a:avLst/>
              </a:prstGeom>
            </p:spPr>
          </p:pic>
          <p:pic>
            <p:nvPicPr>
              <p:cNvPr id="15" name="Picture 14"/>
              <p:cNvPicPr>
                <a:picLocks noChangeAspect="1"/>
              </p:cNvPicPr>
              <p:nvPr/>
            </p:nvPicPr>
            <p:blipFill>
              <a:blip r:embed="rId6"/>
              <a:stretch>
                <a:fillRect/>
              </a:stretch>
            </p:blipFill>
            <p:spPr>
              <a:xfrm>
                <a:off x="7186159" y="2827090"/>
                <a:ext cx="777540" cy="1118654"/>
              </a:xfrm>
              <a:prstGeom prst="rect">
                <a:avLst/>
              </a:prstGeom>
            </p:spPr>
          </p:pic>
          <p:sp>
            <p:nvSpPr>
              <p:cNvPr id="21" name="AutoShape 303"/>
              <p:cNvSpPr>
                <a:spLocks/>
              </p:cNvSpPr>
              <p:nvPr/>
            </p:nvSpPr>
            <p:spPr bwMode="auto">
              <a:xfrm rot="5400000" flipH="1" flipV="1">
                <a:off x="4418068" y="1113247"/>
                <a:ext cx="306426" cy="7735112"/>
              </a:xfrm>
              <a:prstGeom prst="rightBrace">
                <a:avLst>
                  <a:gd name="adj1" fmla="val 65909"/>
                  <a:gd name="adj2" fmla="val 50000"/>
                </a:avLst>
              </a:pr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23" name="Picture 22"/>
              <p:cNvPicPr>
                <a:picLocks noChangeAspect="1"/>
              </p:cNvPicPr>
              <p:nvPr/>
            </p:nvPicPr>
            <p:blipFill>
              <a:blip r:embed="rId7"/>
              <a:stretch>
                <a:fillRect/>
              </a:stretch>
            </p:blipFill>
            <p:spPr>
              <a:xfrm>
                <a:off x="1006535" y="5125567"/>
                <a:ext cx="660340" cy="860339"/>
              </a:xfrm>
              <a:prstGeom prst="rect">
                <a:avLst/>
              </a:prstGeom>
            </p:spPr>
          </p:pic>
          <p:pic>
            <p:nvPicPr>
              <p:cNvPr id="24" name="Picture 23"/>
              <p:cNvPicPr>
                <a:picLocks noChangeAspect="1"/>
              </p:cNvPicPr>
              <p:nvPr/>
            </p:nvPicPr>
            <p:blipFill>
              <a:blip r:embed="rId8">
                <a:extLst>
                  <a:ext uri="{BEBA8EAE-BF5A-486C-A8C5-ECC9F3942E4B}">
                    <a14:imgProps xmlns:a14="http://schemas.microsoft.com/office/drawing/2010/main">
                      <a14:imgLayer r:embed="rId9">
                        <a14:imgEffect>
                          <a14:colorTemperature colorTemp="11200"/>
                        </a14:imgEffect>
                      </a14:imgLayer>
                    </a14:imgProps>
                  </a:ext>
                </a:extLst>
              </a:blip>
              <a:stretch>
                <a:fillRect/>
              </a:stretch>
            </p:blipFill>
            <p:spPr>
              <a:xfrm>
                <a:off x="748536" y="5217113"/>
                <a:ext cx="660340" cy="860339"/>
              </a:xfrm>
              <a:prstGeom prst="rect">
                <a:avLst/>
              </a:prstGeom>
            </p:spPr>
          </p:pic>
          <p:pic>
            <p:nvPicPr>
              <p:cNvPr id="25" name="Picture 24"/>
              <p:cNvPicPr>
                <a:picLocks noChangeAspect="1"/>
              </p:cNvPicPr>
              <p:nvPr/>
            </p:nvPicPr>
            <p:blipFill>
              <a:blip r:embed="rId7"/>
              <a:stretch>
                <a:fillRect/>
              </a:stretch>
            </p:blipFill>
            <p:spPr>
              <a:xfrm>
                <a:off x="490536" y="5321473"/>
                <a:ext cx="660340" cy="860339"/>
              </a:xfrm>
              <a:prstGeom prst="rect">
                <a:avLst/>
              </a:prstGeom>
            </p:spPr>
          </p:pic>
          <p:pic>
            <p:nvPicPr>
              <p:cNvPr id="27" name="Picture 26"/>
              <p:cNvPicPr>
                <a:picLocks noChangeAspect="1"/>
              </p:cNvPicPr>
              <p:nvPr/>
            </p:nvPicPr>
            <p:blipFill>
              <a:blip r:embed="rId10"/>
              <a:stretch>
                <a:fillRect/>
              </a:stretch>
            </p:blipFill>
            <p:spPr>
              <a:xfrm>
                <a:off x="2405157" y="5225055"/>
                <a:ext cx="847535" cy="844453"/>
              </a:xfrm>
              <a:prstGeom prst="rect">
                <a:avLst/>
              </a:prstGeom>
            </p:spPr>
          </p:pic>
          <p:pic>
            <p:nvPicPr>
              <p:cNvPr id="31" name="Picture 30"/>
              <p:cNvPicPr>
                <a:picLocks noChangeAspect="1"/>
              </p:cNvPicPr>
              <p:nvPr/>
            </p:nvPicPr>
            <p:blipFill>
              <a:blip r:embed="rId11"/>
              <a:stretch>
                <a:fillRect/>
              </a:stretch>
            </p:blipFill>
            <p:spPr>
              <a:xfrm>
                <a:off x="4255251" y="5208907"/>
                <a:ext cx="650554" cy="847589"/>
              </a:xfrm>
              <a:prstGeom prst="rect">
                <a:avLst/>
              </a:prstGeom>
            </p:spPr>
          </p:pic>
          <p:pic>
            <p:nvPicPr>
              <p:cNvPr id="29" name="Picture 28"/>
              <p:cNvPicPr>
                <a:picLocks noChangeAspect="1"/>
              </p:cNvPicPr>
              <p:nvPr/>
            </p:nvPicPr>
            <p:blipFill>
              <a:blip r:embed="rId12"/>
              <a:stretch>
                <a:fillRect/>
              </a:stretch>
            </p:blipFill>
            <p:spPr>
              <a:xfrm>
                <a:off x="4659971" y="5631243"/>
                <a:ext cx="381000" cy="381000"/>
              </a:xfrm>
              <a:prstGeom prst="rect">
                <a:avLst/>
              </a:prstGeom>
            </p:spPr>
          </p:pic>
          <p:pic>
            <p:nvPicPr>
              <p:cNvPr id="33" name="Picture 32"/>
              <p:cNvPicPr>
                <a:picLocks noChangeAspect="1"/>
              </p:cNvPicPr>
              <p:nvPr/>
            </p:nvPicPr>
            <p:blipFill>
              <a:blip r:embed="rId13"/>
              <a:stretch>
                <a:fillRect/>
              </a:stretch>
            </p:blipFill>
            <p:spPr>
              <a:xfrm>
                <a:off x="5832164" y="5198482"/>
                <a:ext cx="789776" cy="783083"/>
              </a:xfrm>
              <a:prstGeom prst="rect">
                <a:avLst/>
              </a:prstGeom>
            </p:spPr>
          </p:pic>
          <p:pic>
            <p:nvPicPr>
              <p:cNvPr id="34" name="Picture 33"/>
              <p:cNvPicPr>
                <a:picLocks noChangeAspect="1"/>
              </p:cNvPicPr>
              <p:nvPr/>
            </p:nvPicPr>
            <p:blipFill>
              <a:blip r:embed="rId12"/>
              <a:stretch>
                <a:fillRect/>
              </a:stretch>
            </p:blipFill>
            <p:spPr>
              <a:xfrm>
                <a:off x="6324600" y="5631243"/>
                <a:ext cx="381000" cy="381000"/>
              </a:xfrm>
              <a:prstGeom prst="rect">
                <a:avLst/>
              </a:prstGeom>
            </p:spPr>
          </p:pic>
          <p:pic>
            <p:nvPicPr>
              <p:cNvPr id="36" name="Picture 35"/>
              <p:cNvPicPr>
                <a:picLocks noChangeAspect="1"/>
              </p:cNvPicPr>
              <p:nvPr/>
            </p:nvPicPr>
            <p:blipFill>
              <a:blip r:embed="rId14"/>
              <a:stretch>
                <a:fillRect/>
              </a:stretch>
            </p:blipFill>
            <p:spPr>
              <a:xfrm>
                <a:off x="7407586" y="5225055"/>
                <a:ext cx="1240799" cy="804963"/>
              </a:xfrm>
              <a:prstGeom prst="rect">
                <a:avLst/>
              </a:prstGeom>
            </p:spPr>
          </p:pic>
          <p:pic>
            <p:nvPicPr>
              <p:cNvPr id="37" name="Picture 36"/>
              <p:cNvPicPr>
                <a:picLocks noChangeAspect="1"/>
              </p:cNvPicPr>
              <p:nvPr/>
            </p:nvPicPr>
            <p:blipFill>
              <a:blip r:embed="rId12"/>
              <a:stretch>
                <a:fillRect/>
              </a:stretch>
            </p:blipFill>
            <p:spPr>
              <a:xfrm>
                <a:off x="8231350" y="5631243"/>
                <a:ext cx="381000" cy="381000"/>
              </a:xfrm>
              <a:prstGeom prst="rect">
                <a:avLst/>
              </a:prstGeom>
            </p:spPr>
          </p:pic>
          <p:sp>
            <p:nvSpPr>
              <p:cNvPr id="38" name="TextBox 37"/>
              <p:cNvSpPr txBox="1"/>
              <p:nvPr/>
            </p:nvSpPr>
            <p:spPr>
              <a:xfrm>
                <a:off x="591559" y="6167531"/>
                <a:ext cx="1074492" cy="461665"/>
              </a:xfrm>
              <a:prstGeom prst="rect">
                <a:avLst/>
              </a:prstGeom>
              <a:noFill/>
            </p:spPr>
            <p:txBody>
              <a:bodyPr wrap="square" rtlCol="0">
                <a:spAutoFit/>
              </a:bodyPr>
              <a:lstStyle/>
              <a:p>
                <a:pPr algn="ctr"/>
                <a:r>
                  <a:rPr lang="vi" sz="1200" b="1" dirty="0"/>
                  <a:t>Thay đổi thông tin</a:t>
                </a:r>
              </a:p>
            </p:txBody>
          </p:sp>
          <p:sp>
            <p:nvSpPr>
              <p:cNvPr id="39" name="TextBox 38"/>
              <p:cNvSpPr txBox="1"/>
              <p:nvPr/>
            </p:nvSpPr>
            <p:spPr>
              <a:xfrm>
                <a:off x="2260263" y="6172789"/>
                <a:ext cx="1137322" cy="461665"/>
              </a:xfrm>
              <a:prstGeom prst="rect">
                <a:avLst/>
              </a:prstGeom>
              <a:noFill/>
            </p:spPr>
            <p:txBody>
              <a:bodyPr wrap="square" rtlCol="0">
                <a:spAutoFit/>
              </a:bodyPr>
              <a:lstStyle/>
              <a:p>
                <a:pPr algn="ctr"/>
                <a:r>
                  <a:rPr lang="vi" sz="1200" b="1" dirty="0"/>
                  <a:t>Gián Đoạn Dịch Vụ</a:t>
                </a:r>
              </a:p>
            </p:txBody>
          </p:sp>
          <p:sp>
            <p:nvSpPr>
              <p:cNvPr id="40" name="TextBox 39"/>
              <p:cNvSpPr txBox="1"/>
              <p:nvPr/>
            </p:nvSpPr>
            <p:spPr>
              <a:xfrm>
                <a:off x="4011867" y="6166367"/>
                <a:ext cx="1137322" cy="461665"/>
              </a:xfrm>
              <a:prstGeom prst="rect">
                <a:avLst/>
              </a:prstGeom>
              <a:noFill/>
            </p:spPr>
            <p:txBody>
              <a:bodyPr wrap="square" rtlCol="0">
                <a:spAutoFit/>
              </a:bodyPr>
              <a:lstStyle/>
              <a:p>
                <a:pPr algn="ctr"/>
                <a:r>
                  <a:rPr lang="vi" sz="1200" b="1" dirty="0"/>
                  <a:t>Gián đoạn truy cập</a:t>
                </a:r>
              </a:p>
            </p:txBody>
          </p:sp>
          <p:sp>
            <p:nvSpPr>
              <p:cNvPr id="41" name="TextBox 40"/>
              <p:cNvSpPr txBox="1"/>
              <p:nvPr/>
            </p:nvSpPr>
            <p:spPr>
              <a:xfrm>
                <a:off x="5658391" y="6166366"/>
                <a:ext cx="1137322" cy="461665"/>
              </a:xfrm>
              <a:prstGeom prst="rect">
                <a:avLst/>
              </a:prstGeom>
              <a:noFill/>
            </p:spPr>
            <p:txBody>
              <a:bodyPr wrap="square" rtlCol="0">
                <a:spAutoFit/>
              </a:bodyPr>
              <a:lstStyle/>
              <a:p>
                <a:pPr algn="ctr"/>
                <a:r>
                  <a:rPr lang="vi" sz="1200" b="1" dirty="0"/>
                  <a:t>Hư hỏng phần cứng</a:t>
                </a:r>
              </a:p>
            </p:txBody>
          </p:sp>
          <p:sp>
            <p:nvSpPr>
              <p:cNvPr id="43" name="TextBox 42"/>
              <p:cNvSpPr txBox="1"/>
              <p:nvPr/>
            </p:nvSpPr>
            <p:spPr>
              <a:xfrm>
                <a:off x="7459324" y="6166366"/>
                <a:ext cx="1137322" cy="461665"/>
              </a:xfrm>
              <a:prstGeom prst="rect">
                <a:avLst/>
              </a:prstGeom>
              <a:noFill/>
            </p:spPr>
            <p:txBody>
              <a:bodyPr wrap="square" rtlCol="0">
                <a:spAutoFit/>
              </a:bodyPr>
              <a:lstStyle/>
              <a:p>
                <a:pPr algn="ctr"/>
                <a:r>
                  <a:rPr lang="vi" sz="1200" b="1" dirty="0"/>
                  <a:t>Thiệt hại về cơ sở vật chất</a:t>
                </a:r>
              </a:p>
            </p:txBody>
          </p:sp>
          <p:sp>
            <p:nvSpPr>
              <p:cNvPr id="44" name="TextBox 43"/>
              <p:cNvSpPr txBox="1"/>
              <p:nvPr/>
            </p:nvSpPr>
            <p:spPr>
              <a:xfrm>
                <a:off x="3397585" y="4400200"/>
                <a:ext cx="2491481" cy="307777"/>
              </a:xfrm>
              <a:prstGeom prst="rect">
                <a:avLst/>
              </a:prstGeom>
              <a:noFill/>
            </p:spPr>
            <p:txBody>
              <a:bodyPr wrap="square" rtlCol="0">
                <a:spAutoFit/>
              </a:bodyPr>
              <a:lstStyle/>
              <a:p>
                <a:pPr algn="ctr"/>
                <a:r>
                  <a:rPr lang="vi" sz="1400" b="1" dirty="0"/>
                  <a:t>Các mối đe dọa bảo mật thông tin</a:t>
                </a:r>
              </a:p>
            </p:txBody>
          </p:sp>
        </p:grpSp>
        <p:sp>
          <p:nvSpPr>
            <p:cNvPr id="46" name="Line 167"/>
            <p:cNvSpPr>
              <a:spLocks noChangeShapeType="1"/>
            </p:cNvSpPr>
            <p:nvPr/>
          </p:nvSpPr>
          <p:spPr bwMode="auto">
            <a:xfrm rot="5400000" flipH="1" flipV="1">
              <a:off x="2100502" y="2527103"/>
              <a:ext cx="414175" cy="0"/>
            </a:xfrm>
            <a:prstGeom prst="line">
              <a:avLst/>
            </a:prstGeom>
            <a:noFill/>
            <a:ln w="19050">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Rounded Rectangle 149"/>
            <p:cNvSpPr/>
            <p:nvPr/>
          </p:nvSpPr>
          <p:spPr>
            <a:xfrm>
              <a:off x="1283485" y="2045381"/>
              <a:ext cx="2048209"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vi" sz="1200" b="1" kern="0" dirty="0">
                  <a:solidFill>
                    <a:srgbClr val="000000"/>
                  </a:solidFill>
                  <a:latin typeface="Calibri"/>
                  <a:cs typeface="Calibri"/>
                </a:rPr>
                <a:t>Cố ý hay vô tình</a:t>
              </a:r>
            </a:p>
          </p:txBody>
        </p:sp>
      </p:grpSp>
    </p:spTree>
    <p:extLst>
      <p:ext uri="{BB962C8B-B14F-4D97-AF65-F5344CB8AC3E}">
        <p14:creationId xmlns:p14="http://schemas.microsoft.com/office/powerpoint/2010/main" val="269728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a:t>
            </a:fld>
            <a:endParaRPr lang="en-US" dirty="0"/>
          </a:p>
        </p:txBody>
      </p:sp>
      <p:sp>
        <p:nvSpPr>
          <p:cNvPr id="4" name="Title 3"/>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kỹ</a:t>
            </a:r>
            <a:r>
              <a:rPr lang="en-US" dirty="0"/>
              <a:t> </a:t>
            </a:r>
            <a:r>
              <a:rPr lang="en-US" dirty="0" err="1"/>
              <a:t>thuật</a:t>
            </a:r>
            <a:r>
              <a:rPr lang="en-US" dirty="0"/>
              <a:t> t</a:t>
            </a:r>
            <a:r>
              <a:rPr lang="vi" dirty="0"/>
              <a:t>ấn công</a:t>
            </a:r>
            <a:r>
              <a:rPr lang="en-US" dirty="0"/>
              <a:t> </a:t>
            </a:r>
            <a:r>
              <a:rPr lang="en-US" dirty="0" err="1"/>
              <a:t>mạng</a:t>
            </a:r>
            <a:endParaRPr lang="vi" dirty="0"/>
          </a:p>
        </p:txBody>
      </p:sp>
      <p:sp>
        <p:nvSpPr>
          <p:cNvPr id="43" name="Content Placeholder 2"/>
          <p:cNvSpPr>
            <a:spLocks noGrp="1"/>
          </p:cNvSpPr>
          <p:nvPr>
            <p:ph idx="1"/>
          </p:nvPr>
        </p:nvSpPr>
        <p:spPr>
          <a:xfrm>
            <a:off x="1828799" y="1302041"/>
            <a:ext cx="6973275" cy="761310"/>
          </a:xfrm>
        </p:spPr>
        <p:txBody>
          <a:bodyPr>
            <a:normAutofit fontScale="92500"/>
          </a:bodyPr>
          <a:lstStyle/>
          <a:p>
            <a:pPr marL="0" indent="0">
              <a:buNone/>
            </a:pPr>
            <a:r>
              <a:rPr lang="vi" dirty="0">
                <a:solidFill>
                  <a:srgbClr val="0070C0"/>
                </a:solidFill>
              </a:rPr>
              <a:t>Một kỹ thuật được sử dụng để khai thác lỗ hổng trong một ứng dụng hoặc hệ thống máy tính vật lý mà không được phép làm như vậy.</a:t>
            </a:r>
          </a:p>
        </p:txBody>
      </p:sp>
      <p:pic>
        <p:nvPicPr>
          <p:cNvPr id="44"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19199"/>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528370" y="2209800"/>
            <a:ext cx="6087261" cy="4360901"/>
            <a:chOff x="1528370" y="2209800"/>
            <a:chExt cx="6087261" cy="4360901"/>
          </a:xfrm>
        </p:grpSpPr>
        <p:pic>
          <p:nvPicPr>
            <p:cNvPr id="20" name="Picture 19"/>
            <p:cNvPicPr>
              <a:picLocks noChangeAspect="1"/>
            </p:cNvPicPr>
            <p:nvPr/>
          </p:nvPicPr>
          <p:blipFill>
            <a:blip r:embed="rId3"/>
            <a:stretch>
              <a:fillRect/>
            </a:stretch>
          </p:blipFill>
          <p:spPr>
            <a:xfrm>
              <a:off x="3065593" y="3814839"/>
              <a:ext cx="1006128" cy="1006128"/>
            </a:xfrm>
            <a:prstGeom prst="rect">
              <a:avLst/>
            </a:prstGeom>
          </p:spPr>
        </p:pic>
        <p:pic>
          <p:nvPicPr>
            <p:cNvPr id="31" name="Picture 30"/>
            <p:cNvPicPr>
              <a:picLocks noChangeAspect="1"/>
            </p:cNvPicPr>
            <p:nvPr/>
          </p:nvPicPr>
          <p:blipFill>
            <a:blip r:embed="rId4"/>
            <a:stretch>
              <a:fillRect/>
            </a:stretch>
          </p:blipFill>
          <p:spPr>
            <a:xfrm>
              <a:off x="5343670" y="5320995"/>
              <a:ext cx="709666" cy="1021004"/>
            </a:xfrm>
            <a:prstGeom prst="rect">
              <a:avLst/>
            </a:prstGeom>
          </p:spPr>
        </p:pic>
        <p:grpSp>
          <p:nvGrpSpPr>
            <p:cNvPr id="17" name="Group 16"/>
            <p:cNvGrpSpPr/>
            <p:nvPr/>
          </p:nvGrpSpPr>
          <p:grpSpPr>
            <a:xfrm>
              <a:off x="1528370" y="2209800"/>
              <a:ext cx="6087261" cy="4360901"/>
              <a:chOff x="1345432" y="2209800"/>
              <a:chExt cx="6087261" cy="4360901"/>
            </a:xfrm>
          </p:grpSpPr>
          <p:grpSp>
            <p:nvGrpSpPr>
              <p:cNvPr id="42" name="Group 41"/>
              <p:cNvGrpSpPr>
                <a:grpSpLocks noChangeAspect="1"/>
              </p:cNvGrpSpPr>
              <p:nvPr/>
            </p:nvGrpSpPr>
            <p:grpSpPr>
              <a:xfrm>
                <a:off x="1345432" y="2209800"/>
                <a:ext cx="5963515" cy="4360901"/>
                <a:chOff x="1173163" y="1455738"/>
                <a:chExt cx="6372225" cy="4760053"/>
              </a:xfrm>
            </p:grpSpPr>
            <p:sp>
              <p:nvSpPr>
                <p:cNvPr id="5" name="Text Box 307"/>
                <p:cNvSpPr txBox="1">
                  <a:spLocks noChangeArrowheads="1"/>
                </p:cNvSpPr>
                <p:nvPr/>
              </p:nvSpPr>
              <p:spPr bwMode="auto">
                <a:xfrm>
                  <a:off x="1465263" y="2760663"/>
                  <a:ext cx="2120900" cy="30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a:spcBef>
                      <a:spcPct val="50000"/>
                    </a:spcBef>
                    <a:buClrTx/>
                    <a:buFontTx/>
                    <a:buNone/>
                  </a:pPr>
                  <a:r>
                    <a:rPr lang="vi" altLang="en-US" sz="1200" dirty="0">
                      <a:latin typeface="+mn-lt"/>
                    </a:rPr>
                    <a:t>Tấn công bảo mật vật lý</a:t>
                  </a:r>
                </a:p>
              </p:txBody>
            </p:sp>
            <p:sp>
              <p:nvSpPr>
                <p:cNvPr id="6" name="Text Box 307"/>
                <p:cNvSpPr txBox="1">
                  <a:spLocks noChangeArrowheads="1"/>
                </p:cNvSpPr>
                <p:nvPr/>
              </p:nvSpPr>
              <p:spPr bwMode="auto">
                <a:xfrm>
                  <a:off x="3287713" y="5913438"/>
                  <a:ext cx="2120900" cy="30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a:spcBef>
                      <a:spcPct val="50000"/>
                    </a:spcBef>
                    <a:buClrTx/>
                    <a:buFontTx/>
                    <a:buNone/>
                  </a:pPr>
                  <a:r>
                    <a:rPr lang="vi" altLang="en-US" sz="1200" dirty="0">
                      <a:latin typeface="+mn-lt"/>
                    </a:rPr>
                    <a:t>Tấn công dựa trên mạng</a:t>
                  </a:r>
                </a:p>
              </p:txBody>
            </p:sp>
            <p:sp>
              <p:nvSpPr>
                <p:cNvPr id="7" name="Text Box 307"/>
                <p:cNvSpPr txBox="1">
                  <a:spLocks noChangeArrowheads="1"/>
                </p:cNvSpPr>
                <p:nvPr/>
              </p:nvSpPr>
              <p:spPr bwMode="auto">
                <a:xfrm>
                  <a:off x="4848225" y="4421519"/>
                  <a:ext cx="2687638" cy="30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a:spcBef>
                      <a:spcPct val="50000"/>
                    </a:spcBef>
                    <a:buClrTx/>
                    <a:buFontTx/>
                    <a:buNone/>
                  </a:pPr>
                  <a:r>
                    <a:rPr lang="vi" altLang="en-US" sz="1200" dirty="0">
                      <a:latin typeface="+mn-lt"/>
                    </a:rPr>
                    <a:t>Tấn công dựa trên ứng dụng web</a:t>
                  </a:r>
                </a:p>
              </p:txBody>
            </p:sp>
            <p:sp>
              <p:nvSpPr>
                <p:cNvPr id="8" name="Text Box 307"/>
                <p:cNvSpPr txBox="1">
                  <a:spLocks noChangeArrowheads="1"/>
                </p:cNvSpPr>
                <p:nvPr/>
              </p:nvSpPr>
              <p:spPr bwMode="auto">
                <a:xfrm>
                  <a:off x="1465263" y="4413581"/>
                  <a:ext cx="2120900" cy="30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a:spcBef>
                      <a:spcPct val="50000"/>
                    </a:spcBef>
                    <a:buClrTx/>
                    <a:buFontTx/>
                    <a:buNone/>
                  </a:pPr>
                  <a:r>
                    <a:rPr lang="vi" altLang="en-US" sz="1200" dirty="0">
                      <a:latin typeface="+mn-lt"/>
                    </a:rPr>
                    <a:t>Tấn công kỹ thuật xã hội</a:t>
                  </a:r>
                </a:p>
              </p:txBody>
            </p:sp>
            <p:sp>
              <p:nvSpPr>
                <p:cNvPr id="9" name="Text Box 307"/>
                <p:cNvSpPr txBox="1">
                  <a:spLocks noChangeArrowheads="1"/>
                </p:cNvSpPr>
                <p:nvPr/>
              </p:nvSpPr>
              <p:spPr bwMode="auto">
                <a:xfrm>
                  <a:off x="5130800" y="2768600"/>
                  <a:ext cx="2120900" cy="30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a:spcBef>
                      <a:spcPct val="50000"/>
                    </a:spcBef>
                    <a:buClrTx/>
                    <a:buFontTx/>
                    <a:buNone/>
                  </a:pPr>
                  <a:r>
                    <a:rPr lang="vi" altLang="en-US" sz="1200" dirty="0">
                      <a:latin typeface="+mn-lt"/>
                    </a:rPr>
                    <a:t>Tấn công dựa trên phần mềm</a:t>
                  </a:r>
                </a:p>
              </p:txBody>
            </p:sp>
            <p:grpSp>
              <p:nvGrpSpPr>
                <p:cNvPr id="10" name="Group 2"/>
                <p:cNvGrpSpPr>
                  <a:grpSpLocks/>
                </p:cNvGrpSpPr>
                <p:nvPr/>
              </p:nvGrpSpPr>
              <p:grpSpPr bwMode="auto">
                <a:xfrm>
                  <a:off x="1344613" y="1463675"/>
                  <a:ext cx="2363787" cy="1285875"/>
                  <a:chOff x="1190645" y="1463666"/>
                  <a:chExt cx="2363235" cy="1285875"/>
                </a:xfrm>
              </p:grpSpPr>
              <p:grpSp>
                <p:nvGrpSpPr>
                  <p:cNvPr id="11" name="Group 8"/>
                  <p:cNvGrpSpPr>
                    <a:grpSpLocks/>
                  </p:cNvGrpSpPr>
                  <p:nvPr/>
                </p:nvGrpSpPr>
                <p:grpSpPr bwMode="auto">
                  <a:xfrm>
                    <a:off x="1190645" y="1463666"/>
                    <a:ext cx="1675341" cy="1285875"/>
                    <a:chOff x="1029758" y="3178174"/>
                    <a:chExt cx="1675341" cy="1285875"/>
                  </a:xfrm>
                </p:grpSpPr>
                <p:sp>
                  <p:nvSpPr>
                    <p:cNvPr id="13" name="Line 11"/>
                    <p:cNvSpPr>
                      <a:spLocks noChangeShapeType="1"/>
                    </p:cNvSpPr>
                    <p:nvPr/>
                  </p:nvSpPr>
                  <p:spPr bwMode="auto">
                    <a:xfrm>
                      <a:off x="1485899" y="3953934"/>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14" name="Picture 18" descr="D:\content\093022\attack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758" y="3178174"/>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9" descr="D:\content\093022\harddriv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063" y="1708406"/>
                    <a:ext cx="640817" cy="79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1"/>
                <p:cNvGrpSpPr>
                  <a:grpSpLocks/>
                </p:cNvGrpSpPr>
                <p:nvPr/>
              </p:nvGrpSpPr>
              <p:grpSpPr bwMode="auto">
                <a:xfrm>
                  <a:off x="1173163" y="3122944"/>
                  <a:ext cx="1675208" cy="1285876"/>
                  <a:chOff x="1029758" y="3178174"/>
                  <a:chExt cx="1675341" cy="1285875"/>
                </a:xfrm>
              </p:grpSpPr>
              <p:sp>
                <p:nvSpPr>
                  <p:cNvPr id="18" name="Line 11"/>
                  <p:cNvSpPr>
                    <a:spLocks noChangeShapeType="1"/>
                  </p:cNvSpPr>
                  <p:nvPr/>
                </p:nvSpPr>
                <p:spPr bwMode="auto">
                  <a:xfrm>
                    <a:off x="1485899" y="3953934"/>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19" name="Picture 18" descr="D:\content\093022\attack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758" y="3178174"/>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4"/>
                <p:cNvGrpSpPr>
                  <a:grpSpLocks/>
                </p:cNvGrpSpPr>
                <p:nvPr/>
              </p:nvGrpSpPr>
              <p:grpSpPr bwMode="auto">
                <a:xfrm>
                  <a:off x="4916488" y="1455738"/>
                  <a:ext cx="1674767" cy="1285875"/>
                  <a:chOff x="1029758" y="3178174"/>
                  <a:chExt cx="1675341" cy="1285875"/>
                </a:xfrm>
              </p:grpSpPr>
              <p:sp>
                <p:nvSpPr>
                  <p:cNvPr id="23" name="Line 11"/>
                  <p:cNvSpPr>
                    <a:spLocks noChangeShapeType="1"/>
                  </p:cNvSpPr>
                  <p:nvPr/>
                </p:nvSpPr>
                <p:spPr bwMode="auto">
                  <a:xfrm>
                    <a:off x="1485899" y="3953934"/>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24" name="Picture 18" descr="D:\content\093022\attack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758" y="3178174"/>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5"/>
                <p:cNvGrpSpPr>
                  <a:grpSpLocks/>
                </p:cNvGrpSpPr>
                <p:nvPr/>
              </p:nvGrpSpPr>
              <p:grpSpPr bwMode="auto">
                <a:xfrm>
                  <a:off x="4838700" y="3138819"/>
                  <a:ext cx="2706688" cy="1285875"/>
                  <a:chOff x="4865178" y="2996137"/>
                  <a:chExt cx="2706307" cy="1285875"/>
                </a:xfrm>
              </p:grpSpPr>
              <p:grpSp>
                <p:nvGrpSpPr>
                  <p:cNvPr id="26" name="Group 17"/>
                  <p:cNvGrpSpPr>
                    <a:grpSpLocks/>
                  </p:cNvGrpSpPr>
                  <p:nvPr/>
                </p:nvGrpSpPr>
                <p:grpSpPr bwMode="auto">
                  <a:xfrm>
                    <a:off x="4865178" y="2996137"/>
                    <a:ext cx="1675341" cy="1285875"/>
                    <a:chOff x="1029758" y="3178174"/>
                    <a:chExt cx="1675341" cy="1285875"/>
                  </a:xfrm>
                </p:grpSpPr>
                <p:sp>
                  <p:nvSpPr>
                    <p:cNvPr id="28" name="Line 11"/>
                    <p:cNvSpPr>
                      <a:spLocks noChangeShapeType="1"/>
                    </p:cNvSpPr>
                    <p:nvPr/>
                  </p:nvSpPr>
                  <p:spPr bwMode="auto">
                    <a:xfrm>
                      <a:off x="1485899" y="3953934"/>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29" name="Picture 18" descr="D:\content\093022\attack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758" y="3178174"/>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 name="Picture 10" descr="D:\content\093022\brows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6179" y="3262617"/>
                    <a:ext cx="965306" cy="75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 name="Picture 18" descr="D:\content\093022\attack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1888" y="4740275"/>
                  <a:ext cx="1111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Group 1"/>
                <p:cNvGrpSpPr>
                  <a:grpSpLocks/>
                </p:cNvGrpSpPr>
                <p:nvPr/>
              </p:nvGrpSpPr>
              <p:grpSpPr bwMode="auto">
                <a:xfrm>
                  <a:off x="3538538" y="5062228"/>
                  <a:ext cx="1693862" cy="660400"/>
                  <a:chOff x="3384105" y="5031003"/>
                  <a:chExt cx="2138363" cy="831850"/>
                </a:xfrm>
              </p:grpSpPr>
              <p:sp>
                <p:nvSpPr>
                  <p:cNvPr id="33" name="Line 5"/>
                  <p:cNvSpPr>
                    <a:spLocks noChangeShapeType="1"/>
                  </p:cNvSpPr>
                  <p:nvPr/>
                </p:nvSpPr>
                <p:spPr bwMode="auto">
                  <a:xfrm>
                    <a:off x="3384105" y="5099264"/>
                    <a:ext cx="2138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4" name="Line 6"/>
                  <p:cNvSpPr>
                    <a:spLocks noChangeShapeType="1"/>
                  </p:cNvSpPr>
                  <p:nvPr/>
                </p:nvSpPr>
                <p:spPr bwMode="auto">
                  <a:xfrm>
                    <a:off x="3384105" y="5419940"/>
                    <a:ext cx="2138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5" name="Line 7"/>
                  <p:cNvSpPr>
                    <a:spLocks noChangeShapeType="1"/>
                  </p:cNvSpPr>
                  <p:nvPr/>
                </p:nvSpPr>
                <p:spPr bwMode="auto">
                  <a:xfrm>
                    <a:off x="3384105" y="5769190"/>
                    <a:ext cx="2138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36" name="Picture 8" descr="D:\content\093022\dat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4169" y="5031003"/>
                    <a:ext cx="920750" cy="17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8" descr="D:\content\093022\dat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4169" y="5359614"/>
                    <a:ext cx="920750" cy="17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8" descr="D:\content\093022\dat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4169" y="5688229"/>
                    <a:ext cx="920750" cy="17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5" name="Picture 14"/>
              <p:cNvPicPr>
                <a:picLocks noChangeAspect="1"/>
              </p:cNvPicPr>
              <p:nvPr/>
            </p:nvPicPr>
            <p:blipFill>
              <a:blip r:embed="rId9"/>
              <a:stretch>
                <a:fillRect/>
              </a:stretch>
            </p:blipFill>
            <p:spPr>
              <a:xfrm>
                <a:off x="6416012" y="2420512"/>
                <a:ext cx="1016681" cy="960643"/>
              </a:xfrm>
              <a:prstGeom prst="rect">
                <a:avLst/>
              </a:prstGeom>
            </p:spPr>
          </p:pic>
        </p:grpSp>
      </p:grpSp>
    </p:spTree>
    <p:extLst>
      <p:ext uri="{BB962C8B-B14F-4D97-AF65-F5344CB8AC3E}">
        <p14:creationId xmlns:p14="http://schemas.microsoft.com/office/powerpoint/2010/main" val="366334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8</a:t>
            </a:fld>
            <a:endParaRPr lang="en-US" dirty="0"/>
          </a:p>
        </p:txBody>
      </p:sp>
      <p:sp>
        <p:nvSpPr>
          <p:cNvPr id="4" name="Title 3"/>
          <p:cNvSpPr>
            <a:spLocks noGrp="1"/>
          </p:cNvSpPr>
          <p:nvPr>
            <p:ph type="title"/>
          </p:nvPr>
        </p:nvSpPr>
        <p:spPr/>
        <p:txBody>
          <a:bodyPr/>
          <a:lstStyle/>
          <a:p>
            <a:r>
              <a:rPr lang="en-US" dirty="0" err="1"/>
              <a:t>Kiểm</a:t>
            </a:r>
            <a:r>
              <a:rPr lang="en-US" dirty="0"/>
              <a:t> </a:t>
            </a:r>
            <a:r>
              <a:rPr lang="en-US" dirty="0" err="1"/>
              <a:t>soát</a:t>
            </a:r>
            <a:r>
              <a:rPr lang="en-US" dirty="0"/>
              <a:t> </a:t>
            </a:r>
            <a:r>
              <a:rPr lang="en-US" dirty="0" err="1"/>
              <a:t>hệ</a:t>
            </a:r>
            <a:r>
              <a:rPr lang="en-US" dirty="0"/>
              <a:t> </a:t>
            </a:r>
            <a:r>
              <a:rPr lang="en-US" dirty="0" err="1"/>
              <a:t>thống</a:t>
            </a:r>
            <a:endParaRPr lang="vi" dirty="0"/>
          </a:p>
        </p:txBody>
      </p:sp>
      <p:sp>
        <p:nvSpPr>
          <p:cNvPr id="13" name="Content Placeholder 2"/>
          <p:cNvSpPr>
            <a:spLocks noGrp="1"/>
          </p:cNvSpPr>
          <p:nvPr>
            <p:ph idx="1"/>
          </p:nvPr>
        </p:nvSpPr>
        <p:spPr>
          <a:xfrm>
            <a:off x="1828799" y="1302041"/>
            <a:ext cx="6973275" cy="761310"/>
          </a:xfrm>
        </p:spPr>
        <p:txBody>
          <a:bodyPr/>
          <a:lstStyle/>
          <a:p>
            <a:pPr marL="0" indent="0">
              <a:buNone/>
            </a:pPr>
            <a:r>
              <a:rPr lang="vi" dirty="0">
                <a:solidFill>
                  <a:srgbClr val="0070C0"/>
                </a:solidFill>
              </a:rPr>
              <a:t>Các biện pháp đối phó mà bạn cần thực hiện để tránh, giảm thiểu hoặc chống lại các rủi ro bảo mật do các mối đe dọa và tấn công.</a:t>
            </a:r>
          </a:p>
        </p:txBody>
      </p:sp>
      <p:pic>
        <p:nvPicPr>
          <p:cNvPr id="14"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19199"/>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685800" y="2286001"/>
            <a:ext cx="7772400" cy="1851936"/>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 dirty="0"/>
              <a:t>Các giải pháp và hoạt động đáp ứng mục tiêu an toàn thông tin.</a:t>
            </a:r>
          </a:p>
          <a:p>
            <a:r>
              <a:rPr lang="vi" dirty="0"/>
              <a:t>Biện pháp bảo vệ và biện pháp đối phó, vật lý hoặc logic.</a:t>
            </a:r>
          </a:p>
          <a:p>
            <a:endParaRPr lang="en-US" dirty="0">
              <a:solidFill>
                <a:srgbClr val="0070C0"/>
              </a:solidFill>
            </a:endParaRPr>
          </a:p>
        </p:txBody>
      </p:sp>
      <p:grpSp>
        <p:nvGrpSpPr>
          <p:cNvPr id="22" name="Group 21"/>
          <p:cNvGrpSpPr/>
          <p:nvPr/>
        </p:nvGrpSpPr>
        <p:grpSpPr>
          <a:xfrm>
            <a:off x="1478364" y="4245645"/>
            <a:ext cx="6187272" cy="1916473"/>
            <a:chOff x="1195164" y="4245645"/>
            <a:chExt cx="6187272" cy="1916473"/>
          </a:xfrm>
        </p:grpSpPr>
        <p:pic>
          <p:nvPicPr>
            <p:cNvPr id="5" name="Picture 4"/>
            <p:cNvPicPr>
              <a:picLocks noChangeAspect="1"/>
            </p:cNvPicPr>
            <p:nvPr/>
          </p:nvPicPr>
          <p:blipFill>
            <a:blip r:embed="rId3"/>
            <a:stretch>
              <a:fillRect/>
            </a:stretch>
          </p:blipFill>
          <p:spPr>
            <a:xfrm>
              <a:off x="1600200" y="4245645"/>
              <a:ext cx="790128" cy="1428955"/>
            </a:xfrm>
            <a:prstGeom prst="rect">
              <a:avLst/>
            </a:prstGeom>
          </p:spPr>
        </p:pic>
        <p:pic>
          <p:nvPicPr>
            <p:cNvPr id="7" name="Picture 6"/>
            <p:cNvPicPr>
              <a:picLocks noChangeAspect="1"/>
            </p:cNvPicPr>
            <p:nvPr/>
          </p:nvPicPr>
          <p:blipFill>
            <a:blip r:embed="rId4"/>
            <a:stretch>
              <a:fillRect/>
            </a:stretch>
          </p:blipFill>
          <p:spPr>
            <a:xfrm>
              <a:off x="3559909" y="4488066"/>
              <a:ext cx="1447800" cy="944112"/>
            </a:xfrm>
            <a:prstGeom prst="rect">
              <a:avLst/>
            </a:prstGeom>
          </p:spPr>
        </p:pic>
        <p:pic>
          <p:nvPicPr>
            <p:cNvPr id="9" name="Picture 8"/>
            <p:cNvPicPr>
              <a:picLocks noChangeAspect="1"/>
            </p:cNvPicPr>
            <p:nvPr/>
          </p:nvPicPr>
          <p:blipFill>
            <a:blip r:embed="rId5"/>
            <a:stretch>
              <a:fillRect/>
            </a:stretch>
          </p:blipFill>
          <p:spPr>
            <a:xfrm>
              <a:off x="5728394" y="4309387"/>
              <a:ext cx="897791" cy="897791"/>
            </a:xfrm>
            <a:prstGeom prst="rect">
              <a:avLst/>
            </a:prstGeom>
          </p:spPr>
        </p:pic>
        <p:pic>
          <p:nvPicPr>
            <p:cNvPr id="11" name="Picture 10"/>
            <p:cNvPicPr>
              <a:picLocks noChangeAspect="1"/>
            </p:cNvPicPr>
            <p:nvPr/>
          </p:nvPicPr>
          <p:blipFill>
            <a:blip r:embed="rId6"/>
            <a:stretch>
              <a:fillRect/>
            </a:stretch>
          </p:blipFill>
          <p:spPr>
            <a:xfrm>
              <a:off x="6400800" y="4867525"/>
              <a:ext cx="616996" cy="736455"/>
            </a:xfrm>
            <a:prstGeom prst="rect">
              <a:avLst/>
            </a:prstGeom>
          </p:spPr>
        </p:pic>
        <p:pic>
          <p:nvPicPr>
            <p:cNvPr id="15" name="Picture 14"/>
            <p:cNvPicPr>
              <a:picLocks noChangeAspect="1"/>
            </p:cNvPicPr>
            <p:nvPr/>
          </p:nvPicPr>
          <p:blipFill>
            <a:blip r:embed="rId7"/>
            <a:stretch>
              <a:fillRect/>
            </a:stretch>
          </p:blipFill>
          <p:spPr>
            <a:xfrm rot="4837376">
              <a:off x="6843054" y="4496981"/>
              <a:ext cx="558977" cy="519787"/>
            </a:xfrm>
            <a:prstGeom prst="rect">
              <a:avLst/>
            </a:prstGeom>
          </p:spPr>
        </p:pic>
        <p:sp>
          <p:nvSpPr>
            <p:cNvPr id="19" name="TextBox 18"/>
            <p:cNvSpPr txBox="1"/>
            <p:nvPr/>
          </p:nvSpPr>
          <p:spPr>
            <a:xfrm>
              <a:off x="1195164" y="5867400"/>
              <a:ext cx="1600200" cy="292388"/>
            </a:xfrm>
            <a:prstGeom prst="rect">
              <a:avLst/>
            </a:prstGeom>
            <a:noFill/>
          </p:spPr>
          <p:txBody>
            <a:bodyPr wrap="square" rtlCol="0">
              <a:spAutoFit/>
            </a:bodyPr>
            <a:lstStyle/>
            <a:p>
              <a:pPr algn="ctr"/>
              <a:r>
                <a:rPr lang="vi" sz="1300" b="1" dirty="0"/>
                <a:t>Kiểm soát phòng ngừa</a:t>
              </a:r>
            </a:p>
          </p:txBody>
        </p:sp>
        <p:sp>
          <p:nvSpPr>
            <p:cNvPr id="20" name="TextBox 19"/>
            <p:cNvSpPr txBox="1"/>
            <p:nvPr/>
          </p:nvSpPr>
          <p:spPr>
            <a:xfrm>
              <a:off x="3559909" y="5861194"/>
              <a:ext cx="1600200" cy="292388"/>
            </a:xfrm>
            <a:prstGeom prst="rect">
              <a:avLst/>
            </a:prstGeom>
            <a:noFill/>
          </p:spPr>
          <p:txBody>
            <a:bodyPr wrap="square" rtlCol="0">
              <a:spAutoFit/>
            </a:bodyPr>
            <a:lstStyle/>
            <a:p>
              <a:pPr algn="ctr"/>
              <a:r>
                <a:rPr lang="vi" sz="1300" b="1" dirty="0"/>
                <a:t>Kiểm soát phát hiện</a:t>
              </a:r>
            </a:p>
          </p:txBody>
        </p:sp>
        <p:sp>
          <p:nvSpPr>
            <p:cNvPr id="21" name="TextBox 20"/>
            <p:cNvSpPr txBox="1"/>
            <p:nvPr/>
          </p:nvSpPr>
          <p:spPr>
            <a:xfrm>
              <a:off x="5668803" y="5869730"/>
              <a:ext cx="1600200" cy="292388"/>
            </a:xfrm>
            <a:prstGeom prst="rect">
              <a:avLst/>
            </a:prstGeom>
            <a:noFill/>
          </p:spPr>
          <p:txBody>
            <a:bodyPr wrap="square" rtlCol="0">
              <a:spAutoFit/>
            </a:bodyPr>
            <a:lstStyle/>
            <a:p>
              <a:pPr algn="ctr"/>
              <a:r>
                <a:rPr lang="vi" sz="1300" b="1" dirty="0"/>
                <a:t>Kiểm soát hiệu chỉnh</a:t>
              </a:r>
            </a:p>
          </p:txBody>
        </p:sp>
      </p:grpSp>
    </p:spTree>
    <p:extLst>
      <p:ext uri="{BB962C8B-B14F-4D97-AF65-F5344CB8AC3E}">
        <p14:creationId xmlns:p14="http://schemas.microsoft.com/office/powerpoint/2010/main" val="1746659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9</a:t>
            </a:fld>
            <a:endParaRPr lang="en-US" dirty="0"/>
          </a:p>
        </p:txBody>
      </p:sp>
      <p:sp>
        <p:nvSpPr>
          <p:cNvPr id="4" name="Title 3"/>
          <p:cNvSpPr>
            <a:spLocks noGrp="1"/>
          </p:cNvSpPr>
          <p:nvPr>
            <p:ph type="title"/>
          </p:nvPr>
        </p:nvSpPr>
        <p:spPr/>
        <p:txBody>
          <a:bodyPr/>
          <a:lstStyle/>
          <a:p>
            <a:r>
              <a:rPr lang="vi" dirty="0"/>
              <a:t>Các loại </a:t>
            </a:r>
            <a:r>
              <a:rPr lang="en-US" dirty="0" err="1"/>
              <a:t>kiểm</a:t>
            </a:r>
            <a:r>
              <a:rPr lang="en-US" dirty="0"/>
              <a:t> </a:t>
            </a:r>
            <a:r>
              <a:rPr lang="en-US" dirty="0" err="1"/>
              <a:t>soát</a:t>
            </a:r>
            <a:r>
              <a:rPr lang="en-US" dirty="0"/>
              <a:t> </a:t>
            </a:r>
            <a:r>
              <a:rPr lang="en-US" dirty="0" err="1"/>
              <a:t>hệ</a:t>
            </a:r>
            <a:r>
              <a:rPr lang="en-US" dirty="0"/>
              <a:t> </a:t>
            </a:r>
            <a:r>
              <a:rPr lang="en-US" dirty="0" err="1"/>
              <a:t>thống</a:t>
            </a:r>
            <a:r>
              <a:rPr lang="en-US" dirty="0"/>
              <a:t> ATTT</a:t>
            </a:r>
            <a:endParaRPr lang="vi" dirty="0"/>
          </a:p>
        </p:txBody>
      </p:sp>
      <p:sp>
        <p:nvSpPr>
          <p:cNvPr id="5" name="Content Placeholder 2"/>
          <p:cNvSpPr>
            <a:spLocks noGrp="1"/>
          </p:cNvSpPr>
          <p:nvPr>
            <p:ph idx="1"/>
          </p:nvPr>
        </p:nvSpPr>
        <p:spPr>
          <a:xfrm>
            <a:off x="1828799" y="1416582"/>
            <a:ext cx="6897075" cy="4481345"/>
          </a:xfrm>
        </p:spPr>
        <p:txBody>
          <a:bodyPr/>
          <a:lstStyle/>
          <a:p>
            <a:pPr marL="0" indent="0">
              <a:buNone/>
            </a:pPr>
            <a:r>
              <a:rPr lang="vi" b="1" dirty="0">
                <a:solidFill>
                  <a:srgbClr val="0070C0"/>
                </a:solidFill>
              </a:rPr>
              <a:t>Kiểm soát phòng ngừa </a:t>
            </a:r>
            <a:r>
              <a:rPr lang="vi" dirty="0">
                <a:solidFill>
                  <a:srgbClr val="0070C0"/>
                </a:solidFill>
              </a:rPr>
              <a:t>: Giúp ngăn chặn mối đe dọa hoặc cuộc tấn công làm lộ lỗ hổng.</a:t>
            </a:r>
          </a:p>
          <a:p>
            <a:pPr marL="0" indent="0">
              <a:buNone/>
            </a:pPr>
            <a:r>
              <a:rPr lang="vi" b="1" dirty="0">
                <a:solidFill>
                  <a:srgbClr val="0070C0"/>
                </a:solidFill>
              </a:rPr>
              <a:t>Kiểm soát phát hiện </a:t>
            </a:r>
            <a:r>
              <a:rPr lang="vi" dirty="0">
                <a:solidFill>
                  <a:srgbClr val="0070C0"/>
                </a:solidFill>
              </a:rPr>
              <a:t>: Giúp khám phá xem mối đe dọa hoặc lỗ hổng bảo mật đã xâm nhập vào hệ thống máy tính hay chưa.</a:t>
            </a:r>
          </a:p>
          <a:p>
            <a:pPr marL="0" indent="0">
              <a:buNone/>
            </a:pPr>
            <a:r>
              <a:rPr lang="vi" b="1" dirty="0">
                <a:solidFill>
                  <a:srgbClr val="0070C0"/>
                </a:solidFill>
              </a:rPr>
              <a:t>Kiểm soát </a:t>
            </a:r>
            <a:r>
              <a:rPr lang="en-US" b="1" dirty="0" err="1">
                <a:solidFill>
                  <a:srgbClr val="0070C0"/>
                </a:solidFill>
              </a:rPr>
              <a:t>hậu</a:t>
            </a:r>
            <a:r>
              <a:rPr lang="en-US" b="1" dirty="0">
                <a:solidFill>
                  <a:srgbClr val="0070C0"/>
                </a:solidFill>
              </a:rPr>
              <a:t> </a:t>
            </a:r>
            <a:r>
              <a:rPr lang="en-US" b="1" dirty="0" err="1">
                <a:solidFill>
                  <a:srgbClr val="0070C0"/>
                </a:solidFill>
              </a:rPr>
              <a:t>quả</a:t>
            </a:r>
            <a:r>
              <a:rPr lang="vi" dirty="0">
                <a:solidFill>
                  <a:srgbClr val="0070C0"/>
                </a:solidFill>
              </a:rPr>
              <a:t>: Giúp giảm thiểu hậu quả của mối đe dọa hoặc cuộc tấn công ảnh hưởng xấu đến hệ thống máy tính.</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46"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828799" y="2209800"/>
            <a:ext cx="6973275" cy="76131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solidFill>
                <a:srgbClr val="0070C0"/>
              </a:solidFill>
            </a:endParaRPr>
          </a:p>
        </p:txBody>
      </p:sp>
      <p:sp>
        <p:nvSpPr>
          <p:cNvPr id="9" name="Content Placeholder 2"/>
          <p:cNvSpPr txBox="1">
            <a:spLocks/>
          </p:cNvSpPr>
          <p:nvPr/>
        </p:nvSpPr>
        <p:spPr>
          <a:xfrm>
            <a:off x="1828799" y="2971800"/>
            <a:ext cx="6973275" cy="76131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solidFill>
                <a:srgbClr val="0070C0"/>
              </a:solidFill>
            </a:endParaRPr>
          </a:p>
        </p:txBody>
      </p:sp>
    </p:spTree>
    <p:extLst>
      <p:ext uri="{BB962C8B-B14F-4D97-AF65-F5344CB8AC3E}">
        <p14:creationId xmlns:p14="http://schemas.microsoft.com/office/powerpoint/2010/main" val="1184274821"/>
      </p:ext>
    </p:extLst>
  </p:cSld>
  <p:clrMapOvr>
    <a:masterClrMapping/>
  </p:clrMapOvr>
</p:sld>
</file>

<file path=ppt/theme/theme1.xml><?xml version="1.0" encoding="utf-8"?>
<a:theme xmlns:a="http://schemas.openxmlformats.org/drawingml/2006/main" name="LO Choice">
  <a:themeElements>
    <a:clrScheme name="LO">
      <a:dk1>
        <a:sysClr val="windowText" lastClr="000000"/>
      </a:dk1>
      <a:lt1>
        <a:sysClr val="window" lastClr="FFFFFF"/>
      </a:lt1>
      <a:dk2>
        <a:srgbClr val="000000"/>
      </a:dk2>
      <a:lt2>
        <a:srgbClr val="FFFFFF"/>
      </a:lt2>
      <a:accent1>
        <a:srgbClr val="009DDC"/>
      </a:accent1>
      <a:accent2>
        <a:srgbClr val="1D76BB"/>
      </a:accent2>
      <a:accent3>
        <a:srgbClr val="B2D237"/>
      </a:accent3>
      <a:accent4>
        <a:srgbClr val="1D3764"/>
      </a:accent4>
      <a:accent5>
        <a:srgbClr val="972883"/>
      </a:accent5>
      <a:accent6>
        <a:srgbClr val="5F1F5A"/>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1122A360-D52A-45F6-908D-58F9DCEAABDE}" vid="{6D3E14FB-60DB-4188-886A-882F013864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LO Visuals Template 3_0</Template>
  <TotalTime>16108</TotalTime>
  <Words>3968</Words>
  <Application>Microsoft Office PowerPoint</Application>
  <PresentationFormat>On-screen Show (4:3)</PresentationFormat>
  <Paragraphs>408</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Consolas</vt:lpstr>
      <vt:lpstr>Courier New</vt:lpstr>
      <vt:lpstr>Myriad Pro</vt:lpstr>
      <vt:lpstr>LO Choice</vt:lpstr>
      <vt:lpstr>Xác định các nguyên tắc cơ bản về bảo mật</vt:lpstr>
      <vt:lpstr>Bảo mật thông tin</vt:lpstr>
      <vt:lpstr>Mục tiêu của an toàn thông tin</vt:lpstr>
      <vt:lpstr>Rủi ro</vt:lpstr>
      <vt:lpstr>lỗ hổng</vt:lpstr>
      <vt:lpstr>Các mối đe dọa</vt:lpstr>
      <vt:lpstr>Một số kỹ thuật tấn công mạng</vt:lpstr>
      <vt:lpstr>Kiểm soát hệ thống</vt:lpstr>
      <vt:lpstr>Các loại kiểm soát hệ thống ATTT</vt:lpstr>
      <vt:lpstr>Quy trình quản lý bảo mật</vt:lpstr>
      <vt:lpstr>Hoạt động: Xác định các vấn đề cơ bản về bảo mật thông tin</vt:lpstr>
      <vt:lpstr>Mô hình CIA</vt:lpstr>
      <vt:lpstr>Bộ ba CIA (tiếp theo)</vt:lpstr>
      <vt:lpstr>Không bác bỏ</vt:lpstr>
      <vt:lpstr>Nhận biết</vt:lpstr>
      <vt:lpstr>xác thực</vt:lpstr>
      <vt:lpstr>Yếu tố xác thực</vt:lpstr>
      <vt:lpstr>ủy quyền</vt:lpstr>
      <vt:lpstr>Kiểm soát truy cập</vt:lpstr>
      <vt:lpstr>kiểm toán</vt:lpstr>
      <vt:lpstr>Nguyên tắc đặc quyền tối thiểu</vt:lpstr>
      <vt:lpstr>Quản lý đặc quyền</vt:lpstr>
      <vt:lpstr>Hoạt động: Xác định các biện pháp kiểm soát bảo mật cơ bản</vt:lpstr>
      <vt:lpstr>mật khẩu</vt:lpstr>
      <vt:lpstr>mã thông báo</vt:lpstr>
      <vt:lpstr>sinh trắc học</vt:lpstr>
      <vt:lpstr>định vị địa lý</vt:lpstr>
      <vt:lpstr>Xác thực tổ hợp phím</vt:lpstr>
      <vt:lpstr>Xác thực đa yếu tố</vt:lpstr>
      <vt:lpstr>Chứng thực lẫn nhau</vt:lpstr>
      <vt:lpstr>Hoạt động: Xác định  các khái niệm xác thực và ủy quyền cơ bản</vt:lpstr>
      <vt:lpstr>Zero Trust</vt:lpstr>
      <vt:lpstr>Zero Trust</vt:lpstr>
      <vt:lpstr>Kiến trúc Zero Trust hoạt động như thế nào?</vt:lpstr>
      <vt:lpstr>Kiến trúc Zero Trust hoạt động như thế nào?</vt:lpstr>
      <vt:lpstr>mật mã</vt:lpstr>
      <vt:lpstr>Mã hóa và giải mã</vt:lpstr>
      <vt:lpstr>Mã hóa và Giải mã (Tiếp)</vt:lpstr>
      <vt:lpstr>Mục tiêu mã hóa và bảo mật</vt:lpstr>
      <vt:lpstr>mật mã</vt:lpstr>
      <vt:lpstr>Một chìa khóa</vt:lpstr>
      <vt:lpstr>Mã hóa đối xứng</vt:lpstr>
      <vt:lpstr>Mã hóa bất đối xứng</vt:lpstr>
      <vt:lpstr>Mã hóa bất đối xứng (Tiếp)</vt:lpstr>
      <vt:lpstr>băm</vt:lpstr>
      <vt:lpstr>mật thư</vt:lpstr>
      <vt:lpstr>Hoạt động: Xác định các khái niệm mật mã cơ bản</vt:lpstr>
      <vt:lpstr>câu hỏi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Nufryk</dc:creator>
  <cp:lastModifiedBy>Trinh Ngoc Hung</cp:lastModifiedBy>
  <cp:revision>191</cp:revision>
  <dcterms:created xsi:type="dcterms:W3CDTF">2017-03-28T19:08:34Z</dcterms:created>
  <dcterms:modified xsi:type="dcterms:W3CDTF">2024-05-20T08:29:35Z</dcterms:modified>
</cp:coreProperties>
</file>