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8"/>
  </p:normalViewPr>
  <p:slideViewPr>
    <p:cSldViewPr snapToGrid="0" showGuides="1">
      <p:cViewPr varScale="1">
        <p:scale>
          <a:sx n="100" d="100"/>
          <a:sy n="100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9D27-FDB1-49C3-85C8-06DB1A96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2FE7F-BBDD-417D-A3A3-66757A746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9CF1-2A35-4B67-A6BE-A72BC193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A88E-6506-418A-856B-1CDCD43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9E2F-FC27-4015-B774-3F283141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BBDD-700F-4BDF-B60A-03592192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DC4F7-A091-40CF-AA50-97F5ADF2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19C6-BED8-492C-A8CA-D59606E1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FE72-381F-4FD1-8E5E-CA5F86CB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594E-B495-46A3-8088-4107C31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6145B-C0D2-48FF-A4C4-6E5DB811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D02F6-5976-442E-B716-AFB0EA52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A1B6-4119-4C25-B18F-D03463F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04F1-73D9-4345-88F6-0E741F4E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F0F8-FEEE-441E-9C59-73D92A16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EDC-18B1-4319-ABA5-79DC995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269E-9EA6-4547-9037-8DE482F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0C9-E3CC-4C58-91F1-60F39576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0A43-4AE5-4E7B-9073-052B14A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2A61-8F8D-482E-B476-085D841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1474-BB8C-4BEA-892E-5868EDB5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9683F-6AD9-4640-B31F-E2B7DFB3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E1E5-8DAD-49B8-AEA1-632C1DFD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4444-8DAD-4A5A-9C94-7E0C2638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DBD3-7253-4174-B491-2251255A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12ED-6C6E-469A-B7E2-4243DFD0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75DF-40E0-4F82-8D8E-65F53AD85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FC01-FC7E-4A61-A4B1-E044F8F9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26E14-D260-4631-8616-4FCEFAD4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E3095-6FE9-46D9-AD32-3C606F4D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47325-EB41-4CEF-BA7A-391E4DE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9F3F-28A0-4FDB-B773-4A4A3698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1842-C151-44CE-B58E-2F0FE4F7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52E2-8560-45CF-808D-B327B6D7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3A0B8-765E-4E99-A2B5-4E5D591DE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47282-432F-46B1-8ED6-0254BE148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7212-BA2D-47BC-81CF-9B7BE51C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19FA-D06E-402C-A083-95D4CB45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4A75D-8137-43EB-A6DF-6439BB7E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AB36-ED72-4046-82CD-26C46DA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D4A76-08F9-4B97-B468-8136881D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A79CC-1C36-4A13-9B26-739CB14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33A98-6EF6-4333-9F48-326C85BB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B27FB-756E-4A5A-8450-05736208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92F7-74C6-4F3A-AA8C-2613D891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950FB-6BA1-4984-BF0C-F4427AB5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403-F268-45A5-857C-47A2CF7A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8046-EC1D-4299-826E-4CB80006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CEA6D-564B-4D65-A2B4-87358D35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BF69-670D-4892-ABD2-DA93807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8F96-9501-455A-BE9D-B9AD8757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6FC9C-8175-44FC-BC6A-BBF3941F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EB0-3ABE-4F67-A802-E8BF3A00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0F559-3FD7-4165-991D-568222C0B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2D743-2A7B-4351-8370-122B79BB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25E0-D1D8-4456-A63E-BFC123EE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577D-D739-4B4F-AA62-8A17C680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3092-57D0-435E-A71E-D54B352A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516CC-DF6F-47E8-847E-EE14562C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172F-7F65-49E3-A5EA-2ADC3EE3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B423-0D42-4ACA-91DA-CFF57A25A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E8D7-171F-47CB-B1FE-54D1B18A279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06A8-0D87-42C8-86B4-6BB63B9F3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CDB6-4F29-42FB-8C90-F4DFB814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6BEA-5335-4B3D-BDF7-6136C946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Data Visualization. Artificial Intelligence And Machine Learning  Concept. Graphic Abstract Background Communication Stock Vector -  Illustration of concept, compound: 119882451">
            <a:extLst>
              <a:ext uri="{FF2B5EF4-FFF2-40B4-BE49-F238E27FC236}">
                <a16:creationId xmlns:a16="http://schemas.microsoft.com/office/drawing/2014/main" id="{6ECE4D8D-50FE-FB40-8152-2D96E845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076" y="-1634737"/>
            <a:ext cx="13756485" cy="10127473"/>
          </a:xfrm>
          <a:prstGeom prst="rect">
            <a:avLst/>
          </a:prstGeom>
          <a:noFill/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6ADBF49-0FA9-EF42-8803-EA0E8F29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67" y="812597"/>
            <a:ext cx="5138603" cy="2734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248424-31D1-F041-919C-85C7565228C0}"/>
              </a:ext>
            </a:extLst>
          </p:cNvPr>
          <p:cNvSpPr/>
          <p:nvPr/>
        </p:nvSpPr>
        <p:spPr>
          <a:xfrm>
            <a:off x="219804" y="711200"/>
            <a:ext cx="11752392" cy="5875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49080-2CB4-A34A-BC8B-137468756CDC}"/>
              </a:ext>
            </a:extLst>
          </p:cNvPr>
          <p:cNvSpPr txBox="1"/>
          <p:nvPr/>
        </p:nvSpPr>
        <p:spPr>
          <a:xfrm>
            <a:off x="4110713" y="0"/>
            <a:ext cx="39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Just-In-Time Software Defect 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7C23F-CAC2-2548-B66A-D8BA3D61EDBD}"/>
              </a:ext>
            </a:extLst>
          </p:cNvPr>
          <p:cNvSpPr/>
          <p:nvPr/>
        </p:nvSpPr>
        <p:spPr>
          <a:xfrm>
            <a:off x="4110713" y="142109"/>
            <a:ext cx="3833357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dirty="0">
                <a:latin typeface="CMR12"/>
                <a:ea typeface="DengXian" panose="02010600030101010101" pitchFamily="2" charset="-122"/>
                <a:cs typeface="CMR12"/>
              </a:rPr>
              <a:t>Ali Mohamed, Yifei Gong, </a:t>
            </a:r>
            <a:r>
              <a:rPr lang="en-US" dirty="0" err="1">
                <a:latin typeface="CMR12"/>
                <a:ea typeface="DengXian" panose="02010600030101010101" pitchFamily="2" charset="-122"/>
                <a:cs typeface="CMR12"/>
              </a:rPr>
              <a:t>Yunhua</a:t>
            </a:r>
            <a:r>
              <a:rPr lang="en-US" dirty="0">
                <a:latin typeface="CMR12"/>
                <a:ea typeface="DengXian" panose="02010600030101010101" pitchFamily="2" charset="-122"/>
                <a:cs typeface="CMR12"/>
              </a:rPr>
              <a:t> Zhao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09BE87-E4FC-9C4E-9EB2-8950A8DB014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19804" y="3648990"/>
            <a:ext cx="1175239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85C57-B639-344C-A363-0A20A198B3D3}"/>
              </a:ext>
            </a:extLst>
          </p:cNvPr>
          <p:cNvCxnSpPr>
            <a:stCxn id="8" idx="2"/>
            <a:endCxn id="4" idx="2"/>
          </p:cNvCxnSpPr>
          <p:nvPr/>
        </p:nvCxnSpPr>
        <p:spPr>
          <a:xfrm>
            <a:off x="6027392" y="710854"/>
            <a:ext cx="68608" cy="5875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F1A66-4FC6-6245-AA4C-8E6BA0B0BA6B}"/>
              </a:ext>
            </a:extLst>
          </p:cNvPr>
          <p:cNvSpPr/>
          <p:nvPr/>
        </p:nvSpPr>
        <p:spPr>
          <a:xfrm>
            <a:off x="360002" y="710854"/>
            <a:ext cx="5530174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Project Category: binary </a:t>
            </a: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classification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</a:t>
            </a: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buggy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commits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Data: two datasets: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Openstack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Openstack (10658 negative samples, 1616 positive samples), Qt (23148 negative samples, 2002 positive samples).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Each sample contains information from a GitHub commit.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Each sample has 35 features extracted from that commit (lines modified, developer experience, etc.) and 1 target values (buggy or not). 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Goals: compete with state-of-the-art work by using handcrafted features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93029-4F09-8541-9436-C8A3A0F2AB41}"/>
              </a:ext>
            </a:extLst>
          </p:cNvPr>
          <p:cNvSpPr txBox="1"/>
          <p:nvPr/>
        </p:nvSpPr>
        <p:spPr>
          <a:xfrm>
            <a:off x="250889" y="3751082"/>
            <a:ext cx="575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Hypothesis 1: two datasets may share intrinsic similarities that can </a:t>
            </a:r>
          </a:p>
          <a:p>
            <a:r>
              <a:rPr lang="en-US" sz="1600" dirty="0"/>
              <a:t>render  better results when trained together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9B40BAE-2221-DB4D-BB37-5850B407C57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6" y="4360192"/>
            <a:ext cx="1815895" cy="1534332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9C050C0B-6316-2B49-AFF8-12493403147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02" y="4322934"/>
            <a:ext cx="1815895" cy="15899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5C488E-DDCD-DF47-AE98-7A2E8CBD3E3A}"/>
              </a:ext>
            </a:extLst>
          </p:cNvPr>
          <p:cNvSpPr/>
          <p:nvPr/>
        </p:nvSpPr>
        <p:spPr>
          <a:xfrm>
            <a:off x="4054933" y="4400869"/>
            <a:ext cx="1835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EALR and DeepJIT are state-of-the-art work . The rest four models are trained on combined oversampled datasets.</a:t>
            </a:r>
          </a:p>
          <a:p>
            <a:r>
              <a:rPr lang="en-US" sz="1200" dirty="0" err="1"/>
              <a:t>ANNOpenstack</a:t>
            </a:r>
            <a:r>
              <a:rPr lang="en-US" sz="1200" dirty="0"/>
              <a:t> and </a:t>
            </a:r>
            <a:r>
              <a:rPr lang="en-US" sz="1200" dirty="0" err="1"/>
              <a:t>ANNQt</a:t>
            </a:r>
            <a:r>
              <a:rPr lang="en-US" sz="1200" dirty="0"/>
              <a:t> uses feed forward neural network.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08942-6357-554F-A384-4B1144F8EB8F}"/>
              </a:ext>
            </a:extLst>
          </p:cNvPr>
          <p:cNvSpPr/>
          <p:nvPr/>
        </p:nvSpPr>
        <p:spPr>
          <a:xfrm>
            <a:off x="360002" y="6009245"/>
            <a:ext cx="3049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 models can outperform EALR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Still a gap with DeepJIT</a:t>
            </a:r>
          </a:p>
        </p:txBody>
      </p:sp>
    </p:spTree>
    <p:extLst>
      <p:ext uri="{BB962C8B-B14F-4D97-AF65-F5344CB8AC3E}">
        <p14:creationId xmlns:p14="http://schemas.microsoft.com/office/powerpoint/2010/main" val="154035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CMR12</vt:lpstr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Yunhua</dc:creator>
  <cp:lastModifiedBy>Zhao Yunhua</cp:lastModifiedBy>
  <cp:revision>10</cp:revision>
  <dcterms:created xsi:type="dcterms:W3CDTF">2021-05-20T03:23:27Z</dcterms:created>
  <dcterms:modified xsi:type="dcterms:W3CDTF">2021-05-20T14:41:20Z</dcterms:modified>
</cp:coreProperties>
</file>