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87" r:id="rId3"/>
    <p:sldId id="288" r:id="rId4"/>
    <p:sldId id="292" r:id="rId5"/>
    <p:sldId id="289" r:id="rId6"/>
    <p:sldId id="290" r:id="rId7"/>
  </p:sldIdLst>
  <p:sldSz cx="9144000" cy="5143500" type="screen16x9"/>
  <p:notesSz cx="6858000" cy="9144000"/>
  <p:embeddedFontLst>
    <p:embeddedFont>
      <p:font typeface="Karla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04"/>
    <a:srgbClr val="FF5723"/>
    <a:srgbClr val="8BC34A"/>
    <a:srgbClr val="01B0F0"/>
    <a:srgbClr val="673AB8"/>
    <a:srgbClr val="666566"/>
    <a:srgbClr val="04B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C98A0E-3087-4C5C-908E-5E9A90884EA9}">
  <a:tblStyle styleId="{D6C98A0E-3087-4C5C-908E-5E9A90884E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2"/>
    <p:restoredTop sz="82948" autoAdjust="0"/>
  </p:normalViewPr>
  <p:slideViewPr>
    <p:cSldViewPr snapToGrid="0" snapToObjects="1">
      <p:cViewPr varScale="1">
        <p:scale>
          <a:sx n="120" d="100"/>
          <a:sy n="120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90768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907688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56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90768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907688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8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90768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907688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59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90768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907688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54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90768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907688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75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DD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98955" y="136658"/>
            <a:ext cx="7065773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rgbClr val="04BDD3"/>
                </a:solidFill>
              </a:rPr>
              <a:t>Just-In-Time Software Defect Prediction 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4" name="Google Shape;76;p14">
            <a:extLst>
              <a:ext uri="{FF2B5EF4-FFF2-40B4-BE49-F238E27FC236}">
                <a16:creationId xmlns:a16="http://schemas.microsoft.com/office/drawing/2014/main" id="{2FA3F3A4-0B3B-7245-AABB-5E3DFC734206}"/>
              </a:ext>
            </a:extLst>
          </p:cNvPr>
          <p:cNvSpPr txBox="1">
            <a:spLocks/>
          </p:cNvSpPr>
          <p:nvPr/>
        </p:nvSpPr>
        <p:spPr>
          <a:xfrm>
            <a:off x="98954" y="568877"/>
            <a:ext cx="3674392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>
                <a:solidFill>
                  <a:srgbClr val="666566"/>
                </a:solidFill>
              </a:rPr>
              <a:t>Problem: </a:t>
            </a:r>
          </a:p>
        </p:txBody>
      </p:sp>
      <p:sp>
        <p:nvSpPr>
          <p:cNvPr id="15" name="Google Shape;100;p16">
            <a:extLst>
              <a:ext uri="{FF2B5EF4-FFF2-40B4-BE49-F238E27FC236}">
                <a16:creationId xmlns:a16="http://schemas.microsoft.com/office/drawing/2014/main" id="{614D9B5E-748F-6249-B4DD-DBEDB9FE2259}"/>
              </a:ext>
            </a:extLst>
          </p:cNvPr>
          <p:cNvSpPr txBox="1">
            <a:spLocks/>
          </p:cNvSpPr>
          <p:nvPr/>
        </p:nvSpPr>
        <p:spPr>
          <a:xfrm>
            <a:off x="214318" y="928801"/>
            <a:ext cx="7065773" cy="120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-Roman"/>
              </a:rPr>
              <a:t>The later the bugs are found, the higher the cost of the software is. 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-Roman"/>
              </a:rPr>
              <a:t>Just-in-time software defect prediction is a branch of defect prediction.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200" dirty="0">
                <a:latin typeface="Times-Roman"/>
              </a:rPr>
              <a:t>        </a:t>
            </a:r>
            <a:r>
              <a:rPr lang="en-US" sz="1200" b="0" i="0" u="none" strike="noStrike" baseline="0" dirty="0">
                <a:latin typeface="Times-Roman"/>
              </a:rPr>
              <a:t>Traditional defect prediction predicts defects in files </a:t>
            </a:r>
            <a:r>
              <a:rPr lang="en-US" sz="1200" dirty="0">
                <a:latin typeface="Times-Roman"/>
              </a:rPr>
              <a:t>or modules level which is time consuming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200" dirty="0">
                <a:latin typeface="Times-Roman"/>
              </a:rPr>
              <a:t>         JIT-SDP </a:t>
            </a:r>
            <a:r>
              <a:rPr lang="en-US" sz="1200" b="0" i="0" u="none" strike="noStrike" baseline="0" dirty="0">
                <a:latin typeface="Times-Roman"/>
              </a:rPr>
              <a:t>identifies bugs in code change level which saves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4EE28-E8C5-164D-94DA-8EA3FB9A8BAD}"/>
              </a:ext>
            </a:extLst>
          </p:cNvPr>
          <p:cNvSpPr txBox="1"/>
          <p:nvPr/>
        </p:nvSpPr>
        <p:spPr>
          <a:xfrm>
            <a:off x="7503721" y="1248311"/>
            <a:ext cx="16130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600" b="1" dirty="0">
              <a:solidFill>
                <a:schemeClr val="bg1"/>
              </a:solidFill>
              <a:latin typeface="Montserrat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Montserrat"/>
              </a:rPr>
              <a:t>Ali </a:t>
            </a:r>
            <a:r>
              <a:rPr lang="en-US" sz="1600" b="1" dirty="0">
                <a:solidFill>
                  <a:schemeClr val="bg1"/>
                </a:solidFill>
                <a:latin typeface="Montserrat"/>
                <a:sym typeface="Montserrat"/>
              </a:rPr>
              <a:t>Mohamed</a:t>
            </a:r>
          </a:p>
          <a:p>
            <a:pPr algn="r"/>
            <a:endParaRPr lang="en-US" sz="16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Montserrat"/>
                <a:sym typeface="Montserrat"/>
              </a:rPr>
              <a:t>Yifei Gong</a:t>
            </a:r>
          </a:p>
          <a:p>
            <a:pPr algn="r"/>
            <a:endParaRPr lang="en-US" sz="16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Montserrat"/>
              </a:rPr>
              <a:t>Yunhua Zhao</a:t>
            </a:r>
          </a:p>
          <a:p>
            <a:pPr algn="r"/>
            <a:endParaRPr lang="en-US" sz="1600" b="1" dirty="0">
              <a:solidFill>
                <a:schemeClr val="bg1"/>
              </a:solidFill>
              <a:latin typeface="Montserrat"/>
              <a:sym typeface="Montserrat"/>
            </a:endParaRPr>
          </a:p>
        </p:txBody>
      </p:sp>
      <p:sp>
        <p:nvSpPr>
          <p:cNvPr id="19" name="Google Shape;76;p14">
            <a:extLst>
              <a:ext uri="{FF2B5EF4-FFF2-40B4-BE49-F238E27FC236}">
                <a16:creationId xmlns:a16="http://schemas.microsoft.com/office/drawing/2014/main" id="{F9F7A151-BD5A-2B40-A46F-7E1AC7933A8D}"/>
              </a:ext>
            </a:extLst>
          </p:cNvPr>
          <p:cNvSpPr txBox="1">
            <a:spLocks/>
          </p:cNvSpPr>
          <p:nvPr/>
        </p:nvSpPr>
        <p:spPr>
          <a:xfrm>
            <a:off x="98955" y="3094035"/>
            <a:ext cx="3674392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2000" dirty="0">
              <a:solidFill>
                <a:srgbClr val="66656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FB7C5-1204-6B4D-8B43-ECB01FFAA341}"/>
              </a:ext>
            </a:extLst>
          </p:cNvPr>
          <p:cNvSpPr txBox="1"/>
          <p:nvPr/>
        </p:nvSpPr>
        <p:spPr>
          <a:xfrm>
            <a:off x="243068" y="26737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Google Shape;76;p14">
            <a:extLst>
              <a:ext uri="{FF2B5EF4-FFF2-40B4-BE49-F238E27FC236}">
                <a16:creationId xmlns:a16="http://schemas.microsoft.com/office/drawing/2014/main" id="{46A83038-92BD-A340-82D8-F893B9D7E0DA}"/>
              </a:ext>
            </a:extLst>
          </p:cNvPr>
          <p:cNvSpPr txBox="1">
            <a:spLocks/>
          </p:cNvSpPr>
          <p:nvPr/>
        </p:nvSpPr>
        <p:spPr>
          <a:xfrm>
            <a:off x="243068" y="2892578"/>
            <a:ext cx="2384871" cy="87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>
                <a:solidFill>
                  <a:srgbClr val="666566"/>
                </a:solidFill>
              </a:rPr>
              <a:t>Hypothesis:</a:t>
            </a:r>
          </a:p>
          <a:p>
            <a:endParaRPr lang="en-US" sz="2000" dirty="0">
              <a:solidFill>
                <a:srgbClr val="666566"/>
              </a:solidFill>
            </a:endParaRPr>
          </a:p>
        </p:txBody>
      </p:sp>
      <p:sp>
        <p:nvSpPr>
          <p:cNvPr id="24" name="Google Shape;100;p16">
            <a:extLst>
              <a:ext uri="{FF2B5EF4-FFF2-40B4-BE49-F238E27FC236}">
                <a16:creationId xmlns:a16="http://schemas.microsoft.com/office/drawing/2014/main" id="{17CA3E31-760D-D540-B8AC-DD31654A873E}"/>
              </a:ext>
            </a:extLst>
          </p:cNvPr>
          <p:cNvSpPr txBox="1">
            <a:spLocks/>
          </p:cNvSpPr>
          <p:nvPr/>
        </p:nvSpPr>
        <p:spPr>
          <a:xfrm>
            <a:off x="214318" y="3467132"/>
            <a:ext cx="7065773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-Roman"/>
              </a:rPr>
              <a:t>DeepJIT</a:t>
            </a:r>
            <a:r>
              <a:rPr lang="en-US" sz="1200" dirty="0">
                <a:latin typeface="Times-Roman"/>
              </a:rPr>
              <a:t> extract features from commit message and software metrics to do classification, 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latin typeface="Times-Roman"/>
              </a:rPr>
              <a:t>We hypothesize we can get a better result only using software metrics with machine learning models if we address pre-processing and class balance problem well.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400" dirty="0"/>
          </a:p>
        </p:txBody>
      </p:sp>
      <p:grpSp>
        <p:nvGrpSpPr>
          <p:cNvPr id="30" name="Google Shape;513;p41">
            <a:extLst>
              <a:ext uri="{FF2B5EF4-FFF2-40B4-BE49-F238E27FC236}">
                <a16:creationId xmlns:a16="http://schemas.microsoft.com/office/drawing/2014/main" id="{6FC9922D-668A-0E41-A3A3-872A320BD816}"/>
              </a:ext>
            </a:extLst>
          </p:cNvPr>
          <p:cNvGrpSpPr/>
          <p:nvPr/>
        </p:nvGrpSpPr>
        <p:grpSpPr>
          <a:xfrm>
            <a:off x="7851028" y="43714"/>
            <a:ext cx="923691" cy="968475"/>
            <a:chOff x="5961125" y="1623900"/>
            <a:chExt cx="427450" cy="448175"/>
          </a:xfrm>
        </p:grpSpPr>
        <p:sp>
          <p:nvSpPr>
            <p:cNvPr id="31" name="Google Shape;514;p41">
              <a:extLst>
                <a:ext uri="{FF2B5EF4-FFF2-40B4-BE49-F238E27FC236}">
                  <a16:creationId xmlns:a16="http://schemas.microsoft.com/office/drawing/2014/main" id="{06F953B6-F2E6-B447-B2C7-DFC20254EE98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5;p41">
              <a:extLst>
                <a:ext uri="{FF2B5EF4-FFF2-40B4-BE49-F238E27FC236}">
                  <a16:creationId xmlns:a16="http://schemas.microsoft.com/office/drawing/2014/main" id="{75892E6F-F60A-CF46-BBE6-44640F0E4E2C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6;p41">
              <a:extLst>
                <a:ext uri="{FF2B5EF4-FFF2-40B4-BE49-F238E27FC236}">
                  <a16:creationId xmlns:a16="http://schemas.microsoft.com/office/drawing/2014/main" id="{1246C0DC-9E36-0145-9D37-8F96943EBC6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7;p41">
              <a:extLst>
                <a:ext uri="{FF2B5EF4-FFF2-40B4-BE49-F238E27FC236}">
                  <a16:creationId xmlns:a16="http://schemas.microsoft.com/office/drawing/2014/main" id="{358816B9-7BC8-414E-9CA1-8CC201D0CB99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8;p41">
              <a:extLst>
                <a:ext uri="{FF2B5EF4-FFF2-40B4-BE49-F238E27FC236}">
                  <a16:creationId xmlns:a16="http://schemas.microsoft.com/office/drawing/2014/main" id="{C4B7A5CD-84A5-724E-9AFB-5B8790C8079B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9;p41">
              <a:extLst>
                <a:ext uri="{FF2B5EF4-FFF2-40B4-BE49-F238E27FC236}">
                  <a16:creationId xmlns:a16="http://schemas.microsoft.com/office/drawing/2014/main" id="{3A962249-FC6B-314A-833E-1AE67BEB67E7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0;p41">
              <a:extLst>
                <a:ext uri="{FF2B5EF4-FFF2-40B4-BE49-F238E27FC236}">
                  <a16:creationId xmlns:a16="http://schemas.microsoft.com/office/drawing/2014/main" id="{CDC556C6-5DAB-984F-8619-8A9B3442A84B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76;p14">
            <a:extLst>
              <a:ext uri="{FF2B5EF4-FFF2-40B4-BE49-F238E27FC236}">
                <a16:creationId xmlns:a16="http://schemas.microsoft.com/office/drawing/2014/main" id="{9328308B-F685-4F08-A7F6-56147650DAA2}"/>
              </a:ext>
            </a:extLst>
          </p:cNvPr>
          <p:cNvSpPr txBox="1">
            <a:spLocks/>
          </p:cNvSpPr>
          <p:nvPr/>
        </p:nvSpPr>
        <p:spPr>
          <a:xfrm>
            <a:off x="214318" y="2856175"/>
            <a:ext cx="6197251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>
                <a:solidFill>
                  <a:srgbClr val="666566"/>
                </a:solidFill>
              </a:rPr>
              <a:t>Goal:</a:t>
            </a:r>
          </a:p>
          <a:p>
            <a:r>
              <a:rPr lang="en-US" sz="1400" b="0" dirty="0">
                <a:solidFill>
                  <a:schemeClr val="dk1"/>
                </a:solidFill>
                <a:latin typeface="Times-Roman"/>
                <a:sym typeface="Karla"/>
              </a:rPr>
              <a:t>Try to identify future software defects by predicting on code changes</a:t>
            </a:r>
          </a:p>
          <a:p>
            <a:r>
              <a:rPr lang="en-US" sz="2000" dirty="0">
                <a:solidFill>
                  <a:srgbClr val="6665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8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78692" y="156357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73AB7"/>
                </a:solidFill>
              </a:rPr>
              <a:t>Related Work</a:t>
            </a:r>
            <a:endParaRPr lang="en-US" dirty="0"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AA98252B-96D1-F042-A6C8-463A1D3ACEAF}"/>
              </a:ext>
            </a:extLst>
          </p:cNvPr>
          <p:cNvSpPr txBox="1">
            <a:spLocks/>
          </p:cNvSpPr>
          <p:nvPr/>
        </p:nvSpPr>
        <p:spPr>
          <a:xfrm>
            <a:off x="178692" y="565857"/>
            <a:ext cx="6983342" cy="433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-US" sz="2000" b="1" i="0" u="none" strike="noStrike" baseline="0" dirty="0" err="1">
                <a:latin typeface="Times-Roman"/>
              </a:rPr>
              <a:t>DeepJIT</a:t>
            </a:r>
            <a:r>
              <a:rPr lang="en-US" sz="2000" b="0" i="0" u="none" strike="noStrike" baseline="0" dirty="0">
                <a:latin typeface="Times-Roman"/>
              </a:rPr>
              <a:t>: </a:t>
            </a:r>
            <a:r>
              <a:rPr lang="en-US" sz="2000" b="0" i="0" u="none" strike="noStrike" baseline="0" dirty="0">
                <a:latin typeface="NimbusRomNo9L-Medi"/>
              </a:rPr>
              <a:t>an end-to-end deep learning framework that automatically extracts features from commit messages and code changes and use them to identify defects.</a:t>
            </a:r>
            <a:br>
              <a:rPr lang="en-US" sz="2000" b="0" i="0" u="none" strike="noStrike" baseline="0" dirty="0">
                <a:latin typeface="NimbusRomNo9L-Medi"/>
              </a:rPr>
            </a:br>
            <a:br>
              <a:rPr lang="en-US" sz="2000" b="0" i="0" u="none" strike="noStrike" baseline="0" dirty="0">
                <a:latin typeface="NimbusRomNo9L-Medi"/>
              </a:rPr>
            </a:br>
            <a:br>
              <a:rPr lang="en-US" sz="2000" b="0" i="0" u="none" strike="noStrike" baseline="0" dirty="0">
                <a:latin typeface="Times-Roman"/>
              </a:rPr>
            </a:br>
            <a:r>
              <a:rPr lang="en-US" sz="2000" b="1" i="0" u="none" strike="noStrike" baseline="0" dirty="0">
                <a:latin typeface="NimbusRomNo9L-Regu"/>
              </a:rPr>
              <a:t>DBNJIT</a:t>
            </a:r>
            <a:r>
              <a:rPr lang="en-US" sz="2000" b="0" i="0" u="none" strike="noStrike" baseline="0" dirty="0">
                <a:latin typeface="NimbusRomNo9L-Regu"/>
              </a:rPr>
              <a:t>: adopted Deep Belief Network (DBN) to generate a set of features, which are nonlinear combinations of the initial features, then put these features into a machine learning classifier to predict buggy commits.</a:t>
            </a:r>
            <a:endParaRPr lang="en-US" dirty="0"/>
          </a:p>
        </p:txBody>
      </p:sp>
      <p:grpSp>
        <p:nvGrpSpPr>
          <p:cNvPr id="13" name="Google Shape;839;p41">
            <a:extLst>
              <a:ext uri="{FF2B5EF4-FFF2-40B4-BE49-F238E27FC236}">
                <a16:creationId xmlns:a16="http://schemas.microsoft.com/office/drawing/2014/main" id="{9401BEF7-73CD-9D47-8609-A7674F8BD316}"/>
              </a:ext>
            </a:extLst>
          </p:cNvPr>
          <p:cNvGrpSpPr/>
          <p:nvPr/>
        </p:nvGrpSpPr>
        <p:grpSpPr>
          <a:xfrm>
            <a:off x="7541644" y="156357"/>
            <a:ext cx="1279627" cy="1163053"/>
            <a:chOff x="4556450" y="4963575"/>
            <a:chExt cx="548025" cy="498100"/>
          </a:xfrm>
        </p:grpSpPr>
        <p:sp>
          <p:nvSpPr>
            <p:cNvPr id="14" name="Google Shape;840;p41">
              <a:extLst>
                <a:ext uri="{FF2B5EF4-FFF2-40B4-BE49-F238E27FC236}">
                  <a16:creationId xmlns:a16="http://schemas.microsoft.com/office/drawing/2014/main" id="{FC29CB68-B855-BC4D-B345-BA3A84AB1813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41;p41">
              <a:extLst>
                <a:ext uri="{FF2B5EF4-FFF2-40B4-BE49-F238E27FC236}">
                  <a16:creationId xmlns:a16="http://schemas.microsoft.com/office/drawing/2014/main" id="{710D0E03-0740-264D-9C94-50E790D1778A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42;p41">
              <a:extLst>
                <a:ext uri="{FF2B5EF4-FFF2-40B4-BE49-F238E27FC236}">
                  <a16:creationId xmlns:a16="http://schemas.microsoft.com/office/drawing/2014/main" id="{EBCD1D06-B359-9742-AFD7-451912F24955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43;p41">
              <a:extLst>
                <a:ext uri="{FF2B5EF4-FFF2-40B4-BE49-F238E27FC236}">
                  <a16:creationId xmlns:a16="http://schemas.microsoft.com/office/drawing/2014/main" id="{6446E1EC-21AB-8B41-95ED-5DFF01530EEB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44;p41">
              <a:extLst>
                <a:ext uri="{FF2B5EF4-FFF2-40B4-BE49-F238E27FC236}">
                  <a16:creationId xmlns:a16="http://schemas.microsoft.com/office/drawing/2014/main" id="{3BD6531E-5476-1340-8ED8-E0843F8FE6C7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499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78692" y="156357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1B0F0"/>
                </a:solidFill>
              </a:rPr>
              <a:t>Approach</a:t>
            </a:r>
            <a:endParaRPr lang="en-US" dirty="0">
              <a:solidFill>
                <a:srgbClr val="01B0F0"/>
              </a:solidFill>
            </a:endParaRPr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582;p41">
            <a:extLst>
              <a:ext uri="{FF2B5EF4-FFF2-40B4-BE49-F238E27FC236}">
                <a16:creationId xmlns:a16="http://schemas.microsoft.com/office/drawing/2014/main" id="{E1C0514D-4FE9-EA4B-B5AD-5EA49687DE99}"/>
              </a:ext>
            </a:extLst>
          </p:cNvPr>
          <p:cNvGrpSpPr/>
          <p:nvPr/>
        </p:nvGrpSpPr>
        <p:grpSpPr>
          <a:xfrm>
            <a:off x="7759619" y="279466"/>
            <a:ext cx="1012208" cy="1033421"/>
            <a:chOff x="3951850" y="2985350"/>
            <a:chExt cx="407950" cy="416500"/>
          </a:xfrm>
        </p:grpSpPr>
        <p:sp>
          <p:nvSpPr>
            <p:cNvPr id="6" name="Google Shape;583;p41">
              <a:extLst>
                <a:ext uri="{FF2B5EF4-FFF2-40B4-BE49-F238E27FC236}">
                  <a16:creationId xmlns:a16="http://schemas.microsoft.com/office/drawing/2014/main" id="{0FF878DA-998A-634B-8F33-A28D446DCD93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4;p41">
              <a:extLst>
                <a:ext uri="{FF2B5EF4-FFF2-40B4-BE49-F238E27FC236}">
                  <a16:creationId xmlns:a16="http://schemas.microsoft.com/office/drawing/2014/main" id="{039B15BD-7E5A-444D-9CD4-58C8CED8C087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5;p41">
              <a:extLst>
                <a:ext uri="{FF2B5EF4-FFF2-40B4-BE49-F238E27FC236}">
                  <a16:creationId xmlns:a16="http://schemas.microsoft.com/office/drawing/2014/main" id="{46747959-76C7-7340-9E13-AD8E97982EE4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6;p41">
              <a:extLst>
                <a:ext uri="{FF2B5EF4-FFF2-40B4-BE49-F238E27FC236}">
                  <a16:creationId xmlns:a16="http://schemas.microsoft.com/office/drawing/2014/main" id="{27AA077B-1F2B-4E46-9231-78174FEE949F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00;p16">
            <a:extLst>
              <a:ext uri="{FF2B5EF4-FFF2-40B4-BE49-F238E27FC236}">
                <a16:creationId xmlns:a16="http://schemas.microsoft.com/office/drawing/2014/main" id="{E27F9B54-FA18-9346-859A-6948CF6F1549}"/>
              </a:ext>
            </a:extLst>
          </p:cNvPr>
          <p:cNvSpPr txBox="1">
            <a:spLocks/>
          </p:cNvSpPr>
          <p:nvPr/>
        </p:nvSpPr>
        <p:spPr>
          <a:xfrm>
            <a:off x="178692" y="670006"/>
            <a:ext cx="7065773" cy="209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1" dirty="0"/>
              <a:t>Pre-processing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Colinear features preprocessing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Skew data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Data noise processing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Class imbalance problem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1" dirty="0"/>
              <a:t>Models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Bayesian Network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Logistic Regression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Random Forest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SVM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KNN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Decision Trees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0" indent="0">
              <a:buClr>
                <a:srgbClr val="000000"/>
              </a:buClr>
              <a:buNone/>
            </a:pPr>
            <a:endParaRPr lang="en-US" sz="1600" b="1" dirty="0"/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593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0" y="57164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Team Roles</a:t>
            </a:r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AA98252B-96D1-F042-A6C8-463A1D3ACEAF}"/>
              </a:ext>
            </a:extLst>
          </p:cNvPr>
          <p:cNvSpPr txBox="1">
            <a:spLocks/>
          </p:cNvSpPr>
          <p:nvPr/>
        </p:nvSpPr>
        <p:spPr>
          <a:xfrm>
            <a:off x="0" y="628174"/>
            <a:ext cx="6988629" cy="526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sz="1400" b="1" dirty="0"/>
              <a:t>Dataset exploration: </a:t>
            </a:r>
            <a:r>
              <a:rPr lang="en-US" sz="1400" dirty="0">
                <a:solidFill>
                  <a:srgbClr val="FF0000"/>
                </a:solidFill>
              </a:rPr>
              <a:t>Yifei</a:t>
            </a:r>
          </a:p>
          <a:p>
            <a:r>
              <a:rPr lang="en-US" sz="1400" b="1" dirty="0"/>
              <a:t>Class balancing: </a:t>
            </a:r>
            <a:r>
              <a:rPr lang="en-US" sz="1400" dirty="0">
                <a:solidFill>
                  <a:srgbClr val="FF0000"/>
                </a:solidFill>
              </a:rPr>
              <a:t>Ali</a:t>
            </a:r>
            <a:endParaRPr lang="en-US" sz="1400" dirty="0"/>
          </a:p>
          <a:p>
            <a:r>
              <a:rPr lang="en-US" sz="1400" b="1" dirty="0"/>
              <a:t>Feature pre-preprocessing: </a:t>
            </a:r>
            <a:r>
              <a:rPr lang="en-US" sz="1400" dirty="0">
                <a:solidFill>
                  <a:srgbClr val="FF0000"/>
                </a:solidFill>
              </a:rPr>
              <a:t>Yunhua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Model build, </a:t>
            </a:r>
            <a:r>
              <a:rPr lang="en-US" sz="1400" dirty="0"/>
              <a:t>Logistic Regression: </a:t>
            </a:r>
            <a:r>
              <a:rPr lang="en-US" sz="1400" dirty="0">
                <a:solidFill>
                  <a:srgbClr val="FF0000"/>
                </a:solidFill>
              </a:rPr>
              <a:t>Ali </a:t>
            </a:r>
          </a:p>
          <a:p>
            <a:r>
              <a:rPr lang="en-US" sz="1400" b="1" dirty="0"/>
              <a:t>Model build, </a:t>
            </a:r>
            <a:r>
              <a:rPr lang="en-US" sz="1400" dirty="0"/>
              <a:t>Random Forest : </a:t>
            </a:r>
            <a:r>
              <a:rPr lang="en-US" sz="1400" dirty="0">
                <a:solidFill>
                  <a:srgbClr val="FF0000"/>
                </a:solidFill>
              </a:rPr>
              <a:t>Yifei</a:t>
            </a:r>
          </a:p>
          <a:p>
            <a:r>
              <a:rPr lang="en-US" sz="1400" b="1" dirty="0"/>
              <a:t>Model build, </a:t>
            </a:r>
            <a:r>
              <a:rPr lang="en-US" sz="1400" dirty="0"/>
              <a:t>Bayesian Network: </a:t>
            </a:r>
            <a:r>
              <a:rPr lang="en-US" sz="1400" dirty="0">
                <a:solidFill>
                  <a:srgbClr val="FF0000"/>
                </a:solidFill>
              </a:rPr>
              <a:t>Yunhua </a:t>
            </a:r>
          </a:p>
          <a:p>
            <a:r>
              <a:rPr lang="en-US" sz="1400" b="1" dirty="0"/>
              <a:t>Model Evaluation: </a:t>
            </a:r>
            <a:r>
              <a:rPr lang="en-US" sz="1400" dirty="0">
                <a:solidFill>
                  <a:srgbClr val="FF0000"/>
                </a:solidFill>
              </a:rPr>
              <a:t>All</a:t>
            </a:r>
          </a:p>
          <a:p>
            <a:r>
              <a:rPr lang="en-US" sz="1400" b="1" dirty="0"/>
              <a:t>Model comparison: </a:t>
            </a:r>
            <a:r>
              <a:rPr lang="en-US" sz="1400" dirty="0">
                <a:solidFill>
                  <a:srgbClr val="FF0000"/>
                </a:solidFill>
              </a:rPr>
              <a:t>All</a:t>
            </a:r>
          </a:p>
          <a:p>
            <a:r>
              <a:rPr lang="en-US" sz="1400" b="1" dirty="0"/>
              <a:t>Report: </a:t>
            </a:r>
            <a:r>
              <a:rPr lang="en-US" sz="1400" dirty="0">
                <a:solidFill>
                  <a:srgbClr val="FF0000"/>
                </a:solidFill>
              </a:rPr>
              <a:t>All </a:t>
            </a:r>
          </a:p>
        </p:txBody>
      </p:sp>
      <p:grpSp>
        <p:nvGrpSpPr>
          <p:cNvPr id="5" name="Google Shape;551;p41">
            <a:extLst>
              <a:ext uri="{FF2B5EF4-FFF2-40B4-BE49-F238E27FC236}">
                <a16:creationId xmlns:a16="http://schemas.microsoft.com/office/drawing/2014/main" id="{FDCC3991-5AC1-BB46-AFA3-569C496F77DE}"/>
              </a:ext>
            </a:extLst>
          </p:cNvPr>
          <p:cNvGrpSpPr/>
          <p:nvPr/>
        </p:nvGrpSpPr>
        <p:grpSpPr>
          <a:xfrm>
            <a:off x="8012319" y="182902"/>
            <a:ext cx="548700" cy="1370095"/>
            <a:chOff x="3384375" y="2267500"/>
            <a:chExt cx="203375" cy="507825"/>
          </a:xfrm>
        </p:grpSpPr>
        <p:sp>
          <p:nvSpPr>
            <p:cNvPr id="6" name="Google Shape;552;p41">
              <a:extLst>
                <a:ext uri="{FF2B5EF4-FFF2-40B4-BE49-F238E27FC236}">
                  <a16:creationId xmlns:a16="http://schemas.microsoft.com/office/drawing/2014/main" id="{46A42399-7A98-2544-A754-263ECAA00FA2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3;p41">
              <a:extLst>
                <a:ext uri="{FF2B5EF4-FFF2-40B4-BE49-F238E27FC236}">
                  <a16:creationId xmlns:a16="http://schemas.microsoft.com/office/drawing/2014/main" id="{182DB84D-D502-8646-9849-A78C4F0EE10A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5194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78692" y="156357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BC34A"/>
                </a:solidFill>
              </a:rPr>
              <a:t>Evaluation</a:t>
            </a:r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617;p41">
            <a:extLst>
              <a:ext uri="{FF2B5EF4-FFF2-40B4-BE49-F238E27FC236}">
                <a16:creationId xmlns:a16="http://schemas.microsoft.com/office/drawing/2014/main" id="{CC66FF6F-D91C-714E-BFBB-3565ED7D1B8A}"/>
              </a:ext>
            </a:extLst>
          </p:cNvPr>
          <p:cNvGrpSpPr/>
          <p:nvPr/>
        </p:nvGrpSpPr>
        <p:grpSpPr>
          <a:xfrm>
            <a:off x="7679760" y="393172"/>
            <a:ext cx="1158725" cy="840943"/>
            <a:chOff x="3932350" y="3714775"/>
            <a:chExt cx="439650" cy="319075"/>
          </a:xfrm>
        </p:grpSpPr>
        <p:sp>
          <p:nvSpPr>
            <p:cNvPr id="6" name="Google Shape;618;p41">
              <a:extLst>
                <a:ext uri="{FF2B5EF4-FFF2-40B4-BE49-F238E27FC236}">
                  <a16:creationId xmlns:a16="http://schemas.microsoft.com/office/drawing/2014/main" id="{8E381251-561E-AF49-93DB-92029FFDFAD0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9;p41">
              <a:extLst>
                <a:ext uri="{FF2B5EF4-FFF2-40B4-BE49-F238E27FC236}">
                  <a16:creationId xmlns:a16="http://schemas.microsoft.com/office/drawing/2014/main" id="{2FA10895-64DA-C246-A825-AEB22F099E7D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0;p41">
              <a:extLst>
                <a:ext uri="{FF2B5EF4-FFF2-40B4-BE49-F238E27FC236}">
                  <a16:creationId xmlns:a16="http://schemas.microsoft.com/office/drawing/2014/main" id="{B9D42D46-24BB-A542-9AC8-0CD7766C9ECF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1;p41">
              <a:extLst>
                <a:ext uri="{FF2B5EF4-FFF2-40B4-BE49-F238E27FC236}">
                  <a16:creationId xmlns:a16="http://schemas.microsoft.com/office/drawing/2014/main" id="{F40EE640-9B0B-8148-8D37-9AB64E2C6F05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2;p41">
              <a:extLst>
                <a:ext uri="{FF2B5EF4-FFF2-40B4-BE49-F238E27FC236}">
                  <a16:creationId xmlns:a16="http://schemas.microsoft.com/office/drawing/2014/main" id="{A530C9AA-6FA6-7F40-ADF6-1C94E63511AA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4B75CFD-B8A6-8D43-864C-D0654863632B}"/>
              </a:ext>
            </a:extLst>
          </p:cNvPr>
          <p:cNvSpPr/>
          <p:nvPr/>
        </p:nvSpPr>
        <p:spPr>
          <a:xfrm>
            <a:off x="178692" y="800387"/>
            <a:ext cx="56473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Karla"/>
              </a:rPr>
              <a:t>After testing on two popular datasets in JIT-SDP (QT and OPENSTACK ), we will compare our results with other well-known papers’ results using evaluation metrics like </a:t>
            </a:r>
            <a:r>
              <a:rPr lang="en-US" sz="2000" dirty="0">
                <a:solidFill>
                  <a:schemeClr val="dk1"/>
                </a:solidFill>
                <a:latin typeface="Karla"/>
                <a:sym typeface="Karla"/>
              </a:rPr>
              <a:t>G-mean, F1 score, accuracy, AUC, recall and precision. </a:t>
            </a:r>
            <a:endParaRPr lang="en-US" sz="2000" dirty="0">
              <a:solidFill>
                <a:schemeClr val="dk1"/>
              </a:solidFill>
              <a:latin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31441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704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78692" y="156357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704"/>
                </a:solidFill>
              </a:rPr>
              <a:t>Timeline</a:t>
            </a:r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" name="Google Shape;757;p41">
            <a:extLst>
              <a:ext uri="{FF2B5EF4-FFF2-40B4-BE49-F238E27FC236}">
                <a16:creationId xmlns:a16="http://schemas.microsoft.com/office/drawing/2014/main" id="{187ED850-7C82-F347-83E7-DD956A8FF4F4}"/>
              </a:ext>
            </a:extLst>
          </p:cNvPr>
          <p:cNvGrpSpPr/>
          <p:nvPr/>
        </p:nvGrpSpPr>
        <p:grpSpPr>
          <a:xfrm>
            <a:off x="7778270" y="156357"/>
            <a:ext cx="1007004" cy="953571"/>
            <a:chOff x="5973900" y="318475"/>
            <a:chExt cx="401900" cy="380575"/>
          </a:xfrm>
        </p:grpSpPr>
        <p:sp>
          <p:nvSpPr>
            <p:cNvPr id="6" name="Google Shape;758;p41">
              <a:extLst>
                <a:ext uri="{FF2B5EF4-FFF2-40B4-BE49-F238E27FC236}">
                  <a16:creationId xmlns:a16="http://schemas.microsoft.com/office/drawing/2014/main" id="{FE7B9D63-A224-BF44-B0F0-AD91A292805E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9;p41">
              <a:extLst>
                <a:ext uri="{FF2B5EF4-FFF2-40B4-BE49-F238E27FC236}">
                  <a16:creationId xmlns:a16="http://schemas.microsoft.com/office/drawing/2014/main" id="{9D9FAC1A-EE2F-3F42-9DA1-8867C923EF84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0;p41">
              <a:extLst>
                <a:ext uri="{FF2B5EF4-FFF2-40B4-BE49-F238E27FC236}">
                  <a16:creationId xmlns:a16="http://schemas.microsoft.com/office/drawing/2014/main" id="{3D683169-485C-7E43-BF18-540A07E8FBEF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1;p41">
              <a:extLst>
                <a:ext uri="{FF2B5EF4-FFF2-40B4-BE49-F238E27FC236}">
                  <a16:creationId xmlns:a16="http://schemas.microsoft.com/office/drawing/2014/main" id="{B5DFB74F-FA5C-B848-B11A-9E33D75D2E4E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;p41">
              <a:extLst>
                <a:ext uri="{FF2B5EF4-FFF2-40B4-BE49-F238E27FC236}">
                  <a16:creationId xmlns:a16="http://schemas.microsoft.com/office/drawing/2014/main" id="{52E156C6-05CB-A94D-986E-0A9096E5D846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3;p41">
              <a:extLst>
                <a:ext uri="{FF2B5EF4-FFF2-40B4-BE49-F238E27FC236}">
                  <a16:creationId xmlns:a16="http://schemas.microsoft.com/office/drawing/2014/main" id="{F53FC5C2-5B71-FE48-BC7D-56D31D32ED8E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4;p41">
              <a:extLst>
                <a:ext uri="{FF2B5EF4-FFF2-40B4-BE49-F238E27FC236}">
                  <a16:creationId xmlns:a16="http://schemas.microsoft.com/office/drawing/2014/main" id="{58E5CA3B-CF47-8649-938B-062EEC7877CE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5;p41">
              <a:extLst>
                <a:ext uri="{FF2B5EF4-FFF2-40B4-BE49-F238E27FC236}">
                  <a16:creationId xmlns:a16="http://schemas.microsoft.com/office/drawing/2014/main" id="{B3EA6D5B-21D8-2D40-A062-7F459B57AAFC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6;p41">
              <a:extLst>
                <a:ext uri="{FF2B5EF4-FFF2-40B4-BE49-F238E27FC236}">
                  <a16:creationId xmlns:a16="http://schemas.microsoft.com/office/drawing/2014/main" id="{1CC6BDF4-1B22-AF40-A9F2-36A9FB77661C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7;p41">
              <a:extLst>
                <a:ext uri="{FF2B5EF4-FFF2-40B4-BE49-F238E27FC236}">
                  <a16:creationId xmlns:a16="http://schemas.microsoft.com/office/drawing/2014/main" id="{EBB9CADA-E639-8F48-A09D-D525F27B90E5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8;p41">
              <a:extLst>
                <a:ext uri="{FF2B5EF4-FFF2-40B4-BE49-F238E27FC236}">
                  <a16:creationId xmlns:a16="http://schemas.microsoft.com/office/drawing/2014/main" id="{3865CB60-FFDB-5249-B016-F80345836E26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9;p41">
              <a:extLst>
                <a:ext uri="{FF2B5EF4-FFF2-40B4-BE49-F238E27FC236}">
                  <a16:creationId xmlns:a16="http://schemas.microsoft.com/office/drawing/2014/main" id="{DBB57EFE-6BE6-B641-BFF9-D173B3E7E542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0;p41">
              <a:extLst>
                <a:ext uri="{FF2B5EF4-FFF2-40B4-BE49-F238E27FC236}">
                  <a16:creationId xmlns:a16="http://schemas.microsoft.com/office/drawing/2014/main" id="{A62651FC-E3FC-574A-900D-6789F1735DD7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1;p41">
              <a:extLst>
                <a:ext uri="{FF2B5EF4-FFF2-40B4-BE49-F238E27FC236}">
                  <a16:creationId xmlns:a16="http://schemas.microsoft.com/office/drawing/2014/main" id="{AE669F18-271F-CA40-AF48-54CD6107BA2B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94539D-0D92-0C45-B4F4-6E424A2BE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12443"/>
              </p:ext>
            </p:extLst>
          </p:nvPr>
        </p:nvGraphicFramePr>
        <p:xfrm>
          <a:off x="358726" y="794097"/>
          <a:ext cx="6587198" cy="42369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2296551">
                  <a:extLst>
                    <a:ext uri="{9D8B030D-6E8A-4147-A177-3AD203B41FA5}">
                      <a16:colId xmlns:a16="http://schemas.microsoft.com/office/drawing/2014/main" val="3968055872"/>
                    </a:ext>
                  </a:extLst>
                </a:gridCol>
                <a:gridCol w="4290647">
                  <a:extLst>
                    <a:ext uri="{9D8B030D-6E8A-4147-A177-3AD203B41FA5}">
                      <a16:colId xmlns:a16="http://schemas.microsoft.com/office/drawing/2014/main" val="1823524599"/>
                    </a:ext>
                  </a:extLst>
                </a:gridCol>
              </a:tblGrid>
              <a:tr h="419241">
                <a:tc>
                  <a:txBody>
                    <a:bodyPr/>
                    <a:lstStyle/>
                    <a:p>
                      <a:r>
                        <a:rPr lang="en-US" sz="1800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18252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04/12/2021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exploration, class balancing, pre-processing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82633"/>
                  </a:ext>
                </a:extLst>
              </a:tr>
              <a:tr h="589671">
                <a:tc>
                  <a:txBody>
                    <a:bodyPr/>
                    <a:lstStyle/>
                    <a:p>
                      <a:r>
                        <a:rPr lang="en-US" dirty="0"/>
                        <a:t>04/19/2021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Model building and parameter tuning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776971"/>
                  </a:ext>
                </a:extLst>
              </a:tr>
              <a:tr h="592350">
                <a:tc>
                  <a:txBody>
                    <a:bodyPr/>
                    <a:lstStyle/>
                    <a:p>
                      <a:r>
                        <a:rPr lang="en-US" dirty="0"/>
                        <a:t>04/26/2021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Model evaluation and comparison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5022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05/03/2021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Result sharing and discussion between team members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960092"/>
                  </a:ext>
                </a:extLst>
              </a:tr>
              <a:tr h="654500">
                <a:tc>
                  <a:txBody>
                    <a:bodyPr/>
                    <a:lstStyle/>
                    <a:p>
                      <a:r>
                        <a:rPr lang="en-US" dirty="0"/>
                        <a:t>05/10/2021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Report writing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49921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05/17/2021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Report modification and presentation preparation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36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39289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346</Words>
  <Application>Microsoft Office PowerPoint</Application>
  <PresentationFormat>On-screen Show (16:9)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NimbusRomNo9L-Medi</vt:lpstr>
      <vt:lpstr>Karla</vt:lpstr>
      <vt:lpstr>Montserrat</vt:lpstr>
      <vt:lpstr>NimbusRomNo9L-Regu</vt:lpstr>
      <vt:lpstr>Arial</vt:lpstr>
      <vt:lpstr>Times-Roman</vt:lpstr>
      <vt:lpstr>Arviragus template</vt:lpstr>
      <vt:lpstr>Just-In-Time Software Defect Prediction </vt:lpstr>
      <vt:lpstr>Related Work</vt:lpstr>
      <vt:lpstr>Approach</vt:lpstr>
      <vt:lpstr>Team Roles</vt:lpstr>
      <vt:lpstr>Evaluation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Zhao Yunhua</cp:lastModifiedBy>
  <cp:revision>31</cp:revision>
  <dcterms:modified xsi:type="dcterms:W3CDTF">2021-04-08T02:20:09Z</dcterms:modified>
</cp:coreProperties>
</file>