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77" r:id="rId6"/>
    <p:sldId id="278" r:id="rId7"/>
    <p:sldId id="279" r:id="rId8"/>
    <p:sldId id="281" r:id="rId9"/>
    <p:sldId id="280" r:id="rId10"/>
    <p:sldId id="27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35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microsoft.com/office/2007/relationships/hdphoto" Target="../media/hdphoto2.wdp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microsoft.com/office/2007/relationships/hdphoto" Target="../media/hdphoto1.wdp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Lex/fin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Dev-Elie/User-Authentication-in-Flas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microsoft.com/office/2007/relationships/hdphoto" Target="../media/hdphoto1.wdp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microsoft.com/office/2007/relationships/hdphoto" Target="../media/hdphoto1.wdp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>
                <a:latin typeface="Calibri"/>
                <a:ea typeface="Calibri"/>
                <a:cs typeface="Calibri"/>
                <a:sym typeface="Calibri"/>
              </a:rPr>
              <a:t>Веб-приложение «Файловое хранилище» с </a:t>
            </a:r>
            <a:r>
              <a:rPr lang="en-US" sz="3240" b="1" dirty="0">
                <a:latin typeface="Calibri"/>
                <a:ea typeface="Calibri"/>
                <a:cs typeface="Calibri"/>
                <a:sym typeface="Calibri"/>
              </a:rPr>
              <a:t>CI/CD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4567938" y="5758149"/>
            <a:ext cx="7449890" cy="83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/>
              <a:t>Выполнил Шабанов Алексей Васильевич</a:t>
            </a:r>
            <a:br>
              <a:rPr lang="ru-RU" b="1" dirty="0"/>
            </a:br>
            <a:r>
              <a:rPr lang="ru-RU" b="1" dirty="0"/>
              <a:t>в рамках итоговой аттестации по курсу «</a:t>
            </a:r>
            <a:r>
              <a:rPr lang="en-US" b="1" dirty="0"/>
              <a:t>Linux </a:t>
            </a:r>
            <a:r>
              <a:rPr lang="ru-RU" b="1" dirty="0"/>
              <a:t>и инструменты </a:t>
            </a:r>
            <a:r>
              <a:rPr lang="en-US" b="1" dirty="0"/>
              <a:t>DevOps”</a:t>
            </a:r>
            <a:br>
              <a:rPr lang="ru-RU" b="1" dirty="0"/>
            </a:br>
            <a:r>
              <a:rPr lang="ru-RU" b="1" dirty="0"/>
              <a:t>19.12.2021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Продемонстрировать владение технологиями необходимыми на позиции </a:t>
            </a:r>
            <a:r>
              <a:rPr lang="ru-RU" sz="2800" dirty="0" err="1"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-инженер: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Ansible, Python, Docker,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CI/CD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 и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балансировкой.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Исходный код расположить на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репозитории;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Приложение собирается в образ и работает в контейнере.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Настроить сервис CD на выкладку готового образа приложения вручную; </a:t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Настроить балансировку нагрузки между контейнерами.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Архитектура веб-приложения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B23039-C32E-439D-95D9-BCE71B1DC250}"/>
              </a:ext>
            </a:extLst>
          </p:cNvPr>
          <p:cNvSpPr/>
          <p:nvPr/>
        </p:nvSpPr>
        <p:spPr>
          <a:xfrm>
            <a:off x="6916365" y="1498059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0CB636F-C714-414A-A60A-5FF9529250B0}"/>
              </a:ext>
            </a:extLst>
          </p:cNvPr>
          <p:cNvSpPr/>
          <p:nvPr/>
        </p:nvSpPr>
        <p:spPr>
          <a:xfrm>
            <a:off x="6915140" y="4112377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84A7692-DA91-4FC5-A12F-DCFA420666A4}"/>
              </a:ext>
            </a:extLst>
          </p:cNvPr>
          <p:cNvSpPr/>
          <p:nvPr/>
        </p:nvSpPr>
        <p:spPr>
          <a:xfrm rot="16200000">
            <a:off x="2654231" y="2796472"/>
            <a:ext cx="4931465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1D418-15F8-4DB7-8F9E-BF83206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98" y="1239501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474ABE-0FDE-41C3-BF75-D69F35FFB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476" y="1218380"/>
            <a:ext cx="1420491" cy="1219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508803-0ECC-405E-8DB8-11A10F55A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98" y="3832698"/>
            <a:ext cx="1420491" cy="12193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BD6E1-5860-4D29-AA17-A7A55D77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381" y="2004585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D763C6-F4EF-428E-847D-93739B3C2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381" y="4611784"/>
            <a:ext cx="1152244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48299E-F52F-427C-9D16-FEB6FE63B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8143" y="2043538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4B604A-41EE-47B3-B82D-A588360D0B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0835" y="3134663"/>
            <a:ext cx="1658256" cy="1658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A54643-FB70-49E1-934D-E9BB6340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61" b="89844" l="7910" r="92383">
                        <a14:foregroundMark x1="6738" y1="20313" x2="9668" y2="62695"/>
                        <a14:foregroundMark x1="9668" y1="62695" x2="24121" y2="78418"/>
                        <a14:foregroundMark x1="24121" y1="78418" x2="45898" y2="77539"/>
                        <a14:foregroundMark x1="45898" y1="77539" x2="67578" y2="78320"/>
                        <a14:foregroundMark x1="67578" y1="78320" x2="90430" y2="77930"/>
                        <a14:foregroundMark x1="90430" y1="77930" x2="92383" y2="20313"/>
                        <a14:foregroundMark x1="7910" y1="19531" x2="7910" y2="19531"/>
                        <a14:foregroundMark x1="46973" y1="88086" x2="46973" y2="88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" y="2712527"/>
            <a:ext cx="2567169" cy="2567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73A85FF5-18CB-444A-8248-1408CF9C040A}"/>
              </a:ext>
            </a:extLst>
          </p:cNvPr>
          <p:cNvCxnSpPr/>
          <p:nvPr/>
        </p:nvCxnSpPr>
        <p:spPr>
          <a:xfrm flipV="1">
            <a:off x="5949091" y="2631440"/>
            <a:ext cx="2127290" cy="1330960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FD20F097-87C4-496A-A58C-C34E3F4786C0}"/>
              </a:ext>
            </a:extLst>
          </p:cNvPr>
          <p:cNvCxnSpPr>
            <a:stCxn id="8" idx="1"/>
          </p:cNvCxnSpPr>
          <p:nvPr/>
        </p:nvCxnSpPr>
        <p:spPr>
          <a:xfrm rot="10800000">
            <a:off x="5949091" y="3962401"/>
            <a:ext cx="2127290" cy="1259037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DD4FC8E-C40F-4E69-9570-E3F1E6FD076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58720" y="3963791"/>
            <a:ext cx="1832115" cy="3232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236397" y="2651517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FF64BC4-2664-4B84-9AAC-CA2302CB89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0574" y="4590056"/>
            <a:ext cx="2621507" cy="2456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/>
              <a:t>Ссылка на репозиторий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20DC3-BA37-4E30-932F-D5AAC4F4C4B1}"/>
              </a:ext>
            </a:extLst>
          </p:cNvPr>
          <p:cNvSpPr txBox="1"/>
          <p:nvPr/>
        </p:nvSpPr>
        <p:spPr>
          <a:xfrm>
            <a:off x="2743200" y="3031271"/>
            <a:ext cx="6963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https://github.com/BanLex/final</a:t>
            </a:r>
            <a:endParaRPr lang="ru-RU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7F936-D072-45F5-9370-8603D763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89" y="1229361"/>
            <a:ext cx="1736631" cy="589424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Мой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F2E688F-005E-4FFF-9F7B-7DDA7E5B6F5C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875645" y="2364944"/>
            <a:ext cx="6440710" cy="3263695"/>
          </a:xfrm>
        </p:spPr>
        <p:txBody>
          <a:bodyPr>
            <a:noAutofit/>
          </a:bodyPr>
          <a:lstStyle/>
          <a:p>
            <a:r>
              <a:rPr lang="en-US" sz="20000" dirty="0">
                <a:latin typeface="Comic Sans MS" panose="030F0702030302020204" pitchFamily="66" charset="0"/>
              </a:rPr>
              <a:t>Flow</a:t>
            </a:r>
            <a:endParaRPr lang="ru-RU" sz="20000" dirty="0">
              <a:latin typeface="Comic Sans MS" panose="030F0702030302020204" pitchFamily="66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DE4F64-60FA-41A0-8ACC-D50A7441BB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22A17-E62B-45CE-A234-CD71CCFA8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+ </a:t>
            </a:r>
            <a:r>
              <a:rPr lang="en-US" dirty="0" err="1"/>
              <a:t>gunicorn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C4AF52-B56C-46F9-A906-2C0303F0C09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0810" y="4961106"/>
            <a:ext cx="6459003" cy="904968"/>
          </a:xfrm>
        </p:spPr>
        <p:txBody>
          <a:bodyPr>
            <a:normAutofit/>
          </a:bodyPr>
          <a:lstStyle/>
          <a:p>
            <a:r>
              <a:rPr lang="ru-RU" dirty="0"/>
              <a:t>Основа аутентификации взято из репозитория:</a:t>
            </a:r>
            <a:br>
              <a:rPr lang="ru-RU" dirty="0"/>
            </a:br>
            <a:r>
              <a:rPr lang="en-US" dirty="0">
                <a:hlinkClick r:id="rId2"/>
              </a:rPr>
              <a:t>https://github.com/Dev-Elie/User-Authentication-in-Flask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C8AF4C7-E007-4536-931C-5CC212180379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20489" y="2924403"/>
            <a:ext cx="9058532" cy="17042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Flask – </a:t>
            </a:r>
            <a:r>
              <a:rPr lang="ru-RU" dirty="0"/>
              <a:t>обслуживает только одно подключение.</a:t>
            </a:r>
          </a:p>
          <a:p>
            <a:r>
              <a:rPr lang="ru-RU" dirty="0"/>
              <a:t>Работая через </a:t>
            </a:r>
            <a:r>
              <a:rPr lang="en-US" dirty="0"/>
              <a:t>nginx, </a:t>
            </a:r>
            <a:r>
              <a:rPr lang="ru-RU" dirty="0"/>
              <a:t>вызывая </a:t>
            </a:r>
            <a:r>
              <a:rPr lang="ru-RU" dirty="0" err="1"/>
              <a:t>редирект</a:t>
            </a:r>
            <a:r>
              <a:rPr lang="ru-RU" dirty="0"/>
              <a:t> выдает ошибку.</a:t>
            </a:r>
            <a:endParaRPr lang="en-US" dirty="0"/>
          </a:p>
          <a:p>
            <a:r>
              <a:rPr lang="ru-RU" dirty="0"/>
              <a:t>Первоначальное приложение хранит в памяти ключ сессии и при работе через </a:t>
            </a:r>
            <a:r>
              <a:rPr lang="en-US" dirty="0" err="1"/>
              <a:t>gunicorn</a:t>
            </a:r>
            <a:r>
              <a:rPr lang="en-US" dirty="0"/>
              <a:t> </a:t>
            </a:r>
            <a:r>
              <a:rPr lang="ru-RU" dirty="0"/>
              <a:t>выдает ошибку.</a:t>
            </a:r>
          </a:p>
          <a:p>
            <a:r>
              <a:rPr lang="en-US" dirty="0" err="1"/>
              <a:t>Gunicorn</a:t>
            </a:r>
            <a:r>
              <a:rPr lang="en-US" dirty="0"/>
              <a:t> </a:t>
            </a:r>
            <a:r>
              <a:rPr lang="ru-RU" dirty="0"/>
              <a:t>при каждом обращении запускает </a:t>
            </a:r>
            <a:r>
              <a:rPr lang="en-US" dirty="0"/>
              <a:t>flask </a:t>
            </a:r>
            <a:r>
              <a:rPr lang="ru-RU" dirty="0"/>
              <a:t>заново.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B67042-DF8F-4675-AB02-6F6662FE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35" y="1756005"/>
            <a:ext cx="7424062" cy="8359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5FFB8A-F2DD-44CF-8ECA-5AF3E99F6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845" y="433968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472CB5-1BC6-43F0-90E5-CAB0A3210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607" y="472921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C1213CC-6E28-4444-8CDB-30B5B20FD85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469861" y="1080900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A17DB7A-6A44-4AD1-A993-1E62756F4453}"/>
              </a:ext>
            </a:extLst>
          </p:cNvPr>
          <p:cNvCxnSpPr>
            <a:cxnSpLocks/>
          </p:cNvCxnSpPr>
          <p:nvPr/>
        </p:nvCxnSpPr>
        <p:spPr>
          <a:xfrm>
            <a:off x="7338099" y="1080900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6F5D19-CE8C-4C62-97DB-0283FECD63C7}"/>
              </a:ext>
            </a:extLst>
          </p:cNvPr>
          <p:cNvSpPr txBox="1"/>
          <p:nvPr/>
        </p:nvSpPr>
        <p:spPr>
          <a:xfrm>
            <a:off x="8332370" y="5244313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Файловое хранилище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4A8D116-0F02-4261-A7EF-02BE66ADAD5D}"/>
              </a:ext>
            </a:extLst>
          </p:cNvPr>
          <p:cNvCxnSpPr/>
          <p:nvPr/>
        </p:nvCxnSpPr>
        <p:spPr>
          <a:xfrm flipH="1">
            <a:off x="6896911" y="5413590"/>
            <a:ext cx="1245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6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1CBBA-D185-4EED-A8D8-E6E51BC7B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+ </a:t>
            </a:r>
            <a:r>
              <a:rPr lang="en-US" dirty="0" err="1"/>
              <a:t>gunicorn</a:t>
            </a:r>
            <a:r>
              <a:rPr lang="ru-RU" dirty="0"/>
              <a:t> +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48C56D-5AFB-4C63-B0BC-E2474A1C93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EEE6A22-ED7F-46FE-92A3-F3806591FE07}"/>
              </a:ext>
            </a:extLst>
          </p:cNvPr>
          <p:cNvSpPr/>
          <p:nvPr/>
        </p:nvSpPr>
        <p:spPr>
          <a:xfrm>
            <a:off x="2714016" y="1407393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8C7C14-1754-4A1E-8310-52D2317205BD}"/>
              </a:ext>
            </a:extLst>
          </p:cNvPr>
          <p:cNvSpPr/>
          <p:nvPr/>
        </p:nvSpPr>
        <p:spPr>
          <a:xfrm>
            <a:off x="2712791" y="4021711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A494DE7-2D62-4BEA-B4CA-142C86C75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49" y="1148835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2EA4AF-6700-4300-88B5-3D2312E8E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549" y="3742032"/>
            <a:ext cx="1420491" cy="12193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D59461-D8C6-4BE7-A077-B4A8355FD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032" y="1913919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7D302E-C06A-4B67-8F5F-B7E77158C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032" y="4521118"/>
            <a:ext cx="1152244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123D99-8221-457C-98A5-CA5E3D697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794" y="1952872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8B2F8C38-D66F-4570-B461-AD0809C66A63}"/>
              </a:ext>
            </a:extLst>
          </p:cNvPr>
          <p:cNvCxnSpPr/>
          <p:nvPr/>
        </p:nvCxnSpPr>
        <p:spPr>
          <a:xfrm flipV="1">
            <a:off x="1746742" y="2540774"/>
            <a:ext cx="2127290" cy="1330960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F2C3F9C2-0008-42A9-B466-CF85A034D7D1}"/>
              </a:ext>
            </a:extLst>
          </p:cNvPr>
          <p:cNvCxnSpPr>
            <a:stCxn id="13" idx="1"/>
          </p:cNvCxnSpPr>
          <p:nvPr/>
        </p:nvCxnSpPr>
        <p:spPr>
          <a:xfrm rot="10800000">
            <a:off x="1746742" y="3871735"/>
            <a:ext cx="2127290" cy="1259037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C3DD425-E1A6-4231-9577-DB5987D5CEA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34048" y="2560851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21F1BFF-B4CB-427D-9679-3E4E61B85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794" y="4524466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BC53FEB-A932-400B-A3E2-F21ABFBFCC5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034048" y="5132445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3E82421-01EA-412B-ADA3-8E712EF338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3274" y="3221746"/>
            <a:ext cx="2687542" cy="1449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87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/>
              <a:t>Веб приложение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B23039-C32E-439D-95D9-BCE71B1DC250}"/>
              </a:ext>
            </a:extLst>
          </p:cNvPr>
          <p:cNvSpPr/>
          <p:nvPr/>
        </p:nvSpPr>
        <p:spPr>
          <a:xfrm>
            <a:off x="4123302" y="1498059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0CB636F-C714-414A-A60A-5FF9529250B0}"/>
              </a:ext>
            </a:extLst>
          </p:cNvPr>
          <p:cNvSpPr/>
          <p:nvPr/>
        </p:nvSpPr>
        <p:spPr>
          <a:xfrm>
            <a:off x="4122077" y="4112377"/>
            <a:ext cx="4893013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84A7692-DA91-4FC5-A12F-DCFA420666A4}"/>
              </a:ext>
            </a:extLst>
          </p:cNvPr>
          <p:cNvSpPr/>
          <p:nvPr/>
        </p:nvSpPr>
        <p:spPr>
          <a:xfrm rot="16200000">
            <a:off x="-138832" y="2796472"/>
            <a:ext cx="4931465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1D418-15F8-4DB7-8F9E-BF83206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35" y="1239501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474ABE-0FDE-41C3-BF75-D69F35FFB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413" y="1218380"/>
            <a:ext cx="1420491" cy="1219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508803-0ECC-405E-8DB8-11A10F55A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835" y="3832698"/>
            <a:ext cx="1420491" cy="12193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BD6E1-5860-4D29-AA17-A7A55D77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318" y="2004585"/>
            <a:ext cx="1150289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D763C6-F4EF-428E-847D-93739B3C2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318" y="4611784"/>
            <a:ext cx="1152244" cy="121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48299E-F52F-427C-9D16-FEB6FE63B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5080" y="2043538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4B604A-41EE-47B3-B82D-A588360D0B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7772" y="3134663"/>
            <a:ext cx="1658256" cy="1658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73A85FF5-18CB-444A-8248-1408CF9C040A}"/>
              </a:ext>
            </a:extLst>
          </p:cNvPr>
          <p:cNvCxnSpPr/>
          <p:nvPr/>
        </p:nvCxnSpPr>
        <p:spPr>
          <a:xfrm flipV="1">
            <a:off x="3156028" y="2631440"/>
            <a:ext cx="2127290" cy="1330960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FD20F097-87C4-496A-A58C-C34E3F4786C0}"/>
              </a:ext>
            </a:extLst>
          </p:cNvPr>
          <p:cNvCxnSpPr>
            <a:stCxn id="8" idx="1"/>
          </p:cNvCxnSpPr>
          <p:nvPr/>
        </p:nvCxnSpPr>
        <p:spPr>
          <a:xfrm rot="10800000">
            <a:off x="3156028" y="3962401"/>
            <a:ext cx="2127290" cy="1259037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43334" y="2651517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79526D8-F6A5-438E-B9BC-FB4E92636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5080" y="4615497"/>
            <a:ext cx="1353938" cy="121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7DFEBA3-24EA-4A33-B6D2-42738A77A8E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43334" y="5223476"/>
            <a:ext cx="971746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2DCDF0-E3FF-4E60-BF50-D7D2957D9E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5369" y="3119861"/>
            <a:ext cx="3078747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0256A-EC67-4BF0-B147-107E0021A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Осталась</a:t>
            </a:r>
            <a:r>
              <a:rPr lang="en-US" dirty="0"/>
              <a:t> </a:t>
            </a:r>
            <a:r>
              <a:rPr lang="ru-RU" dirty="0"/>
              <a:t>кнопка </a:t>
            </a:r>
            <a:r>
              <a:rPr lang="en-US" dirty="0"/>
              <a:t>CD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2D14A3-969C-40C6-AF07-B1DB64A9B21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13CB37-2392-4703-9F2A-A28D20A0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7D2D4D-00F3-4426-9001-3CBA392FF9C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109613B-283F-4324-B80E-C2A5BC949680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C0A4AB-8028-4159-9C16-076387709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96587"/>
      </p:ext>
    </p:extLst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188</Words>
  <Application>Microsoft Office PowerPoint</Application>
  <PresentationFormat>Широкоэкранный</PresentationFormat>
  <Paragraphs>19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Noto Sans Symbols</vt:lpstr>
      <vt:lpstr>IU</vt:lpstr>
      <vt:lpstr>Веб-приложение «Файловое хранилище» с CI/CD</vt:lpstr>
      <vt:lpstr>Цель:  Продемонстрировать владение технологиями необходимыми на позиции devops-инженер: Ansible, Python, Docker, Git и CI/CD и балансировкой.  Задачи :   - Исходный код расположить на git репозитории; - Приложение собирается в образ и работает в контейнере. - Настроить сервис CD на выкладку готового образа приложения вручную;  - Настроить балансировку нагрузки между контейнерами.</vt:lpstr>
      <vt:lpstr>Архитектура веб-приложения</vt:lpstr>
      <vt:lpstr>Ссылка на репозиторий</vt:lpstr>
      <vt:lpstr>Мой</vt:lpstr>
      <vt:lpstr>Flask + gunicorn</vt:lpstr>
      <vt:lpstr>Flask + gunicorn + Docker</vt:lpstr>
      <vt:lpstr>Веб приложение</vt:lpstr>
      <vt:lpstr>Осталась кнопка CD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«Файловое хранилище» с CI/CD</dc:title>
  <dc:creator>Ольга Саетгареева</dc:creator>
  <cp:lastModifiedBy>Алексей Шабанов</cp:lastModifiedBy>
  <cp:revision>7</cp:revision>
  <dcterms:created xsi:type="dcterms:W3CDTF">2018-09-03T06:41:35Z</dcterms:created>
  <dcterms:modified xsi:type="dcterms:W3CDTF">2021-12-21T15:20:40Z</dcterms:modified>
</cp:coreProperties>
</file>