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117465" y="1255395"/>
            <a:ext cx="3352800" cy="3657600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54625" y="1717675"/>
            <a:ext cx="1097280" cy="10972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 rot="16200000">
            <a:off x="6495415" y="1388745"/>
            <a:ext cx="1828800" cy="1828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>
            <p:custDataLst>
              <p:tags r:id="rId1"/>
            </p:custDataLst>
          </p:nvPr>
        </p:nvSpPr>
        <p:spPr>
          <a:xfrm rot="5400000">
            <a:off x="6071870" y="3027680"/>
            <a:ext cx="1444752" cy="215798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rot="5400000">
            <a:off x="5093970" y="2096770"/>
            <a:ext cx="10394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1000" b="1">
                <a:latin typeface="Times New Roman" panose="02020603050405020304" charset="0"/>
                <a:cs typeface="Times New Roman" panose="02020603050405020304" charset="0"/>
              </a:rPr>
              <a:t>   BLE ibeacon</a:t>
            </a:r>
            <a:endParaRPr lang="vi-VN" altLang="en-US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5400000">
            <a:off x="5691505" y="2037715"/>
            <a:ext cx="504190" cy="4572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</p:pic>
      <p:sp>
        <p:nvSpPr>
          <p:cNvPr id="11" name="Text Box 10"/>
          <p:cNvSpPr txBox="1"/>
          <p:nvPr>
            <p:custDataLst>
              <p:tags r:id="rId4"/>
            </p:custDataLst>
          </p:nvPr>
        </p:nvSpPr>
        <p:spPr>
          <a:xfrm rot="5400000">
            <a:off x="7086600" y="3983990"/>
            <a:ext cx="11855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1000" b="1">
                <a:latin typeface="Times New Roman" panose="02020603050405020304" charset="0"/>
                <a:cs typeface="Times New Roman" panose="02020603050405020304" charset="0"/>
              </a:rPr>
              <a:t>   BLE beacon </a:t>
            </a:r>
            <a:r>
              <a:rPr lang="vi-VN" altLang="en-US" sz="1000" b="1">
                <a:latin typeface="Times New Roman" panose="02020603050405020304" charset="0"/>
                <a:cs typeface="Times New Roman" panose="02020603050405020304" charset="0"/>
              </a:rPr>
              <a:t>tag</a:t>
            </a:r>
            <a:endParaRPr lang="vi-VN" altLang="en-US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 Box 11"/>
          <p:cNvSpPr txBox="1"/>
          <p:nvPr>
            <p:custDataLst>
              <p:tags r:id="rId5"/>
            </p:custDataLst>
          </p:nvPr>
        </p:nvSpPr>
        <p:spPr>
          <a:xfrm>
            <a:off x="6890385" y="1525905"/>
            <a:ext cx="10394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1000" b="1">
                <a:latin typeface="Times New Roman" panose="02020603050405020304" charset="0"/>
                <a:cs typeface="Times New Roman" panose="02020603050405020304" charset="0"/>
              </a:rPr>
              <a:t>   BLE </a:t>
            </a:r>
            <a:r>
              <a:rPr lang="vi-VN" altLang="en-US" sz="1000" b="1">
                <a:latin typeface="Times New Roman" panose="02020603050405020304" charset="0"/>
                <a:cs typeface="Times New Roman" panose="02020603050405020304" charset="0"/>
              </a:rPr>
              <a:t>gateway</a:t>
            </a:r>
            <a:endParaRPr lang="vi-VN" altLang="en-US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 Box 12"/>
          <p:cNvSpPr txBox="1"/>
          <p:nvPr>
            <p:custDataLst>
              <p:tags r:id="rId6"/>
            </p:custDataLst>
          </p:nvPr>
        </p:nvSpPr>
        <p:spPr>
          <a:xfrm rot="5400000">
            <a:off x="5158105" y="2096770"/>
            <a:ext cx="5454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1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30m</a:t>
            </a:r>
            <a:endParaRPr lang="vi-VN" altLang="en-US" sz="10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 Box 13"/>
          <p:cNvSpPr txBox="1"/>
          <p:nvPr>
            <p:custDataLst>
              <p:tags r:id="rId7"/>
            </p:custDataLst>
          </p:nvPr>
        </p:nvSpPr>
        <p:spPr>
          <a:xfrm>
            <a:off x="6495415" y="2913380"/>
            <a:ext cx="17697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1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vi-VN" altLang="en-US" sz="1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Cách BLE beacon tag: </a:t>
            </a:r>
            <a:r>
              <a:rPr lang="vi-VN" altLang="en-US" sz="1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20m</a:t>
            </a:r>
            <a:endParaRPr lang="vi-VN" altLang="en-US" sz="10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6" name="Table 15"/>
          <p:cNvGraphicFramePr/>
          <p:nvPr>
            <p:custDataLst>
              <p:tags r:id="rId8"/>
            </p:custDataLst>
          </p:nvPr>
        </p:nvGraphicFramePr>
        <p:xfrm>
          <a:off x="6601460" y="1771015"/>
          <a:ext cx="1663700" cy="1143000"/>
        </p:xfrm>
        <a:graphic>
          <a:graphicData uri="http://schemas.openxmlformats.org/drawingml/2006/table">
            <a:tbl>
              <a:tblPr/>
              <a:tblGrid>
                <a:gridCol w="831850"/>
                <a:gridCol w="831850"/>
              </a:tblGrid>
              <a:tr h="228600"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 b="1">
                          <a:latin typeface="Times New Roman" panose="02020603050405020304"/>
                          <a:ea typeface="SimSun" panose="02010600030101010101" pitchFamily="2" charset="-122"/>
                        </a:rPr>
                        <a:t>ESP32 </a:t>
                      </a:r>
                      <a:r>
                        <a:rPr sz="1000" b="1">
                          <a:latin typeface="Times New Roman" panose="02020603050405020304"/>
                          <a:ea typeface="SimSun" panose="02010600030101010101" pitchFamily="2" charset="-122"/>
                        </a:rPr>
                        <a:t>-1</a:t>
                      </a:r>
                      <a:endParaRPr sz="1000" b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4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 b="1">
                          <a:latin typeface="Times New Roman" panose="02020603050405020304"/>
                          <a:ea typeface="SimSun" panose="02010600030101010101" pitchFamily="2" charset="-122"/>
                        </a:rPr>
                        <a:t>ESP32 </a:t>
                      </a:r>
                      <a:r>
                        <a:rPr sz="1000" b="1">
                          <a:latin typeface="Times New Roman" panose="02020603050405020304"/>
                          <a:ea typeface="SimSun" panose="02010600030101010101" pitchFamily="2" charset="-122"/>
                        </a:rPr>
                        <a:t>-2</a:t>
                      </a:r>
                      <a:endParaRPr sz="1000" b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4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28600">
                <a:tc>
                  <a:txBody>
                    <a:bodyPr/>
                    <a:p>
                      <a:pPr marL="6858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Times New Roman" panose="02020603050405020304"/>
                          <a:ea typeface="SimSun" panose="02010600030101010101" pitchFamily="2" charset="-122"/>
                        </a:rPr>
                        <a:t>GPIO 16</a:t>
                      </a:r>
                      <a:endParaRPr sz="10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4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Times New Roman" panose="02020603050405020304"/>
                          <a:ea typeface="SimSun" panose="02010600030101010101" pitchFamily="2" charset="-122"/>
                        </a:rPr>
                        <a:t>GPIO 17</a:t>
                      </a:r>
                      <a:endParaRPr sz="10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4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28600">
                <a:tc>
                  <a:txBody>
                    <a:bodyPr/>
                    <a:p>
                      <a:pPr marL="6858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Times New Roman" panose="02020603050405020304"/>
                          <a:ea typeface="SimSun" panose="02010600030101010101" pitchFamily="2" charset="-122"/>
                        </a:rPr>
                        <a:t>GPIO 17</a:t>
                      </a:r>
                      <a:endParaRPr sz="10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4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Times New Roman" panose="02020603050405020304"/>
                          <a:ea typeface="SimSun" panose="02010600030101010101" pitchFamily="2" charset="-122"/>
                        </a:rPr>
                        <a:t>GPIO 16</a:t>
                      </a:r>
                      <a:endParaRPr sz="10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4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28600">
                <a:tc>
                  <a:txBody>
                    <a:bodyPr/>
                    <a:p>
                      <a:pPr marL="6858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Times New Roman" panose="02020603050405020304"/>
                          <a:ea typeface="SimSun" panose="02010600030101010101" pitchFamily="2" charset="-122"/>
                        </a:rPr>
                        <a:t>GND</a:t>
                      </a:r>
                      <a:endParaRPr sz="10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4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Times New Roman" panose="02020603050405020304"/>
                          <a:ea typeface="SimSun" panose="02010600030101010101" pitchFamily="2" charset="-122"/>
                        </a:rPr>
                        <a:t>GND</a:t>
                      </a:r>
                      <a:endParaRPr sz="10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4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28600">
                <a:tc gridSpan="2">
                  <a:txBody>
                    <a:bodyPr/>
                    <a:p>
                      <a:pPr marL="6858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000">
                          <a:latin typeface="Times New Roman" panose="02020603050405020304"/>
                          <a:ea typeface="SimSun" panose="02010600030101010101" pitchFamily="2" charset="-122"/>
                        </a:rPr>
                        <a:t>VCC: 5V DC</a:t>
                      </a:r>
                      <a:endParaRPr sz="10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4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Text Box 16"/>
          <p:cNvSpPr txBox="1"/>
          <p:nvPr>
            <p:custDataLst>
              <p:tags r:id="rId9"/>
            </p:custDataLst>
          </p:nvPr>
        </p:nvSpPr>
        <p:spPr>
          <a:xfrm rot="5400000">
            <a:off x="5287645" y="3764915"/>
            <a:ext cx="1574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vi-VN" altLang="en-US" sz="1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Khoảng cách </a:t>
            </a:r>
            <a:r>
              <a:rPr lang="vi-VN" altLang="en-US" sz="1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tới:   </a:t>
            </a:r>
            <a:endParaRPr lang="vi-VN" altLang="en-US" sz="10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vi-VN" altLang="en-US" sz="1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BLE </a:t>
            </a:r>
            <a:r>
              <a:rPr lang="vi-VN" altLang="en-US" sz="1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gateway: </a:t>
            </a:r>
            <a:r>
              <a:rPr lang="vi-VN" altLang="en-US" sz="1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20m</a:t>
            </a:r>
            <a:endParaRPr lang="vi-VN" altLang="en-US" sz="10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vi-VN" altLang="en-US" sz="1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BLE ibeacon: 20-</a:t>
            </a:r>
            <a:r>
              <a:rPr lang="vi-VN" altLang="en-US" sz="1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30m</a:t>
            </a:r>
            <a:endParaRPr lang="vi-VN" altLang="en-US" sz="10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495415" y="3896360"/>
            <a:ext cx="1011555" cy="37846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>
            <p:custDataLst>
              <p:tags r:id="rId10"/>
            </p:custDataLst>
          </p:nvPr>
        </p:nvSpPr>
        <p:spPr>
          <a:xfrm rot="5400000">
            <a:off x="6757670" y="3474720"/>
            <a:ext cx="6858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1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Save </a:t>
            </a:r>
            <a:r>
              <a:rPr lang="vi-VN" altLang="en-US" sz="1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endParaRPr lang="vi-VN" altLang="en-US" sz="10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Text Box 20"/>
          <p:cNvSpPr txBox="1"/>
          <p:nvPr>
            <p:custDataLst>
              <p:tags r:id="rId11"/>
            </p:custDataLst>
          </p:nvPr>
        </p:nvSpPr>
        <p:spPr>
          <a:xfrm rot="5400000">
            <a:off x="6360160" y="3458845"/>
            <a:ext cx="7277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1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vi-VN" altLang="en-US" sz="1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Normal</a:t>
            </a:r>
            <a:endParaRPr lang="vi-VN" altLang="en-US" sz="10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Text Box 21"/>
          <p:cNvSpPr txBox="1"/>
          <p:nvPr>
            <p:custDataLst>
              <p:tags r:id="rId12"/>
            </p:custDataLst>
          </p:nvPr>
        </p:nvSpPr>
        <p:spPr>
          <a:xfrm rot="5400000">
            <a:off x="6690360" y="4415155"/>
            <a:ext cx="668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1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No </a:t>
            </a:r>
            <a:endParaRPr lang="vi-VN" altLang="en-US" sz="10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vi-VN" altLang="en-US" sz="1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charger</a:t>
            </a:r>
            <a:endParaRPr lang="vi-VN" altLang="en-US" sz="10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Text Box 22"/>
          <p:cNvSpPr txBox="1"/>
          <p:nvPr>
            <p:custDataLst>
              <p:tags r:id="rId13"/>
            </p:custDataLst>
          </p:nvPr>
        </p:nvSpPr>
        <p:spPr>
          <a:xfrm rot="5400000">
            <a:off x="6304915" y="4523105"/>
            <a:ext cx="7943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1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Charger</a:t>
            </a:r>
            <a:endParaRPr lang="vi-VN" altLang="en-US" sz="10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387590" y="3943350"/>
            <a:ext cx="75565" cy="7556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TABLE_ENDDRAG_ORIGIN_RECT" val="130*87"/>
  <p:tag name="TABLE_ENDDRAG_RECT" val="360*211*130*87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WPS Presentation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Times New Roman</vt:lpstr>
      <vt:lpstr>Times New Roman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PHAN NGOC ANH</cp:lastModifiedBy>
  <cp:revision>6</cp:revision>
  <dcterms:created xsi:type="dcterms:W3CDTF">2024-06-15T09:57:00Z</dcterms:created>
  <dcterms:modified xsi:type="dcterms:W3CDTF">2024-06-15T13:19:33Z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1D4578641E80464BA73DEEE302D2688C_11</vt:lpwstr>
  </property>
  <property fmtid="{D5CDD505-2E9C-101B-9397-08002B2CF9AE}" pid="3" name="KSOProductBuildVer">
    <vt:lpwstr>1033-12.2.0.17119</vt:lpwstr>
  </property>
</Properties>
</file>