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E816DA-DCE4-4F07-A1BF-4FE2A17F9951}">
  <a:tblStyle styleId="{F0E816DA-DCE4-4F07-A1BF-4FE2A17F99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e7ed6d3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e7ed6d3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e7ed6d38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e7ed6d38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6b20798a6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6b20798a6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e7ed6d38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e7ed6d38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6b20798a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6b20798a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6b20798a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6b20798a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6b20798a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6b20798a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6b20798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6b20798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6b20798a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6b20798a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6b20798a6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6b20798a6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6b20798a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6b20798a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reewym/espresso" TargetMode="External"/><Relationship Id="rId3" Type="http://schemas.openxmlformats.org/officeDocument/2006/relationships/hyperlink" Target="https://github.com/kaldi-asr/kaldi" TargetMode="External"/><Relationship Id="rId7" Type="http://schemas.openxmlformats.org/officeDocument/2006/relationships/hyperlink" Target="https://github.com/wenet-e2e/wene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facebookresearch/fairseq" TargetMode="External"/><Relationship Id="rId5" Type="http://schemas.openxmlformats.org/officeDocument/2006/relationships/hyperlink" Target="https://github.com/espnet/espnet" TargetMode="External"/><Relationship Id="rId4" Type="http://schemas.openxmlformats.org/officeDocument/2006/relationships/hyperlink" Target="https://github.com/k2-fsa/k2" TargetMode="External"/><Relationship Id="rId9" Type="http://schemas.openxmlformats.org/officeDocument/2006/relationships/hyperlink" Target="https://speechbrain.github.i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aldi-asr.org/model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SpeechColab/GigaSpeech" TargetMode="External"/><Relationship Id="rId4" Type="http://schemas.openxmlformats.org/officeDocument/2006/relationships/hyperlink" Target="https://huggingface.co/models?pipeline_tag=automatic-speech-recogniti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graves/icml_2006.pdf" TargetMode="External"/><Relationship Id="rId7" Type="http://schemas.openxmlformats.org/officeDocument/2006/relationships/hyperlink" Target="https://arxiv.org/pdf/2005.08100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roceedings.neurips.cc/paper/2017/file/3f5ee243547dee91fbd053c1c4a845aa-Paper.pdf" TargetMode="External"/><Relationship Id="rId5" Type="http://schemas.openxmlformats.org/officeDocument/2006/relationships/hyperlink" Target="https://arxiv.org/abs/1508.01211" TargetMode="External"/><Relationship Id="rId4" Type="http://schemas.openxmlformats.org/officeDocument/2006/relationships/hyperlink" Target="https://arxiv.org/pdf/1211.3711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nielpovey.com/files/2015_icassp_librispeech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Speech to text processing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Brno, 19.7.2022 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cs"/>
              <a:t>Karel Veselý (from BUT)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Toolkits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HMM based speech recognition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kaldi : </a:t>
            </a:r>
            <a:r>
              <a:rPr lang="cs" u="sng">
                <a:solidFill>
                  <a:schemeClr val="hlink"/>
                </a:solidFill>
                <a:hlinkClick r:id="rId3"/>
              </a:rPr>
              <a:t>https://github.com/kaldi-asr/kaldi</a:t>
            </a:r>
            <a:r>
              <a:rPr lang="cs"/>
              <a:t> (self-containing)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k2 : </a:t>
            </a:r>
            <a:r>
              <a:rPr lang="cs" u="sng">
                <a:solidFill>
                  <a:schemeClr val="hlink"/>
                </a:solidFill>
                <a:hlinkClick r:id="rId4"/>
              </a:rPr>
              <a:t>https://github.com/k2-fsa/k2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End2End speech recognition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EspNet : </a:t>
            </a:r>
            <a:r>
              <a:rPr lang="cs" u="sng">
                <a:solidFill>
                  <a:schemeClr val="hlink"/>
                </a:solidFill>
                <a:hlinkClick r:id="rId5"/>
              </a:rPr>
              <a:t>https://github.com/espnet/espnet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Fairseq : </a:t>
            </a:r>
            <a:r>
              <a:rPr lang="cs" u="sng">
                <a:solidFill>
                  <a:schemeClr val="hlink"/>
                </a:solidFill>
                <a:hlinkClick r:id="rId6"/>
              </a:rPr>
              <a:t>https://github.com/facebookresearch/fairseq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WeNet : </a:t>
            </a:r>
            <a:r>
              <a:rPr lang="cs" u="sng">
                <a:solidFill>
                  <a:schemeClr val="hlink"/>
                </a:solidFill>
                <a:hlinkClick r:id="rId7"/>
              </a:rPr>
              <a:t>https://github.com/wenet-e2e/wenet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Espresso : </a:t>
            </a:r>
            <a:r>
              <a:rPr lang="cs" u="sng">
                <a:solidFill>
                  <a:schemeClr val="hlink"/>
                </a:solidFill>
                <a:hlinkClick r:id="rId8"/>
              </a:rPr>
              <a:t>https://github.com/freewym/espresso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SpeechBrain : </a:t>
            </a:r>
            <a:r>
              <a:rPr lang="cs" u="sng">
                <a:solidFill>
                  <a:schemeClr val="hlink"/>
                </a:solidFill>
                <a:hlinkClick r:id="rId9"/>
              </a:rPr>
              <a:t>https://speechbrain.github.io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Models for download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Kaldi models: </a:t>
            </a:r>
            <a:br>
              <a:rPr lang="cs"/>
            </a:br>
            <a:r>
              <a:rPr lang="cs" u="sng">
                <a:solidFill>
                  <a:schemeClr val="hlink"/>
                </a:solidFill>
                <a:hlinkClick r:id="rId3"/>
              </a:rPr>
              <a:t>https://kaldi-asr.org/models.html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Hugging Face:</a:t>
            </a:r>
            <a:br>
              <a:rPr lang="cs"/>
            </a:br>
            <a:r>
              <a:rPr lang="cs" u="sng">
                <a:solidFill>
                  <a:schemeClr val="hlink"/>
                </a:solidFill>
                <a:hlinkClick r:id="rId4"/>
              </a:rPr>
              <a:t>https://huggingface.co/models?pipeline_tag=automatic-speech-recognition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Giga Speech:</a:t>
            </a:r>
            <a:br>
              <a:rPr lang="cs"/>
            </a:br>
            <a:r>
              <a:rPr lang="cs" u="sng">
                <a:solidFill>
                  <a:schemeClr val="hlink"/>
                </a:solidFill>
                <a:hlinkClick r:id="rId5"/>
              </a:rPr>
              <a:t>https://github.com/SpeechColab/GigaSpeech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cs" sz="3000"/>
              <a:t>Now, we will look at HMM </a:t>
            </a:r>
            <a:br>
              <a:rPr lang="cs" sz="3000"/>
            </a:br>
            <a:r>
              <a:rPr lang="cs" sz="3000"/>
              <a:t>recognizers in more detail.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Applications of speech-to-text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dictation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transcripts in courts of justice</a:t>
            </a:r>
            <a:r>
              <a:rPr lang="cs" dirty="0"/>
              <a:t>, </a:t>
            </a:r>
            <a:r>
              <a:rPr lang="en-US" dirty="0"/>
              <a:t>dictation of </a:t>
            </a:r>
            <a:r>
              <a:rPr lang="cs" dirty="0"/>
              <a:t>medical</a:t>
            </a:r>
            <a:r>
              <a:rPr lang="en-US" dirty="0"/>
              <a:t> records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education, training of reading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voice search, text messages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voice interface to dialogue systems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personal assistants: Siri, Cortana, Google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call centers for customer care or public service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online TV broadcast subtitling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required by EU law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logistics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air-traffic, communication between controllers and pilots, interface to radar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“voice picking” in warehouse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549" y="1248811"/>
            <a:ext cx="2608322" cy="95402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770972" y="2202845"/>
            <a:ext cx="20052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c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audio (speech)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6591381" y="1369452"/>
            <a:ext cx="2094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hello world</a:t>
            </a:r>
            <a:endParaRPr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3853689" y="1084174"/>
            <a:ext cx="1913100" cy="11610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8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8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76;p16"/>
          <p:cNvCxnSpPr/>
          <p:nvPr/>
        </p:nvCxnSpPr>
        <p:spPr>
          <a:xfrm>
            <a:off x="3123273" y="1725824"/>
            <a:ext cx="589800" cy="0"/>
          </a:xfrm>
          <a:prstGeom prst="straightConnector1">
            <a:avLst/>
          </a:prstGeom>
          <a:noFill/>
          <a:ln w="19050" cap="flat" cmpd="sng">
            <a:solidFill>
              <a:srgbClr val="ED7D3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7" name="Google Shape;77;p16"/>
          <p:cNvCxnSpPr/>
          <p:nvPr/>
        </p:nvCxnSpPr>
        <p:spPr>
          <a:xfrm>
            <a:off x="5944060" y="1711875"/>
            <a:ext cx="589800" cy="0"/>
          </a:xfrm>
          <a:prstGeom prst="straightConnector1">
            <a:avLst/>
          </a:prstGeom>
          <a:noFill/>
          <a:ln w="19050" cap="flat" cmpd="sng">
            <a:solidFill>
              <a:srgbClr val="ED7D3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Speech-to-text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4294967295"/>
          </p:nvPr>
        </p:nvSpPr>
        <p:spPr>
          <a:xfrm>
            <a:off x="311700" y="2631725"/>
            <a:ext cx="8520600" cy="19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There are many ways to do speech recognition: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Two principles : HMM model or End2End model 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Input : preprocessed features or recognition directly from audio signal 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Output symbols : words, BPE units (sub-word units) or characters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Two types of Speech recognizers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/>
              <a:t>HMM based (traditional)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speech represented by Hidden Markov Model (HMM) in the recognizer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decoding is driven by 10ms steps in input signal (main ‘for loop’)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one step is one transition in the HMM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we can “stay in state” by self-loops, for different “speeds” of speaking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there are words at the output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97" y="2801275"/>
            <a:ext cx="3904750" cy="210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476" y="3174252"/>
            <a:ext cx="3682800" cy="13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Two types of Speech recognizers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/>
              <a:t>HMM based (traditional)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1900" y="1550049"/>
            <a:ext cx="7900200" cy="29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6503150" y="3688725"/>
            <a:ext cx="2515200" cy="13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cs" sz="1000" b="1"/>
              <a:t>Pronunciation Lexicon:</a:t>
            </a:r>
            <a:br>
              <a:rPr lang="cs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cs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banku   11      b a N k u</a:t>
            </a:r>
            <a:endParaRPr sz="100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cs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banky   40      b a N k i</a:t>
            </a:r>
            <a:endParaRPr sz="100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cs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bánov   17      b a: n o f</a:t>
            </a:r>
            <a:endParaRPr sz="100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cs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bánova  6       b a: n o v a</a:t>
            </a:r>
            <a:endParaRPr sz="100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cs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bánovì  13      b a: n o v j e</a:t>
            </a:r>
            <a:endParaRPr sz="100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cs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bánovem 2       b a: n o v e m</a:t>
            </a:r>
            <a:endParaRPr sz="1000"/>
          </a:p>
        </p:txBody>
      </p:sp>
      <p:sp>
        <p:nvSpPr>
          <p:cNvPr id="96" name="Google Shape;96;p18"/>
          <p:cNvSpPr txBox="1"/>
          <p:nvPr/>
        </p:nvSpPr>
        <p:spPr>
          <a:xfrm>
            <a:off x="4572000" y="3726575"/>
            <a:ext cx="1966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 b="1">
                <a:solidFill>
                  <a:schemeClr val="dk1"/>
                </a:solidFill>
              </a:rPr>
              <a:t>N-gram language model: </a:t>
            </a:r>
            <a:br>
              <a:rPr lang="c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c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P(w</a:t>
            </a:r>
            <a:r>
              <a:rPr lang="cs" sz="1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c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|w</a:t>
            </a:r>
            <a:r>
              <a:rPr lang="cs" sz="1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i-1</a:t>
            </a:r>
            <a:r>
              <a:rPr lang="c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</a:t>
            </a:r>
            <a:r>
              <a:rPr lang="cs" sz="1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i-2</a:t>
            </a:r>
            <a:r>
              <a:rPr lang="c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br>
              <a:rPr lang="c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c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c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with probability of word w</a:t>
            </a:r>
            <a:r>
              <a:rPr lang="cs" sz="1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c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given the history of N-1 words. </a:t>
            </a:r>
            <a:endParaRPr sz="1000"/>
          </a:p>
        </p:txBody>
      </p:sp>
      <p:sp>
        <p:nvSpPr>
          <p:cNvPr id="97" name="Google Shape;97;p18"/>
          <p:cNvSpPr txBox="1"/>
          <p:nvPr/>
        </p:nvSpPr>
        <p:spPr>
          <a:xfrm>
            <a:off x="540875" y="4524700"/>
            <a:ext cx="5857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b="1">
                <a:solidFill>
                  <a:schemeClr val="dk1"/>
                </a:solidFill>
              </a:rPr>
              <a:t>The output is transcription from HMM-path with best score.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Two types of Speech recognizers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550" b="1" dirty="0"/>
              <a:t>End2End based</a:t>
            </a:r>
            <a:endParaRPr sz="2550" b="1"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 b="1" dirty="0"/>
              <a:t>single neural network</a:t>
            </a:r>
            <a:r>
              <a:rPr lang="cs" dirty="0"/>
              <a:t> as whole speech-to-text system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 dirty="0"/>
              <a:t>no lexicon needed, no language model (but it can be added)</a:t>
            </a:r>
            <a:endParaRPr dirty="0"/>
          </a:p>
          <a:p>
            <a:pPr marL="457200" lvl="0" indent="-317182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cs" dirty="0"/>
              <a:t>decoding is driven by output symbols</a:t>
            </a:r>
            <a:r>
              <a:rPr lang="en-US" dirty="0"/>
              <a:t> (main for loop)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 dirty="0"/>
              <a:t>each “step” of processing produces one symbol (usually character or BPE unit)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cs" dirty="0"/>
              <a:t>the “duration” of steps differs step-to-step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 dirty="0"/>
              <a:t>more training data is needed to get good results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 dirty="0"/>
              <a:t>BPE = byte pair encoding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 dirty="0"/>
              <a:t>units are obtained by iterative joining of neighbor-letters (or letter groups)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 dirty="0"/>
              <a:t>Example : “hello world” -&gt; “h ell o# wor l d” (500 units)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 dirty="0"/>
              <a:t>originally a data compression algorithm</a:t>
            </a:r>
            <a:endParaRPr dirty="0"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250" y="3070050"/>
            <a:ext cx="2227200" cy="82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9"/>
          <p:cNvCxnSpPr/>
          <p:nvPr/>
        </p:nvCxnSpPr>
        <p:spPr>
          <a:xfrm>
            <a:off x="3150373" y="3480149"/>
            <a:ext cx="589800" cy="0"/>
          </a:xfrm>
          <a:prstGeom prst="straightConnector1">
            <a:avLst/>
          </a:prstGeom>
          <a:noFill/>
          <a:ln w="19050" cap="flat" cmpd="sng">
            <a:solidFill>
              <a:srgbClr val="ED7D3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7100" y="2937425"/>
            <a:ext cx="1403326" cy="1294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9"/>
          <p:cNvCxnSpPr/>
          <p:nvPr/>
        </p:nvCxnSpPr>
        <p:spPr>
          <a:xfrm>
            <a:off x="5328373" y="3512674"/>
            <a:ext cx="589800" cy="0"/>
          </a:xfrm>
          <a:prstGeom prst="straightConnector1">
            <a:avLst/>
          </a:prstGeom>
          <a:noFill/>
          <a:ln w="19050" cap="flat" cmpd="sng">
            <a:solidFill>
              <a:srgbClr val="ED7D3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8" name="Google Shape;108;p19"/>
          <p:cNvSpPr txBox="1"/>
          <p:nvPr/>
        </p:nvSpPr>
        <p:spPr>
          <a:xfrm>
            <a:off x="6218250" y="3312575"/>
            <a:ext cx="208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s">
                <a:solidFill>
                  <a:schemeClr val="dk2"/>
                </a:solidFill>
              </a:rPr>
              <a:t>h ell o# wor l d #END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cs"/>
              <a:t>Two types of Speech recognizers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cs"/>
              <a:t>Summary of characteristics</a:t>
            </a:r>
            <a:endParaRPr/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952500" y="1631875"/>
          <a:ext cx="7239000" cy="2834490"/>
        </p:xfrm>
        <a:graphic>
          <a:graphicData uri="http://schemas.openxmlformats.org/drawingml/2006/table">
            <a:tbl>
              <a:tblPr>
                <a:noFill/>
                <a:tableStyleId>{F0E816DA-DCE4-4F07-A1BF-4FE2A17F9951}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b="1"/>
                        <a:t>HMM based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b="1"/>
                        <a:t>End2End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more complicated system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simpler system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acoustic model and language model </a:t>
                      </a:r>
                      <a:br>
                        <a:rPr lang="cs"/>
                      </a:br>
                      <a:r>
                        <a:rPr lang="cs"/>
                        <a:t>are trained separately </a:t>
                      </a:r>
                      <a:br>
                        <a:rPr lang="cs"/>
                      </a:br>
                      <a:r>
                        <a:rPr lang="cs"/>
                        <a:t>(can be adapted to a new domain </a:t>
                      </a:r>
                      <a:br>
                        <a:rPr lang="cs"/>
                      </a:br>
                      <a:r>
                        <a:rPr lang="cs"/>
                        <a:t> by using text data)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needs more transcribed training </a:t>
                      </a:r>
                      <a:br>
                        <a:rPr lang="cs"/>
                      </a:br>
                      <a:r>
                        <a:rPr lang="cs"/>
                        <a:t>data for good performance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uses pronunciation lexicon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no pronunciation lexicon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uses language 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s">
                          <a:solidFill>
                            <a:schemeClr val="dk1"/>
                          </a:solidFill>
                        </a:rPr>
                        <a:t>language model is optional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cs"/>
              <a:t>Two types of Speech recognizers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526300" y="1139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There are many sub-categories of both types of recognizers…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cs" sz="1150"/>
              <a:t>The differences are in </a:t>
            </a:r>
            <a:r>
              <a:rPr lang="cs" sz="1150" b="1"/>
              <a:t>Error functions</a:t>
            </a:r>
            <a:r>
              <a:rPr lang="cs" sz="1150"/>
              <a:t> used for model training, or the internal structure of the neural networks.</a:t>
            </a:r>
            <a:endParaRPr sz="11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End2End systems:</a:t>
            </a:r>
            <a:endParaRPr/>
          </a:p>
          <a:p>
            <a:pPr marL="457200" lvl="0" indent="-29908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 sz="1200"/>
              <a:t>CTC model </a:t>
            </a:r>
            <a:r>
              <a:rPr lang="cs" sz="1200" u="sng">
                <a:solidFill>
                  <a:schemeClr val="hlink"/>
                </a:solidFill>
                <a:hlinkClick r:id="rId3"/>
              </a:rPr>
              <a:t>https://www.cs.toronto.edu/~graves/icml_2006.pdf</a:t>
            </a:r>
            <a:r>
              <a:rPr lang="cs" sz="1200"/>
              <a:t> (new concept: no pre-existing alignment for training)</a:t>
            </a:r>
            <a:endParaRPr sz="1200"/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 sz="1200"/>
              <a:t>RNN-T </a:t>
            </a:r>
            <a:r>
              <a:rPr lang="cs" sz="1200" u="sng">
                <a:solidFill>
                  <a:schemeClr val="hlink"/>
                </a:solidFill>
                <a:hlinkClick r:id="rId4"/>
              </a:rPr>
              <a:t>https://arxiv.org/pdf/1211.3711.pdf</a:t>
            </a:r>
            <a:r>
              <a:rPr lang="cs" sz="1200"/>
              <a:t> (new concept: prediction network for language model)</a:t>
            </a:r>
            <a:endParaRPr sz="1200"/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 sz="1200" b="1"/>
              <a:t>Listen Attend and Spell </a:t>
            </a:r>
            <a:r>
              <a:rPr lang="cs" sz="1200" b="1" u="sng">
                <a:solidFill>
                  <a:schemeClr val="hlink"/>
                </a:solidFill>
                <a:hlinkClick r:id="rId5"/>
              </a:rPr>
              <a:t>https://arxiv.org/abs/1508.01211</a:t>
            </a:r>
            <a:r>
              <a:rPr lang="cs" sz="1200"/>
              <a:t> (new concept: attention mechanism)</a:t>
            </a:r>
            <a:endParaRPr sz="1200"/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 sz="1200"/>
              <a:t>Transformer </a:t>
            </a:r>
            <a:r>
              <a:rPr lang="cs" sz="1200" u="sng">
                <a:solidFill>
                  <a:schemeClr val="hlink"/>
                </a:solidFill>
                <a:hlinkClick r:id="rId6"/>
              </a:rPr>
              <a:t>https://proceedings.neurips.cc/paper/2017/file/3f5ee243547dee91fbd053c1c4a845aa-Paper.pdf</a:t>
            </a:r>
            <a:br>
              <a:rPr lang="cs" sz="1200"/>
            </a:br>
            <a:r>
              <a:rPr lang="cs" sz="1200"/>
              <a:t>(new concept: multi-head attention with 8 parallel attention mechanisms)</a:t>
            </a:r>
            <a:endParaRPr sz="1200"/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 sz="1200"/>
              <a:t>Conformer </a:t>
            </a:r>
            <a:r>
              <a:rPr lang="cs" sz="1200" u="sng">
                <a:solidFill>
                  <a:schemeClr val="hlink"/>
                </a:solidFill>
                <a:hlinkClick r:id="rId7"/>
              </a:rPr>
              <a:t>https://arxiv.org/pdf/2005.08100.pdf</a:t>
            </a:r>
            <a:r>
              <a:rPr lang="cs" sz="1200"/>
              <a:t> (new concept: convolution-augmented transformer)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Acoustic models for HMM recognizer have also many variants:</a:t>
            </a:r>
            <a:endParaRPr/>
          </a:p>
          <a:p>
            <a:pPr marL="457200" lvl="0" indent="-29908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 sz="1200"/>
              <a:t>Feedforward network architectures</a:t>
            </a:r>
            <a:endParaRPr sz="1200"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 sz="1200"/>
              <a:t>Convolutional networks, TDNNs, Semi-orthogonal TDNN, Transformer</a:t>
            </a:r>
            <a:endParaRPr sz="1200"/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 sz="1200"/>
              <a:t>Recurrent network architectures: LSTM, BLSTM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Word Error Rates on Librispeech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Librispeech is a 960h training set for speech recognition, </a:t>
            </a:r>
            <a:br>
              <a:rPr lang="cs"/>
            </a:br>
            <a:r>
              <a:rPr lang="cs"/>
              <a:t>it is created from audio-books. </a:t>
            </a:r>
            <a:r>
              <a:rPr lang="cs" sz="1000" u="sng">
                <a:solidFill>
                  <a:schemeClr val="hlink"/>
                </a:solidFill>
                <a:hlinkClick r:id="rId3"/>
              </a:rPr>
              <a:t>https://www.danielpovey.com/files/2015_icassp_librispeech.pdf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28" name="Google Shape;128;p22"/>
          <p:cNvGraphicFramePr/>
          <p:nvPr/>
        </p:nvGraphicFramePr>
        <p:xfrm>
          <a:off x="765450" y="1952800"/>
          <a:ext cx="7381875" cy="2773470"/>
        </p:xfrm>
        <a:graphic>
          <a:graphicData uri="http://schemas.openxmlformats.org/drawingml/2006/table">
            <a:tbl>
              <a:tblPr>
                <a:noFill/>
                <a:tableStyleId>{F0E816DA-DCE4-4F07-A1BF-4FE2A17F9951}</a:tableStyleId>
              </a:tblPr>
              <a:tblGrid>
                <a:gridCol w="129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b="1"/>
                        <a:t>test-clean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b="1"/>
                        <a:t>test-other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b="1"/>
                        <a:t>End2End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CTC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2.7%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7.25%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Listen Attend and Spell (LSTM)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2.2%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5.2%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Transformer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2.0%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4.6%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Conformer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1.9%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3.9%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b="1"/>
                        <a:t>HMM based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Transformer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2.3%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4.9%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Kaldi LF-MMI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4.2%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/>
                        <a:t>10.6%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908</Words>
  <Application>Microsoft Office PowerPoint</Application>
  <PresentationFormat>Předvádění na obrazovce (16:9)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Simple Light</vt:lpstr>
      <vt:lpstr>Speech to text processing</vt:lpstr>
      <vt:lpstr>Applications of speech-to-text</vt:lpstr>
      <vt:lpstr>Speech-to-text</vt:lpstr>
      <vt:lpstr>Two types of Speech recognizers</vt:lpstr>
      <vt:lpstr>Two types of Speech recognizers</vt:lpstr>
      <vt:lpstr>Two types of Speech recognizers</vt:lpstr>
      <vt:lpstr>Two types of Speech recognizers </vt:lpstr>
      <vt:lpstr>Two types of Speech recognizers </vt:lpstr>
      <vt:lpstr>Word Error Rates on Librispeech</vt:lpstr>
      <vt:lpstr>Toolkits</vt:lpstr>
      <vt:lpstr>Models for download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to text processing</dc:title>
  <cp:lastModifiedBy>iveselyk@fit.vutbr.cz</cp:lastModifiedBy>
  <cp:revision>2</cp:revision>
  <dcterms:modified xsi:type="dcterms:W3CDTF">2022-07-19T11:14:47Z</dcterms:modified>
</cp:coreProperties>
</file>