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y4i78I8veCqKoFuU3UqdQTQT1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49888aac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49888aa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9888aa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49888aace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85" name="Google Shape;85;p1"/>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Calibri"/>
              <a:ea typeface="Calibri"/>
              <a:cs typeface="Calibri"/>
              <a:sym typeface="Calibri"/>
            </a:endParaRPr>
          </a:p>
        </p:txBody>
      </p:sp>
      <p:sp>
        <p:nvSpPr>
          <p:cNvPr id="86" name="Google Shape;86;p1"/>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Calibri"/>
              <a:ea typeface="Calibri"/>
              <a:cs typeface="Calibri"/>
              <a:sym typeface="Calibri"/>
            </a:endParaRPr>
          </a:p>
        </p:txBody>
      </p:sp>
      <p:sp>
        <p:nvSpPr>
          <p:cNvPr id="87" name="Google Shape;87;p1"/>
          <p:cNvSpPr txBox="1"/>
          <p:nvPr>
            <p:ph type="ctr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Malgun Gothic"/>
              <a:buNone/>
            </a:pPr>
            <a:r>
              <a:rPr lang="en-US" sz="3400"/>
              <a:t>BISSIT 2022</a:t>
            </a:r>
            <a:br>
              <a:rPr lang="en-US" sz="3400"/>
            </a:br>
            <a:r>
              <a:rPr lang="en-US" sz="3400"/>
              <a:t>HANDWRITTEN CHARACTER RECOGNITION PROJECT</a:t>
            </a:r>
            <a:br>
              <a:rPr lang="en-US" sz="3400"/>
            </a:br>
            <a:r>
              <a:rPr lang="en-US" sz="3400"/>
              <a:t>TEAM 1 - “ 404 - Name Not Found”</a:t>
            </a:r>
            <a:br>
              <a:rPr lang="en-US" sz="3400"/>
            </a:br>
            <a:endParaRPr sz="3400"/>
          </a:p>
        </p:txBody>
      </p:sp>
      <p:sp>
        <p:nvSpPr>
          <p:cNvPr id="88" name="Google Shape;88;p1"/>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7"/>
                                        </p:tgtEl>
                                        <p:attrNameLst>
                                          <p:attrName>style.visibility</p:attrName>
                                        </p:attrNameLst>
                                      </p:cBhvr>
                                      <p:to>
                                        <p:strVal val="visible"/>
                                      </p:to>
                                    </p:set>
                                    <p:animEffect filter="fade" transition="in">
                                      <p:cBhvr>
                                        <p:cTn dur="4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0" name="Google Shape;160;p10"/>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Malgun Gothic"/>
              <a:buNone/>
            </a:pPr>
            <a:r>
              <a:rPr lang="en-US" sz="3400"/>
              <a:t>Train Code Description - </a:t>
            </a:r>
            <a:r>
              <a:rPr b="0" i="0" lang="en-US" sz="3400">
                <a:latin typeface="Roboto"/>
                <a:ea typeface="Roboto"/>
                <a:cs typeface="Roboto"/>
                <a:sym typeface="Roboto"/>
              </a:rPr>
              <a:t>normalize</a:t>
            </a:r>
            <a:endParaRPr sz="3400"/>
          </a:p>
        </p:txBody>
      </p:sp>
      <p:sp>
        <p:nvSpPr>
          <p:cNvPr id="161" name="Google Shape;161;p10"/>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2" name="Google Shape;162;p10"/>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Roboto"/>
                <a:ea typeface="Roboto"/>
                <a:cs typeface="Roboto"/>
                <a:sym typeface="Roboto"/>
              </a:rPr>
              <a:t>CONVERT INTEGERS TO FLOATS</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NORMALIZE</a:t>
            </a:r>
            <a:endParaRPr/>
          </a:p>
          <a:p>
            <a:pPr indent="-88900" lvl="0" marL="228600" rtl="0" algn="l">
              <a:lnSpc>
                <a:spcPct val="90000"/>
              </a:lnSpc>
              <a:spcBef>
                <a:spcPts val="1000"/>
              </a:spcBef>
              <a:spcAft>
                <a:spcPts val="0"/>
              </a:spcAft>
              <a:buClr>
                <a:schemeClr val="dk1"/>
              </a:buClr>
              <a:buSzPts val="2200"/>
              <a:buNone/>
            </a:pPr>
            <a:r>
              <a:t/>
            </a:r>
            <a:endParaRPr sz="2200"/>
          </a:p>
        </p:txBody>
      </p:sp>
      <p:pic>
        <p:nvPicPr>
          <p:cNvPr id="163" name="Google Shape;163;p10"/>
          <p:cNvPicPr preferRelativeResize="0"/>
          <p:nvPr/>
        </p:nvPicPr>
        <p:blipFill rotWithShape="1">
          <a:blip r:embed="rId3">
            <a:alphaModFix/>
          </a:blip>
          <a:srcRect b="0" l="0" r="0" t="0"/>
          <a:stretch/>
        </p:blipFill>
        <p:spPr>
          <a:xfrm>
            <a:off x="6099048" y="2079507"/>
            <a:ext cx="5458968" cy="26989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9" name="Google Shape;169;p11"/>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Malgun Gothic"/>
              <a:buNone/>
            </a:pPr>
            <a:r>
              <a:rPr lang="en-US" sz="3400"/>
              <a:t>Train Code Description – set model</a:t>
            </a:r>
            <a:endParaRPr sz="3400"/>
          </a:p>
        </p:txBody>
      </p:sp>
      <p:sp>
        <p:nvSpPr>
          <p:cNvPr id="170" name="Google Shape;170;p11"/>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71" name="Google Shape;171;p11"/>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DEFINE NEURAL NETWORK MODEL</a:t>
            </a:r>
            <a:endParaRPr sz="2200"/>
          </a:p>
        </p:txBody>
      </p:sp>
      <p:pic>
        <p:nvPicPr>
          <p:cNvPr id="172" name="Google Shape;172;p11"/>
          <p:cNvPicPr preferRelativeResize="0"/>
          <p:nvPr/>
        </p:nvPicPr>
        <p:blipFill rotWithShape="1">
          <a:blip r:embed="rId3">
            <a:alphaModFix/>
          </a:blip>
          <a:srcRect b="0" l="0" r="0" t="0"/>
          <a:stretch/>
        </p:blipFill>
        <p:spPr>
          <a:xfrm>
            <a:off x="6099048" y="2310670"/>
            <a:ext cx="5458968" cy="22366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78" name="Google Shape;178;p12"/>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Malgun Gothic"/>
              <a:buNone/>
            </a:pPr>
            <a:r>
              <a:rPr lang="en-US" sz="3400"/>
              <a:t>Train Code Description – </a:t>
            </a:r>
            <a:r>
              <a:rPr b="0" i="0" lang="en-US" sz="3400">
                <a:latin typeface="Roboto"/>
                <a:ea typeface="Roboto"/>
                <a:cs typeface="Roboto"/>
                <a:sym typeface="Roboto"/>
              </a:rPr>
              <a:t>diagnostics</a:t>
            </a:r>
            <a:endParaRPr sz="3400"/>
          </a:p>
        </p:txBody>
      </p:sp>
      <p:sp>
        <p:nvSpPr>
          <p:cNvPr id="179" name="Google Shape;179;p1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80" name="Google Shape;180;p12"/>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Roboto"/>
                <a:ea typeface="Roboto"/>
                <a:cs typeface="Roboto"/>
                <a:sym typeface="Roboto"/>
              </a:rPr>
              <a:t>SUMMARIZE DIAGNOSTICS</a:t>
            </a:r>
            <a:endParaRPr/>
          </a:p>
        </p:txBody>
      </p:sp>
      <p:pic>
        <p:nvPicPr>
          <p:cNvPr id="181" name="Google Shape;181;p12"/>
          <p:cNvPicPr preferRelativeResize="0"/>
          <p:nvPr/>
        </p:nvPicPr>
        <p:blipFill rotWithShape="1">
          <a:blip r:embed="rId3">
            <a:alphaModFix/>
          </a:blip>
          <a:srcRect b="0" l="0" r="0" t="0"/>
          <a:stretch/>
        </p:blipFill>
        <p:spPr>
          <a:xfrm>
            <a:off x="6099048" y="2217154"/>
            <a:ext cx="5458968" cy="2423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87" name="Google Shape;187;p13"/>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Malgun Gothic"/>
              <a:buNone/>
            </a:pPr>
            <a:r>
              <a:rPr lang="en-US" sz="3400"/>
              <a:t>Train Code Description – </a:t>
            </a:r>
            <a:r>
              <a:rPr b="0" i="0" lang="en-US" sz="3400">
                <a:latin typeface="Roboto"/>
                <a:ea typeface="Roboto"/>
                <a:cs typeface="Roboto"/>
                <a:sym typeface="Roboto"/>
              </a:rPr>
              <a:t>performance</a:t>
            </a:r>
            <a:endParaRPr sz="3400"/>
          </a:p>
        </p:txBody>
      </p:sp>
      <p:sp>
        <p:nvSpPr>
          <p:cNvPr id="188" name="Google Shape;188;p13"/>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89" name="Google Shape;189;p13"/>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Roboto"/>
                <a:ea typeface="Roboto"/>
                <a:cs typeface="Roboto"/>
                <a:sym typeface="Roboto"/>
              </a:rPr>
              <a:t>SUMMARIZE PERFORMANCE</a:t>
            </a:r>
            <a:endParaRPr/>
          </a:p>
        </p:txBody>
      </p:sp>
      <p:pic>
        <p:nvPicPr>
          <p:cNvPr id="190" name="Google Shape;190;p13"/>
          <p:cNvPicPr preferRelativeResize="0"/>
          <p:nvPr/>
        </p:nvPicPr>
        <p:blipFill rotWithShape="1">
          <a:blip r:embed="rId3">
            <a:alphaModFix/>
          </a:blip>
          <a:srcRect b="0" l="0" r="0" t="0"/>
          <a:stretch/>
        </p:blipFill>
        <p:spPr>
          <a:xfrm>
            <a:off x="6099048" y="3169699"/>
            <a:ext cx="5458968" cy="518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96" name="Google Shape;1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Train Code Description – </a:t>
            </a:r>
            <a:r>
              <a:rPr b="0" i="0" lang="en-US" sz="5400">
                <a:latin typeface="Roboto"/>
                <a:ea typeface="Roboto"/>
                <a:cs typeface="Roboto"/>
                <a:sym typeface="Roboto"/>
              </a:rPr>
              <a:t>train</a:t>
            </a:r>
            <a:endParaRPr sz="5400"/>
          </a:p>
        </p:txBody>
      </p:sp>
      <p:sp>
        <p:nvSpPr>
          <p:cNvPr id="197" name="Google Shape;197;p1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98" name="Google Shape;198;p1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Roboto"/>
                <a:ea typeface="Roboto"/>
                <a:cs typeface="Roboto"/>
                <a:sym typeface="Roboto"/>
              </a:rPr>
              <a:t>LOAD DATASED</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PREPARE IMAGE - TYPE CONVERSE, NORMALIZE</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DEFINE NEURAL NETWORK MODEL</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TRAIN NEURAL NETWORK</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SAVE MODE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04" name="Google Shape;204;p15"/>
          <p:cNvSpPr txBox="1"/>
          <p:nvPr>
            <p:ph type="title"/>
          </p:nvPr>
        </p:nvSpPr>
        <p:spPr>
          <a:xfrm>
            <a:off x="638881" y="417576"/>
            <a:ext cx="1090964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100"/>
              <a:buFont typeface="Malgun Gothic"/>
              <a:buNone/>
            </a:pPr>
            <a:r>
              <a:rPr lang="en-US" sz="6100">
                <a:solidFill>
                  <a:schemeClr val="dk1"/>
                </a:solidFill>
                <a:latin typeface="Malgun Gothic"/>
                <a:ea typeface="Malgun Gothic"/>
                <a:cs typeface="Malgun Gothic"/>
                <a:sym typeface="Malgun Gothic"/>
              </a:rPr>
              <a:t>Train Code Description – </a:t>
            </a:r>
            <a:r>
              <a:rPr b="0" i="0" lang="en-US" sz="6100">
                <a:solidFill>
                  <a:schemeClr val="dk1"/>
                </a:solidFill>
                <a:latin typeface="Malgun Gothic"/>
                <a:ea typeface="Malgun Gothic"/>
                <a:cs typeface="Malgun Gothic"/>
                <a:sym typeface="Malgun Gothic"/>
              </a:rPr>
              <a:t>train</a:t>
            </a:r>
            <a:endParaRPr sz="6100">
              <a:solidFill>
                <a:schemeClr val="dk1"/>
              </a:solidFill>
              <a:latin typeface="Malgun Gothic"/>
              <a:ea typeface="Malgun Gothic"/>
              <a:cs typeface="Malgun Gothic"/>
              <a:sym typeface="Malgun Gothic"/>
            </a:endParaRPr>
          </a:p>
        </p:txBody>
      </p:sp>
      <p:sp>
        <p:nvSpPr>
          <p:cNvPr id="205" name="Google Shape;205;p15"/>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206" name="Google Shape;206;p15"/>
          <p:cNvPicPr preferRelativeResize="0"/>
          <p:nvPr/>
        </p:nvPicPr>
        <p:blipFill rotWithShape="1">
          <a:blip r:embed="rId3">
            <a:alphaModFix/>
          </a:blip>
          <a:srcRect b="0" l="0" r="0" t="0"/>
          <a:stretch/>
        </p:blipFill>
        <p:spPr>
          <a:xfrm>
            <a:off x="320040" y="3015663"/>
            <a:ext cx="11548872" cy="2821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12" name="Google Shape;212;p16"/>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Train Code Description – </a:t>
            </a:r>
            <a:r>
              <a:rPr b="0" i="0" lang="en-US" sz="5100">
                <a:solidFill>
                  <a:schemeClr val="dk1"/>
                </a:solidFill>
                <a:latin typeface="Malgun Gothic"/>
                <a:ea typeface="Malgun Gothic"/>
                <a:cs typeface="Malgun Gothic"/>
                <a:sym typeface="Malgun Gothic"/>
              </a:rPr>
              <a:t>train</a:t>
            </a:r>
            <a:endParaRPr sz="5100">
              <a:solidFill>
                <a:schemeClr val="dk1"/>
              </a:solidFill>
              <a:latin typeface="Malgun Gothic"/>
              <a:ea typeface="Malgun Gothic"/>
              <a:cs typeface="Malgun Gothic"/>
              <a:sym typeface="Malgun Gothic"/>
            </a:endParaRPr>
          </a:p>
        </p:txBody>
      </p:sp>
      <p:sp>
        <p:nvSpPr>
          <p:cNvPr id="213" name="Google Shape;213;p16"/>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214" name="Google Shape;214;p16"/>
          <p:cNvPicPr preferRelativeResize="0"/>
          <p:nvPr>
            <p:ph idx="1" type="body"/>
          </p:nvPr>
        </p:nvPicPr>
        <p:blipFill rotWithShape="1">
          <a:blip r:embed="rId3">
            <a:alphaModFix/>
          </a:blip>
          <a:srcRect b="0" l="0" r="0" t="0"/>
          <a:stretch/>
        </p:blipFill>
        <p:spPr>
          <a:xfrm>
            <a:off x="5209598" y="640080"/>
            <a:ext cx="6104011" cy="55504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0" name="Google Shape;220;p17"/>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Train Code Description – </a:t>
            </a:r>
            <a:r>
              <a:rPr b="0" i="0" lang="en-US" sz="5100">
                <a:solidFill>
                  <a:schemeClr val="dk1"/>
                </a:solidFill>
                <a:latin typeface="Malgun Gothic"/>
                <a:ea typeface="Malgun Gothic"/>
                <a:cs typeface="Malgun Gothic"/>
                <a:sym typeface="Malgun Gothic"/>
              </a:rPr>
              <a:t>train</a:t>
            </a:r>
            <a:endParaRPr sz="5100">
              <a:solidFill>
                <a:schemeClr val="dk1"/>
              </a:solidFill>
              <a:latin typeface="Malgun Gothic"/>
              <a:ea typeface="Malgun Gothic"/>
              <a:cs typeface="Malgun Gothic"/>
              <a:sym typeface="Malgun Gothic"/>
            </a:endParaRPr>
          </a:p>
        </p:txBody>
      </p:sp>
      <p:sp>
        <p:nvSpPr>
          <p:cNvPr id="221" name="Google Shape;221;p17"/>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222" name="Google Shape;222;p17"/>
          <p:cNvPicPr preferRelativeResize="0"/>
          <p:nvPr>
            <p:ph idx="1" type="body"/>
          </p:nvPr>
        </p:nvPicPr>
        <p:blipFill rotWithShape="1">
          <a:blip r:embed="rId3">
            <a:alphaModFix/>
          </a:blip>
          <a:srcRect b="0" l="0" r="0" t="0"/>
          <a:stretch/>
        </p:blipFill>
        <p:spPr>
          <a:xfrm>
            <a:off x="4654296" y="782924"/>
            <a:ext cx="7214616" cy="5264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28" name="Google Shape;2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Main Code Description</a:t>
            </a:r>
            <a:endParaRPr sz="5400"/>
          </a:p>
        </p:txBody>
      </p:sp>
      <p:sp>
        <p:nvSpPr>
          <p:cNvPr id="229" name="Google Shape;229;p1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30" name="Google Shape;230;p18"/>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t>1. </a:t>
            </a:r>
            <a:r>
              <a:rPr b="0" i="0" lang="en-US" sz="2200">
                <a:latin typeface="Roboto"/>
                <a:ea typeface="Roboto"/>
                <a:cs typeface="Roboto"/>
                <a:sym typeface="Roboto"/>
              </a:rPr>
              <a:t>import, etc</a:t>
            </a:r>
            <a:endParaRPr/>
          </a:p>
          <a:p>
            <a:pPr indent="0" lvl="0" marL="0" rtl="0" algn="l">
              <a:lnSpc>
                <a:spcPct val="90000"/>
              </a:lnSpc>
              <a:spcBef>
                <a:spcPts val="1000"/>
              </a:spcBef>
              <a:spcAft>
                <a:spcPts val="0"/>
              </a:spcAft>
              <a:buClr>
                <a:schemeClr val="dk1"/>
              </a:buClr>
              <a:buSzPts val="2200"/>
              <a:buNone/>
            </a:pPr>
            <a:r>
              <a:rPr lang="en-US" sz="2200"/>
              <a:t>2. </a:t>
            </a:r>
            <a:r>
              <a:rPr b="0" i="0" lang="en-US" sz="2200">
                <a:latin typeface="Roboto"/>
                <a:ea typeface="Roboto"/>
                <a:cs typeface="Roboto"/>
                <a:sym typeface="Roboto"/>
              </a:rPr>
              <a:t>find digit</a:t>
            </a:r>
            <a:endParaRPr/>
          </a:p>
          <a:p>
            <a:pPr indent="0" lvl="0" marL="0" rtl="0" algn="l">
              <a:lnSpc>
                <a:spcPct val="90000"/>
              </a:lnSpc>
              <a:spcBef>
                <a:spcPts val="1000"/>
              </a:spcBef>
              <a:spcAft>
                <a:spcPts val="0"/>
              </a:spcAft>
              <a:buClr>
                <a:schemeClr val="dk1"/>
              </a:buClr>
              <a:buSzPts val="2200"/>
              <a:buNone/>
            </a:pPr>
            <a:r>
              <a:rPr lang="en-US" sz="2200"/>
              <a:t>3. </a:t>
            </a:r>
            <a:r>
              <a:rPr b="0" i="0" lang="en-US" sz="2200">
                <a:latin typeface="Roboto"/>
                <a:ea typeface="Roboto"/>
                <a:cs typeface="Roboto"/>
                <a:sym typeface="Roboto"/>
              </a:rPr>
              <a:t>evaluate</a:t>
            </a:r>
            <a:endParaRPr sz="2200"/>
          </a:p>
          <a:p>
            <a:pPr indent="0" lvl="0" marL="0" rtl="0" algn="l">
              <a:lnSpc>
                <a:spcPct val="90000"/>
              </a:lnSpc>
              <a:spcBef>
                <a:spcPts val="1000"/>
              </a:spcBef>
              <a:spcAft>
                <a:spcPts val="0"/>
              </a:spcAft>
              <a:buClr>
                <a:schemeClr val="dk1"/>
              </a:buClr>
              <a:buSzPts val="2200"/>
              <a:buNone/>
            </a:pPr>
            <a:r>
              <a:rPr lang="en-US" sz="2200"/>
              <a:t>4. test all</a:t>
            </a:r>
            <a:endParaRPr/>
          </a:p>
          <a:p>
            <a:pPr indent="0" lvl="0" marL="0" rtl="0" algn="l">
              <a:lnSpc>
                <a:spcPct val="90000"/>
              </a:lnSpc>
              <a:spcBef>
                <a:spcPts val="1000"/>
              </a:spcBef>
              <a:spcAft>
                <a:spcPts val="0"/>
              </a:spcAft>
              <a:buClr>
                <a:schemeClr val="dk1"/>
              </a:buClr>
              <a:buSzPts val="2200"/>
              <a:buNone/>
            </a:pPr>
            <a:r>
              <a:rPr lang="en-US" sz="2200"/>
              <a:t>5. test single</a:t>
            </a:r>
            <a:endParaRPr/>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36" name="Google Shape;236;p19"/>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Main Code Description - </a:t>
            </a:r>
            <a:r>
              <a:rPr b="0" i="0" lang="en-US" sz="5100">
                <a:solidFill>
                  <a:schemeClr val="dk1"/>
                </a:solidFill>
                <a:latin typeface="Malgun Gothic"/>
                <a:ea typeface="Malgun Gothic"/>
                <a:cs typeface="Malgun Gothic"/>
                <a:sym typeface="Malgun Gothic"/>
              </a:rPr>
              <a:t>import, etc</a:t>
            </a:r>
            <a:endParaRPr sz="5100">
              <a:solidFill>
                <a:schemeClr val="dk1"/>
              </a:solidFill>
              <a:latin typeface="Malgun Gothic"/>
              <a:ea typeface="Malgun Gothic"/>
              <a:cs typeface="Malgun Gothic"/>
              <a:sym typeface="Malgun Gothic"/>
            </a:endParaRPr>
          </a:p>
        </p:txBody>
      </p:sp>
      <p:sp>
        <p:nvSpPr>
          <p:cNvPr id="237" name="Google Shape;237;p19"/>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238" name="Google Shape;238;p19"/>
          <p:cNvPicPr preferRelativeResize="0"/>
          <p:nvPr>
            <p:ph idx="1" type="body"/>
          </p:nvPr>
        </p:nvPicPr>
        <p:blipFill rotWithShape="1">
          <a:blip r:embed="rId3">
            <a:alphaModFix/>
          </a:blip>
          <a:srcRect b="0" l="0" r="0" t="0"/>
          <a:stretch/>
        </p:blipFill>
        <p:spPr>
          <a:xfrm>
            <a:off x="4654296" y="1449867"/>
            <a:ext cx="7214616" cy="39308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4" name="Google Shape;94;p2"/>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600"/>
              <a:buFont typeface="Malgun Gothic"/>
              <a:buNone/>
            </a:pPr>
            <a:r>
              <a:rPr lang="en-US" sz="4600"/>
              <a:t>Introduction of team members</a:t>
            </a:r>
            <a:endParaRPr sz="4600"/>
          </a:p>
        </p:txBody>
      </p:sp>
      <p:sp>
        <p:nvSpPr>
          <p:cNvPr id="95" name="Google Shape;95;p2"/>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6" name="Google Shape;96;p2"/>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An jihyeon – ppt</a:t>
            </a:r>
            <a:endParaRPr sz="2200"/>
          </a:p>
          <a:p>
            <a:pPr indent="-228600" lvl="0" marL="228600" rtl="0" algn="l">
              <a:lnSpc>
                <a:spcPct val="90000"/>
              </a:lnSpc>
              <a:spcBef>
                <a:spcPts val="1000"/>
              </a:spcBef>
              <a:spcAft>
                <a:spcPts val="0"/>
              </a:spcAft>
              <a:buClr>
                <a:schemeClr val="dk1"/>
              </a:buClr>
              <a:buSzPts val="2200"/>
              <a:buChar char="•"/>
            </a:pPr>
            <a:r>
              <a:rPr lang="en-US" sz="2200"/>
              <a:t>Vojtěch Mimochodek – code</a:t>
            </a:r>
            <a:endParaRPr/>
          </a:p>
          <a:p>
            <a:pPr indent="-228600" lvl="0" marL="228600" rtl="0" algn="l">
              <a:lnSpc>
                <a:spcPct val="90000"/>
              </a:lnSpc>
              <a:spcBef>
                <a:spcPts val="1000"/>
              </a:spcBef>
              <a:spcAft>
                <a:spcPts val="0"/>
              </a:spcAft>
              <a:buClr>
                <a:schemeClr val="dk1"/>
              </a:buClr>
              <a:buSzPts val="2200"/>
              <a:buChar char="•"/>
            </a:pPr>
            <a:r>
              <a:rPr lang="en-US" sz="2200"/>
              <a:t>Park Jiwon - ppt</a:t>
            </a:r>
            <a:endParaRPr sz="2200"/>
          </a:p>
          <a:p>
            <a:pPr indent="-228600" lvl="0" marL="228600" rtl="0" algn="l">
              <a:lnSpc>
                <a:spcPct val="90000"/>
              </a:lnSpc>
              <a:spcBef>
                <a:spcPts val="1000"/>
              </a:spcBef>
              <a:spcAft>
                <a:spcPts val="0"/>
              </a:spcAft>
              <a:buClr>
                <a:schemeClr val="dk1"/>
              </a:buClr>
              <a:buSzPts val="2200"/>
              <a:buChar char="•"/>
            </a:pPr>
            <a:r>
              <a:rPr lang="en-US" sz="2200"/>
              <a:t>Mwangi Caroline Wambui – report, presentation</a:t>
            </a:r>
            <a:endParaRPr/>
          </a:p>
          <a:p>
            <a:pPr indent="-228600" lvl="0" marL="228600" rtl="0" algn="l">
              <a:lnSpc>
                <a:spcPct val="90000"/>
              </a:lnSpc>
              <a:spcBef>
                <a:spcPts val="1000"/>
              </a:spcBef>
              <a:spcAft>
                <a:spcPts val="0"/>
              </a:spcAft>
              <a:buClr>
                <a:schemeClr val="dk1"/>
              </a:buClr>
              <a:buSzPts val="2200"/>
              <a:buChar char="•"/>
            </a:pPr>
            <a:r>
              <a:rPr lang="en-US" sz="2200"/>
              <a:t>Lee JuHyun –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44" name="Google Shape;244;p20"/>
          <p:cNvSpPr txBox="1"/>
          <p:nvPr>
            <p:ph type="title"/>
          </p:nvPr>
        </p:nvSpPr>
        <p:spPr>
          <a:xfrm>
            <a:off x="638881" y="457200"/>
            <a:ext cx="10909640" cy="13686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100"/>
              <a:buFont typeface="Malgun Gothic"/>
              <a:buNone/>
            </a:pPr>
            <a:r>
              <a:rPr lang="en-US" sz="5100"/>
              <a:t>Main Code Description - </a:t>
            </a:r>
            <a:r>
              <a:rPr b="0" i="0" lang="en-US" sz="5100"/>
              <a:t>import, etc</a:t>
            </a:r>
            <a:endParaRPr sz="5100"/>
          </a:p>
        </p:txBody>
      </p:sp>
      <p:sp>
        <p:nvSpPr>
          <p:cNvPr id="245" name="Google Shape;245;p20"/>
          <p:cNvSpPr/>
          <p:nvPr/>
        </p:nvSpPr>
        <p:spPr>
          <a:xfrm>
            <a:off x="4450080" y="1850683"/>
            <a:ext cx="3291840" cy="18288"/>
          </a:xfrm>
          <a:custGeom>
            <a:rect b="b" l="l" r="r" t="t"/>
            <a:pathLst>
              <a:path extrusionOk="0" fill="none" h="18288" w="329184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extrusionOk="0" h="18288" w="329184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246" name="Google Shape;246;p20"/>
          <p:cNvPicPr preferRelativeResize="0"/>
          <p:nvPr/>
        </p:nvPicPr>
        <p:blipFill rotWithShape="1">
          <a:blip r:embed="rId3">
            <a:alphaModFix/>
          </a:blip>
          <a:srcRect b="0" l="0" r="0" t="0"/>
          <a:stretch/>
        </p:blipFill>
        <p:spPr>
          <a:xfrm>
            <a:off x="1459152" y="2642616"/>
            <a:ext cx="3336192" cy="3605784"/>
          </a:xfrm>
          <a:prstGeom prst="rect">
            <a:avLst/>
          </a:prstGeom>
          <a:noFill/>
          <a:ln>
            <a:noFill/>
          </a:ln>
        </p:spPr>
      </p:pic>
      <p:pic>
        <p:nvPicPr>
          <p:cNvPr id="247" name="Google Shape;247;p20"/>
          <p:cNvPicPr preferRelativeResize="0"/>
          <p:nvPr/>
        </p:nvPicPr>
        <p:blipFill rotWithShape="1">
          <a:blip r:embed="rId4">
            <a:alphaModFix/>
          </a:blip>
          <a:srcRect b="0" l="0" r="0" t="0"/>
          <a:stretch/>
        </p:blipFill>
        <p:spPr>
          <a:xfrm>
            <a:off x="7184847" y="2642616"/>
            <a:ext cx="3753714" cy="36057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53" name="Google Shape;253;p21"/>
          <p:cNvSpPr txBox="1"/>
          <p:nvPr>
            <p:ph type="title"/>
          </p:nvPr>
        </p:nvSpPr>
        <p:spPr>
          <a:xfrm>
            <a:off x="838199" y="3619967"/>
            <a:ext cx="5257801" cy="241397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Font typeface="Malgun Gothic"/>
              <a:buNone/>
            </a:pPr>
            <a:r>
              <a:rPr lang="en-US" sz="5600"/>
              <a:t>Main Code Description – </a:t>
            </a:r>
            <a:r>
              <a:rPr b="0" i="0" lang="en-US" sz="5600">
                <a:latin typeface="Roboto"/>
                <a:ea typeface="Roboto"/>
                <a:cs typeface="Roboto"/>
                <a:sym typeface="Roboto"/>
              </a:rPr>
              <a:t>find digit</a:t>
            </a:r>
            <a:endParaRPr sz="5600"/>
          </a:p>
        </p:txBody>
      </p:sp>
      <p:cxnSp>
        <p:nvCxnSpPr>
          <p:cNvPr id="254" name="Google Shape;254;p21"/>
          <p:cNvCxnSpPr/>
          <p:nvPr/>
        </p:nvCxnSpPr>
        <p:spPr>
          <a:xfrm>
            <a:off x="623622" y="906628"/>
            <a:ext cx="0" cy="5942494"/>
          </a:xfrm>
          <a:prstGeom prst="straightConnector1">
            <a:avLst/>
          </a:prstGeom>
          <a:noFill/>
          <a:ln cap="sq" cmpd="sng" w="25400">
            <a:solidFill>
              <a:schemeClr val="accent1"/>
            </a:solidFill>
            <a:prstDash val="solid"/>
            <a:bevel/>
            <a:headEnd len="sm" w="sm" type="none"/>
            <a:tailEnd len="sm" w="sm" type="none"/>
          </a:ln>
        </p:spPr>
      </p:cxnSp>
      <p:pic>
        <p:nvPicPr>
          <p:cNvPr id="255" name="Google Shape;255;p21"/>
          <p:cNvPicPr preferRelativeResize="0"/>
          <p:nvPr/>
        </p:nvPicPr>
        <p:blipFill rotWithShape="1">
          <a:blip r:embed="rId3">
            <a:alphaModFix/>
          </a:blip>
          <a:srcRect b="0" l="0" r="0" t="0"/>
          <a:stretch/>
        </p:blipFill>
        <p:spPr>
          <a:xfrm>
            <a:off x="859397" y="861824"/>
            <a:ext cx="4691846" cy="1931935"/>
          </a:xfrm>
          <a:prstGeom prst="rect">
            <a:avLst/>
          </a:prstGeom>
          <a:noFill/>
          <a:ln>
            <a:noFill/>
          </a:ln>
        </p:spPr>
      </p:pic>
      <p:grpSp>
        <p:nvGrpSpPr>
          <p:cNvPr id="256" name="Google Shape;256;p21"/>
          <p:cNvGrpSpPr/>
          <p:nvPr/>
        </p:nvGrpSpPr>
        <p:grpSpPr>
          <a:xfrm>
            <a:off x="5661620" y="635895"/>
            <a:ext cx="492251" cy="851541"/>
            <a:chOff x="5661620" y="635895"/>
            <a:chExt cx="492251" cy="851541"/>
          </a:xfrm>
        </p:grpSpPr>
        <p:sp>
          <p:nvSpPr>
            <p:cNvPr id="257" name="Google Shape;257;p21"/>
            <p:cNvSpPr/>
            <p:nvPr/>
          </p:nvSpPr>
          <p:spPr>
            <a:xfrm>
              <a:off x="5661620" y="635895"/>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58" name="Google Shape;258;p21"/>
            <p:cNvSpPr/>
            <p:nvPr/>
          </p:nvSpPr>
          <p:spPr>
            <a:xfrm>
              <a:off x="6062733" y="76951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259" name="Google Shape;259;p21"/>
            <p:cNvSpPr/>
            <p:nvPr/>
          </p:nvSpPr>
          <p:spPr>
            <a:xfrm>
              <a:off x="5841870" y="1359722"/>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sp>
        <p:nvSpPr>
          <p:cNvPr id="260" name="Google Shape;260;p21"/>
          <p:cNvSpPr txBox="1"/>
          <p:nvPr>
            <p:ph idx="1" type="body"/>
          </p:nvPr>
        </p:nvSpPr>
        <p:spPr>
          <a:xfrm>
            <a:off x="7229042" y="698643"/>
            <a:ext cx="4124758" cy="5301467"/>
          </a:xfrm>
          <a:prstGeom prst="rect">
            <a:avLst/>
          </a:prstGeom>
          <a:noFill/>
          <a:ln>
            <a:noFill/>
          </a:ln>
        </p:spPr>
        <p:txBody>
          <a:bodyPr anchorCtr="0" anchor="b"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6" name="Google Shape;266;p22"/>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Main Code Description – evalulate</a:t>
            </a:r>
            <a:endParaRPr/>
          </a:p>
        </p:txBody>
      </p:sp>
      <p:sp>
        <p:nvSpPr>
          <p:cNvPr id="267" name="Google Shape;267;p22"/>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268" name="Google Shape;268;p22"/>
          <p:cNvPicPr preferRelativeResize="0"/>
          <p:nvPr>
            <p:ph idx="1" type="body"/>
          </p:nvPr>
        </p:nvPicPr>
        <p:blipFill rotWithShape="1">
          <a:blip r:embed="rId3">
            <a:alphaModFix/>
          </a:blip>
          <a:srcRect b="0" l="0" r="0" t="0"/>
          <a:stretch/>
        </p:blipFill>
        <p:spPr>
          <a:xfrm>
            <a:off x="4654296" y="2309626"/>
            <a:ext cx="7214616" cy="22113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4" name="Google Shape;274;p23"/>
          <p:cNvSpPr txBox="1"/>
          <p:nvPr>
            <p:ph type="title"/>
          </p:nvPr>
        </p:nvSpPr>
        <p:spPr>
          <a:xfrm>
            <a:off x="638881" y="457200"/>
            <a:ext cx="10909640" cy="13686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Malgun Gothic"/>
              <a:buNone/>
            </a:pPr>
            <a:r>
              <a:rPr lang="en-US" sz="5600"/>
              <a:t>Main Code Description – test all</a:t>
            </a:r>
            <a:endParaRPr/>
          </a:p>
        </p:txBody>
      </p:sp>
      <p:sp>
        <p:nvSpPr>
          <p:cNvPr id="275" name="Google Shape;275;p23"/>
          <p:cNvSpPr/>
          <p:nvPr/>
        </p:nvSpPr>
        <p:spPr>
          <a:xfrm>
            <a:off x="4450080" y="1850683"/>
            <a:ext cx="3291840" cy="18288"/>
          </a:xfrm>
          <a:custGeom>
            <a:rect b="b" l="l" r="r" t="t"/>
            <a:pathLst>
              <a:path extrusionOk="0" fill="none" h="18288" w="329184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extrusionOk="0" h="18288" w="329184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276" name="Google Shape;276;p23"/>
          <p:cNvPicPr preferRelativeResize="0"/>
          <p:nvPr/>
        </p:nvPicPr>
        <p:blipFill rotWithShape="1">
          <a:blip r:embed="rId3">
            <a:alphaModFix/>
          </a:blip>
          <a:srcRect b="0" l="0" r="0" t="0"/>
          <a:stretch/>
        </p:blipFill>
        <p:spPr>
          <a:xfrm>
            <a:off x="1201082" y="2642616"/>
            <a:ext cx="3852332" cy="3605784"/>
          </a:xfrm>
          <a:prstGeom prst="rect">
            <a:avLst/>
          </a:prstGeom>
          <a:noFill/>
          <a:ln>
            <a:noFill/>
          </a:ln>
        </p:spPr>
      </p:pic>
      <p:pic>
        <p:nvPicPr>
          <p:cNvPr id="277" name="Google Shape;277;p23"/>
          <p:cNvPicPr preferRelativeResize="0"/>
          <p:nvPr/>
        </p:nvPicPr>
        <p:blipFill rotWithShape="1">
          <a:blip r:embed="rId4">
            <a:alphaModFix/>
          </a:blip>
          <a:srcRect b="0" l="0" r="0" t="0"/>
          <a:stretch/>
        </p:blipFill>
        <p:spPr>
          <a:xfrm>
            <a:off x="6254496" y="3032547"/>
            <a:ext cx="5614416" cy="28259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3" name="Google Shape;283;p24"/>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Main Code Description – test single</a:t>
            </a:r>
            <a:endParaRPr/>
          </a:p>
        </p:txBody>
      </p:sp>
      <p:sp>
        <p:nvSpPr>
          <p:cNvPr id="284" name="Google Shape;284;p24"/>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285" name="Google Shape;285;p24"/>
          <p:cNvPicPr preferRelativeResize="0"/>
          <p:nvPr>
            <p:ph idx="1" type="body"/>
          </p:nvPr>
        </p:nvPicPr>
        <p:blipFill rotWithShape="1">
          <a:blip r:embed="rId3">
            <a:alphaModFix/>
          </a:blip>
          <a:srcRect b="0" l="0" r="0" t="0"/>
          <a:stretch/>
        </p:blipFill>
        <p:spPr>
          <a:xfrm>
            <a:off x="4654296" y="1350945"/>
            <a:ext cx="7214616" cy="41286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1" name="Google Shape;291;p25"/>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Malgun Gothic"/>
              <a:buNone/>
            </a:pPr>
            <a:r>
              <a:rPr lang="en-US" sz="5100">
                <a:solidFill>
                  <a:schemeClr val="dk1"/>
                </a:solidFill>
                <a:latin typeface="Malgun Gothic"/>
                <a:ea typeface="Malgun Gothic"/>
                <a:cs typeface="Malgun Gothic"/>
                <a:sym typeface="Malgun Gothic"/>
              </a:rPr>
              <a:t>Main Code Description – test single</a:t>
            </a:r>
            <a:endParaRPr/>
          </a:p>
        </p:txBody>
      </p:sp>
      <p:sp>
        <p:nvSpPr>
          <p:cNvPr id="292" name="Google Shape;292;p25"/>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293" name="Google Shape;293;p25"/>
          <p:cNvPicPr preferRelativeResize="0"/>
          <p:nvPr>
            <p:ph idx="1" type="body"/>
          </p:nvPr>
        </p:nvPicPr>
        <p:blipFill rotWithShape="1">
          <a:blip r:embed="rId3">
            <a:alphaModFix/>
          </a:blip>
          <a:srcRect b="0" l="0" r="0" t="0"/>
          <a:stretch/>
        </p:blipFill>
        <p:spPr>
          <a:xfrm>
            <a:off x="5195175" y="640080"/>
            <a:ext cx="6132857" cy="55504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9" name="Google Shape;299;p26"/>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Font typeface="Malgun Gothic"/>
              <a:buNone/>
            </a:pPr>
            <a:r>
              <a:rPr lang="en-US" sz="2200"/>
              <a:t>RESULTS/CONCLUSION</a:t>
            </a:r>
            <a:endParaRPr sz="2200"/>
          </a:p>
        </p:txBody>
      </p:sp>
      <p:sp>
        <p:nvSpPr>
          <p:cNvPr id="300" name="Google Shape;300;p26"/>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1" name="Google Shape;301;p26"/>
          <p:cNvSpPr txBox="1"/>
          <p:nvPr>
            <p:ph idx="1" type="body"/>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Below are two graphs showing the loss and accuracy trends during the training process:</a:t>
            </a:r>
            <a:endParaRPr/>
          </a:p>
          <a:p>
            <a:pPr indent="-88900" lvl="0" marL="228600" rtl="0" algn="l">
              <a:lnSpc>
                <a:spcPct val="90000"/>
              </a:lnSpc>
              <a:spcBef>
                <a:spcPts val="1000"/>
              </a:spcBef>
              <a:spcAft>
                <a:spcPts val="0"/>
              </a:spcAft>
              <a:buClr>
                <a:schemeClr val="dk1"/>
              </a:buClr>
              <a:buSzPts val="2200"/>
              <a:buNone/>
            </a:pPr>
            <a:r>
              <a:t/>
            </a:r>
            <a:endParaRPr sz="2200"/>
          </a:p>
        </p:txBody>
      </p:sp>
      <p:pic>
        <p:nvPicPr>
          <p:cNvPr id="302" name="Google Shape;302;p26"/>
          <p:cNvPicPr preferRelativeResize="0"/>
          <p:nvPr/>
        </p:nvPicPr>
        <p:blipFill rotWithShape="1">
          <a:blip r:embed="rId3">
            <a:alphaModFix/>
          </a:blip>
          <a:srcRect b="0" l="0" r="0" t="0"/>
          <a:stretch/>
        </p:blipFill>
        <p:spPr>
          <a:xfrm>
            <a:off x="4654296" y="831475"/>
            <a:ext cx="6903720" cy="5195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8" name="Google Shape;308;p27"/>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Malgun Gothic"/>
              <a:buNone/>
            </a:pPr>
            <a:r>
              <a:rPr lang="en-US" sz="4200"/>
              <a:t>RESULTS/CONCLUSION</a:t>
            </a:r>
            <a:endParaRPr sz="4200"/>
          </a:p>
        </p:txBody>
      </p:sp>
      <p:pic>
        <p:nvPicPr>
          <p:cNvPr descr="Hand with symbols" id="309" name="Google Shape;309;p27"/>
          <p:cNvPicPr preferRelativeResize="0"/>
          <p:nvPr/>
        </p:nvPicPr>
        <p:blipFill rotWithShape="1">
          <a:blip r:embed="rId3">
            <a:alphaModFix/>
          </a:blip>
          <a:srcRect b="0" l="21416" r="35459"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310" name="Google Shape;310;p27"/>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1" name="Google Shape;311;p27"/>
          <p:cNvSpPr txBox="1"/>
          <p:nvPr>
            <p:ph idx="1" type="body"/>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During the testing phase, our model was able to recognize pretty big and wide handwritten characters. We observed that loading and resizing of the images can invalidate the images leading to subsequent misrecognition of images.</a:t>
            </a:r>
            <a:endParaRPr/>
          </a:p>
          <a:p>
            <a:pPr indent="-228600" lvl="0" marL="228600" rtl="0" algn="l">
              <a:lnSpc>
                <a:spcPct val="90000"/>
              </a:lnSpc>
              <a:spcBef>
                <a:spcPts val="1000"/>
              </a:spcBef>
              <a:spcAft>
                <a:spcPts val="0"/>
              </a:spcAft>
              <a:buClr>
                <a:schemeClr val="dk1"/>
              </a:buClr>
              <a:buSzPts val="2200"/>
              <a:buChar char="•"/>
            </a:pPr>
            <a:r>
              <a:rPr lang="en-US" sz="2200"/>
              <a:t>Some examples of images that were recognized and those that were not recognized are shown :</a:t>
            </a:r>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7" name="Google Shape;317;p28"/>
          <p:cNvSpPr txBox="1"/>
          <p:nvPr>
            <p:ph type="title"/>
          </p:nvPr>
        </p:nvSpPr>
        <p:spPr>
          <a:xfrm>
            <a:off x="638881" y="670218"/>
            <a:ext cx="10909640" cy="1065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Malgun Gothic"/>
              <a:buNone/>
            </a:pPr>
            <a:r>
              <a:rPr lang="en-US" sz="6600"/>
              <a:t>RESULTS/CONCLUSION</a:t>
            </a:r>
            <a:endParaRPr/>
          </a:p>
        </p:txBody>
      </p:sp>
      <p:sp>
        <p:nvSpPr>
          <p:cNvPr id="318" name="Google Shape;318;p28"/>
          <p:cNvSpPr/>
          <p:nvPr/>
        </p:nvSpPr>
        <p:spPr>
          <a:xfrm>
            <a:off x="3389376" y="1800088"/>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319" name="Google Shape;319;p28"/>
          <p:cNvPicPr preferRelativeResize="0"/>
          <p:nvPr/>
        </p:nvPicPr>
        <p:blipFill rotWithShape="1">
          <a:blip r:embed="rId3">
            <a:alphaModFix/>
          </a:blip>
          <a:srcRect b="0" l="0" r="0" t="0"/>
          <a:stretch/>
        </p:blipFill>
        <p:spPr>
          <a:xfrm>
            <a:off x="4973188" y="2538167"/>
            <a:ext cx="2241025" cy="3600041"/>
          </a:xfrm>
          <a:prstGeom prst="rect">
            <a:avLst/>
          </a:prstGeom>
          <a:noFill/>
          <a:ln>
            <a:noFill/>
          </a:ln>
        </p:spPr>
      </p:pic>
      <p:pic>
        <p:nvPicPr>
          <p:cNvPr id="320" name="Google Shape;320;p28"/>
          <p:cNvPicPr preferRelativeResize="0"/>
          <p:nvPr/>
        </p:nvPicPr>
        <p:blipFill rotWithShape="1">
          <a:blip r:embed="rId4">
            <a:alphaModFix/>
          </a:blip>
          <a:srcRect b="0" l="0" r="0" t="0"/>
          <a:stretch/>
        </p:blipFill>
        <p:spPr>
          <a:xfrm>
            <a:off x="8464069" y="2538166"/>
            <a:ext cx="2475027" cy="3600041"/>
          </a:xfrm>
          <a:prstGeom prst="rect">
            <a:avLst/>
          </a:prstGeom>
          <a:noFill/>
          <a:ln>
            <a:noFill/>
          </a:ln>
        </p:spPr>
      </p:pic>
      <p:pic>
        <p:nvPicPr>
          <p:cNvPr id="321" name="Google Shape;321;p28"/>
          <p:cNvPicPr preferRelativeResize="0"/>
          <p:nvPr>
            <p:ph idx="1" type="body"/>
          </p:nvPr>
        </p:nvPicPr>
        <p:blipFill rotWithShape="1">
          <a:blip r:embed="rId5">
            <a:alphaModFix/>
          </a:blip>
          <a:srcRect b="0" l="0" r="0" t="0"/>
          <a:stretch/>
        </p:blipFill>
        <p:spPr>
          <a:xfrm>
            <a:off x="1041509" y="2538167"/>
            <a:ext cx="2565028" cy="36000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f49888aace_1_0"/>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a:t>
            </a:r>
            <a:endParaRPr/>
          </a:p>
        </p:txBody>
      </p:sp>
      <p:sp>
        <p:nvSpPr>
          <p:cNvPr id="327" name="Google Shape;327;gf49888aace_1_0"/>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02" name="Google Shape;102;p3"/>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PROBLEM DEFINITION</a:t>
            </a:r>
            <a:endParaRPr sz="5400"/>
          </a:p>
        </p:txBody>
      </p:sp>
      <p:sp>
        <p:nvSpPr>
          <p:cNvPr id="103" name="Google Shape;103;p3"/>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04" name="Google Shape;104;p3"/>
          <p:cNvSpPr txBox="1"/>
          <p:nvPr>
            <p:ph idx="1" type="body"/>
          </p:nvPr>
        </p:nvSpPr>
        <p:spPr>
          <a:xfrm>
            <a:off x="572493" y="2071316"/>
            <a:ext cx="6713552" cy="41191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This handwritten character recognition project is a machine learning system that aims to recognize characters i.e. letters or numbers written by hand on a piece of paper and predict the characters.</a:t>
            </a:r>
            <a:endParaRPr sz="2200"/>
          </a:p>
        </p:txBody>
      </p:sp>
      <p:pic>
        <p:nvPicPr>
          <p:cNvPr descr="Complex maths formulae on a blackboard" id="105" name="Google Shape;105;p3"/>
          <p:cNvPicPr preferRelativeResize="0"/>
          <p:nvPr/>
        </p:nvPicPr>
        <p:blipFill rotWithShape="1">
          <a:blip r:embed="rId3">
            <a:alphaModFix/>
          </a:blip>
          <a:srcRect b="-1" l="24483" r="5285" t="0"/>
          <a:stretch/>
        </p:blipFill>
        <p:spPr>
          <a:xfrm>
            <a:off x="7675658" y="2093976"/>
            <a:ext cx="3941064" cy="4096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SOLUTION</a:t>
            </a:r>
            <a:endParaRPr sz="5400"/>
          </a:p>
        </p:txBody>
      </p:sp>
      <p:sp>
        <p:nvSpPr>
          <p:cNvPr id="112" name="Google Shape;112;p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13" name="Google Shape;113;p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The recognition of these characters was done by using a machine learning algorithm, convoluted neural network (CNN), to process the images of the handwritten characters and predict the output by passing these images through convolution layers and pooling layers.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DATASET</a:t>
            </a:r>
            <a:endParaRPr sz="5400"/>
          </a:p>
        </p:txBody>
      </p:sp>
      <p:sp>
        <p:nvSpPr>
          <p:cNvPr id="120" name="Google Shape;120;p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21" name="Google Shape;121;p5"/>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Handwritten character images from the MNIST dataset were used for training and validation of the model and then we came up with our own handwritten written character images for testing purposes.</a:t>
            </a:r>
            <a:endParaRPr/>
          </a:p>
          <a:p>
            <a:pPr indent="-228600" lvl="0" marL="228600" rtl="0" algn="l">
              <a:lnSpc>
                <a:spcPct val="90000"/>
              </a:lnSpc>
              <a:spcBef>
                <a:spcPts val="1000"/>
              </a:spcBef>
              <a:spcAft>
                <a:spcPts val="0"/>
              </a:spcAft>
              <a:buClr>
                <a:schemeClr val="dk1"/>
              </a:buClr>
              <a:buSzPts val="2200"/>
              <a:buChar char="•"/>
            </a:pPr>
            <a:r>
              <a:rPr lang="en-US" sz="2200"/>
              <a:t>Results of the above process will be included below.</a:t>
            </a:r>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Malgun Gothic"/>
              <a:buNone/>
            </a:pPr>
            <a:r>
              <a:rPr lang="en-US" sz="5400"/>
              <a:t>MODEL</a:t>
            </a:r>
            <a:endParaRPr sz="5400"/>
          </a:p>
        </p:txBody>
      </p:sp>
      <p:sp>
        <p:nvSpPr>
          <p:cNvPr id="128" name="Google Shape;128;p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29" name="Google Shape;129;p6"/>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The model is basically a convolutional neural network with three convolution layers and max pooling layers. The activation function used is ReLU and softmax. Calculation of the model’s loss is done using cross-entropy.</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gf49888aace_1_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5" name="Google Shape;135;gf49888aace_1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400"/>
              <a:buFont typeface="Malgun Gothic"/>
              <a:buNone/>
            </a:pPr>
            <a:r>
              <a:rPr lang="en-US" sz="5400"/>
              <a:t>LIBRARIES USED</a:t>
            </a:r>
            <a:endParaRPr sz="5000"/>
          </a:p>
        </p:txBody>
      </p:sp>
      <p:sp>
        <p:nvSpPr>
          <p:cNvPr id="136" name="Google Shape;136;gf49888aace_1_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7" name="Google Shape;137;gf49888aace_1_5"/>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200"/>
              <a:buChar char="•"/>
            </a:pPr>
            <a:r>
              <a:rPr lang="en-US" sz="2200"/>
              <a:t>TensorFlow</a:t>
            </a:r>
            <a:endParaRPr/>
          </a:p>
          <a:p>
            <a:pPr indent="-228600" lvl="0" marL="228600" rtl="0" algn="l">
              <a:spcBef>
                <a:spcPts val="1000"/>
              </a:spcBef>
              <a:spcAft>
                <a:spcPts val="0"/>
              </a:spcAft>
              <a:buSzPts val="2200"/>
              <a:buChar char="•"/>
            </a:pPr>
            <a:r>
              <a:rPr lang="en-US" sz="2200"/>
              <a:t>Matplotlib</a:t>
            </a:r>
            <a:endParaRPr/>
          </a:p>
          <a:p>
            <a:pPr indent="-228600" lvl="0" marL="228600" rtl="0" algn="l">
              <a:spcBef>
                <a:spcPts val="1000"/>
              </a:spcBef>
              <a:spcAft>
                <a:spcPts val="0"/>
              </a:spcAft>
              <a:buSzPts val="2200"/>
              <a:buChar char="•"/>
            </a:pPr>
            <a:r>
              <a:rPr lang="en-US" sz="2200"/>
              <a:t>Keras</a:t>
            </a:r>
            <a:endParaRPr/>
          </a:p>
          <a:p>
            <a:pPr indent="-228600" lvl="0" marL="228600" rtl="0" algn="l">
              <a:spcBef>
                <a:spcPts val="1000"/>
              </a:spcBef>
              <a:spcAft>
                <a:spcPts val="0"/>
              </a:spcAft>
              <a:buSzPts val="2200"/>
              <a:buChar char="•"/>
            </a:pPr>
            <a:r>
              <a:rPr lang="en-US" sz="2200"/>
              <a:t>Numpy</a:t>
            </a:r>
            <a:endParaRPr/>
          </a:p>
          <a:p>
            <a:pPr indent="-228600" lvl="0" marL="228600" rtl="0" algn="l">
              <a:spcBef>
                <a:spcPts val="1000"/>
              </a:spcBef>
              <a:spcAft>
                <a:spcPts val="0"/>
              </a:spcAft>
              <a:buSzPts val="2200"/>
              <a:buChar char="•"/>
            </a:pPr>
            <a:r>
              <a:rPr lang="en-US" sz="2200"/>
              <a:t>Sklearn</a:t>
            </a:r>
            <a:endParaRPr/>
          </a:p>
          <a:p>
            <a:pPr indent="-228600" lvl="0" marL="228600" rtl="0" algn="l">
              <a:spcBef>
                <a:spcPts val="1000"/>
              </a:spcBef>
              <a:spcAft>
                <a:spcPts val="0"/>
              </a:spcAft>
              <a:buSzPts val="2200"/>
              <a:buChar char="•"/>
            </a:pPr>
            <a:r>
              <a:rPr lang="en-US" sz="2200"/>
              <a:t>openCV</a:t>
            </a:r>
            <a:endParaRPr/>
          </a:p>
          <a:p>
            <a:pPr indent="-88900" lvl="0" marL="228600" rtl="0" algn="l">
              <a:spcBef>
                <a:spcPts val="1000"/>
              </a:spcBef>
              <a:spcAft>
                <a:spcPts val="0"/>
              </a:spcAft>
              <a:buClr>
                <a:schemeClr val="dk1"/>
              </a:buClr>
              <a:buSzPts val="2200"/>
              <a:buFont typeface="Arial"/>
              <a:buNone/>
            </a:pPr>
            <a:r>
              <a:t/>
            </a:r>
            <a:endParaRPr sz="2200"/>
          </a:p>
          <a:p>
            <a:pPr indent="0" lvl="0" marL="228600" rtl="0" algn="l">
              <a:spcBef>
                <a:spcPts val="1000"/>
              </a:spcBef>
              <a:spcAft>
                <a:spcPts val="0"/>
              </a:spcAft>
              <a:buNone/>
            </a:pPr>
            <a:r>
              <a:t/>
            </a:r>
            <a:endParaRPr sz="2200"/>
          </a:p>
          <a:p>
            <a:pPr indent="0" lvl="0" marL="228600" rtl="0" algn="l">
              <a:spcBef>
                <a:spcPts val="100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43" name="Google Shape;143;p8"/>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Malgun Gothic"/>
              <a:buNone/>
            </a:pPr>
            <a:r>
              <a:rPr lang="en-US" sz="5000"/>
              <a:t>Train Code Description</a:t>
            </a:r>
            <a:endParaRPr sz="5000"/>
          </a:p>
        </p:txBody>
      </p:sp>
      <p:sp>
        <p:nvSpPr>
          <p:cNvPr id="144" name="Google Shape;144;p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45" name="Google Shape;145;p8"/>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t>1. load dataset</a:t>
            </a:r>
            <a:endParaRPr/>
          </a:p>
          <a:p>
            <a:pPr indent="0" lvl="0" marL="0" rtl="0" algn="l">
              <a:lnSpc>
                <a:spcPct val="90000"/>
              </a:lnSpc>
              <a:spcBef>
                <a:spcPts val="1000"/>
              </a:spcBef>
              <a:spcAft>
                <a:spcPts val="0"/>
              </a:spcAft>
              <a:buClr>
                <a:schemeClr val="dk1"/>
              </a:buClr>
              <a:buSzPts val="2200"/>
              <a:buNone/>
            </a:pPr>
            <a:r>
              <a:rPr lang="en-US" sz="2200"/>
              <a:t>2. normalize</a:t>
            </a:r>
            <a:endParaRPr/>
          </a:p>
          <a:p>
            <a:pPr indent="0" lvl="0" marL="0" rtl="0" algn="l">
              <a:lnSpc>
                <a:spcPct val="90000"/>
              </a:lnSpc>
              <a:spcBef>
                <a:spcPts val="1000"/>
              </a:spcBef>
              <a:spcAft>
                <a:spcPts val="0"/>
              </a:spcAft>
              <a:buClr>
                <a:schemeClr val="dk1"/>
              </a:buClr>
              <a:buSzPts val="2200"/>
              <a:buNone/>
            </a:pPr>
            <a:r>
              <a:rPr lang="en-US" sz="2200"/>
              <a:t>3. set model</a:t>
            </a:r>
            <a:endParaRPr/>
          </a:p>
          <a:p>
            <a:pPr indent="0" lvl="0" marL="0" rtl="0" algn="l">
              <a:lnSpc>
                <a:spcPct val="90000"/>
              </a:lnSpc>
              <a:spcBef>
                <a:spcPts val="1000"/>
              </a:spcBef>
              <a:spcAft>
                <a:spcPts val="0"/>
              </a:spcAft>
              <a:buClr>
                <a:schemeClr val="dk1"/>
              </a:buClr>
              <a:buSzPts val="2200"/>
              <a:buNone/>
            </a:pPr>
            <a:r>
              <a:rPr lang="en-US" sz="2200"/>
              <a:t>4. diagnostics</a:t>
            </a:r>
            <a:endParaRPr/>
          </a:p>
          <a:p>
            <a:pPr indent="0" lvl="0" marL="0" rtl="0" algn="l">
              <a:lnSpc>
                <a:spcPct val="90000"/>
              </a:lnSpc>
              <a:spcBef>
                <a:spcPts val="1000"/>
              </a:spcBef>
              <a:spcAft>
                <a:spcPts val="0"/>
              </a:spcAft>
              <a:buClr>
                <a:schemeClr val="dk1"/>
              </a:buClr>
              <a:buSzPts val="2200"/>
              <a:buNone/>
            </a:pPr>
            <a:r>
              <a:rPr lang="en-US" sz="2200"/>
              <a:t>5. performance</a:t>
            </a:r>
            <a:endParaRPr/>
          </a:p>
          <a:p>
            <a:pPr indent="0" lvl="0" marL="0" rtl="0" algn="l">
              <a:lnSpc>
                <a:spcPct val="90000"/>
              </a:lnSpc>
              <a:spcBef>
                <a:spcPts val="1000"/>
              </a:spcBef>
              <a:spcAft>
                <a:spcPts val="0"/>
              </a:spcAft>
              <a:buClr>
                <a:schemeClr val="dk1"/>
              </a:buClr>
              <a:buSzPts val="2200"/>
              <a:buNone/>
            </a:pPr>
            <a:r>
              <a:rPr lang="en-US" sz="2200"/>
              <a:t>6. train</a:t>
            </a:r>
            <a:endParaRPr/>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51" name="Google Shape;151;p9"/>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Malgun Gothic"/>
              <a:buNone/>
            </a:pPr>
            <a:r>
              <a:rPr lang="en-US" sz="3400"/>
              <a:t>Train Code Description - load dataset</a:t>
            </a:r>
            <a:endParaRPr sz="3400"/>
          </a:p>
        </p:txBody>
      </p:sp>
      <p:sp>
        <p:nvSpPr>
          <p:cNvPr id="152" name="Google Shape;152;p9"/>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53" name="Google Shape;153;p9"/>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Char char="•"/>
            </a:pPr>
            <a:r>
              <a:rPr b="0" i="0" lang="en-US" sz="2200">
                <a:latin typeface="Roboto"/>
                <a:ea typeface="Roboto"/>
                <a:cs typeface="Roboto"/>
                <a:sym typeface="Roboto"/>
              </a:rPr>
              <a:t>LOAD THE EMNIST DATASET</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RESHAPE DATASET TO HAVE ONLY ONE CHANNEL</a:t>
            </a:r>
            <a:endParaRPr/>
          </a:p>
          <a:p>
            <a:pPr indent="-228600" lvl="0" marL="228600" rtl="0" algn="l">
              <a:lnSpc>
                <a:spcPct val="90000"/>
              </a:lnSpc>
              <a:spcBef>
                <a:spcPts val="1000"/>
              </a:spcBef>
              <a:spcAft>
                <a:spcPts val="0"/>
              </a:spcAft>
              <a:buClr>
                <a:schemeClr val="dk1"/>
              </a:buClr>
              <a:buSzPts val="2200"/>
              <a:buFont typeface="Arial"/>
              <a:buChar char="•"/>
            </a:pPr>
            <a:r>
              <a:rPr b="0" i="0" lang="en-US" sz="2200">
                <a:latin typeface="Roboto"/>
                <a:ea typeface="Roboto"/>
                <a:cs typeface="Roboto"/>
                <a:sym typeface="Roboto"/>
              </a:rPr>
              <a:t>ONE HOT ENCODE</a:t>
            </a:r>
            <a:endParaRPr/>
          </a:p>
          <a:p>
            <a:pPr indent="-88900" lvl="0" marL="228600" rtl="0" algn="l">
              <a:lnSpc>
                <a:spcPct val="90000"/>
              </a:lnSpc>
              <a:spcBef>
                <a:spcPts val="1000"/>
              </a:spcBef>
              <a:spcAft>
                <a:spcPts val="0"/>
              </a:spcAft>
              <a:buClr>
                <a:schemeClr val="dk1"/>
              </a:buClr>
              <a:buSzPts val="2200"/>
              <a:buNone/>
            </a:pPr>
            <a:r>
              <a:t/>
            </a:r>
            <a:endParaRPr sz="2200"/>
          </a:p>
        </p:txBody>
      </p:sp>
      <p:pic>
        <p:nvPicPr>
          <p:cNvPr id="154" name="Google Shape;154;p9"/>
          <p:cNvPicPr preferRelativeResize="0"/>
          <p:nvPr/>
        </p:nvPicPr>
        <p:blipFill rotWithShape="1">
          <a:blip r:embed="rId3">
            <a:alphaModFix/>
          </a:blip>
          <a:srcRect b="0" l="0" r="0" t="0"/>
          <a:stretch/>
        </p:blipFill>
        <p:spPr>
          <a:xfrm>
            <a:off x="6099048" y="2089793"/>
            <a:ext cx="5458968" cy="26784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2022-07-25T18:55:24Z</dcterms:created>
  <dc:creator>지원 박</dc:creator>
</cp:coreProperties>
</file>