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6d3b4321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6d3b4321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e4736ff9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e4736ff9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compare models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6d3b4321d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6d3b4321d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e4736ff96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e4736ff96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choose a best model &amp; why &amp; improve our model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6d3b4321d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6d3b4321d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6d3b4321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6d3b4321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6d3b4321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6d3b4321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6d3b4321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6d3b4321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모르는 용어 정도로만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d3b4321d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6d3b4321d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6d3b4321d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6d3b4321d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mention shortly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6d3b4321d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6d3b4321d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mention shortly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6d3b4321d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6d3b4321d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mention shortly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4736ff96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e4736ff96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mention shortly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redwankarimsony/heart-disease-data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Machine_learning" TargetMode="External"/><Relationship Id="rId4" Type="http://schemas.openxmlformats.org/officeDocument/2006/relationships/hyperlink" Target="https://en.wikipedia.org/wiki/Regression_(machine_learning)" TargetMode="External"/><Relationship Id="rId5" Type="http://schemas.openxmlformats.org/officeDocument/2006/relationships/hyperlink" Target="https://en.wikipedia.org/wiki/Classification_(machine_learning)" TargetMode="External"/><Relationship Id="rId6" Type="http://schemas.openxmlformats.org/officeDocument/2006/relationships/hyperlink" Target="https://en.wikipedia.org/wiki/Ensemble_learning" TargetMode="External"/><Relationship Id="rId7" Type="http://schemas.openxmlformats.org/officeDocument/2006/relationships/hyperlink" Target="https://en.wikipedia.org/wiki/Decision_tree_learning" TargetMode="External"/><Relationship Id="rId8" Type="http://schemas.openxmlformats.org/officeDocument/2006/relationships/hyperlink" Target="https://en.wikipedia.org/wiki/Random_fores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46150" y="1795975"/>
            <a:ext cx="565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Heart Disease Prediction</a:t>
            </a:r>
            <a:endParaRPr b="1" sz="2600"/>
          </a:p>
        </p:txBody>
      </p:sp>
      <p:sp>
        <p:nvSpPr>
          <p:cNvPr id="55" name="Google Shape;55;p13"/>
          <p:cNvSpPr txBox="1"/>
          <p:nvPr/>
        </p:nvSpPr>
        <p:spPr>
          <a:xfrm>
            <a:off x="1462650" y="2380975"/>
            <a:ext cx="621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Team 5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Jieun Lee, Heesun Park, Bosun Kwak, Mercy Kamau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6. Result</a:t>
            </a:r>
            <a:endParaRPr b="1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table below shows the results of the different models. Based on the accuracy the best model to use is MLP that had an accuracy of 81.8%  otherwise based on sensitivity the best model was SVC which had sensitivity of 87.8%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50" y="2312350"/>
            <a:ext cx="7599501" cy="18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7</a:t>
            </a:r>
            <a:r>
              <a:rPr b="1" lang="en-GB"/>
              <a:t>. Limitations</a:t>
            </a:r>
            <a:endParaRPr b="1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4"/>
                </a:solidFill>
              </a:rPr>
              <a:t>The dataset was not extensive enough as it only contains 920 rows and 14 columns </a:t>
            </a:r>
            <a:endParaRPr>
              <a:solidFill>
                <a:srgbClr val="20212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4"/>
                </a:solidFill>
              </a:rPr>
              <a:t>the model will not be able to cover other heart diseases as it is geared to only detecting one heart disease.</a:t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8. Conclusion &amp; future works </a:t>
            </a:r>
            <a:endParaRPr b="1"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Conclusion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Logistic regression and MLP were the best  models to use respectively based on their accuracy score which were 85% and 80%.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Future works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Some of the future work to include in this project is to train the different models on more complex data and a larger dataset. Implement this solution on a more complex model than can predict more than one heart disease.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2253750" y="1879050"/>
            <a:ext cx="4636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/>
              <a:t>Any Question?</a:t>
            </a:r>
            <a:endParaRPr b="1"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/>
              <a:t>Thanks</a:t>
            </a:r>
            <a:endParaRPr b="1" sz="3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/>
              <a:t>Introduction 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Background</a:t>
            </a:r>
            <a:endParaRPr b="1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GB" sz="1700">
                <a:solidFill>
                  <a:schemeClr val="dk1"/>
                </a:solidFill>
              </a:rPr>
              <a:t>Doctors can make different diagnoses of the same patient's disease.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GB" sz="1700">
                <a:solidFill>
                  <a:schemeClr val="dk1"/>
                </a:solidFill>
              </a:rPr>
              <a:t>The predictive model can objectively judge diseases.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The Need for Research</a:t>
            </a:r>
            <a:endParaRPr b="1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GB" sz="1700">
                <a:solidFill>
                  <a:schemeClr val="dk1"/>
                </a:solidFill>
              </a:rPr>
              <a:t>To improve the accuracy of medical diagnosis and prescription.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GB" sz="1700">
                <a:solidFill>
                  <a:schemeClr val="dk1"/>
                </a:solidFill>
              </a:rPr>
              <a:t>To effectively use the healthcare decision system in terms of reliability.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GB" sz="1700">
                <a:solidFill>
                  <a:schemeClr val="dk1"/>
                </a:solidFill>
              </a:rPr>
              <a:t>To save on time and cost.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2. Goal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Early detection of heart disease and prevent mortality among patients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Diagnosis by comparing and analyzing with existing data based on the patient’s clinical information and test information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Assist healthcare professionals and physicians using data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Time and cost efficiency can be increased by minimizing unnecessary inspection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2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3. </a:t>
            </a:r>
            <a:r>
              <a:rPr b="1" lang="en-GB"/>
              <a:t>Data set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41925"/>
            <a:ext cx="8520600" cy="4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UCI Heart Disease Data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 sz="1400">
                <a:solidFill>
                  <a:schemeClr val="dk1"/>
                </a:solidFill>
              </a:rPr>
              <a:t>: Heart Disease Data Set from UCI data repository (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https://www.kaggle.com/datasets/redwankarimsony/heart-disease-data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0" t="11150"/>
          <a:stretch/>
        </p:blipFill>
        <p:spPr>
          <a:xfrm>
            <a:off x="368200" y="2193250"/>
            <a:ext cx="2244517" cy="28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200" y="1416885"/>
            <a:ext cx="5652400" cy="83138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391500" y="2631450"/>
            <a:ext cx="6242400" cy="23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⬝ cp : 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chest pain type [typical angina, atypical angina, non-anginal, asymptomatic]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⬝ trestbps : 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resting blood pressure (resting blood pressure (in mm Hg on admission to the hospital))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⬝ chol : 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serum cholesterol in mg/dl</a:t>
            </a:r>
            <a:r>
              <a:rPr lang="en-GB" sz="1200"/>
              <a:t>⬝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⬝ fbs : 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if fasting blood sugar &gt; 120 mg/dl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⬝  restecg : 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resting electrocardiographic results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- Values: [normal, stt abnormality, lv hypertrophy]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⬝ thalach : 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maximum heart rate achieved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⬝ exang : 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exercise-induced angina (True/ False)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⬝ oldpeak : 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ST depression induced by exercise relative to rest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⬝ slope : 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the slope of the peak exercise ST segment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⬝  ca : 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number of major vessels (0-3) colored by fluoroscopy</a:t>
            </a:r>
            <a:endParaRPr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⬝  thal : 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[normal; fixed defect; reversible defect]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4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4. Data Preprocessing</a:t>
            </a:r>
            <a:endParaRPr b="1"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68374" l="0" r="0" t="0"/>
          <a:stretch/>
        </p:blipFill>
        <p:spPr>
          <a:xfrm>
            <a:off x="389125" y="720575"/>
            <a:ext cx="5829774" cy="8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25" y="1535275"/>
            <a:ext cx="5829774" cy="1846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5">
            <a:alphaModFix/>
          </a:blip>
          <a:srcRect b="77897" l="0" r="2771" t="0"/>
          <a:stretch/>
        </p:blipFill>
        <p:spPr>
          <a:xfrm>
            <a:off x="389125" y="3742600"/>
            <a:ext cx="6204749" cy="322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7"/>
          <p:cNvGrpSpPr/>
          <p:nvPr/>
        </p:nvGrpSpPr>
        <p:grpSpPr>
          <a:xfrm>
            <a:off x="6218900" y="736575"/>
            <a:ext cx="187075" cy="782700"/>
            <a:chOff x="6218900" y="828550"/>
            <a:chExt cx="187075" cy="782700"/>
          </a:xfrm>
        </p:grpSpPr>
        <p:sp>
          <p:nvSpPr>
            <p:cNvPr id="86" name="Google Shape;86;p17"/>
            <p:cNvSpPr/>
            <p:nvPr/>
          </p:nvSpPr>
          <p:spPr>
            <a:xfrm>
              <a:off x="6264675" y="895600"/>
              <a:ext cx="141300" cy="6591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6218900" y="828550"/>
              <a:ext cx="141300" cy="7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7"/>
          <p:cNvSpPr txBox="1"/>
          <p:nvPr/>
        </p:nvSpPr>
        <p:spPr>
          <a:xfrm>
            <a:off x="6462300" y="834675"/>
            <a:ext cx="25866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like OneHotEncoding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type change: Object → Binary(integer)</a:t>
            </a:r>
            <a:endParaRPr sz="900"/>
          </a:p>
        </p:txBody>
      </p:sp>
      <p:grpSp>
        <p:nvGrpSpPr>
          <p:cNvPr id="89" name="Google Shape;89;p17"/>
          <p:cNvGrpSpPr/>
          <p:nvPr/>
        </p:nvGrpSpPr>
        <p:grpSpPr>
          <a:xfrm>
            <a:off x="6218900" y="1535265"/>
            <a:ext cx="187075" cy="1846468"/>
            <a:chOff x="6218900" y="828550"/>
            <a:chExt cx="187075" cy="782700"/>
          </a:xfrm>
        </p:grpSpPr>
        <p:sp>
          <p:nvSpPr>
            <p:cNvPr id="90" name="Google Shape;90;p17"/>
            <p:cNvSpPr/>
            <p:nvPr/>
          </p:nvSpPr>
          <p:spPr>
            <a:xfrm>
              <a:off x="6264675" y="862587"/>
              <a:ext cx="141300" cy="724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6218900" y="828550"/>
              <a:ext cx="141300" cy="7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7"/>
          <p:cNvSpPr txBox="1"/>
          <p:nvPr/>
        </p:nvSpPr>
        <p:spPr>
          <a:xfrm>
            <a:off x="6462300" y="2174125"/>
            <a:ext cx="25866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Drop Columns</a:t>
            </a:r>
            <a:endParaRPr b="1" sz="12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-GB" sz="900"/>
              <a:t>cannot convert to integer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-GB" sz="900"/>
              <a:t>not necessarily necessary</a:t>
            </a:r>
            <a:endParaRPr sz="900"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b="0" l="0" r="0" t="31633"/>
          <a:stretch/>
        </p:blipFill>
        <p:spPr>
          <a:xfrm>
            <a:off x="389125" y="4111151"/>
            <a:ext cx="6381624" cy="9969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47625" y="3417150"/>
            <a:ext cx="308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Final Dataset for making model</a:t>
            </a:r>
            <a:endParaRPr b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5. Model</a:t>
            </a:r>
            <a:endParaRPr b="1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061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en-GB" sz="2221">
                <a:solidFill>
                  <a:schemeClr val="dk1"/>
                </a:solidFill>
              </a:rPr>
              <a:t>MLP(Multi-layer Perceptron)</a:t>
            </a:r>
            <a:endParaRPr b="1" sz="2221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02124"/>
                </a:solidFill>
              </a:rPr>
              <a:t>Multilayer perceptron (MLP) is a forward artificial neural network with multiple layers of perceptrons.</a:t>
            </a:r>
            <a:endParaRPr sz="2000">
              <a:solidFill>
                <a:srgbClr val="202124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02124"/>
                </a:solidFill>
              </a:rPr>
              <a:t>It consists of an input layer, a hidden layer, and an output layer. Each layer processes the input through the activation function</a:t>
            </a:r>
            <a:endParaRPr sz="2000">
              <a:solidFill>
                <a:srgbClr val="202124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79">
              <a:solidFill>
                <a:srgbClr val="202124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1">
                <a:solidFill>
                  <a:srgbClr val="202124"/>
                </a:solidFill>
              </a:rPr>
              <a:t>* What is a perceptron?</a:t>
            </a:r>
            <a:endParaRPr sz="1551">
              <a:solidFill>
                <a:srgbClr val="202124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1">
              <a:solidFill>
                <a:srgbClr val="202124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1">
                <a:solidFill>
                  <a:srgbClr val="202124"/>
                </a:solidFill>
              </a:rPr>
              <a:t>The sum of all products multiplied by the weight and the input value is judged by the activation function,</a:t>
            </a:r>
            <a:endParaRPr sz="1551">
              <a:solidFill>
                <a:srgbClr val="202124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1">
                <a:solidFill>
                  <a:srgbClr val="202124"/>
                </a:solidFill>
              </a:rPr>
              <a:t>If the value is greater than the threshold (usually 0), the neuron (or internal function) is activated and outputs 1 as the result.</a:t>
            </a:r>
            <a:endParaRPr sz="1551">
              <a:solidFill>
                <a:srgbClr val="202124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889"/>
              <a:buFont typeface="Arial"/>
              <a:buNone/>
            </a:pPr>
            <a:r>
              <a:rPr lang="en-GB" sz="1551">
                <a:solidFill>
                  <a:srgbClr val="202124"/>
                </a:solidFill>
              </a:rPr>
              <a:t>This determines the value to be 0 or 1. The resulting value is called the output value</a:t>
            </a:r>
            <a:endParaRPr sz="1551">
              <a:solidFill>
                <a:srgbClr val="202124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36">
              <a:solidFill>
                <a:srgbClr val="20212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1"/>
          </a:p>
          <a:p>
            <a:pPr indent="-30617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en-GB" sz="2221">
                <a:solidFill>
                  <a:schemeClr val="dk1"/>
                </a:solidFill>
              </a:rPr>
              <a:t>Extra tree classifier </a:t>
            </a:r>
            <a:endParaRPr b="1" sz="2221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02124"/>
                </a:solidFill>
              </a:rPr>
              <a:t>Extra tree classifier is a variant of the random forest model.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02124"/>
                </a:solidFill>
              </a:rPr>
              <a:t>Extra trees increase randomness by randomly splitting each candidate feature of the forest tree.</a:t>
            </a:r>
            <a:endParaRPr sz="2000">
              <a:solidFill>
                <a:srgbClr val="202124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51"/>
              <a:t>* What is a random forest?</a:t>
            </a:r>
            <a:endParaRPr sz="1551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1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289"/>
              <a:buFont typeface="Arial"/>
              <a:buNone/>
            </a:pPr>
            <a:r>
              <a:t/>
            </a:r>
            <a:endParaRPr sz="1130"/>
          </a:p>
          <a:p>
            <a:pPr indent="0" lvl="0" marL="0" rtl="0" algn="l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78"/>
              <a:t>Random Forest ensembles multiple decision trees using boosted samples and random candidate features. </a:t>
            </a:r>
            <a:endParaRPr sz="1678"/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78">
                <a:solidFill>
                  <a:srgbClr val="202124"/>
                </a:solidFill>
              </a:rPr>
              <a:t>This avoids overfitting the training data and the generalization performance of the model is always higher than that of a single tree.</a:t>
            </a:r>
            <a:endParaRPr sz="1779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5. Model</a:t>
            </a:r>
            <a:endParaRPr b="1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GB">
                <a:solidFill>
                  <a:schemeClr val="dk1"/>
                </a:solidFill>
              </a:rPr>
              <a:t>CART(Classification and Regression Tree)</a:t>
            </a:r>
            <a:endParaRPr b="1" sz="1032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32">
                <a:solidFill>
                  <a:schemeClr val="dk1"/>
                </a:solidFill>
              </a:rPr>
              <a:t>Create a decision tree by starting with the entire dataset and splitting subsets of the dataset using all predictor variables to iteratively create two child nodes.</a:t>
            </a:r>
            <a:endParaRPr sz="133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32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GB">
                <a:solidFill>
                  <a:schemeClr val="dk1"/>
                </a:solidFill>
              </a:rPr>
              <a:t>SVC(</a:t>
            </a: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</a:rPr>
              <a:t>Support Vector Classification</a:t>
            </a:r>
            <a:r>
              <a:rPr b="1" lang="en-GB">
                <a:solidFill>
                  <a:schemeClr val="dk1"/>
                </a:solidFill>
              </a:rPr>
              <a:t>)</a:t>
            </a:r>
            <a:endParaRPr b="1">
              <a:solidFill>
                <a:schemeClr val="dk1"/>
              </a:solidFill>
            </a:endParaRPr>
          </a:p>
          <a:p>
            <a:pPr indent="0" lvl="0" marL="457200" marR="381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22">
                <a:solidFill>
                  <a:srgbClr val="202124"/>
                </a:solidFill>
              </a:rPr>
              <a:t>SVM is a supervised machine learning model used for classification. A support vector machine (SVM) is a model with constraints added to the perceptron-based model to find the most stable decision boundary.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5. Model</a:t>
            </a:r>
            <a:endParaRPr b="1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GB">
                <a:solidFill>
                  <a:schemeClr val="dk1"/>
                </a:solidFill>
              </a:rPr>
              <a:t>GBM(Gradient Boosting Machine) 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Gradient boosting is a 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technique used in 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regression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classification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tasks, among others.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It gives a prediction model in the form of an 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ensemble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of weak prediction models, which are typically 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decision trees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When a decision tree is the weak learner, the resulting algorithm is called gradient-boosted trees;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it usually outperforms 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random forest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22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5. Model (code)</a:t>
            </a:r>
            <a:endParaRPr b="1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75" y="792825"/>
            <a:ext cx="3705749" cy="418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