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91" r:id="rId6"/>
    <p:sldId id="292" r:id="rId7"/>
    <p:sldId id="289" r:id="rId8"/>
    <p:sldId id="263" r:id="rId9"/>
    <p:sldId id="262" r:id="rId10"/>
    <p:sldId id="273" r:id="rId11"/>
    <p:sldId id="264" r:id="rId12"/>
    <p:sldId id="266" r:id="rId13"/>
    <p:sldId id="274" r:id="rId14"/>
    <p:sldId id="276" r:id="rId15"/>
    <p:sldId id="267" r:id="rId16"/>
    <p:sldId id="278" r:id="rId17"/>
    <p:sldId id="268" r:id="rId18"/>
    <p:sldId id="280" r:id="rId19"/>
    <p:sldId id="279" r:id="rId20"/>
    <p:sldId id="282" r:id="rId21"/>
    <p:sldId id="283" r:id="rId22"/>
    <p:sldId id="284" r:id="rId23"/>
    <p:sldId id="285" r:id="rId24"/>
    <p:sldId id="288" r:id="rId25"/>
    <p:sldId id="286" r:id="rId26"/>
    <p:sldId id="271" r:id="rId27"/>
    <p:sldId id="295" r:id="rId28"/>
    <p:sldId id="296" r:id="rId29"/>
    <p:sldId id="293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EAB1BEC-6CB0-1446-9920-97A7EB6C1A8F}">
          <p14:sldIdLst>
            <p14:sldId id="256"/>
            <p14:sldId id="257"/>
            <p14:sldId id="258"/>
            <p14:sldId id="259"/>
            <p14:sldId id="291"/>
            <p14:sldId id="292"/>
          </p14:sldIdLst>
        </p14:section>
        <p14:section name="Полный факторный эксперимент" id="{A60BE382-5544-FA44-8A85-CF049C5F1B27}">
          <p14:sldIdLst>
            <p14:sldId id="289"/>
            <p14:sldId id="263"/>
            <p14:sldId id="262"/>
            <p14:sldId id="273"/>
            <p14:sldId id="264"/>
          </p14:sldIdLst>
        </p14:section>
        <p14:section name="Дробные факторные план" id="{DEF157DC-9D8F-714E-8306-9B0851D1CA1F}">
          <p14:sldIdLst>
            <p14:sldId id="266"/>
            <p14:sldId id="274"/>
            <p14:sldId id="276"/>
            <p14:sldId id="267"/>
            <p14:sldId id="278"/>
            <p14:sldId id="268"/>
            <p14:sldId id="280"/>
            <p14:sldId id="279"/>
            <p14:sldId id="282"/>
          </p14:sldIdLst>
        </p14:section>
        <p14:section name="Метод Плакетта–Бермана" id="{7AAA43C4-0CBD-2C49-8539-A465C96CA3B3}">
          <p14:sldIdLst>
            <p14:sldId id="283"/>
            <p14:sldId id="284"/>
            <p14:sldId id="285"/>
            <p14:sldId id="288"/>
            <p14:sldId id="286"/>
          </p14:sldIdLst>
        </p14:section>
        <p14:section name="Дополнительно" id="{4B549303-98C4-614C-A5FD-D5B978D0D48E}">
          <p14:sldIdLst>
            <p14:sldId id="271"/>
            <p14:sldId id="295"/>
            <p14:sldId id="296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76132"/>
  </p:normalViewPr>
  <p:slideViewPr>
    <p:cSldViewPr snapToGrid="0">
      <p:cViewPr varScale="1">
        <p:scale>
          <a:sx n="95" d="100"/>
          <a:sy n="95" d="100"/>
        </p:scale>
        <p:origin x="14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5" d="100"/>
        <a:sy n="10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FEE8F-E3E4-4EC5-A4B1-EDCC5456BA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BE31B-CB8D-494C-9A4A-A1128FA3C5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</a:t>
          </a:r>
          <a:r>
            <a:rPr lang="ru-RU"/>
            <a:t>Слияние</a:t>
          </a:r>
          <a:r>
            <a:rPr lang="en-US"/>
            <a:t>” </a:t>
          </a:r>
          <a:r>
            <a:rPr lang="ru-RU"/>
            <a:t>параметров при низком разрешении</a:t>
          </a:r>
          <a:endParaRPr lang="en-US"/>
        </a:p>
      </dgm:t>
    </dgm:pt>
    <dgm:pt modelId="{601B2BB2-15EA-4161-A194-822C445E79F7}" type="parTrans" cxnId="{1FAFAB14-A604-49D3-8FC1-8416E5FFBEE1}">
      <dgm:prSet/>
      <dgm:spPr/>
      <dgm:t>
        <a:bodyPr/>
        <a:lstStyle/>
        <a:p>
          <a:endParaRPr lang="en-US"/>
        </a:p>
      </dgm:t>
    </dgm:pt>
    <dgm:pt modelId="{0E23A681-6303-463B-9BEF-C55A8E89A266}" type="sibTrans" cxnId="{1FAFAB14-A604-49D3-8FC1-8416E5FFBEE1}">
      <dgm:prSet/>
      <dgm:spPr/>
      <dgm:t>
        <a:bodyPr/>
        <a:lstStyle/>
        <a:p>
          <a:endParaRPr lang="en-US"/>
        </a:p>
      </dgm:t>
    </dgm:pt>
    <dgm:pt modelId="{4EC1D071-3267-44E9-8438-CAF0475F87C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Необходимость предварительной аналитики</a:t>
          </a:r>
          <a:endParaRPr lang="en-US"/>
        </a:p>
      </dgm:t>
    </dgm:pt>
    <dgm:pt modelId="{B212EAC6-DDDF-45B4-AAE0-BCE378C4E750}" type="parTrans" cxnId="{EEEF6252-AC80-4952-BC40-9F39BF61A29C}">
      <dgm:prSet/>
      <dgm:spPr/>
      <dgm:t>
        <a:bodyPr/>
        <a:lstStyle/>
        <a:p>
          <a:endParaRPr lang="en-US"/>
        </a:p>
      </dgm:t>
    </dgm:pt>
    <dgm:pt modelId="{8F4F7A6B-A69B-45E7-8B2C-DE099E61054B}" type="sibTrans" cxnId="{EEEF6252-AC80-4952-BC40-9F39BF61A29C}">
      <dgm:prSet/>
      <dgm:spPr/>
      <dgm:t>
        <a:bodyPr/>
        <a:lstStyle/>
        <a:p>
          <a:endParaRPr lang="en-US"/>
        </a:p>
      </dgm:t>
    </dgm:pt>
    <dgm:pt modelId="{BF924138-34C6-4803-BEF6-422D1E1A467B}" type="pres">
      <dgm:prSet presAssocID="{9C0FEE8F-E3E4-4EC5-A4B1-EDCC5456BAD0}" presName="root" presStyleCnt="0">
        <dgm:presLayoutVars>
          <dgm:dir/>
          <dgm:resizeHandles val="exact"/>
        </dgm:presLayoutVars>
      </dgm:prSet>
      <dgm:spPr/>
    </dgm:pt>
    <dgm:pt modelId="{967C2A54-2375-498E-BF5F-0437A32191EE}" type="pres">
      <dgm:prSet presAssocID="{6F4BE31B-CB8D-494C-9A4A-A1128FA3C551}" presName="compNode" presStyleCnt="0"/>
      <dgm:spPr/>
    </dgm:pt>
    <dgm:pt modelId="{1208DAFE-EE9E-4746-B265-3CCBA55F8AEC}" type="pres">
      <dgm:prSet presAssocID="{6F4BE31B-CB8D-494C-9A4A-A1128FA3C551}" presName="bgRect" presStyleLbl="bgShp" presStyleIdx="0" presStyleCnt="2"/>
      <dgm:spPr/>
    </dgm:pt>
    <dgm:pt modelId="{2A78E3B4-9E18-47CB-917D-B9C2F33AC614}" type="pres">
      <dgm:prSet presAssocID="{6F4BE31B-CB8D-494C-9A4A-A1128FA3C5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6F67BD3A-24D6-43BD-967A-01D69573FFA4}" type="pres">
      <dgm:prSet presAssocID="{6F4BE31B-CB8D-494C-9A4A-A1128FA3C551}" presName="spaceRect" presStyleCnt="0"/>
      <dgm:spPr/>
    </dgm:pt>
    <dgm:pt modelId="{3777EB75-B2DF-4DC1-91B8-5F3C3F623CCE}" type="pres">
      <dgm:prSet presAssocID="{6F4BE31B-CB8D-494C-9A4A-A1128FA3C551}" presName="parTx" presStyleLbl="revTx" presStyleIdx="0" presStyleCnt="2">
        <dgm:presLayoutVars>
          <dgm:chMax val="0"/>
          <dgm:chPref val="0"/>
        </dgm:presLayoutVars>
      </dgm:prSet>
      <dgm:spPr/>
    </dgm:pt>
    <dgm:pt modelId="{FD5C604A-4C72-4BD8-A1DF-B7632DD8BF79}" type="pres">
      <dgm:prSet presAssocID="{0E23A681-6303-463B-9BEF-C55A8E89A266}" presName="sibTrans" presStyleCnt="0"/>
      <dgm:spPr/>
    </dgm:pt>
    <dgm:pt modelId="{FFBE7152-CF7C-4310-9541-38356B1B774E}" type="pres">
      <dgm:prSet presAssocID="{4EC1D071-3267-44E9-8438-CAF0475F87CC}" presName="compNode" presStyleCnt="0"/>
      <dgm:spPr/>
    </dgm:pt>
    <dgm:pt modelId="{E34D03E1-6B86-4FB9-92D5-2C05DF7AE968}" type="pres">
      <dgm:prSet presAssocID="{4EC1D071-3267-44E9-8438-CAF0475F87CC}" presName="bgRect" presStyleLbl="bgShp" presStyleIdx="1" presStyleCnt="2"/>
      <dgm:spPr/>
    </dgm:pt>
    <dgm:pt modelId="{2A7BA540-DFD4-49A5-B156-1A7A8B9D82C8}" type="pres">
      <dgm:prSet presAssocID="{4EC1D071-3267-44E9-8438-CAF0475F87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D59D384-FDE1-4F06-A095-AD995B848223}" type="pres">
      <dgm:prSet presAssocID="{4EC1D071-3267-44E9-8438-CAF0475F87CC}" presName="spaceRect" presStyleCnt="0"/>
      <dgm:spPr/>
    </dgm:pt>
    <dgm:pt modelId="{AA2DBCF5-BACA-49A7-B6B3-6D1D2B34CFB8}" type="pres">
      <dgm:prSet presAssocID="{4EC1D071-3267-44E9-8438-CAF0475F87C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1EF0D0E-9D42-44CE-9ACD-127D8B2BFB19}" type="presOf" srcId="{6F4BE31B-CB8D-494C-9A4A-A1128FA3C551}" destId="{3777EB75-B2DF-4DC1-91B8-5F3C3F623CCE}" srcOrd="0" destOrd="0" presId="urn:microsoft.com/office/officeart/2018/2/layout/IconVerticalSolidList"/>
    <dgm:cxn modelId="{1FAFAB14-A604-49D3-8FC1-8416E5FFBEE1}" srcId="{9C0FEE8F-E3E4-4EC5-A4B1-EDCC5456BAD0}" destId="{6F4BE31B-CB8D-494C-9A4A-A1128FA3C551}" srcOrd="0" destOrd="0" parTransId="{601B2BB2-15EA-4161-A194-822C445E79F7}" sibTransId="{0E23A681-6303-463B-9BEF-C55A8E89A266}"/>
    <dgm:cxn modelId="{EEEF6252-AC80-4952-BC40-9F39BF61A29C}" srcId="{9C0FEE8F-E3E4-4EC5-A4B1-EDCC5456BAD0}" destId="{4EC1D071-3267-44E9-8438-CAF0475F87CC}" srcOrd="1" destOrd="0" parTransId="{B212EAC6-DDDF-45B4-AAE0-BCE378C4E750}" sibTransId="{8F4F7A6B-A69B-45E7-8B2C-DE099E61054B}"/>
    <dgm:cxn modelId="{5500C662-9CBC-4779-AFD2-6D50BA1D4DEC}" type="presOf" srcId="{9C0FEE8F-E3E4-4EC5-A4B1-EDCC5456BAD0}" destId="{BF924138-34C6-4803-BEF6-422D1E1A467B}" srcOrd="0" destOrd="0" presId="urn:microsoft.com/office/officeart/2018/2/layout/IconVerticalSolidList"/>
    <dgm:cxn modelId="{678B9D72-1CE9-463D-B195-71FB5EEEAFC8}" type="presOf" srcId="{4EC1D071-3267-44E9-8438-CAF0475F87CC}" destId="{AA2DBCF5-BACA-49A7-B6B3-6D1D2B34CFB8}" srcOrd="0" destOrd="0" presId="urn:microsoft.com/office/officeart/2018/2/layout/IconVerticalSolidList"/>
    <dgm:cxn modelId="{3A82F0C1-B821-490B-9E82-7F6D7500EAAD}" type="presParOf" srcId="{BF924138-34C6-4803-BEF6-422D1E1A467B}" destId="{967C2A54-2375-498E-BF5F-0437A32191EE}" srcOrd="0" destOrd="0" presId="urn:microsoft.com/office/officeart/2018/2/layout/IconVerticalSolidList"/>
    <dgm:cxn modelId="{54010BB0-FBA9-4925-9C33-20AABB73D670}" type="presParOf" srcId="{967C2A54-2375-498E-BF5F-0437A32191EE}" destId="{1208DAFE-EE9E-4746-B265-3CCBA55F8AEC}" srcOrd="0" destOrd="0" presId="urn:microsoft.com/office/officeart/2018/2/layout/IconVerticalSolidList"/>
    <dgm:cxn modelId="{8097A13F-F007-420B-A1C2-8510CFC73BD3}" type="presParOf" srcId="{967C2A54-2375-498E-BF5F-0437A32191EE}" destId="{2A78E3B4-9E18-47CB-917D-B9C2F33AC614}" srcOrd="1" destOrd="0" presId="urn:microsoft.com/office/officeart/2018/2/layout/IconVerticalSolidList"/>
    <dgm:cxn modelId="{71559FEA-4954-40AC-844F-0642423CED7D}" type="presParOf" srcId="{967C2A54-2375-498E-BF5F-0437A32191EE}" destId="{6F67BD3A-24D6-43BD-967A-01D69573FFA4}" srcOrd="2" destOrd="0" presId="urn:microsoft.com/office/officeart/2018/2/layout/IconVerticalSolidList"/>
    <dgm:cxn modelId="{987808BF-2E86-46DB-9DF6-E2FD98A80B33}" type="presParOf" srcId="{967C2A54-2375-498E-BF5F-0437A32191EE}" destId="{3777EB75-B2DF-4DC1-91B8-5F3C3F623CCE}" srcOrd="3" destOrd="0" presId="urn:microsoft.com/office/officeart/2018/2/layout/IconVerticalSolidList"/>
    <dgm:cxn modelId="{3A17DA3B-C983-4887-A2B7-797BC44E9475}" type="presParOf" srcId="{BF924138-34C6-4803-BEF6-422D1E1A467B}" destId="{FD5C604A-4C72-4BD8-A1DF-B7632DD8BF79}" srcOrd="1" destOrd="0" presId="urn:microsoft.com/office/officeart/2018/2/layout/IconVerticalSolidList"/>
    <dgm:cxn modelId="{5A889008-805A-45A7-B486-CB78905306D1}" type="presParOf" srcId="{BF924138-34C6-4803-BEF6-422D1E1A467B}" destId="{FFBE7152-CF7C-4310-9541-38356B1B774E}" srcOrd="2" destOrd="0" presId="urn:microsoft.com/office/officeart/2018/2/layout/IconVerticalSolidList"/>
    <dgm:cxn modelId="{22A69B85-6538-41B8-9CB1-5E9D4DF9E9C2}" type="presParOf" srcId="{FFBE7152-CF7C-4310-9541-38356B1B774E}" destId="{E34D03E1-6B86-4FB9-92D5-2C05DF7AE968}" srcOrd="0" destOrd="0" presId="urn:microsoft.com/office/officeart/2018/2/layout/IconVerticalSolidList"/>
    <dgm:cxn modelId="{8F52BF54-6D06-4DC3-B0C1-F204D35EAE21}" type="presParOf" srcId="{FFBE7152-CF7C-4310-9541-38356B1B774E}" destId="{2A7BA540-DFD4-49A5-B156-1A7A8B9D82C8}" srcOrd="1" destOrd="0" presId="urn:microsoft.com/office/officeart/2018/2/layout/IconVerticalSolidList"/>
    <dgm:cxn modelId="{B417697E-9784-4492-9B4C-72BAA3701428}" type="presParOf" srcId="{FFBE7152-CF7C-4310-9541-38356B1B774E}" destId="{1D59D384-FDE1-4F06-A095-AD995B848223}" srcOrd="2" destOrd="0" presId="urn:microsoft.com/office/officeart/2018/2/layout/IconVerticalSolidList"/>
    <dgm:cxn modelId="{6D49F238-CB5A-4581-ADE9-439B9C95C02C}" type="presParOf" srcId="{FFBE7152-CF7C-4310-9541-38356B1B774E}" destId="{AA2DBCF5-BACA-49A7-B6B3-6D1D2B34CF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85F657-9B4A-46EB-8970-58C22EA04B1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F961F-21C4-482C-B515-3D4A23C842F7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Меньшее число экспериментов по сравнению с ПФЭ</a:t>
          </a:r>
          <a:endParaRPr lang="en-US"/>
        </a:p>
      </dgm:t>
    </dgm:pt>
    <dgm:pt modelId="{B0A9D5D1-10DC-4CAC-97FF-005C18F26219}" type="parTrans" cxnId="{C3B8FC5F-4CD9-4642-9DC5-EDA321BC61AB}">
      <dgm:prSet/>
      <dgm:spPr/>
      <dgm:t>
        <a:bodyPr/>
        <a:lstStyle/>
        <a:p>
          <a:endParaRPr lang="en-US"/>
        </a:p>
      </dgm:t>
    </dgm:pt>
    <dgm:pt modelId="{5376E012-FB0F-43BE-9F3A-5BEF7846ACF3}" type="sibTrans" cxnId="{C3B8FC5F-4CD9-4642-9DC5-EDA321BC61AB}">
      <dgm:prSet/>
      <dgm:spPr/>
      <dgm:t>
        <a:bodyPr/>
        <a:lstStyle/>
        <a:p>
          <a:endParaRPr lang="en-US"/>
        </a:p>
      </dgm:t>
    </dgm:pt>
    <dgm:pt modelId="{EA0022A2-988D-4822-AB5D-B37FA18164F1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Количество экспериментов не растет экспоненциально</a:t>
          </a:r>
          <a:endParaRPr lang="en-US"/>
        </a:p>
      </dgm:t>
    </dgm:pt>
    <dgm:pt modelId="{2284BF2E-34B2-4E93-8A79-D8FF7ECE671E}" type="parTrans" cxnId="{9722B693-2679-4CD7-A44C-03AFD5086D3E}">
      <dgm:prSet/>
      <dgm:spPr/>
      <dgm:t>
        <a:bodyPr/>
        <a:lstStyle/>
        <a:p>
          <a:endParaRPr lang="en-US"/>
        </a:p>
      </dgm:t>
    </dgm:pt>
    <dgm:pt modelId="{806D46C7-D1A8-4FFD-B26A-2C8AB7628F20}" type="sibTrans" cxnId="{9722B693-2679-4CD7-A44C-03AFD5086D3E}">
      <dgm:prSet/>
      <dgm:spPr/>
      <dgm:t>
        <a:bodyPr/>
        <a:lstStyle/>
        <a:p>
          <a:endParaRPr lang="en-US"/>
        </a:p>
      </dgm:t>
    </dgm:pt>
    <dgm:pt modelId="{00D1F8F8-3078-435D-8AC6-02AD71CD6CD0}" type="pres">
      <dgm:prSet presAssocID="{A985F657-9B4A-46EB-8970-58C22EA04B17}" presName="root" presStyleCnt="0">
        <dgm:presLayoutVars>
          <dgm:dir/>
          <dgm:resizeHandles val="exact"/>
        </dgm:presLayoutVars>
      </dgm:prSet>
      <dgm:spPr/>
    </dgm:pt>
    <dgm:pt modelId="{488AE889-761C-4D3D-88F9-B9FC1D5FAADC}" type="pres">
      <dgm:prSet presAssocID="{C4DF961F-21C4-482C-B515-3D4A23C842F7}" presName="compNode" presStyleCnt="0"/>
      <dgm:spPr/>
    </dgm:pt>
    <dgm:pt modelId="{91848887-3928-4D4C-8DAB-9A5DB640A040}" type="pres">
      <dgm:prSet presAssocID="{C4DF961F-21C4-482C-B515-3D4A23C842F7}" presName="bgRect" presStyleLbl="bgShp" presStyleIdx="0" presStyleCnt="2"/>
      <dgm:spPr/>
    </dgm:pt>
    <dgm:pt modelId="{9C231663-4D77-4DD4-ABB8-F3B53CDE3851}" type="pres">
      <dgm:prSet presAssocID="{C4DF961F-21C4-482C-B515-3D4A23C842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Колба"/>
        </a:ext>
      </dgm:extLst>
    </dgm:pt>
    <dgm:pt modelId="{B3E253B6-4AEE-4466-8144-FE704D0E24E8}" type="pres">
      <dgm:prSet presAssocID="{C4DF961F-21C4-482C-B515-3D4A23C842F7}" presName="spaceRect" presStyleCnt="0"/>
      <dgm:spPr/>
    </dgm:pt>
    <dgm:pt modelId="{16041E40-C654-4AD6-A033-08A380840C46}" type="pres">
      <dgm:prSet presAssocID="{C4DF961F-21C4-482C-B515-3D4A23C842F7}" presName="parTx" presStyleLbl="revTx" presStyleIdx="0" presStyleCnt="2">
        <dgm:presLayoutVars>
          <dgm:chMax val="0"/>
          <dgm:chPref val="0"/>
        </dgm:presLayoutVars>
      </dgm:prSet>
      <dgm:spPr/>
    </dgm:pt>
    <dgm:pt modelId="{EC553CFE-ACCE-41C3-B820-F82C029A3B47}" type="pres">
      <dgm:prSet presAssocID="{5376E012-FB0F-43BE-9F3A-5BEF7846ACF3}" presName="sibTrans" presStyleCnt="0"/>
      <dgm:spPr/>
    </dgm:pt>
    <dgm:pt modelId="{DCB9E3B5-D465-487E-9682-46C1C140719F}" type="pres">
      <dgm:prSet presAssocID="{EA0022A2-988D-4822-AB5D-B37FA18164F1}" presName="compNode" presStyleCnt="0"/>
      <dgm:spPr/>
    </dgm:pt>
    <dgm:pt modelId="{2A43BD85-36D9-4AC1-9D8D-0A217B23E2F4}" type="pres">
      <dgm:prSet presAssocID="{EA0022A2-988D-4822-AB5D-B37FA18164F1}" presName="bgRect" presStyleLbl="bgShp" presStyleIdx="1" presStyleCnt="2"/>
      <dgm:spPr/>
    </dgm:pt>
    <dgm:pt modelId="{C813C4B1-3275-452A-B6F5-B7CEFEA45E9F}" type="pres">
      <dgm:prSet presAssocID="{EA0022A2-988D-4822-AB5D-B37FA18164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ензурка"/>
        </a:ext>
      </dgm:extLst>
    </dgm:pt>
    <dgm:pt modelId="{80DC5D2F-C693-46B4-AA03-B906A1D3D558}" type="pres">
      <dgm:prSet presAssocID="{EA0022A2-988D-4822-AB5D-B37FA18164F1}" presName="spaceRect" presStyleCnt="0"/>
      <dgm:spPr/>
    </dgm:pt>
    <dgm:pt modelId="{61691250-BAE7-47CD-8B51-ABBA6BEAFBD8}" type="pres">
      <dgm:prSet presAssocID="{EA0022A2-988D-4822-AB5D-B37FA18164F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B8FC5F-4CD9-4642-9DC5-EDA321BC61AB}" srcId="{A985F657-9B4A-46EB-8970-58C22EA04B17}" destId="{C4DF961F-21C4-482C-B515-3D4A23C842F7}" srcOrd="0" destOrd="0" parTransId="{B0A9D5D1-10DC-4CAC-97FF-005C18F26219}" sibTransId="{5376E012-FB0F-43BE-9F3A-5BEF7846ACF3}"/>
    <dgm:cxn modelId="{958AC262-9C31-7248-AB44-940A0E6727C7}" type="presOf" srcId="{A985F657-9B4A-46EB-8970-58C22EA04B17}" destId="{00D1F8F8-3078-435D-8AC6-02AD71CD6CD0}" srcOrd="0" destOrd="0" presId="urn:microsoft.com/office/officeart/2018/2/layout/IconVerticalSolidList"/>
    <dgm:cxn modelId="{9722B693-2679-4CD7-A44C-03AFD5086D3E}" srcId="{A985F657-9B4A-46EB-8970-58C22EA04B17}" destId="{EA0022A2-988D-4822-AB5D-B37FA18164F1}" srcOrd="1" destOrd="0" parTransId="{2284BF2E-34B2-4E93-8A79-D8FF7ECE671E}" sibTransId="{806D46C7-D1A8-4FFD-B26A-2C8AB7628F20}"/>
    <dgm:cxn modelId="{C72AB699-24C7-8E47-A0FA-E3853F50B2F0}" type="presOf" srcId="{C4DF961F-21C4-482C-B515-3D4A23C842F7}" destId="{16041E40-C654-4AD6-A033-08A380840C46}" srcOrd="0" destOrd="0" presId="urn:microsoft.com/office/officeart/2018/2/layout/IconVerticalSolidList"/>
    <dgm:cxn modelId="{767F0ED3-B49B-4A47-8DD5-5B692716572E}" type="presOf" srcId="{EA0022A2-988D-4822-AB5D-B37FA18164F1}" destId="{61691250-BAE7-47CD-8B51-ABBA6BEAFBD8}" srcOrd="0" destOrd="0" presId="urn:microsoft.com/office/officeart/2018/2/layout/IconVerticalSolidList"/>
    <dgm:cxn modelId="{7D4DA08F-9120-E046-AC4B-6A6FE057336F}" type="presParOf" srcId="{00D1F8F8-3078-435D-8AC6-02AD71CD6CD0}" destId="{488AE889-761C-4D3D-88F9-B9FC1D5FAADC}" srcOrd="0" destOrd="0" presId="urn:microsoft.com/office/officeart/2018/2/layout/IconVerticalSolidList"/>
    <dgm:cxn modelId="{33F176B6-3395-C14C-BDB8-D2205A27DF3E}" type="presParOf" srcId="{488AE889-761C-4D3D-88F9-B9FC1D5FAADC}" destId="{91848887-3928-4D4C-8DAB-9A5DB640A040}" srcOrd="0" destOrd="0" presId="urn:microsoft.com/office/officeart/2018/2/layout/IconVerticalSolidList"/>
    <dgm:cxn modelId="{95A36F78-94C9-874A-9903-CC54FEDA0E61}" type="presParOf" srcId="{488AE889-761C-4D3D-88F9-B9FC1D5FAADC}" destId="{9C231663-4D77-4DD4-ABB8-F3B53CDE3851}" srcOrd="1" destOrd="0" presId="urn:microsoft.com/office/officeart/2018/2/layout/IconVerticalSolidList"/>
    <dgm:cxn modelId="{BB8D31BD-9244-8C4D-95DF-D859160A8250}" type="presParOf" srcId="{488AE889-761C-4D3D-88F9-B9FC1D5FAADC}" destId="{B3E253B6-4AEE-4466-8144-FE704D0E24E8}" srcOrd="2" destOrd="0" presId="urn:microsoft.com/office/officeart/2018/2/layout/IconVerticalSolidList"/>
    <dgm:cxn modelId="{C5727AA9-0ADF-694A-9597-D95047A67A60}" type="presParOf" srcId="{488AE889-761C-4D3D-88F9-B9FC1D5FAADC}" destId="{16041E40-C654-4AD6-A033-08A380840C46}" srcOrd="3" destOrd="0" presId="urn:microsoft.com/office/officeart/2018/2/layout/IconVerticalSolidList"/>
    <dgm:cxn modelId="{5E122BFF-9A56-9048-A1FD-315BD30368CC}" type="presParOf" srcId="{00D1F8F8-3078-435D-8AC6-02AD71CD6CD0}" destId="{EC553CFE-ACCE-41C3-B820-F82C029A3B47}" srcOrd="1" destOrd="0" presId="urn:microsoft.com/office/officeart/2018/2/layout/IconVerticalSolidList"/>
    <dgm:cxn modelId="{023CDBA7-96B5-264D-9269-109E0623FA9D}" type="presParOf" srcId="{00D1F8F8-3078-435D-8AC6-02AD71CD6CD0}" destId="{DCB9E3B5-D465-487E-9682-46C1C140719F}" srcOrd="2" destOrd="0" presId="urn:microsoft.com/office/officeart/2018/2/layout/IconVerticalSolidList"/>
    <dgm:cxn modelId="{CA6033F7-BEC3-A340-902A-2126978C1BD2}" type="presParOf" srcId="{DCB9E3B5-D465-487E-9682-46C1C140719F}" destId="{2A43BD85-36D9-4AC1-9D8D-0A217B23E2F4}" srcOrd="0" destOrd="0" presId="urn:microsoft.com/office/officeart/2018/2/layout/IconVerticalSolidList"/>
    <dgm:cxn modelId="{5F2F889F-0F0E-1341-A70A-253C0BB333AE}" type="presParOf" srcId="{DCB9E3B5-D465-487E-9682-46C1C140719F}" destId="{C813C4B1-3275-452A-B6F5-B7CEFEA45E9F}" srcOrd="1" destOrd="0" presId="urn:microsoft.com/office/officeart/2018/2/layout/IconVerticalSolidList"/>
    <dgm:cxn modelId="{A49AA937-7ACB-0E41-B963-3804A2AABA26}" type="presParOf" srcId="{DCB9E3B5-D465-487E-9682-46C1C140719F}" destId="{80DC5D2F-C693-46B4-AA03-B906A1D3D558}" srcOrd="2" destOrd="0" presId="urn:microsoft.com/office/officeart/2018/2/layout/IconVerticalSolidList"/>
    <dgm:cxn modelId="{41B01523-AC3F-9944-A1D7-1788E15427FD}" type="presParOf" srcId="{DCB9E3B5-D465-487E-9682-46C1C140719F}" destId="{61691250-BAE7-47CD-8B51-ABBA6BEAFB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8DAFE-EE9E-4746-B265-3CCBA55F8AEC}">
      <dsp:nvSpPr>
        <dsp:cNvPr id="0" name=""/>
        <dsp:cNvSpPr/>
      </dsp:nvSpPr>
      <dsp:spPr>
        <a:xfrm>
          <a:off x="0" y="598745"/>
          <a:ext cx="5183188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E3B4-9E18-47CB-917D-B9C2F33AC614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7EB75-B2DF-4DC1-91B8-5F3C3F623CCE}">
      <dsp:nvSpPr>
        <dsp:cNvPr id="0" name=""/>
        <dsp:cNvSpPr/>
      </dsp:nvSpPr>
      <dsp:spPr>
        <a:xfrm>
          <a:off x="1276709" y="598745"/>
          <a:ext cx="3906478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“</a:t>
          </a:r>
          <a:r>
            <a:rPr lang="ru-RU" sz="2300" kern="1200"/>
            <a:t>Слияние</a:t>
          </a:r>
          <a:r>
            <a:rPr lang="en-US" sz="2300" kern="1200"/>
            <a:t>” </a:t>
          </a:r>
          <a:r>
            <a:rPr lang="ru-RU" sz="2300" kern="1200"/>
            <a:t>параметров при низком разрешении</a:t>
          </a:r>
          <a:endParaRPr lang="en-US" sz="2300" kern="1200"/>
        </a:p>
      </dsp:txBody>
      <dsp:txXfrm>
        <a:off x="1276709" y="598745"/>
        <a:ext cx="3906478" cy="1105376"/>
      </dsp:txXfrm>
    </dsp:sp>
    <dsp:sp modelId="{E34D03E1-6B86-4FB9-92D5-2C05DF7AE968}">
      <dsp:nvSpPr>
        <dsp:cNvPr id="0" name=""/>
        <dsp:cNvSpPr/>
      </dsp:nvSpPr>
      <dsp:spPr>
        <a:xfrm>
          <a:off x="0" y="1980466"/>
          <a:ext cx="5183188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BA540-DFD4-49A5-B156-1A7A8B9D82C8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DBCF5-BACA-49A7-B6B3-6D1D2B34CFB8}">
      <dsp:nvSpPr>
        <dsp:cNvPr id="0" name=""/>
        <dsp:cNvSpPr/>
      </dsp:nvSpPr>
      <dsp:spPr>
        <a:xfrm>
          <a:off x="1276709" y="1980466"/>
          <a:ext cx="3906478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Необходимость предварительной аналитики</a:t>
          </a:r>
          <a:endParaRPr lang="en-US" sz="2300" kern="1200"/>
        </a:p>
      </dsp:txBody>
      <dsp:txXfrm>
        <a:off x="1276709" y="1980466"/>
        <a:ext cx="3906478" cy="1105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48887-3928-4D4C-8DAB-9A5DB640A040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31663-4D77-4DD4-ABB8-F3B53CDE3851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1E40-C654-4AD6-A033-08A380840C46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Меньшее число экспериментов по сравнению с ПФЭ</a:t>
          </a:r>
          <a:endParaRPr lang="en-US" sz="2100" kern="1200"/>
        </a:p>
      </dsp:txBody>
      <dsp:txXfrm>
        <a:off x="1276709" y="598745"/>
        <a:ext cx="3881077" cy="1105376"/>
      </dsp:txXfrm>
    </dsp:sp>
    <dsp:sp modelId="{2A43BD85-36D9-4AC1-9D8D-0A217B23E2F4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3C4B1-3275-452A-B6F5-B7CEFEA45E9F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91250-BAE7-47CD-8B51-ABBA6BEAFBD8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/>
            <a:t>Количество экспериментов не растет экспоненциально</a:t>
          </a:r>
          <a:endParaRPr lang="en-US" sz="2100" kern="1200"/>
        </a:p>
      </dsp:txBody>
      <dsp:txXfrm>
        <a:off x="1276709" y="1980466"/>
        <a:ext cx="3881077" cy="110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64D73-E72F-9A4A-80A4-92F6EC9BF96D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7A927-1F7B-454C-BE40-E73081D3C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27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моем докладе мы рассмотрим важность планирования экспериментов, их роль в решении задач, различные виды планов экспериментов и области их применения. Следует отметить, что в рамках данной презентации мы не будем затрагивать статистические методы анализа результатов и подобные аспекты.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27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контексте планирования экспериментов обычно верхние и нижние значения обозначаются как +1 и -1, или, для краткости, как + и -. В данном случае, знак + или - в соответствующем столбце указывает на верхнее или нижнее значение параметра, связанного с этим столбцом.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92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Подводя итоги полного факторного эксперимента, можно выделить его преимущества и недостатки.</a:t>
            </a:r>
          </a:p>
          <a:p>
            <a:endParaRPr lang="ru-RU" dirty="0"/>
          </a:p>
          <a:p>
            <a:r>
              <a:rPr lang="ru-RU" dirty="0"/>
              <a:t>Преимущества включают в себя простоту составления плана эксперимента, удобство для создания математических моделей и избыточность измерений, которая снижает влияние ошибок отдельных измерений.</a:t>
            </a:r>
          </a:p>
          <a:p>
            <a:endParaRPr lang="ru-RU" dirty="0"/>
          </a:p>
          <a:p>
            <a:r>
              <a:rPr lang="ru-RU" dirty="0"/>
              <a:t>Однако существует существенный недостаток - необходимость проведения большого числа опытов. При добавлении нового параметра количество опытов растет экспоненциально, что может быть затратным и время затратным </a:t>
            </a:r>
            <a:r>
              <a:rPr lang="ru-RU" dirty="0" err="1"/>
              <a:t>процессом,в</a:t>
            </a:r>
            <a:r>
              <a:rPr lang="ru-RU" dirty="0"/>
              <a:t> зависимости от особенностей процесса.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7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оговаривалось ранее, недостатком полного факторного эксперимента является большое число требуемых экспериментов, растущих экспоненциально.</a:t>
            </a:r>
          </a:p>
          <a:p>
            <a:endParaRPr lang="ru-RU" dirty="0"/>
          </a:p>
          <a:p>
            <a:r>
              <a:rPr lang="ru-RU" dirty="0"/>
              <a:t>Для решения этой проблемы были придуманы дробные факторные планы позволяющие уменьшить число требуемых экспериментов.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674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Суть дробных реплик факторного эксперимента заключается в выборе определенного подмножества комбинаций факторов из матрицы полного факторного эксперимента. Этот выбор осуществляется с учетом принципа разреженности воздействия, то есть учитываются только те комбинации, которые действительно содержат важную информацию о системе. Дробные реплики позволяют избежать избыточных опытов, которые не приносят новых данных о исследуемом процессе.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51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Принцип "Разреженности воздействия" (</a:t>
            </a:r>
            <a:r>
              <a:rPr lang="en" dirty="0"/>
              <a:t>Sparsity-of-effects) </a:t>
            </a:r>
            <a:r>
              <a:rPr lang="ru-RU" dirty="0"/>
              <a:t>подразумевает, что во многих системах лишь немногие факторы имеют существенное влияние на явление, в то время как остальные факторы играют менее значимую роль. Этот принцип подчеркивает важность выделения ключевых факторов и игнорирования менее важных для более простого анализа и принятия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66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рассмотрим основные причины использования дробных планов вместо полного факторного эксперимента: это сокращение затрат на эксперименты и возможность получить больше информации о системе при том же числе экспериментов.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54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На слайде представлена 1/4 реплика факторного эксперимента. Для </a:t>
                </a:r>
                <a:r>
                  <a:rPr lang="ru-RU" b="1" dirty="0"/>
                  <a:t>5</a:t>
                </a:r>
                <a:r>
                  <a:rPr lang="ru-RU" dirty="0"/>
                  <a:t> параметров потребовалось бы провести </a:t>
                </a:r>
                <a:r>
                  <a:rPr lang="ru-RU" b="1" dirty="0"/>
                  <a:t>32</a:t>
                </a:r>
                <a:r>
                  <a:rPr lang="ru-RU" dirty="0"/>
                  <a:t> эксперимента, но было проведено только </a:t>
                </a:r>
                <a:r>
                  <a:rPr lang="ru-RU" b="1" dirty="0"/>
                  <a:t>8</a:t>
                </a:r>
                <a:r>
                  <a:rPr lang="ru-RU" dirty="0"/>
                  <a:t>, что в </a:t>
                </a:r>
                <a:r>
                  <a:rPr lang="ru-RU" b="1" dirty="0"/>
                  <a:t>4</a:t>
                </a:r>
                <a:r>
                  <a:rPr lang="ru-RU" dirty="0"/>
                  <a:t> раза меньше. Такие планы обозначают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5−3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Здесь</a:t>
                </a:r>
                <a:r>
                  <a:rPr lang="en-US" dirty="0"/>
                  <a:t> D </a:t>
                </a:r>
                <a:r>
                  <a:rPr lang="ru-RU" dirty="0"/>
                  <a:t>и </a:t>
                </a:r>
                <a:r>
                  <a:rPr lang="en-US" dirty="0"/>
                  <a:t>E </a:t>
                </a:r>
                <a:r>
                  <a:rPr lang="ru-RU" dirty="0"/>
                  <a:t>такие же независимые параметры, просто мы варьируем их значения в зависимости от </a:t>
                </a:r>
                <a:r>
                  <a:rPr lang="en-US" dirty="0"/>
                  <a:t>AB </a:t>
                </a:r>
                <a:r>
                  <a:rPr lang="ru-RU" dirty="0"/>
                  <a:t>и</a:t>
                </a:r>
                <a:r>
                  <a:rPr lang="en-US" dirty="0"/>
                  <a:t> AC</a:t>
                </a:r>
                <a:r>
                  <a:rPr lang="ru-RU" dirty="0"/>
                  <a:t> соответственно. Иными словами создаем для них </a:t>
                </a:r>
                <a:r>
                  <a:rPr lang="ru-RU" b="1" dirty="0"/>
                  <a:t>псевдоним</a:t>
                </a:r>
                <a:r>
                  <a:rPr lang="ru-RU" dirty="0"/>
                  <a:t> (</a:t>
                </a:r>
                <a:r>
                  <a:rPr lang="en-US" dirty="0"/>
                  <a:t>alias).</a:t>
                </a:r>
                <a:endParaRPr lang="ru-RU" dirty="0"/>
              </a:p>
              <a:p>
                <a:r>
                  <a:rPr lang="ru-RU" dirty="0"/>
                  <a:t>Псевдоним – просто другое название для того же параметра.</a:t>
                </a:r>
              </a:p>
              <a:p>
                <a:endParaRPr lang="ru-RU" dirty="0"/>
              </a:p>
              <a:p>
                <a:r>
                  <a:rPr lang="ru-RU" dirty="0"/>
                  <a:t>Псевдонимы иногда называют генераторами т.к они говорят как получить соответствующие значение </a:t>
                </a:r>
              </a:p>
              <a:p>
                <a:endParaRPr lang="ru-RU" dirty="0"/>
              </a:p>
              <a:p>
                <a:r>
                  <a:rPr lang="ru-RU" dirty="0"/>
                  <a:t>Однако </a:t>
                </a:r>
                <a:r>
                  <a:rPr lang="ru-RU" b="1" dirty="0"/>
                  <a:t>обратной</a:t>
                </a:r>
                <a:r>
                  <a:rPr lang="ru-RU" dirty="0"/>
                  <a:t> стороной использования псевдонимов является слияние совместных эффектов </a:t>
                </a:r>
                <a:r>
                  <a:rPr lang="en-US" dirty="0"/>
                  <a:t>AB </a:t>
                </a:r>
                <a:r>
                  <a:rPr lang="ru-RU" dirty="0"/>
                  <a:t>и независимого параметра </a:t>
                </a:r>
                <a:r>
                  <a:rPr lang="en-US" dirty="0"/>
                  <a:t>D</a:t>
                </a:r>
                <a:r>
                  <a:rPr lang="en" dirty="0"/>
                  <a:t>. </a:t>
                </a:r>
                <a:r>
                  <a:rPr lang="ru-RU" dirty="0"/>
                  <a:t>Поэтому логичнее всего, для больших систем, давать псевдонимы факторам используя переменные между которыми мы не ожидаем увидеть сильного взаимодействия, чтобы не спутать взаимодействие переменных и этого фактора.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dirty="0"/>
                  <a:t>На слайде представлена 1/4 реплика факторного эксперимента. Для </a:t>
                </a:r>
                <a:r>
                  <a:rPr lang="ru-RU" b="1" dirty="0"/>
                  <a:t>5</a:t>
                </a:r>
                <a:r>
                  <a:rPr lang="ru-RU" dirty="0"/>
                  <a:t> параметров потребовалось бы провести </a:t>
                </a:r>
                <a:r>
                  <a:rPr lang="ru-RU" b="1" dirty="0"/>
                  <a:t>32</a:t>
                </a:r>
                <a:r>
                  <a:rPr lang="ru-RU" dirty="0"/>
                  <a:t> эксперимента, но было проведено только </a:t>
                </a:r>
                <a:r>
                  <a:rPr lang="ru-RU" b="1" dirty="0"/>
                  <a:t>8</a:t>
                </a:r>
                <a:r>
                  <a:rPr lang="ru-RU" dirty="0"/>
                  <a:t>, что в </a:t>
                </a:r>
                <a:r>
                  <a:rPr lang="ru-RU" b="1" dirty="0"/>
                  <a:t>4</a:t>
                </a:r>
                <a:r>
                  <a:rPr lang="ru-RU" dirty="0"/>
                  <a:t> раза меньше. Такие планы обозначают как </a:t>
                </a:r>
                <a:r>
                  <a:rPr lang="ru-RU" i="0" dirty="0">
                    <a:latin typeface="Cambria Math" panose="02040503050406030204" pitchFamily="18" charset="0"/>
                  </a:rPr>
                  <a:t>2^(5−3).</a:t>
                </a:r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Здесь</a:t>
                </a:r>
                <a:r>
                  <a:rPr lang="en-US" dirty="0"/>
                  <a:t> D </a:t>
                </a:r>
                <a:r>
                  <a:rPr lang="ru-RU" dirty="0"/>
                  <a:t>и </a:t>
                </a:r>
                <a:r>
                  <a:rPr lang="en-US" dirty="0"/>
                  <a:t>E </a:t>
                </a:r>
                <a:r>
                  <a:rPr lang="ru-RU" dirty="0"/>
                  <a:t>такие же независимые параметры, просто мы варьируем их значения в зависимости от </a:t>
                </a:r>
                <a:r>
                  <a:rPr lang="en-US" dirty="0"/>
                  <a:t>AB </a:t>
                </a:r>
                <a:r>
                  <a:rPr lang="ru-RU" dirty="0"/>
                  <a:t>и</a:t>
                </a:r>
                <a:r>
                  <a:rPr lang="en-US" dirty="0"/>
                  <a:t> AC</a:t>
                </a:r>
                <a:r>
                  <a:rPr lang="ru-RU" dirty="0"/>
                  <a:t> соответственно. Иными словами создаем для них </a:t>
                </a:r>
                <a:r>
                  <a:rPr lang="ru-RU" b="1" dirty="0"/>
                  <a:t>псевдоним</a:t>
                </a:r>
                <a:r>
                  <a:rPr lang="ru-RU" dirty="0"/>
                  <a:t> (</a:t>
                </a:r>
                <a:r>
                  <a:rPr lang="en-US" dirty="0"/>
                  <a:t>alias).</a:t>
                </a:r>
                <a:endParaRPr lang="ru-RU" dirty="0"/>
              </a:p>
              <a:p>
                <a:r>
                  <a:rPr lang="ru-RU" dirty="0"/>
                  <a:t>Псевдоним – просто другое название для того же параметра.</a:t>
                </a:r>
              </a:p>
              <a:p>
                <a:endParaRPr lang="ru-RU" dirty="0"/>
              </a:p>
              <a:p>
                <a:r>
                  <a:rPr lang="ru-RU" dirty="0"/>
                  <a:t>Псевдонимы иногда называют генераторами т.к они говорят как получить соответствующие значение </a:t>
                </a:r>
              </a:p>
              <a:p>
                <a:endParaRPr lang="ru-RU" dirty="0"/>
              </a:p>
              <a:p>
                <a:r>
                  <a:rPr lang="ru-RU" dirty="0"/>
                  <a:t>Однако </a:t>
                </a:r>
                <a:r>
                  <a:rPr lang="ru-RU" b="1" dirty="0"/>
                  <a:t>обратной</a:t>
                </a:r>
                <a:r>
                  <a:rPr lang="ru-RU" dirty="0"/>
                  <a:t> стороной использования псевдонимов является слияние совместных эффектов </a:t>
                </a:r>
                <a:r>
                  <a:rPr lang="en-US" dirty="0"/>
                  <a:t>AB </a:t>
                </a:r>
                <a:r>
                  <a:rPr lang="ru-RU" dirty="0"/>
                  <a:t>и независимого параметра </a:t>
                </a:r>
                <a:r>
                  <a:rPr lang="en-US" dirty="0"/>
                  <a:t>D</a:t>
                </a:r>
                <a:r>
                  <a:rPr lang="en" dirty="0"/>
                  <a:t>. </a:t>
                </a:r>
                <a:r>
                  <a:rPr lang="ru-RU" dirty="0"/>
                  <a:t>Поэтому логичнее всего, для больших систем, давать псевдонимы факторам используя переменные между которыми мы не ожидаем увидеть сильного взаимодействия, чтобы не спутать взаимодействие переменных и этого фактора.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50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введения понятия псевдонима, давайте обсудим характеристику плана эксперимента, называемую "разрешением". Определение разрешения можно увидеть на слайде. Например, разрешение предыдущего плана составляло 3, так как в нем было 5 параметров, и 2 из них были псевдонимами. Для более точной формулировки, в нижний индекс дробного плана добавляется соответствующая римская цифра.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62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1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440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894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781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давайте попытаемся дать ответ на вопрос </a:t>
            </a:r>
            <a:r>
              <a:rPr lang="en-US" dirty="0"/>
              <a:t>“</a:t>
            </a:r>
            <a:r>
              <a:rPr lang="ru-RU" dirty="0"/>
              <a:t>Зачем нужно планирование эксперимента</a:t>
            </a:r>
            <a:r>
              <a:rPr lang="en-US" dirty="0"/>
              <a:t>?”. </a:t>
            </a:r>
            <a:r>
              <a:rPr lang="ru-RU" dirty="0"/>
              <a:t>Очевидно что было бы удобно знать значение каждой величины при любых значениях параметров и так далее, однако это не представляется возможным. Следующая мысль может возникнуть это определение некоторого диапазона значений для каждого из параметров и проводить измерения с каким-то шагом, причем чем чаще тем лучше, однако тогда при росте числа параметров число таких замеров будет колоссально возрастать.</a:t>
            </a:r>
          </a:p>
          <a:p>
            <a:endParaRPr lang="ru-RU" dirty="0"/>
          </a:p>
          <a:p>
            <a:r>
              <a:rPr lang="ru-RU" dirty="0"/>
              <a:t>Для решения этой задачи были разработаны методы планирования эксперименты, главной целью которых является разработка стратегии измерения некоторой величины (или </a:t>
            </a:r>
            <a:r>
              <a:rPr lang="ru-RU" dirty="0" err="1"/>
              <a:t>несколких</a:t>
            </a:r>
            <a:r>
              <a:rPr lang="ru-RU" dirty="0"/>
              <a:t> величин) для выявления закономерностей. Естественно по возможности используя наименьшее число опытов.</a:t>
            </a:r>
          </a:p>
          <a:p>
            <a:endParaRPr lang="ru-RU" dirty="0"/>
          </a:p>
          <a:p>
            <a:r>
              <a:rPr lang="ru-RU" dirty="0"/>
              <a:t>В результате проведения эксперимента  будет иметься таблица, по данным которой можно уже строить</a:t>
            </a:r>
            <a:r>
              <a:rPr lang="en-US" dirty="0"/>
              <a:t> </a:t>
            </a:r>
            <a:r>
              <a:rPr lang="ru-RU" dirty="0"/>
              <a:t>различные математические модели и проводить дальнейший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/>
              <a:t>Хорошо, мы определили зачем нужно планировать эксперименты, теперь давайте рассмотрим две самые крупные области применения таких планов, а это наука и </a:t>
            </a:r>
            <a:r>
              <a:rPr lang="ru-RU" sz="1800" dirty="0" err="1"/>
              <a:t>промышелнность</a:t>
            </a:r>
            <a:r>
              <a:rPr lang="ru-RU" sz="1800" dirty="0"/>
              <a:t> и рассмотрим их отличия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81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перечислены особенности проведения экспериментов в разных областях.</a:t>
            </a:r>
          </a:p>
          <a:p>
            <a:endParaRPr lang="ru-RU" dirty="0"/>
          </a:p>
          <a:p>
            <a:r>
              <a:rPr lang="ru-RU" dirty="0"/>
              <a:t>В научных исследованиях эксперименты направлены на изучение взаимодействия факторов процесса и раскрытие природы процесса.</a:t>
            </a:r>
          </a:p>
          <a:p>
            <a:endParaRPr lang="ru-RU" dirty="0"/>
          </a:p>
          <a:p>
            <a:r>
              <a:rPr lang="ru-RU" dirty="0"/>
              <a:t>В промышленности, в свою очередь, акцент смещается в сторону экономии ресурсов, как временных, так и финансовых. Здесь стремятся уменьшить количество опытов и максимизировать полученную информацию. Хотя взаимодействия между факторами могут быть менее важными, при этом основное внимание уделяется выявлению наиболее влияющих факторов. Эти данные затем часто используются с целью оптимизации процессов и достижения максимальной эффективности.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80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началом любого планирования эксперимента, будь то в промышленности или научных исследованиях, необходимо четко определить факторы, которые мы планируем изменять, и их диапазон варьирования.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25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Наверное одним из самых популярных и в то же время простых является полный факторный эксперимент. Он достаточно прост в понимании и не требует каких-то глубоких знаний в теории планирования экспериментов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6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я представил некоторые опорные моменты по полному факторному эксперименту, давайте рассмотрим их.</a:t>
            </a:r>
          </a:p>
          <a:p>
            <a:endParaRPr lang="ru-RU" dirty="0"/>
          </a:p>
          <a:p>
            <a:r>
              <a:rPr lang="ru-RU" dirty="0"/>
              <a:t>Задание уровней факторов - определение верхнего и нижнего уровня для каждого из варьируемых факторов. Как правило мы не начинаем эксперимент без информации, у нас наверняка уже имеется какое-то начальная точка или состояние и варьирование параметров которого мы хотим исследовать. Мы откладываем от этой точки в каждую сторону по одинаковому отрезку так, чтобы наша точка была серединой этого диапазона. Полученные точки соответственно будут является верхней и нижней границей параметра. </a:t>
            </a:r>
          </a:p>
          <a:p>
            <a:endParaRPr lang="ru-RU" dirty="0"/>
          </a:p>
          <a:p>
            <a:r>
              <a:rPr lang="ru-RU" dirty="0"/>
              <a:t>Здесь стоит сделать уточнение что не следует брать слишком далекие от начальной точки значения, а также не стоит брать за диапазон параметра границы параметра для самого процесса так как это негативно сказывается на стабильность процесса и навряд ли приведет к чему-то хорошему. Например не стоит выбирать температуру в реакторе от 15 до 5000 градусов.</a:t>
            </a:r>
          </a:p>
          <a:p>
            <a:endParaRPr lang="ru-RU" dirty="0"/>
          </a:p>
          <a:p>
            <a:r>
              <a:rPr lang="ru-RU" dirty="0"/>
              <a:t>Дальше идет создание матрицы эксперимента. Собственно матрицей эксперимента называют таблицу со значениями которые мы будем выставлять на нашей установке и получать данные.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Следующие пункты это проведение эксперимента и соответственно запись результатов. По поводу  самого проведения экспериментов в конце презентации тоже будет сказано пару дополнений.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1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Простой пример полного факторного плана для двух параметров, здесь я явно указал верхние и нижние значения для каждого из параметров, но дальше мы изменим эту запись в соответствии с принятой терминологией.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7A927-1F7B-454C-BE40-E73081D3CF6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79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3527B-2AA3-D8C1-49C1-D83C5AFD1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E7F6DD-42C2-98E8-74B0-EEC28AFB1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74FF13-9FCE-5550-73A0-3DE95852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5823-EAAF-9542-9EE1-9657AA9ED862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82644-67E4-D4E3-0B63-C475FDF8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C04E0E-FE54-4E2A-6F8A-F1AE9EDF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62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113B2-B941-97D2-E2C9-6AF0768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E8D615-C382-465A-E9C2-A7B879339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4A8BB3-019B-2891-2916-325C42BF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F3D4-B1F5-3E42-9CFA-97A07CDF245D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19F34F-A7EE-2996-A6C9-F75CB48F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3BA4C-46DB-762E-6597-45A70EA5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32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62E627-B307-DC7C-3DCA-CB7A72409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7FE734-31E7-0772-BC05-351E7DE9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7BE65-5963-80FE-C5AE-FC4AB206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ABB0-38D3-2443-8472-1FCFFC3D32E9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EE853-F670-7ACB-BC77-5A62C997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728C2-9D7B-775A-B158-24D0C77F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2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D5ACC-266A-9188-FDD7-16A02474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2957F-C0D7-18A5-6CB6-324DB480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F5F5B5-61D4-32AB-6291-9D80AEB4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A8A5-6683-8846-8B2C-BF58E6902CE9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04F051-3702-538D-4510-88A021C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87D48-2594-AC36-C477-602CC7B1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7E93-6BDC-2E67-8317-AA529075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795A1-E463-C870-0048-8EA28E916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43497-9DC8-7A02-1E05-C5B95C6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BA8D5-331E-E544-A5EE-0CFEE52054BC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0DA615-D6C5-057F-6B9E-ECD531F5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B1D03-BC4D-88F5-4F8A-E5EDAA54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0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C580-EB7C-D26D-05D2-A58BB275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12710F-EECB-A699-B317-BB2225B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39EA99-A9B8-5B59-0E26-89836189A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234DB3-FA8A-A22F-F9C4-2A8A295E3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83E4-17A5-CF43-A746-E63C06085048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DC8957-62F0-AF2B-C9B7-C706660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A70DC9-6517-D54A-86CF-A2F413DE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5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2A098-C1AB-7841-46AB-C7C3983A8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7C1479-CFDC-D6A8-A215-5DC3B5A8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04C01-A93C-663F-2E01-A59E3FD1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271B58-9387-DFFC-B0D5-FE1842AD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462BB6-F8E7-44C5-481E-78D8C6028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9CCF3F-E27F-5759-93B7-1E65DE69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1AA6B-F076-F84C-8760-E8816B455960}" type="datetime1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C62E00-641E-32DE-B5E8-6FB0783C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B3FFAA-A2F3-0ADD-8ADC-EA6C47CE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57F8B-23E6-3F14-E30C-22715D9D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4C6D8-8D0E-4E2E-6F8E-491E9F5C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9FD-F1FD-234C-B7C8-E598B677192C}" type="datetime1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A94E45-62BB-EA18-72BE-A68B0AFF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07ACD4-46FB-5D09-2153-5C88F032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0C949B-8C98-9FAF-4D51-EA824C3A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2ABF3-3F65-6E43-9553-0529770EB083}" type="datetime1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8C9AAD-0D12-98A5-4728-B988C059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E0182E-7CB1-CC19-9886-35B6146D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6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7B9FB-3648-C143-4F25-645FAC1B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CF710-29AE-149C-F0E7-C5F2774F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2C0E1B-C0F2-DFC9-8DE1-5E79AA133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FE802-B1FC-BEEA-B8D0-AFEF1F88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87C4-DD8A-0D4C-A9C7-5BA104FB983B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A4D907-EF33-6D86-0EB2-41D02AA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2E2B6F-6BB5-6D11-7EE0-8FF6E6AD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09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4A67-D0EB-4B57-4753-4B1D51F8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79FC8A4-2A2F-3E13-C656-981F37B70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BE716-347A-3863-D9A5-E0A399CD5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8B27F8-D4BA-8FBA-23E5-BF39C638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BFC6-4E63-1046-90BD-E90B3661A5BB}" type="datetime1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248C0E-C3B3-CDDD-44B5-89C9EA8B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13541A-0A10-FF1A-3F5C-1A6B6BFB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4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157B4-C07D-F55A-36D1-A347B694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008401-00AD-2FB1-AB40-A4B66353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2D567-7E3C-99C6-DE14-E3ED6AE66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28C7-F55E-034B-B944-AAE9ACA35792}" type="datetime1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D93F8A-1C1F-DA5A-1EBF-C2A4320F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2C2BE-047C-5B9E-29B0-CF3451560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C1AC-2378-D54C-9B7B-F264734891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05BA4-BD19-D661-E124-72AFEE884C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-1" b="661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7FA03-A806-D862-2459-D66D4DE39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ru-RU" sz="6600">
                <a:solidFill>
                  <a:schemeClr val="bg1"/>
                </a:solidFill>
                <a:latin typeface=""/>
              </a:rPr>
              <a:t>Планирование вычислительного эксперимента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AF870F-D16A-66CB-9A34-D10253F9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Выполнил Воробьев Никита, студент группы 483м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F6A817-354D-8125-7977-8BE743D2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95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D1BD8-E301-F6DA-324C-E5519205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Терминология и обозначения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4993C-DDF5-99DF-A1DA-74D492D3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Фактор</a:t>
            </a:r>
            <a:r>
              <a:rPr lang="en-US" sz="2000" dirty="0">
                <a:solidFill>
                  <a:srgbClr val="FFFFFF"/>
                </a:solidFill>
              </a:rPr>
              <a:t> – </a:t>
            </a:r>
            <a:r>
              <a:rPr lang="en-US" sz="2000" dirty="0" err="1">
                <a:solidFill>
                  <a:srgbClr val="FFFFFF"/>
                </a:solidFill>
              </a:rPr>
              <a:t>варьируемая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переменная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Верхнее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и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нижнее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значение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обозначают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как</a:t>
            </a:r>
            <a:r>
              <a:rPr lang="en-US" sz="2000" dirty="0">
                <a:solidFill>
                  <a:srgbClr val="FFFFFF"/>
                </a:solidFill>
              </a:rPr>
              <a:t> +1/ -1 </a:t>
            </a:r>
            <a:r>
              <a:rPr lang="en-US" sz="2000" dirty="0" err="1">
                <a:solidFill>
                  <a:srgbClr val="FFFFFF"/>
                </a:solidFill>
              </a:rPr>
              <a:t>или</a:t>
            </a:r>
            <a:r>
              <a:rPr lang="en-US" sz="2000" dirty="0">
                <a:solidFill>
                  <a:srgbClr val="FFFFFF"/>
                </a:solidFill>
              </a:rPr>
              <a:t> +/-</a:t>
            </a:r>
          </a:p>
          <a:p>
            <a:pPr marL="0"/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BC4A13-2B17-91F7-8ECE-FF9E1DA5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1C04413-A861-CE5C-F386-E32E766CF6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539765"/>
              </p:ext>
            </p:extLst>
          </p:nvPr>
        </p:nvGraphicFramePr>
        <p:xfrm>
          <a:off x="7688995" y="1584959"/>
          <a:ext cx="203962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810">
                  <a:extLst>
                    <a:ext uri="{9D8B030D-6E8A-4147-A177-3AD203B41FA5}">
                      <a16:colId xmlns:a16="http://schemas.microsoft.com/office/drawing/2014/main" val="662923511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10782268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x1</a:t>
                      </a:r>
                      <a:endParaRPr lang="ru-RU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x2</a:t>
                      </a:r>
                      <a:endParaRPr lang="ru-RU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9912860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ru-RU" sz="3300"/>
                        <a:t>-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/>
                        <a:t>-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0343759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/>
                        <a:t>-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/>
                        <a:t>+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2033252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/>
                        <a:t>+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300" dirty="0"/>
                        <a:t>-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769964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/>
                        <a:t>+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300" dirty="0"/>
                        <a:t>+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005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6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FCDCC-B519-3B99-4082-2287BD9D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факторный эксперимент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E7A998-EAAC-4F8E-72E8-5C882959C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  <a:p>
            <a:r>
              <a:rPr lang="ru-RU" dirty="0"/>
              <a:t>Преимущества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79D739B-574D-BBAE-FC62-54E5F74A29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Простой в составлении план</a:t>
            </a:r>
          </a:p>
          <a:p>
            <a:r>
              <a:rPr lang="ru-RU" dirty="0"/>
              <a:t>Простота решения системы для получения коэффициентов регрессии</a:t>
            </a:r>
          </a:p>
          <a:p>
            <a:r>
              <a:rPr lang="ru-RU" dirty="0"/>
              <a:t>Статистическая избыточность измерений, уменьшающая погрешность отдельных измерений на оценку параметров.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AC07BAB-BE2B-AE11-7159-6EB20436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F754F7D-9F9A-B302-3562-C52A7C5AD4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Число опытов растет экспоненциально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282B857-6198-2A1F-BC3C-EF3178CE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9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90729-30E8-C850-4333-EBCD45C24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Дробные факторные планы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D5CB58-CFF0-D604-614A-355FAA12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98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643B6-445B-E163-8AAD-D6483609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История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u-RU" sz="4000" dirty="0">
                <a:solidFill>
                  <a:srgbClr val="FFFFFF"/>
                </a:solidFill>
              </a:rPr>
              <a:t>и идея метода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6B87B-07FF-8750-E27F-5FCE0ECB4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ru-RU" sz="2000" dirty="0"/>
              <a:t>В 1945 году Джек </a:t>
            </a:r>
            <a:r>
              <a:rPr lang="ru-RU" sz="2000" dirty="0" err="1"/>
              <a:t>Финни</a:t>
            </a:r>
            <a:r>
              <a:rPr lang="ru-RU" sz="2000" dirty="0"/>
              <a:t> внес изменение в ПФЭ позволяющее </a:t>
            </a:r>
            <a:r>
              <a:rPr lang="ru-RU" sz="2000" b="1" dirty="0"/>
              <a:t>существенно</a:t>
            </a:r>
            <a:r>
              <a:rPr lang="ru-RU" sz="2000" dirty="0"/>
              <a:t> сократить число экспериментов используя </a:t>
            </a:r>
            <a:r>
              <a:rPr lang="ru-RU" sz="2000" b="1" dirty="0"/>
              <a:t>реплики ПФЭ</a:t>
            </a:r>
            <a:endParaRPr lang="en-US" sz="2000" b="1" dirty="0"/>
          </a:p>
          <a:p>
            <a:endParaRPr lang="ru-RU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3B48A1-93BE-9B57-1A1D-952661AC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ru-RU" sz="2000" dirty="0"/>
              <a:t>Дробный факторный план основан на </a:t>
            </a:r>
            <a:r>
              <a:rPr lang="ru-RU" sz="2000" b="1" dirty="0"/>
              <a:t>выборе строк из матрицы ПФЭ </a:t>
            </a:r>
            <a:r>
              <a:rPr lang="ru-RU" sz="2000" dirty="0"/>
              <a:t>с учетом </a:t>
            </a:r>
            <a:r>
              <a:rPr lang="ru-RU" sz="2000" b="1" dirty="0"/>
              <a:t>принципа разрежённости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2B39CD-DF89-4A62-66FB-1839D13E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2366" y="6356350"/>
            <a:ext cx="215143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/>
              <a:pPr>
                <a:spcAft>
                  <a:spcPts val="600"/>
                </a:spcAft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14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685290F-4823-3CFE-828D-728F0B7B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Принцип разрежённости воздействия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C579C6E5-550A-C6FC-789C-EA0549EC93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ru-RU" dirty="0"/>
                  <a:t>  – коэффициенты взаимодействия параметров 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C579C6E5-550A-C6FC-789C-EA0549EC9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Текст 6">
            <a:extLst>
              <a:ext uri="{FF2B5EF4-FFF2-40B4-BE49-F238E27FC236}">
                <a16:creationId xmlns:a16="http://schemas.microsoft.com/office/drawing/2014/main" id="{632FB15E-0693-2255-176B-3D4E7EE89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Принцип "Разреженности воздействия" (</a:t>
            </a:r>
            <a:r>
              <a:rPr lang="en"/>
              <a:t>Sparsity-of-effects) </a:t>
            </a:r>
            <a:r>
              <a:rPr lang="ru-RU"/>
              <a:t>подразумевает, что немногие</a:t>
            </a:r>
            <a:r>
              <a:rPr lang="ru-RU" b="1"/>
              <a:t> факторы имеют существенное влияние </a:t>
            </a:r>
            <a:r>
              <a:rPr lang="ru-RU"/>
              <a:t>на явление, в то время как остальные факторы играют менее значимую роль.</a:t>
            </a:r>
            <a:endParaRPr lang="ru-RU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BB7FE98-BCBD-7BC8-D27B-E5304DEF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23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9892852E-BF66-46DA-6273-1615CB2F1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3" r="23289" b="8519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899FE-BE1A-3C21-C0E4-6BC75C28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ru-RU" sz="2600">
                <a:solidFill>
                  <a:schemeClr val="bg1"/>
                </a:solidFill>
              </a:rPr>
              <a:t>Зачем нужны дробные факторные планы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8932C1-58AF-9B8C-3BC2-6EA340B7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ru-RU" sz="1700" b="1">
                <a:solidFill>
                  <a:schemeClr val="bg1"/>
                </a:solidFill>
              </a:rPr>
              <a:t>Сокращение</a:t>
            </a:r>
            <a:r>
              <a:rPr lang="ru-RU" sz="1700">
                <a:solidFill>
                  <a:schemeClr val="bg1"/>
                </a:solidFill>
              </a:rPr>
              <a:t> временных и финансовых </a:t>
            </a:r>
            <a:r>
              <a:rPr lang="ru-RU" sz="1700" b="1">
                <a:solidFill>
                  <a:schemeClr val="bg1"/>
                </a:solidFill>
              </a:rPr>
              <a:t>затрат</a:t>
            </a:r>
          </a:p>
          <a:p>
            <a:r>
              <a:rPr lang="ru-RU" sz="1700">
                <a:solidFill>
                  <a:schemeClr val="bg1"/>
                </a:solidFill>
              </a:rPr>
              <a:t>Дробные факторные планы позволяют </a:t>
            </a:r>
            <a:r>
              <a:rPr lang="ru-RU" sz="1700" b="1">
                <a:solidFill>
                  <a:schemeClr val="bg1"/>
                </a:solidFill>
              </a:rPr>
              <a:t>изучить больше переменных при том же количестве экспериментов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227A9-C5F1-D8CB-8B4F-BBEA4D3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0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CF91F82-628F-93F6-5167-5A618FBE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ru-RU" sz="3300" dirty="0">
                <a:solidFill>
                  <a:srgbClr val="FFFFFF"/>
                </a:solidFill>
              </a:rPr>
              <a:t>Пример дробного факторного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93923836-7350-30D6-3FE2-4391BF511F8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451604" y="1412489"/>
                <a:ext cx="2926080" cy="4363844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На слайде представлена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реплика факторного эксперимента. </a:t>
                </a:r>
              </a:p>
              <a:p>
                <a:r>
                  <a:rPr lang="ru-RU" sz="2000" dirty="0"/>
                  <a:t>Для </a:t>
                </a:r>
                <a:r>
                  <a:rPr lang="ru-RU" sz="2000" b="1" dirty="0"/>
                  <a:t>5</a:t>
                </a:r>
                <a:r>
                  <a:rPr lang="ru-RU" sz="2000" dirty="0"/>
                  <a:t> параметров потребовалось бы провести </a:t>
                </a:r>
                <a:r>
                  <a:rPr lang="ru-RU" sz="2000" b="1" dirty="0"/>
                  <a:t>32</a:t>
                </a:r>
                <a:r>
                  <a:rPr lang="ru-RU" sz="2000" dirty="0"/>
                  <a:t> эксперимента, но было проведено только </a:t>
                </a:r>
                <a:r>
                  <a:rPr lang="ru-RU" sz="2000" b="1" dirty="0"/>
                  <a:t>8</a:t>
                </a:r>
                <a:r>
                  <a:rPr lang="ru-RU" sz="2000" dirty="0"/>
                  <a:t>, что в </a:t>
                </a:r>
                <a:r>
                  <a:rPr lang="ru-RU" sz="2000" b="1" dirty="0"/>
                  <a:t>4</a:t>
                </a:r>
                <a:r>
                  <a:rPr lang="ru-RU" sz="2000" dirty="0"/>
                  <a:t> раза меньше. Такие планы обозначают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5−3</m:t>
                        </m:r>
                      </m:sup>
                    </m:sSup>
                    <m:r>
                      <a:rPr lang="ru-RU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93923836-7350-30D6-3FE2-4391BF511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451604" y="1412489"/>
                <a:ext cx="2926080" cy="4363844"/>
              </a:xfrm>
              <a:blipFill>
                <a:blip r:embed="rId3"/>
                <a:stretch>
                  <a:fillRect l="-1732" t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416B761-C955-CE22-63B3-DFE95DEF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9461" y="6080241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BD77C1AC-2378-D54C-9B7B-F2647348914A}" type="slidenum">
              <a:rPr lang="ru-RU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16</a:t>
            </a:fld>
            <a:endParaRPr lang="ru-RU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27B54E8D-8F9C-8C84-986D-C9794FF576A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3965279"/>
                  </p:ext>
                </p:extLst>
              </p:nvPr>
            </p:nvGraphicFramePr>
            <p:xfrm>
              <a:off x="4480437" y="1412489"/>
              <a:ext cx="3597316" cy="333926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45706">
                      <a:extLst>
                        <a:ext uri="{9D8B030D-6E8A-4147-A177-3AD203B41FA5}">
                          <a16:colId xmlns:a16="http://schemas.microsoft.com/office/drawing/2014/main" val="1247680539"/>
                        </a:ext>
                      </a:extLst>
                    </a:gridCol>
                    <a:gridCol w="336887">
                      <a:extLst>
                        <a:ext uri="{9D8B030D-6E8A-4147-A177-3AD203B41FA5}">
                          <a16:colId xmlns:a16="http://schemas.microsoft.com/office/drawing/2014/main" val="1556932819"/>
                        </a:ext>
                      </a:extLst>
                    </a:gridCol>
                    <a:gridCol w="376573">
                      <a:extLst>
                        <a:ext uri="{9D8B030D-6E8A-4147-A177-3AD203B41FA5}">
                          <a16:colId xmlns:a16="http://schemas.microsoft.com/office/drawing/2014/main" val="1954523682"/>
                        </a:ext>
                      </a:extLst>
                    </a:gridCol>
                    <a:gridCol w="1424242">
                      <a:extLst>
                        <a:ext uri="{9D8B030D-6E8A-4147-A177-3AD203B41FA5}">
                          <a16:colId xmlns:a16="http://schemas.microsoft.com/office/drawing/2014/main" val="1932631453"/>
                        </a:ext>
                      </a:extLst>
                    </a:gridCol>
                    <a:gridCol w="1113908">
                      <a:extLst>
                        <a:ext uri="{9D8B030D-6E8A-4147-A177-3AD203B41FA5}">
                          <a16:colId xmlns:a16="http://schemas.microsoft.com/office/drawing/2014/main" val="3265665853"/>
                        </a:ext>
                      </a:extLst>
                    </a:gridCol>
                  </a:tblGrid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ru-RU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991273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(+)=(+)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7108269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(+)=(+)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6768710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4715346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523567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293168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140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8554168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763116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d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)=(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8076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7">
                <a:extLst>
                  <a:ext uri="{FF2B5EF4-FFF2-40B4-BE49-F238E27FC236}">
                    <a16:creationId xmlns:a16="http://schemas.microsoft.com/office/drawing/2014/main" id="{27B54E8D-8F9C-8C84-986D-C9794FF576A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583965279"/>
                  </p:ext>
                </p:extLst>
              </p:nvPr>
            </p:nvGraphicFramePr>
            <p:xfrm>
              <a:off x="4480437" y="1412489"/>
              <a:ext cx="3597316" cy="3339261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345706">
                      <a:extLst>
                        <a:ext uri="{9D8B030D-6E8A-4147-A177-3AD203B41FA5}">
                          <a16:colId xmlns:a16="http://schemas.microsoft.com/office/drawing/2014/main" val="1247680539"/>
                        </a:ext>
                      </a:extLst>
                    </a:gridCol>
                    <a:gridCol w="336887">
                      <a:extLst>
                        <a:ext uri="{9D8B030D-6E8A-4147-A177-3AD203B41FA5}">
                          <a16:colId xmlns:a16="http://schemas.microsoft.com/office/drawing/2014/main" val="1556932819"/>
                        </a:ext>
                      </a:extLst>
                    </a:gridCol>
                    <a:gridCol w="376573">
                      <a:extLst>
                        <a:ext uri="{9D8B030D-6E8A-4147-A177-3AD203B41FA5}">
                          <a16:colId xmlns:a16="http://schemas.microsoft.com/office/drawing/2014/main" val="1954523682"/>
                        </a:ext>
                      </a:extLst>
                    </a:gridCol>
                    <a:gridCol w="1424242">
                      <a:extLst>
                        <a:ext uri="{9D8B030D-6E8A-4147-A177-3AD203B41FA5}">
                          <a16:colId xmlns:a16="http://schemas.microsoft.com/office/drawing/2014/main" val="1932631453"/>
                        </a:ext>
                      </a:extLst>
                    </a:gridCol>
                    <a:gridCol w="1113908">
                      <a:extLst>
                        <a:ext uri="{9D8B030D-6E8A-4147-A177-3AD203B41FA5}">
                          <a16:colId xmlns:a16="http://schemas.microsoft.com/office/drawing/2014/main" val="3265665853"/>
                        </a:ext>
                      </a:extLst>
                    </a:gridCol>
                  </a:tblGrid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3448" r="-962963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3448" r="-862963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3448" r="-676667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3448" r="-79646" b="-8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3448" r="-2273" b="-8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1991273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100000" r="-962963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100000" r="-862963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100000" r="-676667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100000" r="-79646" b="-6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100000" r="-2273" b="-6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108269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206897" r="-962963" b="-6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206897" r="-862963" b="-6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206897" r="-676667" b="-6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206897" r="-79646" b="-6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206897" r="-2273" b="-6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6768710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306897" r="-962963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306897" r="-862963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306897" r="-676667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306897" r="-79646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306897" r="-2273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4715346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393333" r="-962963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393333" r="-862963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393333" r="-676667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393333" r="-79646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393333" r="-2273" b="-3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523567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510345" r="-96296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510345" r="-862963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510345" r="-676667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510345" r="-79646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510345" r="-2273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293168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610345" r="-96296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610345" r="-86296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610345" r="-676667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610345" r="-79646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610345" r="-2273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554168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686667" r="-9629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-</a:t>
                          </a:r>
                          <a:endParaRPr lang="ru-RU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686667" r="-6766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686667" r="-7964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686667" r="-227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9763116"/>
                      </a:ext>
                    </a:extLst>
                  </a:tr>
                  <a:tr h="37102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3704" t="-813793" r="-96296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3704" t="-813793" r="-86296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83333" t="-813793" r="-67666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75221" t="-813793" r="-7964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25000" t="-813793" r="-227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8076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26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3F9A9-2FAC-A0EB-EF07-6504D150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разрешение плана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A76FBA6-6B98-9FE8-0370-9FA86FE8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Разрешение плана эксперимента - это способность плана выявить и различить влияние факторов и их взаимодействия на исследуемую систему.</a:t>
                </a:r>
              </a:p>
              <a:p>
                <a:r>
                  <a:rPr lang="ru-RU" dirty="0"/>
                  <a:t>В предыдущем примере имеется план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следовательно разрешение этого плана будет</a:t>
                </a:r>
                <a:r>
                  <a:rPr lang="en-US" dirty="0"/>
                  <a:t> </a:t>
                </a:r>
                <a:r>
                  <a:rPr lang="ru-RU" dirty="0"/>
                  <a:t>равным </a:t>
                </a:r>
                <a:r>
                  <a:rPr lang="en-US" dirty="0"/>
                  <a:t>3.</a:t>
                </a:r>
              </a:p>
              <a:p>
                <a:r>
                  <a:rPr lang="ru-RU" dirty="0"/>
                  <a:t>Разрешение плана часто обозначают римскими цифрами в плане эксперимента. Тогда план можно записать как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III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5−2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A76FBA6-6B98-9FE8-0370-9FA86FE8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CDADC-9CE5-541C-950E-D3D2EB07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36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диаграмма, План, схематичный&#10;&#10;Автоматически созданное описание">
            <a:extLst>
              <a:ext uri="{FF2B5EF4-FFF2-40B4-BE49-F238E27FC236}">
                <a16:creationId xmlns:a16="http://schemas.microsoft.com/office/drawing/2014/main" id="{39943F80-FE56-AF86-95FA-15E6CD4CB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98" r="5330"/>
          <a:stretch/>
        </p:blipFill>
        <p:spPr>
          <a:xfrm>
            <a:off x="4777316" y="1129846"/>
            <a:ext cx="6780700" cy="459597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D7221-104B-90D1-B80F-C692A16C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Технологический фон">
            <a:extLst>
              <a:ext uri="{FF2B5EF4-FFF2-40B4-BE49-F238E27FC236}">
                <a16:creationId xmlns:a16="http://schemas.microsoft.com/office/drawing/2014/main" id="{634A07B7-7181-5492-AB4A-90D45165A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63AB6-B2BF-622B-F8AD-DA073D83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ru-RU" sz="3100"/>
              <a:t>Применение различных разрешений планов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B5537F-E98D-1081-AE4B-A1BAA7F9B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1610" y="2434201"/>
                <a:ext cx="3822189" cy="3742762"/>
              </a:xfrm>
            </p:spPr>
            <p:txBody>
              <a:bodyPr>
                <a:normAutofit/>
              </a:bodyPr>
              <a:lstStyle/>
              <a:p>
                <a:r>
                  <a:rPr lang="ru-RU" sz="1700" dirty="0"/>
                  <a:t>Разрешение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>
                        <a:latin typeface="Cambria Math" panose="02040503050406030204" pitchFamily="18" charset="0"/>
                      </a:rPr>
                      <m:t>III</m:t>
                    </m:r>
                  </m:oMath>
                </a14:m>
                <a:r>
                  <a:rPr lang="ru-RU" sz="1700" dirty="0"/>
                  <a:t>: отлично подходит для проведения </a:t>
                </a:r>
                <a:r>
                  <a:rPr lang="ru-RU" sz="1700" b="1" dirty="0"/>
                  <a:t>сканирования</a:t>
                </a:r>
                <a:r>
                  <a:rPr lang="ru-RU" sz="1700" dirty="0"/>
                  <a:t> (</a:t>
                </a:r>
                <a:r>
                  <a:rPr lang="en" sz="1700" dirty="0"/>
                  <a:t>screening)</a:t>
                </a:r>
                <a:r>
                  <a:rPr lang="ru-RU" sz="1700" dirty="0"/>
                  <a:t> -</a:t>
                </a:r>
                <a:r>
                  <a:rPr lang="en" sz="1700" dirty="0"/>
                  <a:t> </a:t>
                </a:r>
                <a:r>
                  <a:rPr lang="ru-RU" sz="1700" dirty="0"/>
                  <a:t>оценки значимости факторов, а также проверка некоторых гипотез, касающихся этих характеристик.</a:t>
                </a:r>
              </a:p>
              <a:p>
                <a:r>
                  <a:rPr lang="ru-RU" sz="1700" dirty="0"/>
                  <a:t>Разрешение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1">
                        <a:latin typeface="Cambria Math" panose="02040503050406030204" pitchFamily="18" charset="0"/>
                      </a:rPr>
                      <m:t>IV</m:t>
                    </m:r>
                  </m:oMath>
                </a14:m>
                <a:r>
                  <a:rPr lang="ru-RU" sz="1700" dirty="0"/>
                  <a:t>: используется для </a:t>
                </a:r>
                <a:r>
                  <a:rPr lang="ru-RU" sz="1700" b="1" dirty="0"/>
                  <a:t>изучения</a:t>
                </a:r>
                <a:r>
                  <a:rPr lang="ru-RU" sz="1700" dirty="0"/>
                  <a:t> и понимания системы.</a:t>
                </a:r>
              </a:p>
              <a:p>
                <a:r>
                  <a:rPr lang="ru-RU" sz="1700" dirty="0"/>
                  <a:t>Разрешение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ru-RU" sz="1700" dirty="0"/>
                  <a:t> и выше: используются для </a:t>
                </a:r>
                <a:r>
                  <a:rPr lang="ru-RU" sz="1700" b="1" dirty="0"/>
                  <a:t>оптимизации</a:t>
                </a:r>
                <a:r>
                  <a:rPr lang="ru-RU" sz="1700" dirty="0"/>
                  <a:t> процессов, </a:t>
                </a:r>
                <a:r>
                  <a:rPr lang="ru-RU" sz="1700" b="1" dirty="0"/>
                  <a:t>изучения сложных эффектов</a:t>
                </a:r>
                <a:r>
                  <a:rPr lang="ru-RU" sz="1700" dirty="0"/>
                  <a:t>, разработке высокоточных моделей.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2B5537F-E98D-1081-AE4B-A1BAA7F9B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1610" y="2434201"/>
                <a:ext cx="3822189" cy="3742762"/>
              </a:xfrm>
              <a:blipFill>
                <a:blip r:embed="rId4"/>
                <a:stretch>
                  <a:fillRect l="-997" t="-1014" r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52A874-8BDE-EDBF-7A16-B4BC33EC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/>
              <a:pPr>
                <a:spcAft>
                  <a:spcPts val="600"/>
                </a:spcAft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43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11BF2-9A04-A23A-7396-F38666DD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4200"/>
              <a:t>Что такое планирование эксперимента?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0D708-2D20-CBB5-18A2-913123D87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/>
              <a:t>Планирование эксперимента — это процедура выбора числа опытов и условий их проведения, необходимых для решения поставленной задачи с требуемой точностью.</a:t>
            </a:r>
          </a:p>
        </p:txBody>
      </p:sp>
      <p:pic>
        <p:nvPicPr>
          <p:cNvPr id="6" name="Picture 5" descr="Калькулятор и блокнот">
            <a:extLst>
              <a:ext uri="{FF2B5EF4-FFF2-40B4-BE49-F238E27FC236}">
                <a16:creationId xmlns:a16="http://schemas.microsoft.com/office/drawing/2014/main" id="{4CA78AF0-B35C-194A-B973-904DBF6E1F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82" r="1765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D0287A-3513-2C80-3C27-DDEA021B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05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4DA89-2F47-6895-7470-8D9DE4DE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5E14F4-3E9F-9C5B-DCAE-2E081AE65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59C3A3-9A5D-69A1-9D7C-E3C79CE9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Позволяет </a:t>
            </a:r>
            <a:r>
              <a:rPr lang="en-US" dirty="0"/>
              <a:t>“</a:t>
            </a:r>
            <a:r>
              <a:rPr lang="ru-RU" dirty="0"/>
              <a:t>просеять</a:t>
            </a:r>
            <a:r>
              <a:rPr lang="en-US" dirty="0"/>
              <a:t>” </a:t>
            </a:r>
            <a:r>
              <a:rPr lang="ru-RU" dirty="0"/>
              <a:t>большое число параметров системы при небольшом числе экспериментов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9E809582-0E6E-C0D8-9E2F-BB1309FC1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</a:p>
        </p:txBody>
      </p:sp>
      <p:graphicFrame>
        <p:nvGraphicFramePr>
          <p:cNvPr id="11" name="Объект 7">
            <a:extLst>
              <a:ext uri="{FF2B5EF4-FFF2-40B4-BE49-F238E27FC236}">
                <a16:creationId xmlns:a16="http://schemas.microsoft.com/office/drawing/2014/main" id="{65B84162-B603-BEEE-D756-0BD7101EC36C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67B13E-C8F8-E2B6-ABB8-73640D5B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02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DD9231C-F90F-4944-0CFF-88466350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Метод Плакетта–Бермана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159BF-608F-143A-9DCF-01969153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0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338847-E8E2-1A76-13E1-7E70AF05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Идея метода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13245E7-27C5-4D3D-7D4B-149BA288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700" dirty="0"/>
              <a:t>В 1946 году </a:t>
            </a:r>
            <a:r>
              <a:rPr lang="ru-RU" sz="1700" dirty="0" err="1"/>
              <a:t>Плеккет</a:t>
            </a:r>
            <a:r>
              <a:rPr lang="ru-RU" sz="1700" dirty="0"/>
              <a:t> и Берман представили новый метод планирования эксперимента, который стремился найти план, где </a:t>
            </a:r>
            <a:r>
              <a:rPr lang="ru-RU" sz="1700" b="1" dirty="0"/>
              <a:t>каждая комбинация уровней для любой пары факторов встречается одинаковое количество раз</a:t>
            </a:r>
            <a:r>
              <a:rPr lang="ru-RU" sz="1700" dirty="0"/>
              <a:t> в эксперименте.</a:t>
            </a:r>
          </a:p>
          <a:p>
            <a:r>
              <a:rPr lang="ru-RU" sz="1700" dirty="0"/>
              <a:t>Идея заключалась в поиске </a:t>
            </a:r>
            <a:r>
              <a:rPr lang="ru-RU" sz="1700" b="1" dirty="0"/>
              <a:t>более компактных планов</a:t>
            </a:r>
            <a:r>
              <a:rPr lang="ru-RU" sz="1700" dirty="0"/>
              <a:t>, </a:t>
            </a:r>
            <a:r>
              <a:rPr lang="ru-RU" sz="1700" b="1" dirty="0"/>
              <a:t>не</a:t>
            </a:r>
            <a:r>
              <a:rPr lang="ru-RU" sz="1700" dirty="0"/>
              <a:t> обязательно, чтобы удовлетворить этому критерию.</a:t>
            </a:r>
            <a:r>
              <a:rPr lang="ru-RU" sz="1700" b="1" dirty="0"/>
              <a:t> полных факторных экспериментов</a:t>
            </a:r>
            <a:endParaRPr lang="ru-RU" sz="1700" dirty="0"/>
          </a:p>
        </p:txBody>
      </p:sp>
      <p:pic>
        <p:nvPicPr>
          <p:cNvPr id="7" name="Picture 6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3607F027-34B1-30C9-C762-4C7B0072A3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6" r="538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D17D196-BF9A-B4B0-6F2A-093028F8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1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61B62-3FFB-3629-962B-7D9AB40D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27E89-0E6C-DFAA-5D76-D5EDBAA20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933AED1-EA40-EE35-190E-5C648B90947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ru-RU" dirty="0"/>
                  <a:t>Для 6 параметров всего 8 экспериментов, а не 64</a:t>
                </a:r>
              </a:p>
              <a:p>
                <a:r>
                  <a:rPr lang="ru-RU" dirty="0"/>
                  <a:t>В данной матрице для каждой пары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комбинация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±,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∓,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−) </m:t>
                    </m:r>
                  </m:oMath>
                </a14:m>
                <a:r>
                  <a:rPr lang="ru-RU" dirty="0"/>
                  <a:t>встречается</a:t>
                </a:r>
                <a:r>
                  <a:rPr lang="en-US" dirty="0"/>
                  <a:t> </a:t>
                </a:r>
                <a:r>
                  <a:rPr lang="ru-RU" dirty="0"/>
                  <a:t>одинаковое число раз </a:t>
                </a:r>
                <a:br>
                  <a:rPr lang="ru-RU" dirty="0"/>
                </a:br>
                <a:r>
                  <a:rPr lang="ru-RU" dirty="0"/>
                  <a:t>(в примере</a:t>
                </a:r>
                <a:r>
                  <a:rPr lang="en-US" dirty="0"/>
                  <a:t> 2)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9933AED1-EA40-EE35-190E-5C648B909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11" t="-2749" r="-1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Текст 6">
            <a:extLst>
              <a:ext uri="{FF2B5EF4-FFF2-40B4-BE49-F238E27FC236}">
                <a16:creationId xmlns:a16="http://schemas.microsoft.com/office/drawing/2014/main" id="{CF86A227-3AAF-46C4-A245-F4559E805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Матрица эксперимента составленная по методу </a:t>
            </a:r>
            <a:r>
              <a:rPr lang="ru-RU" b="1" dirty="0" err="1"/>
              <a:t>Плакетта</a:t>
            </a:r>
            <a:r>
              <a:rPr lang="ru-RU" b="1" dirty="0"/>
              <a:t> — Бермана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0358EB-8503-4121-2724-15A0D962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23</a:t>
            </a:fld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95AB9BA-338F-3C85-7C41-7BBD6E4B9A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38194" y="2626519"/>
            <a:ext cx="3251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98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88D9E-2F26-16F7-9E39-AAC6884B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4000">
                <a:solidFill>
                  <a:srgbClr val="FFFFFF"/>
                </a:solidFill>
              </a:rPr>
              <a:t>Отличие от метода дробного факторного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FC924C-0957-9144-3C9C-E6B063447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r>
                  <a:rPr lang="ru-RU" sz="2000" dirty="0"/>
                  <a:t>Планы </a:t>
                </a:r>
                <a:r>
                  <a:rPr lang="ru-RU" sz="2000" dirty="0" err="1"/>
                  <a:t>Плакетта</a:t>
                </a:r>
                <a:r>
                  <a:rPr lang="ru-RU" sz="2000" dirty="0"/>
                  <a:t>-Бермана часто используются, </a:t>
                </a:r>
                <a:r>
                  <a:rPr lang="ru-RU" sz="2000" b="1" dirty="0"/>
                  <a:t>когда </a:t>
                </a:r>
                <a14:m>
                  <m:oMath xmlns:m="http://schemas.openxmlformats.org/officeDocument/2006/math">
                    <m:r>
                      <a:rPr lang="en" sz="2000" b="1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" sz="2000" b="1" dirty="0"/>
                  <a:t> </a:t>
                </a:r>
                <a:r>
                  <a:rPr lang="ru-RU" sz="2000" b="1" dirty="0"/>
                  <a:t>кратно 4, но не является степенью двойки </a:t>
                </a:r>
                <a:r>
                  <a:rPr lang="ru-RU" sz="2000" dirty="0"/>
                  <a:t>(например, </a:t>
                </a:r>
                <a:r>
                  <a:rPr lang="en" sz="2000" dirty="0"/>
                  <a:t>N=12, 20, 24, 28, 36...), </a:t>
                </a:r>
                <a:r>
                  <a:rPr lang="ru-RU" sz="2000" dirty="0"/>
                  <a:t>поскольку при </a:t>
                </a:r>
                <a:r>
                  <a:rPr lang="en" sz="2000" dirty="0"/>
                  <a:t>N, </a:t>
                </a:r>
                <a:r>
                  <a:rPr lang="ru-RU" sz="2000" dirty="0"/>
                  <a:t>являющемся степенью двойки, результирующий план </a:t>
                </a:r>
                <a:r>
                  <a:rPr lang="ru-RU" sz="2000" b="1" dirty="0"/>
                  <a:t>идентичен дробно-факторному плану</a:t>
                </a:r>
              </a:p>
              <a:p>
                <a:r>
                  <a:rPr lang="ru-RU" sz="2000" dirty="0"/>
                  <a:t>Метод обычно предполагает, что </a:t>
                </a:r>
                <a:r>
                  <a:rPr lang="ru-RU" sz="2000" b="1" dirty="0"/>
                  <a:t>взаимодействия между факторами несущественны</a:t>
                </a:r>
                <a:r>
                  <a:rPr lang="ru-RU" sz="2000" dirty="0"/>
                  <a:t> </a:t>
                </a:r>
                <a:r>
                  <a:rPr lang="ru-RU" sz="2000" b="1" dirty="0"/>
                  <a:t>или не рассматриваются </a:t>
                </a:r>
                <a:r>
                  <a:rPr lang="ru-RU" sz="2000" dirty="0"/>
                  <a:t>в отличии от метода дробного ФЭ.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FC924C-0957-9144-3C9C-E6B063447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3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A1C32-F941-EEF5-338F-12F46CFD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ru-RU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814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00606-4764-2C9A-41BE-88204C1D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Вывод по методу </a:t>
            </a:r>
            <a:r>
              <a:rPr lang="ru-RU" b="1" dirty="0" err="1"/>
              <a:t>Плакетта</a:t>
            </a:r>
            <a:r>
              <a:rPr lang="ru-RU" b="1" dirty="0"/>
              <a:t> — Бермана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52A9F-1ECE-9B67-E105-DC5FAC127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graphicFrame>
        <p:nvGraphicFramePr>
          <p:cNvPr id="11" name="Объект 3">
            <a:extLst>
              <a:ext uri="{FF2B5EF4-FFF2-40B4-BE49-F238E27FC236}">
                <a16:creationId xmlns:a16="http://schemas.microsoft.com/office/drawing/2014/main" id="{348AB0A2-7723-39F4-1A63-A3906B9E61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134835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D6F71DBD-E412-3488-9EBC-7B8A991B5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D60999-12EC-ED67-7BBC-749C7D86E0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Возможны трудности с определением плана эксперимента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691929-D6B6-F12A-9DB8-C7DD7737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765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EFE50-F198-5912-C039-2A9A81D3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8A878-5C84-0DF4-AE7C-53F4E7F2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последовательности проведения экспериментов. Поскольку многие условия эксперимента могут меняться между опытами, чтобы избежать систематических искажений, </a:t>
            </a:r>
            <a:r>
              <a:rPr lang="ru-RU" b="1" dirty="0"/>
              <a:t>рекомендуется менять порядок их проведения случайным образом</a:t>
            </a:r>
          </a:p>
          <a:p>
            <a:r>
              <a:rPr lang="ru-RU" b="1" dirty="0"/>
              <a:t>Повторение плана эксперимента </a:t>
            </a:r>
            <a:r>
              <a:rPr lang="ru-RU" dirty="0"/>
              <a:t>позволяет оценить чистую ошибку эксперимента и изменчивость измерений на каждой комбинации уровней факторов, что дает представление о случайной ошибке и может использоваться для оценки статистической значимости контролируемых факторов.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9F0D84-0256-3F8E-CF7F-B7580AC9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b="1" smtClean="0"/>
              <a:t>26</a:t>
            </a:fld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29745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399D-0AC6-68A7-1480-9BEE7029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Планы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смесей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или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ограничений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19BDF0B9-30A9-00D6-F11A-9A46E33328E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45835579"/>
              </p:ext>
            </p:extLst>
          </p:nvPr>
        </p:nvGraphicFramePr>
        <p:xfrm>
          <a:off x="1605191" y="2112579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18911543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5298267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705699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A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B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C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21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1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8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1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7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1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610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02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37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0.5</a:t>
                      </a:r>
                      <a:endParaRPr lang="ru-RU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98042"/>
                  </a:ext>
                </a:extLst>
              </a:tr>
            </a:tbl>
          </a:graphicData>
        </a:graphic>
      </p:graphicFrame>
      <p:pic>
        <p:nvPicPr>
          <p:cNvPr id="8" name="Объект 7">
            <a:extLst>
              <a:ext uri="{FF2B5EF4-FFF2-40B4-BE49-F238E27FC236}">
                <a16:creationId xmlns:a16="http://schemas.microsoft.com/office/drawing/2014/main" id="{2630A495-0302-673D-DF2D-3D31C739D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3117" y="1924820"/>
            <a:ext cx="3475330" cy="338326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13E23A-8809-F50B-7962-2A902ABB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1473" y="5992691"/>
            <a:ext cx="2349276" cy="312693"/>
          </a:xfrm>
        </p:spPr>
        <p:txBody>
          <a:bodyPr/>
          <a:lstStyle/>
          <a:p>
            <a:pPr defTabSz="777240">
              <a:spcAft>
                <a:spcPts val="600"/>
              </a:spcAft>
            </a:pPr>
            <a:fld id="{BD77C1AC-2378-D54C-9B7B-F2647348914A}" type="slidenum">
              <a:rPr lang="ru-RU" sz="10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777240">
                <a:spcAft>
                  <a:spcPts val="600"/>
                </a:spcAft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5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Объект 8" descr="Изображение выглядит как диаграмма, линия, зарисовк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D653BD4B-9EE5-E10F-9A02-30930CDDC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247" y="643467"/>
            <a:ext cx="6055506" cy="5571066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29EE70-6F26-86B8-0398-8E2D6C68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9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7B5A00E-9B79-7C32-9345-F968C050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2086157"/>
            <a:ext cx="5561938" cy="2513516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20ED6-F624-7CB2-B81E-6767003F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7444" y="6356350"/>
            <a:ext cx="8863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6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A3EF3-6C1B-9781-4987-D991B0FB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u-RU" sz="3700" dirty="0">
                <a:solidFill>
                  <a:srgbClr val="FFFFFF"/>
                </a:solidFill>
              </a:rPr>
              <a:t>Зачем нужно планирование эксперимента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5734312A-A1ED-4200-6728-D7071D5E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ru-RU" dirty="0"/>
              <a:t>Цель методов планирования эксперимента - разработать стратегию измерения величины </a:t>
            </a:r>
            <a:r>
              <a:rPr lang="ru-RU" b="1" dirty="0"/>
              <a:t>с минимальным числом экспериментов </a:t>
            </a:r>
            <a:r>
              <a:rPr lang="ru-RU" dirty="0"/>
              <a:t>для выявления закономерностей в ее поведении. </a:t>
            </a:r>
          </a:p>
          <a:p>
            <a:r>
              <a:rPr lang="ru-RU" dirty="0"/>
              <a:t>Планирование эксперимента применяется для </a:t>
            </a:r>
            <a:r>
              <a:rPr lang="ru-RU" b="1" dirty="0"/>
              <a:t>поиска оптимальных условий</a:t>
            </a:r>
            <a:r>
              <a:rPr lang="ru-RU" dirty="0"/>
              <a:t>, построения </a:t>
            </a:r>
            <a:r>
              <a:rPr lang="ru-RU" b="1" dirty="0"/>
              <a:t>интерполяционных </a:t>
            </a:r>
            <a:r>
              <a:rPr lang="ru-RU" dirty="0"/>
              <a:t>формул, </a:t>
            </a:r>
            <a:r>
              <a:rPr lang="ru-RU" b="1" dirty="0"/>
              <a:t>выбора</a:t>
            </a:r>
            <a:r>
              <a:rPr lang="ru-RU" dirty="0"/>
              <a:t> значимых </a:t>
            </a:r>
            <a:r>
              <a:rPr lang="ru-RU" b="1" dirty="0"/>
              <a:t>коэффициентов</a:t>
            </a:r>
            <a:r>
              <a:rPr lang="ru-RU" dirty="0"/>
              <a:t> и других целей.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43A7D4-B8C2-4D17-F11A-540495B0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4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Добавление образца из пипетки в пробирку">
            <a:extLst>
              <a:ext uri="{FF2B5EF4-FFF2-40B4-BE49-F238E27FC236}">
                <a16:creationId xmlns:a16="http://schemas.microsoft.com/office/drawing/2014/main" id="{4D89BD82-4619-5BDD-0782-4D3781DAC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5D0BA-03FE-3101-5FE9-946FFE8C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Эксперименты в науке и промышленности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2C1908-B91B-F0ED-3267-F91E16EB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77C1AC-2378-D54C-9B7B-F2647348914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162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1DAC1-3FC1-E047-867C-FE8C5728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научных и промышленных экспериментов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A7BAE-1B7A-1AAC-BDC7-1A4860F4B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Научные исследования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BC18E8-05CC-3DC0-9EB5-6310FE426E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Демонстрация статистической значимости воздействия конкретного фактора на изучаемую зависимую переменную. </a:t>
            </a:r>
          </a:p>
          <a:p>
            <a:r>
              <a:rPr lang="ru-RU" dirty="0"/>
              <a:t>Раскрытие природы взаимодействия факторов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059634-362C-EEFE-80F8-D4BAB2053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Промышленные эксперименты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75375A-213D-B5EE-9E91-E391F732A0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dirty="0"/>
              <a:t> Нацелены на получение </a:t>
            </a:r>
            <a:r>
              <a:rPr lang="ru-RU" b="1" dirty="0"/>
              <a:t>максимального количества объективной информации </a:t>
            </a:r>
            <a:r>
              <a:rPr lang="ru-RU" dirty="0"/>
              <a:t>о влиянии изучаемых факторов на производственный процесс </a:t>
            </a:r>
            <a:r>
              <a:rPr lang="ru-RU" b="1" dirty="0"/>
              <a:t>с минимальными затратами </a:t>
            </a:r>
            <a:r>
              <a:rPr lang="ru-RU" dirty="0"/>
              <a:t>на наблюдения</a:t>
            </a:r>
          </a:p>
          <a:p>
            <a:r>
              <a:rPr lang="ru-RU" dirty="0"/>
              <a:t>Выявление существенно влияющих факторов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FFC91C-D2B5-0C87-9432-38B5E002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09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876DD-2C26-F5E8-FA74-38451FD7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/>
              <a:t>Перед началом составления плана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8F894-9BCA-0EB3-0F4F-F81D1C0EC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 b="1" dirty="0"/>
              <a:t>Определение факторов</a:t>
            </a:r>
            <a:r>
              <a:rPr lang="ru-RU" sz="2200" dirty="0"/>
              <a:t>: Идентификация независимых переменных (факторов), которые могут влиять на исследуемую зависимую переменную.</a:t>
            </a:r>
          </a:p>
          <a:p>
            <a:r>
              <a:rPr lang="ru-RU" sz="2200" b="1" dirty="0"/>
              <a:t>Уровни факторов</a:t>
            </a:r>
            <a:r>
              <a:rPr lang="ru-RU" sz="2200" dirty="0"/>
              <a:t>: Определение уровней каждого фактора, то есть различных значений, которые они могут принимать.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40E2CA-05CA-4C16-60EA-38978561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28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Проверка лампы с одним тестовой трубкой оранжевый с пропадает">
            <a:extLst>
              <a:ext uri="{FF2B5EF4-FFF2-40B4-BE49-F238E27FC236}">
                <a16:creationId xmlns:a16="http://schemas.microsoft.com/office/drawing/2014/main" id="{1510D3E0-016A-2C2D-8218-7A47FA8C2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6" r="1120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9148177-B8F2-1546-0D18-18B54A3D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Полный факторный эксперимент (ПФЭ)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C8464A-A437-72E8-F803-89DAFA7F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D77C1AC-2378-D54C-9B7B-F2647348914A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0180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FDA97-8336-DE2D-0987-D5783945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Полный Факторный Эксперимент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074BB-029A-D93E-E126-296A5B577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Задание уровней факторов</a:t>
            </a:r>
            <a:r>
              <a:rPr lang="ru-RU" dirty="0"/>
              <a:t>: Определение верхнего и нижнего уровня для каждого из варьируемых факторов.</a:t>
            </a:r>
          </a:p>
          <a:p>
            <a:r>
              <a:rPr lang="ru-RU" b="1" dirty="0"/>
              <a:t>Создание матрицы эксперимента</a:t>
            </a:r>
            <a:r>
              <a:rPr lang="ru-RU" dirty="0"/>
              <a:t>: Формирование матрицы эксперимента, включающей все возможные комбинации уровней параметров.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3F28047-77A8-87A2-7409-5566AF62B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Проведение эксперимента</a:t>
            </a:r>
            <a:r>
              <a:rPr lang="ru-RU" dirty="0"/>
              <a:t>: Реализация плана эксперимента, в котором каждая комбинация уровней факторов испытывается в соответствии с заданными параметрами.</a:t>
            </a:r>
          </a:p>
          <a:p>
            <a:r>
              <a:rPr lang="ru-RU" b="1" dirty="0"/>
              <a:t>Измерения и записи данных</a:t>
            </a:r>
            <a:r>
              <a:rPr lang="ru-RU" dirty="0"/>
              <a:t>: Осуществление измерений и фиксация данных, связанных с зависимой переменной, в рамках каждого экспериментального запуска.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D7DCC-E434-948D-908B-F5B5C52C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C1AC-2378-D54C-9B7B-F264734891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8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D1BD8-E301-F6DA-324C-E5519205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Пример полного факторного эксперимента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34993C-DDF5-99DF-A1DA-74D492D30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Выбрать нижние и верхние границы так, чтобы начальное значение было серединой отрезка</a:t>
            </a:r>
          </a:p>
          <a:p>
            <a:pPr marL="0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613ACDF8-463B-B2A9-B569-CAFFD9B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77C1AC-2378-D54C-9B7B-F2647348914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A1C04413-A861-CE5C-F386-E32E766CF6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4461500"/>
              </p:ext>
            </p:extLst>
          </p:nvPr>
        </p:nvGraphicFramePr>
        <p:xfrm>
          <a:off x="6255015" y="787114"/>
          <a:ext cx="4907582" cy="528377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2453791">
                  <a:extLst>
                    <a:ext uri="{9D8B030D-6E8A-4147-A177-3AD203B41FA5}">
                      <a16:colId xmlns:a16="http://schemas.microsoft.com/office/drawing/2014/main" val="662923511"/>
                    </a:ext>
                  </a:extLst>
                </a:gridCol>
                <a:gridCol w="2453791">
                  <a:extLst>
                    <a:ext uri="{9D8B030D-6E8A-4147-A177-3AD203B41FA5}">
                      <a16:colId xmlns:a16="http://schemas.microsoft.com/office/drawing/2014/main" val="2107822680"/>
                    </a:ext>
                  </a:extLst>
                </a:gridCol>
              </a:tblGrid>
              <a:tr h="831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30844" marR="230844" marT="230844" marB="230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all" spc="60">
                          <a:solidFill>
                            <a:schemeClr val="tx1"/>
                          </a:solidFill>
                        </a:rPr>
                        <a:t>x2</a:t>
                      </a:r>
                      <a:endParaRPr lang="ru-RU" sz="20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230844" marR="230844" marT="230844" marB="23084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28606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 algn="ctr"/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Нижнее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Нижнее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375965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Нижнее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Верхнее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332529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Верхнее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Нижнее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9641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>
                          <a:solidFill>
                            <a:schemeClr val="tx1"/>
                          </a:solidFill>
                        </a:rPr>
                        <a:t>Верхнее значение </a:t>
                      </a:r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x1</a:t>
                      </a:r>
                      <a:endParaRPr lang="ru-RU" sz="2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700" cap="none" spc="0" dirty="0">
                          <a:solidFill>
                            <a:schemeClr val="tx1"/>
                          </a:solidFill>
                        </a:rPr>
                        <a:t>Верхнее значение </a:t>
                      </a: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ru-RU" sz="27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53896" marR="153896" marT="76948" marB="1538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51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216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{3D24DD72-8DD3-C146-B83A-7C2A05BD9430}tf16401378</Template>
  <TotalTime>534</TotalTime>
  <Words>2177</Words>
  <Application>Microsoft Macintosh PowerPoint</Application>
  <PresentationFormat>Широкоэкранный</PresentationFormat>
  <Paragraphs>268</Paragraphs>
  <Slides>29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Планирование вычислительного эксперимента</vt:lpstr>
      <vt:lpstr>Что такое планирование эксперимента?</vt:lpstr>
      <vt:lpstr>Зачем нужно планирование эксперимента</vt:lpstr>
      <vt:lpstr>Эксперименты в науке и промышленности</vt:lpstr>
      <vt:lpstr>Сравнение научных и промышленных экспериментов</vt:lpstr>
      <vt:lpstr>Перед началом составления плана</vt:lpstr>
      <vt:lpstr>Полный факторный эксперимент (ПФЭ)</vt:lpstr>
      <vt:lpstr>Полный Факторный Эксперимент</vt:lpstr>
      <vt:lpstr>Пример полного факторного эксперимента</vt:lpstr>
      <vt:lpstr>Терминология и обозначения</vt:lpstr>
      <vt:lpstr>Полный факторный эксперимент</vt:lpstr>
      <vt:lpstr>Дробные факторные планы</vt:lpstr>
      <vt:lpstr>История и идея метода</vt:lpstr>
      <vt:lpstr>Принцип разрежённости воздействия</vt:lpstr>
      <vt:lpstr>Зачем нужны дробные факторные планы</vt:lpstr>
      <vt:lpstr>Пример дробного факторного эксперимента</vt:lpstr>
      <vt:lpstr>Понятие разрешение плана</vt:lpstr>
      <vt:lpstr>Презентация PowerPoint</vt:lpstr>
      <vt:lpstr>Применение различных разрешений планов</vt:lpstr>
      <vt:lpstr>Выводы</vt:lpstr>
      <vt:lpstr>Метод Плакетта–Бермана</vt:lpstr>
      <vt:lpstr>Идея метода</vt:lpstr>
      <vt:lpstr>Пример</vt:lpstr>
      <vt:lpstr>Отличие от метода дробного факторного эксперимента</vt:lpstr>
      <vt:lpstr>Вывод по методу Плакетта — Бермана</vt:lpstr>
      <vt:lpstr>Дополнительно</vt:lpstr>
      <vt:lpstr>Планы для смесей или ограничений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</dc:title>
  <dc:creator>Nikita Nikitovich</dc:creator>
  <cp:lastModifiedBy>Nikita Nikitovich</cp:lastModifiedBy>
  <cp:revision>35</cp:revision>
  <dcterms:created xsi:type="dcterms:W3CDTF">2023-10-09T16:31:51Z</dcterms:created>
  <dcterms:modified xsi:type="dcterms:W3CDTF">2023-10-11T16:36:50Z</dcterms:modified>
</cp:coreProperties>
</file>