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Josefin Sans" charset="1" panose="00000500000000000000"/>
      <p:regular r:id="rId15"/>
    </p:embeddedFont>
    <p:embeddedFont>
      <p:font typeface="Josefin Sans Bold" charset="1" panose="00000800000000000000"/>
      <p:regular r:id="rId16"/>
    </p:embeddedFont>
    <p:embeddedFont>
      <p:font typeface="Josefin Sans Italics" charset="1" panose="000005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png" Type="http://schemas.openxmlformats.org/officeDocument/2006/relationships/image"/><Relationship Id="rId4" Target="../media/image34.png" Type="http://schemas.openxmlformats.org/officeDocument/2006/relationships/image"/><Relationship Id="rId5" Target="../media/image3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grpSp>
        <p:nvGrpSpPr>
          <p:cNvPr name="Group 2" id="2"/>
          <p:cNvGrpSpPr/>
          <p:nvPr/>
        </p:nvGrpSpPr>
        <p:grpSpPr>
          <a:xfrm rot="0">
            <a:off x="8693215" y="0"/>
            <a:ext cx="8217084" cy="9819935"/>
            <a:chOff x="0" y="0"/>
            <a:chExt cx="10956112" cy="13093247"/>
          </a:xfrm>
        </p:grpSpPr>
        <p:sp>
          <p:nvSpPr>
            <p:cNvPr name="TextBox 3" id="3"/>
            <p:cNvSpPr txBox="true"/>
            <p:nvPr/>
          </p:nvSpPr>
          <p:spPr>
            <a:xfrm rot="0">
              <a:off x="0" y="1679214"/>
              <a:ext cx="10956112" cy="5692436"/>
            </a:xfrm>
            <a:prstGeom prst="rect">
              <a:avLst/>
            </a:prstGeom>
          </p:spPr>
          <p:txBody>
            <a:bodyPr anchor="t" rtlCol="false" tIns="0" lIns="0" bIns="0" rIns="0">
              <a:spAutoFit/>
            </a:bodyPr>
            <a:lstStyle/>
            <a:p>
              <a:pPr algn="l">
                <a:lnSpc>
                  <a:spcPts val="8372"/>
                </a:lnSpc>
              </a:pPr>
              <a:r>
                <a:rPr lang="en-US" sz="7475">
                  <a:solidFill>
                    <a:srgbClr val="F7B4A7"/>
                  </a:solidFill>
                  <a:latin typeface="Josefin Sans"/>
                  <a:ea typeface="Josefin Sans"/>
                  <a:cs typeface="Josefin Sans"/>
                  <a:sym typeface="Josefin Sans"/>
                </a:rPr>
                <a:t>Sử dụng các mô hình máy học trong dự đoán bệnh tim </a:t>
              </a:r>
            </a:p>
          </p:txBody>
        </p:sp>
        <p:sp>
          <p:nvSpPr>
            <p:cNvPr name="TextBox 4" id="4"/>
            <p:cNvSpPr txBox="true"/>
            <p:nvPr/>
          </p:nvSpPr>
          <p:spPr>
            <a:xfrm rot="0">
              <a:off x="0" y="-71755"/>
              <a:ext cx="10956112" cy="544195"/>
            </a:xfrm>
            <a:prstGeom prst="rect">
              <a:avLst/>
            </a:prstGeom>
          </p:spPr>
          <p:txBody>
            <a:bodyPr anchor="t" rtlCol="false" tIns="0" lIns="0" bIns="0" rIns="0">
              <a:spAutoFit/>
            </a:bodyPr>
            <a:lstStyle/>
            <a:p>
              <a:pPr algn="l">
                <a:lnSpc>
                  <a:spcPts val="3359"/>
                </a:lnSpc>
              </a:pPr>
            </a:p>
          </p:txBody>
        </p:sp>
        <p:sp>
          <p:nvSpPr>
            <p:cNvPr name="TextBox 5" id="5"/>
            <p:cNvSpPr txBox="true"/>
            <p:nvPr/>
          </p:nvSpPr>
          <p:spPr>
            <a:xfrm rot="0">
              <a:off x="0" y="8337520"/>
              <a:ext cx="10956112" cy="4761653"/>
            </a:xfrm>
            <a:prstGeom prst="rect">
              <a:avLst/>
            </a:prstGeom>
          </p:spPr>
          <p:txBody>
            <a:bodyPr anchor="t" rtlCol="false" tIns="0" lIns="0" bIns="0" rIns="0">
              <a:spAutoFit/>
            </a:bodyPr>
            <a:lstStyle/>
            <a:p>
              <a:pPr algn="l">
                <a:lnSpc>
                  <a:spcPts val="4759"/>
                </a:lnSpc>
              </a:pPr>
              <a:r>
                <a:rPr lang="en-US" sz="3399">
                  <a:solidFill>
                    <a:srgbClr val="94DDDE"/>
                  </a:solidFill>
                  <a:latin typeface="Josefin Sans"/>
                  <a:ea typeface="Josefin Sans"/>
                  <a:cs typeface="Josefin Sans"/>
                  <a:sym typeface="Josefin Sans"/>
                </a:rPr>
                <a:t>Các sinh viên tham gia </a:t>
              </a:r>
            </a:p>
            <a:p>
              <a:pPr algn="l">
                <a:lnSpc>
                  <a:spcPts val="4759"/>
                </a:lnSpc>
              </a:pPr>
              <a:r>
                <a:rPr lang="en-US" sz="3399">
                  <a:solidFill>
                    <a:srgbClr val="94DDDE"/>
                  </a:solidFill>
                  <a:latin typeface="Josefin Sans"/>
                  <a:ea typeface="Josefin Sans"/>
                  <a:cs typeface="Josefin Sans"/>
                  <a:sym typeface="Josefin Sans"/>
                </a:rPr>
                <a:t>PhạmTấnKhương – 3122410191</a:t>
              </a:r>
            </a:p>
            <a:p>
              <a:pPr algn="l">
                <a:lnSpc>
                  <a:spcPts val="4759"/>
                </a:lnSpc>
              </a:pPr>
              <a:r>
                <a:rPr lang="en-US" sz="3399">
                  <a:solidFill>
                    <a:srgbClr val="94DDDE"/>
                  </a:solidFill>
                  <a:latin typeface="Josefin Sans"/>
                  <a:ea typeface="Josefin Sans"/>
                  <a:cs typeface="Josefin Sans"/>
                  <a:sym typeface="Josefin Sans"/>
                </a:rPr>
                <a:t>Hoàng Vũ - 3122560089</a:t>
              </a:r>
            </a:p>
            <a:p>
              <a:pPr algn="l">
                <a:lnSpc>
                  <a:spcPts val="4759"/>
                </a:lnSpc>
              </a:pPr>
              <a:r>
                <a:rPr lang="en-US" sz="3399">
                  <a:solidFill>
                    <a:srgbClr val="94DDDE"/>
                  </a:solidFill>
                  <a:latin typeface="Josefin Sans"/>
                  <a:ea typeface="Josefin Sans"/>
                  <a:cs typeface="Josefin Sans"/>
                  <a:sym typeface="Josefin Sans"/>
                </a:rPr>
                <a:t>Huỳnh Thanh Bình - 3122410033</a:t>
              </a:r>
            </a:p>
            <a:p>
              <a:pPr algn="l">
                <a:lnSpc>
                  <a:spcPts val="4759"/>
                </a:lnSpc>
              </a:pPr>
              <a:r>
                <a:rPr lang="en-US" sz="3399">
                  <a:solidFill>
                    <a:srgbClr val="94DDDE"/>
                  </a:solidFill>
                  <a:latin typeface="Josefin Sans"/>
                  <a:ea typeface="Josefin Sans"/>
                  <a:cs typeface="Josefin Sans"/>
                  <a:sym typeface="Josefin Sans"/>
                </a:rPr>
                <a:t>Nguyễn Minh Tú - 3120411167</a:t>
              </a:r>
            </a:p>
            <a:p>
              <a:pPr algn="l">
                <a:lnSpc>
                  <a:spcPts val="4760"/>
                </a:lnSpc>
              </a:pPr>
            </a:p>
          </p:txBody>
        </p:sp>
      </p:grpSp>
      <p:sp>
        <p:nvSpPr>
          <p:cNvPr name="Freeform 6" id="6"/>
          <p:cNvSpPr/>
          <p:nvPr/>
        </p:nvSpPr>
        <p:spPr>
          <a:xfrm flipH="false" flipV="false" rot="0">
            <a:off x="1182834" y="-1921745"/>
            <a:ext cx="6755642" cy="4114800"/>
          </a:xfrm>
          <a:custGeom>
            <a:avLst/>
            <a:gdLst/>
            <a:ahLst/>
            <a:cxnLst/>
            <a:rect r="r" b="b" t="t" l="l"/>
            <a:pathLst>
              <a:path h="4114800" w="6755642">
                <a:moveTo>
                  <a:pt x="0" y="0"/>
                </a:moveTo>
                <a:lnTo>
                  <a:pt x="6755642" y="0"/>
                </a:lnTo>
                <a:lnTo>
                  <a:pt x="675564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6303834" y="1790711"/>
            <a:ext cx="1194327" cy="2586142"/>
          </a:xfrm>
          <a:custGeom>
            <a:avLst/>
            <a:gdLst/>
            <a:ahLst/>
            <a:cxnLst/>
            <a:rect r="r" b="b" t="t" l="l"/>
            <a:pathLst>
              <a:path h="2586142" w="1194327">
                <a:moveTo>
                  <a:pt x="0" y="0"/>
                </a:moveTo>
                <a:lnTo>
                  <a:pt x="1194327" y="0"/>
                </a:lnTo>
                <a:lnTo>
                  <a:pt x="1194327" y="2586142"/>
                </a:lnTo>
                <a:lnTo>
                  <a:pt x="0" y="25861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false" rot="0">
            <a:off x="2095190" y="2021154"/>
            <a:ext cx="5357753" cy="5591583"/>
          </a:xfrm>
          <a:custGeom>
            <a:avLst/>
            <a:gdLst/>
            <a:ahLst/>
            <a:cxnLst/>
            <a:rect r="r" b="b" t="t" l="l"/>
            <a:pathLst>
              <a:path h="5591583" w="5357753">
                <a:moveTo>
                  <a:pt x="5357753" y="0"/>
                </a:moveTo>
                <a:lnTo>
                  <a:pt x="0" y="0"/>
                </a:lnTo>
                <a:lnTo>
                  <a:pt x="0" y="5591582"/>
                </a:lnTo>
                <a:lnTo>
                  <a:pt x="5357753" y="5591582"/>
                </a:lnTo>
                <a:lnTo>
                  <a:pt x="535775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947148" y="1264426"/>
            <a:ext cx="3144039" cy="2440918"/>
          </a:xfrm>
          <a:custGeom>
            <a:avLst/>
            <a:gdLst/>
            <a:ahLst/>
            <a:cxnLst/>
            <a:rect r="r" b="b" t="t" l="l"/>
            <a:pathLst>
              <a:path h="2440918" w="3144039">
                <a:moveTo>
                  <a:pt x="0" y="0"/>
                </a:moveTo>
                <a:lnTo>
                  <a:pt x="3144040" y="0"/>
                </a:lnTo>
                <a:lnTo>
                  <a:pt x="3144040" y="2440918"/>
                </a:lnTo>
                <a:lnTo>
                  <a:pt x="0" y="24409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624872" y="5005800"/>
            <a:ext cx="1894295" cy="4252500"/>
          </a:xfrm>
          <a:custGeom>
            <a:avLst/>
            <a:gdLst/>
            <a:ahLst/>
            <a:cxnLst/>
            <a:rect r="r" b="b" t="t" l="l"/>
            <a:pathLst>
              <a:path h="4252500" w="1894295">
                <a:moveTo>
                  <a:pt x="0" y="0"/>
                </a:moveTo>
                <a:lnTo>
                  <a:pt x="1894295" y="0"/>
                </a:lnTo>
                <a:lnTo>
                  <a:pt x="1894295" y="4252500"/>
                </a:lnTo>
                <a:lnTo>
                  <a:pt x="0" y="42525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4011803" y="7612736"/>
            <a:ext cx="3486358" cy="4114800"/>
          </a:xfrm>
          <a:custGeom>
            <a:avLst/>
            <a:gdLst/>
            <a:ahLst/>
            <a:cxnLst/>
            <a:rect r="r" b="b" t="t" l="l"/>
            <a:pathLst>
              <a:path h="4114800" w="3486358">
                <a:moveTo>
                  <a:pt x="0" y="0"/>
                </a:moveTo>
                <a:lnTo>
                  <a:pt x="3486358" y="0"/>
                </a:lnTo>
                <a:lnTo>
                  <a:pt x="3486358"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TextBox 2" id="2"/>
          <p:cNvSpPr txBox="true"/>
          <p:nvPr/>
        </p:nvSpPr>
        <p:spPr>
          <a:xfrm rot="0">
            <a:off x="6882074" y="1949728"/>
            <a:ext cx="10865429" cy="4722496"/>
          </a:xfrm>
          <a:prstGeom prst="rect">
            <a:avLst/>
          </a:prstGeom>
        </p:spPr>
        <p:txBody>
          <a:bodyPr anchor="t" rtlCol="false" tIns="0" lIns="0" bIns="0" rIns="0">
            <a:spAutoFit/>
          </a:bodyPr>
          <a:lstStyle/>
          <a:p>
            <a:pPr algn="just" marL="825813" indent="-412906" lvl="1">
              <a:lnSpc>
                <a:spcPts val="5354"/>
              </a:lnSpc>
              <a:buFont typeface="Arial"/>
              <a:buChar char="•"/>
            </a:pPr>
            <a:r>
              <a:rPr lang="en-US" sz="3824">
                <a:solidFill>
                  <a:srgbClr val="94DDDE"/>
                </a:solidFill>
                <a:latin typeface="Josefin Sans"/>
                <a:ea typeface="Josefin Sans"/>
                <a:cs typeface="Josefin Sans"/>
                <a:sym typeface="Josefin Sans"/>
              </a:rPr>
              <a:t>1) Giới thiệu (Introduction)</a:t>
            </a:r>
          </a:p>
          <a:p>
            <a:pPr algn="just" marL="825813" indent="-412906" lvl="1">
              <a:lnSpc>
                <a:spcPts val="5354"/>
              </a:lnSpc>
              <a:buFont typeface="Arial"/>
              <a:buChar char="•"/>
            </a:pPr>
            <a:r>
              <a:rPr lang="en-US" sz="3824">
                <a:solidFill>
                  <a:srgbClr val="94DDDE"/>
                </a:solidFill>
                <a:latin typeface="Josefin Sans"/>
                <a:ea typeface="Josefin Sans"/>
                <a:cs typeface="Josefin Sans"/>
                <a:sym typeface="Josefin Sans"/>
              </a:rPr>
              <a:t>2) Phân loại phương pháp dự đoán bệnh tim (Classification of Heart Disease Prediction Methods)</a:t>
            </a:r>
          </a:p>
          <a:p>
            <a:pPr algn="just" marL="825813" indent="-412906" lvl="1">
              <a:lnSpc>
                <a:spcPts val="5354"/>
              </a:lnSpc>
              <a:buFont typeface="Arial"/>
              <a:buChar char="•"/>
            </a:pPr>
            <a:r>
              <a:rPr lang="en-US" sz="3824">
                <a:solidFill>
                  <a:srgbClr val="94DDDE"/>
                </a:solidFill>
                <a:latin typeface="Josefin Sans"/>
                <a:ea typeface="Josefin Sans"/>
                <a:cs typeface="Josefin Sans"/>
                <a:sym typeface="Josefin Sans"/>
              </a:rPr>
              <a:t>3) Các yếu tố ảnh hưởng đến độ chính xác (Factors Affecting Prediction Accuracy)</a:t>
            </a:r>
          </a:p>
          <a:p>
            <a:pPr algn="just" marL="825813" indent="-412906" lvl="1">
              <a:lnSpc>
                <a:spcPts val="5354"/>
              </a:lnSpc>
              <a:buFont typeface="Arial"/>
              <a:buChar char="•"/>
            </a:pPr>
            <a:r>
              <a:rPr lang="en-US" sz="3824">
                <a:solidFill>
                  <a:srgbClr val="94DDDE"/>
                </a:solidFill>
                <a:latin typeface="Josefin Sans"/>
                <a:ea typeface="Josefin Sans"/>
                <a:cs typeface="Josefin Sans"/>
                <a:sym typeface="Josefin Sans"/>
              </a:rPr>
              <a:t>4) Kết luận (Conclusion)</a:t>
            </a:r>
          </a:p>
        </p:txBody>
      </p:sp>
      <p:sp>
        <p:nvSpPr>
          <p:cNvPr name="Freeform 3" id="3"/>
          <p:cNvSpPr/>
          <p:nvPr/>
        </p:nvSpPr>
        <p:spPr>
          <a:xfrm flipH="false" flipV="false" rot="0">
            <a:off x="507710" y="924178"/>
            <a:ext cx="3874545" cy="5122596"/>
          </a:xfrm>
          <a:custGeom>
            <a:avLst/>
            <a:gdLst/>
            <a:ahLst/>
            <a:cxnLst/>
            <a:rect r="r" b="b" t="t" l="l"/>
            <a:pathLst>
              <a:path h="5122596" w="3874545">
                <a:moveTo>
                  <a:pt x="0" y="0"/>
                </a:moveTo>
                <a:lnTo>
                  <a:pt x="3874546" y="0"/>
                </a:lnTo>
                <a:lnTo>
                  <a:pt x="3874546" y="5122595"/>
                </a:lnTo>
                <a:lnTo>
                  <a:pt x="0" y="51225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78928" y="1714906"/>
            <a:ext cx="3874545" cy="5122596"/>
          </a:xfrm>
          <a:custGeom>
            <a:avLst/>
            <a:gdLst/>
            <a:ahLst/>
            <a:cxnLst/>
            <a:rect r="r" b="b" t="t" l="l"/>
            <a:pathLst>
              <a:path h="5122596" w="3874545">
                <a:moveTo>
                  <a:pt x="0" y="0"/>
                </a:moveTo>
                <a:lnTo>
                  <a:pt x="3874545" y="0"/>
                </a:lnTo>
                <a:lnTo>
                  <a:pt x="3874545" y="5122596"/>
                </a:lnTo>
                <a:lnTo>
                  <a:pt x="0" y="51225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2444983" y="2454131"/>
            <a:ext cx="3874545" cy="5122596"/>
          </a:xfrm>
          <a:custGeom>
            <a:avLst/>
            <a:gdLst/>
            <a:ahLst/>
            <a:cxnLst/>
            <a:rect r="r" b="b" t="t" l="l"/>
            <a:pathLst>
              <a:path h="5122596" w="3874545">
                <a:moveTo>
                  <a:pt x="0" y="0"/>
                </a:moveTo>
                <a:lnTo>
                  <a:pt x="3874545" y="0"/>
                </a:lnTo>
                <a:lnTo>
                  <a:pt x="3874545" y="5122595"/>
                </a:lnTo>
                <a:lnTo>
                  <a:pt x="0" y="512259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Freeform 2" id="2"/>
          <p:cNvSpPr/>
          <p:nvPr/>
        </p:nvSpPr>
        <p:spPr>
          <a:xfrm flipH="false" flipV="false" rot="0">
            <a:off x="11497814" y="3086100"/>
            <a:ext cx="5131837" cy="4114800"/>
          </a:xfrm>
          <a:custGeom>
            <a:avLst/>
            <a:gdLst/>
            <a:ahLst/>
            <a:cxnLst/>
            <a:rect r="r" b="b" t="t" l="l"/>
            <a:pathLst>
              <a:path h="4114800" w="5131837">
                <a:moveTo>
                  <a:pt x="0" y="0"/>
                </a:moveTo>
                <a:lnTo>
                  <a:pt x="5131837" y="0"/>
                </a:lnTo>
                <a:lnTo>
                  <a:pt x="513183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828754"/>
            <a:ext cx="9768230" cy="6572546"/>
            <a:chOff x="0" y="0"/>
            <a:chExt cx="13024306" cy="8763395"/>
          </a:xfrm>
        </p:grpSpPr>
        <p:sp>
          <p:nvSpPr>
            <p:cNvPr name="TextBox 4" id="4"/>
            <p:cNvSpPr txBox="true"/>
            <p:nvPr/>
          </p:nvSpPr>
          <p:spPr>
            <a:xfrm rot="0">
              <a:off x="0" y="623570"/>
              <a:ext cx="13024306" cy="1314450"/>
            </a:xfrm>
            <a:prstGeom prst="rect">
              <a:avLst/>
            </a:prstGeom>
          </p:spPr>
          <p:txBody>
            <a:bodyPr anchor="t" rtlCol="false" tIns="0" lIns="0" bIns="0" rIns="0">
              <a:spAutoFit/>
            </a:bodyPr>
            <a:lstStyle/>
            <a:p>
              <a:pPr algn="l">
                <a:lnSpc>
                  <a:spcPts val="7680"/>
                </a:lnSpc>
              </a:pPr>
              <a:r>
                <a:rPr lang="en-US" sz="6400" b="true">
                  <a:solidFill>
                    <a:srgbClr val="31356E"/>
                  </a:solidFill>
                  <a:latin typeface="Josefin Sans Bold"/>
                  <a:ea typeface="Josefin Sans Bold"/>
                  <a:cs typeface="Josefin Sans Bold"/>
                  <a:sym typeface="Josefin Sans Bold"/>
                </a:rPr>
                <a:t>I) Giới thiệu</a:t>
              </a:r>
            </a:p>
          </p:txBody>
        </p:sp>
        <p:sp>
          <p:nvSpPr>
            <p:cNvPr name="TextBox 5" id="5"/>
            <p:cNvSpPr txBox="true"/>
            <p:nvPr/>
          </p:nvSpPr>
          <p:spPr>
            <a:xfrm rot="0">
              <a:off x="0" y="3216670"/>
              <a:ext cx="12478551" cy="5851525"/>
            </a:xfrm>
            <a:prstGeom prst="rect">
              <a:avLst/>
            </a:prstGeom>
          </p:spPr>
          <p:txBody>
            <a:bodyPr anchor="t" rtlCol="false" tIns="0" lIns="0" bIns="0" rIns="0">
              <a:spAutoFit/>
            </a:bodyPr>
            <a:lstStyle/>
            <a:p>
              <a:pPr algn="l">
                <a:lnSpc>
                  <a:spcPts val="3480"/>
                </a:lnSpc>
              </a:pPr>
              <a:r>
                <a:rPr lang="en-US" sz="2900">
                  <a:solidFill>
                    <a:srgbClr val="2B4B82"/>
                  </a:solidFill>
                  <a:latin typeface="Josefin Sans"/>
                  <a:ea typeface="Josefin Sans"/>
                  <a:cs typeface="Josefin Sans"/>
                  <a:sym typeface="Josefin Sans"/>
                </a:rPr>
                <a:t>Mục tiêu của bài khảo sát:</a:t>
              </a:r>
            </a:p>
            <a:p>
              <a:pPr algn="l">
                <a:lnSpc>
                  <a:spcPts val="3480"/>
                </a:lnSpc>
              </a:pPr>
              <a:r>
                <a:rPr lang="en-US" sz="2900">
                  <a:solidFill>
                    <a:srgbClr val="2B4B82"/>
                  </a:solidFill>
                  <a:latin typeface="Josefin Sans"/>
                  <a:ea typeface="Josefin Sans"/>
                  <a:cs typeface="Josefin Sans"/>
                  <a:sym typeface="Josefin Sans"/>
                </a:rPr>
                <a:t> Bài khảo sát </a:t>
              </a:r>
              <a:r>
                <a:rPr lang="en-US" sz="2900">
                  <a:solidFill>
                    <a:srgbClr val="2B4B82"/>
                  </a:solidFill>
                  <a:latin typeface="Josefin Sans"/>
                  <a:ea typeface="Josefin Sans"/>
                  <a:cs typeface="Josefin Sans"/>
                  <a:sym typeface="Josefin Sans"/>
                </a:rPr>
                <a:t>nhằm đánh giá hiệu suất các phương pháp dự đoán bệnh tim từ notebook "Heart Disease Prediction Using Machine Learning", sử dụng các mô hình KNN, Random Forest (RANF), Logistic Regression (LR), Naive Bayes (NB), SVM, và Decision Tree (DT) trên tập dữ liệu UCI Heart Disease. Mục tiêu là so sánh các chỉ số Train Accuracy, Test Accuracy, Precision, Recall, và phân tích yếu tố ảnh hưởng đến độ chính xác.</a:t>
              </a:r>
            </a:p>
            <a:p>
              <a:pPr algn="l">
                <a:lnSpc>
                  <a:spcPts val="3480"/>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1370694" y="2641748"/>
            <a:ext cx="7773306" cy="2933700"/>
          </a:xfrm>
          <a:prstGeom prst="rect">
            <a:avLst/>
          </a:prstGeom>
        </p:spPr>
        <p:txBody>
          <a:bodyPr anchor="t" rtlCol="false" tIns="0" lIns="0" bIns="0" rIns="0">
            <a:spAutoFit/>
          </a:bodyPr>
          <a:lstStyle/>
          <a:p>
            <a:pPr algn="l">
              <a:lnSpc>
                <a:spcPts val="7679"/>
              </a:lnSpc>
            </a:pPr>
            <a:r>
              <a:rPr lang="en-US" sz="6399" b="true">
                <a:solidFill>
                  <a:srgbClr val="2B4B82"/>
                </a:solidFill>
                <a:latin typeface="Josefin Sans Bold"/>
                <a:ea typeface="Josefin Sans Bold"/>
                <a:cs typeface="Josefin Sans Bold"/>
                <a:sym typeface="Josefin Sans Bold"/>
              </a:rPr>
              <a:t>Các</a:t>
            </a:r>
            <a:r>
              <a:rPr lang="en-US" sz="6399" b="true">
                <a:solidFill>
                  <a:srgbClr val="2B4B82"/>
                </a:solidFill>
                <a:latin typeface="Josefin Sans Bold"/>
                <a:ea typeface="Josefin Sans Bold"/>
                <a:cs typeface="Josefin Sans Bold"/>
                <a:sym typeface="Josefin Sans Bold"/>
              </a:rPr>
              <a:t> dữ liệu sẽ được sử dụng:</a:t>
            </a:r>
          </a:p>
          <a:p>
            <a:pPr algn="l">
              <a:lnSpc>
                <a:spcPts val="7680"/>
              </a:lnSpc>
            </a:pPr>
          </a:p>
        </p:txBody>
      </p:sp>
      <p:sp>
        <p:nvSpPr>
          <p:cNvPr name="TextBox 3" id="3"/>
          <p:cNvSpPr txBox="true"/>
          <p:nvPr/>
        </p:nvSpPr>
        <p:spPr>
          <a:xfrm rot="0">
            <a:off x="1370694" y="4628098"/>
            <a:ext cx="7773306" cy="2939415"/>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2B4B82"/>
                </a:solidFill>
                <a:latin typeface="Josefin Sans"/>
                <a:ea typeface="Josefin Sans"/>
                <a:cs typeface="Josefin Sans"/>
                <a:sym typeface="Josefin Sans"/>
              </a:rPr>
              <a:t>Dữ liệu từ tập UCI (303 mẫu, 14 đặc trưng) được chia thành tập huấn luyện (80%) và kiểm tra (20%), chuẩn hóa bằng StandardScaler, và dùng để huấn luyện các mô hình. Kết quả sẽ hỗ trợ việc chọn phương pháp tối ưu cho chẩn đoán bệnh tim và định hướng nghiên cứu tương lai.</a:t>
            </a:r>
          </a:p>
          <a:p>
            <a:pPr algn="l">
              <a:lnSpc>
                <a:spcPts val="3359"/>
              </a:lnSpc>
            </a:pPr>
          </a:p>
        </p:txBody>
      </p:sp>
      <p:sp>
        <p:nvSpPr>
          <p:cNvPr name="Freeform 4" id="4"/>
          <p:cNvSpPr/>
          <p:nvPr/>
        </p:nvSpPr>
        <p:spPr>
          <a:xfrm flipH="false" flipV="false" rot="0">
            <a:off x="0" y="-963412"/>
            <a:ext cx="4597438" cy="2842053"/>
          </a:xfrm>
          <a:custGeom>
            <a:avLst/>
            <a:gdLst/>
            <a:ahLst/>
            <a:cxnLst/>
            <a:rect r="r" b="b" t="t" l="l"/>
            <a:pathLst>
              <a:path h="2842053" w="4597438">
                <a:moveTo>
                  <a:pt x="0" y="0"/>
                </a:moveTo>
                <a:lnTo>
                  <a:pt x="4597438" y="0"/>
                </a:lnTo>
                <a:lnTo>
                  <a:pt x="4597438" y="2842052"/>
                </a:lnTo>
                <a:lnTo>
                  <a:pt x="0" y="28420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10551837" y="390596"/>
            <a:ext cx="2076668" cy="1276207"/>
          </a:xfrm>
          <a:custGeom>
            <a:avLst/>
            <a:gdLst/>
            <a:ahLst/>
            <a:cxnLst/>
            <a:rect r="r" b="b" t="t" l="l"/>
            <a:pathLst>
              <a:path h="1276207" w="2076668">
                <a:moveTo>
                  <a:pt x="2076668" y="0"/>
                </a:moveTo>
                <a:lnTo>
                  <a:pt x="0" y="0"/>
                </a:lnTo>
                <a:lnTo>
                  <a:pt x="0" y="1276208"/>
                </a:lnTo>
                <a:lnTo>
                  <a:pt x="2076668" y="1276208"/>
                </a:lnTo>
                <a:lnTo>
                  <a:pt x="207666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3138681" y="-2447996"/>
            <a:ext cx="3837986" cy="4114800"/>
          </a:xfrm>
          <a:custGeom>
            <a:avLst/>
            <a:gdLst/>
            <a:ahLst/>
            <a:cxnLst/>
            <a:rect r="r" b="b" t="t" l="l"/>
            <a:pathLst>
              <a:path h="4114800" w="3837986">
                <a:moveTo>
                  <a:pt x="0" y="0"/>
                </a:moveTo>
                <a:lnTo>
                  <a:pt x="3837987" y="0"/>
                </a:lnTo>
                <a:lnTo>
                  <a:pt x="383798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994246" y="-3759204"/>
            <a:ext cx="5357753" cy="5591583"/>
          </a:xfrm>
          <a:custGeom>
            <a:avLst/>
            <a:gdLst/>
            <a:ahLst/>
            <a:cxnLst/>
            <a:rect r="r" b="b" t="t" l="l"/>
            <a:pathLst>
              <a:path h="5591583" w="5357753">
                <a:moveTo>
                  <a:pt x="0" y="0"/>
                </a:moveTo>
                <a:lnTo>
                  <a:pt x="5357752" y="0"/>
                </a:lnTo>
                <a:lnTo>
                  <a:pt x="5357752" y="5591583"/>
                </a:lnTo>
                <a:lnTo>
                  <a:pt x="0" y="5591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p:cSld>
    <p:bg>
      <p:bgPr>
        <a:solidFill>
          <a:srgbClr val="94DDDE"/>
        </a:solidFill>
      </p:bgPr>
    </p:bg>
    <p:spTree>
      <p:nvGrpSpPr>
        <p:cNvPr id="1" name=""/>
        <p:cNvGrpSpPr/>
        <p:nvPr/>
      </p:nvGrpSpPr>
      <p:grpSpPr>
        <a:xfrm>
          <a:off x="0" y="0"/>
          <a:ext cx="0" cy="0"/>
          <a:chOff x="0" y="0"/>
          <a:chExt cx="0" cy="0"/>
        </a:xfrm>
      </p:grpSpPr>
      <p:sp>
        <p:nvSpPr>
          <p:cNvPr name="TextBox 2" id="2"/>
          <p:cNvSpPr txBox="true"/>
          <p:nvPr/>
        </p:nvSpPr>
        <p:spPr>
          <a:xfrm rot="0">
            <a:off x="832223" y="715740"/>
            <a:ext cx="16623553" cy="1962150"/>
          </a:xfrm>
          <a:prstGeom prst="rect">
            <a:avLst/>
          </a:prstGeom>
        </p:spPr>
        <p:txBody>
          <a:bodyPr anchor="t" rtlCol="false" tIns="0" lIns="0" bIns="0" rIns="0">
            <a:spAutoFit/>
          </a:bodyPr>
          <a:lstStyle/>
          <a:p>
            <a:pPr algn="ctr">
              <a:lnSpc>
                <a:spcPts val="7679"/>
              </a:lnSpc>
            </a:pPr>
            <a:r>
              <a:rPr lang="en-US" b="true" sz="6399">
                <a:solidFill>
                  <a:srgbClr val="2B4B82"/>
                </a:solidFill>
                <a:latin typeface="Josefin Sans Bold"/>
                <a:ea typeface="Josefin Sans Bold"/>
                <a:cs typeface="Josefin Sans Bold"/>
                <a:sym typeface="Josefin Sans Bold"/>
              </a:rPr>
              <a:t>P</a:t>
            </a:r>
            <a:r>
              <a:rPr lang="en-US" b="true" sz="6399">
                <a:solidFill>
                  <a:srgbClr val="2B4B82"/>
                </a:solidFill>
                <a:latin typeface="Josefin Sans Bold"/>
                <a:ea typeface="Josefin Sans Bold"/>
                <a:cs typeface="Josefin Sans Bold"/>
                <a:sym typeface="Josefin Sans Bold"/>
              </a:rPr>
              <a:t>hân loại phương pháp dự đoán bệnh tim</a:t>
            </a:r>
          </a:p>
          <a:p>
            <a:pPr algn="ctr">
              <a:lnSpc>
                <a:spcPts val="7680"/>
              </a:lnSpc>
            </a:pPr>
          </a:p>
        </p:txBody>
      </p:sp>
      <p:sp>
        <p:nvSpPr>
          <p:cNvPr name="TextBox 3" id="3"/>
          <p:cNvSpPr txBox="true"/>
          <p:nvPr/>
        </p:nvSpPr>
        <p:spPr>
          <a:xfrm rot="0">
            <a:off x="3971012" y="5595546"/>
            <a:ext cx="2401669" cy="1473231"/>
          </a:xfrm>
          <a:prstGeom prst="rect">
            <a:avLst/>
          </a:prstGeom>
        </p:spPr>
        <p:txBody>
          <a:bodyPr anchor="t" rtlCol="false" tIns="0" lIns="0" bIns="0" rIns="0">
            <a:spAutoFit/>
          </a:bodyPr>
          <a:lstStyle/>
          <a:p>
            <a:pPr algn="ctr">
              <a:lnSpc>
                <a:spcPts val="2940"/>
              </a:lnSpc>
            </a:pPr>
            <a:r>
              <a:rPr lang="en-US" sz="2100">
                <a:solidFill>
                  <a:srgbClr val="2B4B82"/>
                </a:solidFill>
                <a:latin typeface="Josefin Sans"/>
                <a:ea typeface="Josefin Sans"/>
                <a:cs typeface="Josefin Sans"/>
                <a:sym typeface="Josefin Sans"/>
              </a:rPr>
              <a:t>Chuẩn bị sẵn sàng và biết cách</a:t>
            </a:r>
          </a:p>
          <a:p>
            <a:pPr algn="ctr">
              <a:lnSpc>
                <a:spcPts val="2940"/>
              </a:lnSpc>
            </a:pPr>
            <a:r>
              <a:rPr lang="en-US" sz="2100">
                <a:solidFill>
                  <a:srgbClr val="2B4B82"/>
                </a:solidFill>
                <a:latin typeface="Josefin Sans"/>
                <a:ea typeface="Josefin Sans"/>
                <a:cs typeface="Josefin Sans"/>
                <a:sym typeface="Josefin Sans"/>
              </a:rPr>
              <a:t>sử dụng các</a:t>
            </a:r>
          </a:p>
          <a:p>
            <a:pPr algn="ctr">
              <a:lnSpc>
                <a:spcPts val="2940"/>
              </a:lnSpc>
            </a:pPr>
            <a:r>
              <a:rPr lang="en-US" sz="2100">
                <a:solidFill>
                  <a:srgbClr val="2B4B82"/>
                </a:solidFill>
                <a:latin typeface="Josefin Sans"/>
                <a:ea typeface="Josefin Sans"/>
                <a:cs typeface="Josefin Sans"/>
                <a:sym typeface="Josefin Sans"/>
              </a:rPr>
              <a:t>tài liệu này.</a:t>
            </a:r>
          </a:p>
        </p:txBody>
      </p:sp>
      <p:sp>
        <p:nvSpPr>
          <p:cNvPr name="TextBox 4" id="4"/>
          <p:cNvSpPr txBox="true"/>
          <p:nvPr/>
        </p:nvSpPr>
        <p:spPr>
          <a:xfrm rot="0">
            <a:off x="3755757" y="4086380"/>
            <a:ext cx="2401669" cy="1273383"/>
          </a:xfrm>
          <a:prstGeom prst="rect">
            <a:avLst/>
          </a:prstGeom>
        </p:spPr>
        <p:txBody>
          <a:bodyPr anchor="t" rtlCol="false" tIns="0" lIns="0" bIns="0" rIns="0">
            <a:spAutoFit/>
          </a:bodyPr>
          <a:lstStyle/>
          <a:p>
            <a:pPr algn="ctr">
              <a:lnSpc>
                <a:spcPts val="3360"/>
              </a:lnSpc>
            </a:pPr>
            <a:r>
              <a:rPr lang="en-US" b="true" sz="2400">
                <a:solidFill>
                  <a:srgbClr val="2B4B82"/>
                </a:solidFill>
                <a:latin typeface="Josefin Sans Bold"/>
                <a:ea typeface="Josefin Sans Bold"/>
                <a:cs typeface="Josefin Sans Bold"/>
                <a:sym typeface="Josefin Sans Bold"/>
              </a:rPr>
              <a:t>R</a:t>
            </a:r>
            <a:r>
              <a:rPr lang="en-US" b="true" sz="2400">
                <a:solidFill>
                  <a:srgbClr val="2B4B82"/>
                </a:solidFill>
                <a:latin typeface="Josefin Sans Bold"/>
                <a:ea typeface="Josefin Sans Bold"/>
                <a:cs typeface="Josefin Sans Bold"/>
                <a:sym typeface="Josefin Sans Bold"/>
              </a:rPr>
              <a:t>andom Forest (RANF)</a:t>
            </a:r>
          </a:p>
          <a:p>
            <a:pPr algn="ctr">
              <a:lnSpc>
                <a:spcPts val="3359"/>
              </a:lnSpc>
            </a:pPr>
          </a:p>
        </p:txBody>
      </p:sp>
      <p:sp>
        <p:nvSpPr>
          <p:cNvPr name="TextBox 5" id="5"/>
          <p:cNvSpPr txBox="true"/>
          <p:nvPr/>
        </p:nvSpPr>
        <p:spPr>
          <a:xfrm rot="0">
            <a:off x="1296349" y="3536410"/>
            <a:ext cx="2459408" cy="476497"/>
          </a:xfrm>
          <a:prstGeom prst="rect">
            <a:avLst/>
          </a:prstGeom>
        </p:spPr>
        <p:txBody>
          <a:bodyPr anchor="t" rtlCol="false" tIns="0" lIns="0" bIns="0" rIns="0">
            <a:spAutoFit/>
          </a:bodyPr>
          <a:lstStyle/>
          <a:p>
            <a:pPr algn="ctr">
              <a:lnSpc>
                <a:spcPts val="3919"/>
              </a:lnSpc>
            </a:pPr>
          </a:p>
        </p:txBody>
      </p:sp>
      <p:sp>
        <p:nvSpPr>
          <p:cNvPr name="TextBox 6" id="6"/>
          <p:cNvSpPr txBox="true"/>
          <p:nvPr/>
        </p:nvSpPr>
        <p:spPr>
          <a:xfrm rot="0">
            <a:off x="1134424" y="5595546"/>
            <a:ext cx="2459408" cy="1473231"/>
          </a:xfrm>
          <a:prstGeom prst="rect">
            <a:avLst/>
          </a:prstGeom>
        </p:spPr>
        <p:txBody>
          <a:bodyPr anchor="t" rtlCol="false" tIns="0" lIns="0" bIns="0" rIns="0">
            <a:spAutoFit/>
          </a:bodyPr>
          <a:lstStyle/>
          <a:p>
            <a:pPr algn="ctr">
              <a:lnSpc>
                <a:spcPts val="2940"/>
              </a:lnSpc>
            </a:pPr>
            <a:r>
              <a:rPr lang="en-US" sz="2100">
                <a:solidFill>
                  <a:srgbClr val="2B4B82"/>
                </a:solidFill>
                <a:latin typeface="Josefin Sans"/>
                <a:ea typeface="Josefin Sans"/>
                <a:cs typeface="Josefin Sans"/>
                <a:sym typeface="Josefin Sans"/>
              </a:rPr>
              <a:t>Nghiên cứu về </a:t>
            </a:r>
          </a:p>
          <a:p>
            <a:pPr algn="ctr">
              <a:lnSpc>
                <a:spcPts val="2940"/>
              </a:lnSpc>
            </a:pPr>
            <a:r>
              <a:rPr lang="en-US" sz="2100">
                <a:solidFill>
                  <a:srgbClr val="2B4B82"/>
                </a:solidFill>
                <a:latin typeface="Josefin Sans"/>
                <a:ea typeface="Josefin Sans"/>
                <a:cs typeface="Josefin Sans"/>
                <a:sym typeface="Josefin Sans"/>
              </a:rPr>
              <a:t>ệ thống để tối đa hóa công dụng</a:t>
            </a:r>
          </a:p>
          <a:p>
            <a:pPr algn="ctr">
              <a:lnSpc>
                <a:spcPts val="2940"/>
              </a:lnSpc>
            </a:pPr>
            <a:r>
              <a:rPr lang="en-US" sz="2100">
                <a:solidFill>
                  <a:srgbClr val="2B4B82"/>
                </a:solidFill>
                <a:latin typeface="Josefin Sans"/>
                <a:ea typeface="Josefin Sans"/>
                <a:cs typeface="Josefin Sans"/>
                <a:sym typeface="Josefin Sans"/>
              </a:rPr>
              <a:t>của hệ thống đó.</a:t>
            </a:r>
          </a:p>
        </p:txBody>
      </p:sp>
      <p:sp>
        <p:nvSpPr>
          <p:cNvPr name="TextBox 7" id="7"/>
          <p:cNvSpPr txBox="true"/>
          <p:nvPr/>
        </p:nvSpPr>
        <p:spPr>
          <a:xfrm rot="0">
            <a:off x="1134424" y="4086380"/>
            <a:ext cx="2459408" cy="1695939"/>
          </a:xfrm>
          <a:prstGeom prst="rect">
            <a:avLst/>
          </a:prstGeom>
        </p:spPr>
        <p:txBody>
          <a:bodyPr anchor="t" rtlCol="false" tIns="0" lIns="0" bIns="0" rIns="0">
            <a:spAutoFit/>
          </a:bodyPr>
          <a:lstStyle/>
          <a:p>
            <a:pPr algn="ctr">
              <a:lnSpc>
                <a:spcPts val="3360"/>
              </a:lnSpc>
            </a:pPr>
            <a:r>
              <a:rPr lang="en-US" b="true" sz="2400">
                <a:solidFill>
                  <a:srgbClr val="2B4B82"/>
                </a:solidFill>
                <a:latin typeface="Josefin Sans Bold"/>
                <a:ea typeface="Josefin Sans Bold"/>
                <a:cs typeface="Josefin Sans Bold"/>
                <a:sym typeface="Josefin Sans Bold"/>
              </a:rPr>
              <a:t>K-Neares</a:t>
            </a:r>
            <a:r>
              <a:rPr lang="en-US" b="true" sz="2400">
                <a:solidFill>
                  <a:srgbClr val="2B4B82"/>
                </a:solidFill>
                <a:latin typeface="Josefin Sans Bold"/>
                <a:ea typeface="Josefin Sans Bold"/>
                <a:cs typeface="Josefin Sans Bold"/>
                <a:sym typeface="Josefin Sans Bold"/>
              </a:rPr>
              <a:t>t Neighbors (KNN)</a:t>
            </a:r>
          </a:p>
          <a:p>
            <a:pPr algn="ctr">
              <a:lnSpc>
                <a:spcPts val="3359"/>
              </a:lnSpc>
            </a:pPr>
          </a:p>
        </p:txBody>
      </p:sp>
      <p:grpSp>
        <p:nvGrpSpPr>
          <p:cNvPr name="Group 8" id="8"/>
          <p:cNvGrpSpPr/>
          <p:nvPr/>
        </p:nvGrpSpPr>
        <p:grpSpPr>
          <a:xfrm rot="0">
            <a:off x="6401655" y="4178016"/>
            <a:ext cx="2459408" cy="2545985"/>
            <a:chOff x="0" y="0"/>
            <a:chExt cx="3279211" cy="3394647"/>
          </a:xfrm>
        </p:grpSpPr>
        <p:sp>
          <p:nvSpPr>
            <p:cNvPr name="TextBox 9" id="9"/>
            <p:cNvSpPr txBox="true"/>
            <p:nvPr/>
          </p:nvSpPr>
          <p:spPr>
            <a:xfrm rot="0">
              <a:off x="0" y="1939196"/>
              <a:ext cx="3279211" cy="1455451"/>
            </a:xfrm>
            <a:prstGeom prst="rect">
              <a:avLst/>
            </a:prstGeom>
          </p:spPr>
          <p:txBody>
            <a:bodyPr anchor="t" rtlCol="false" tIns="0" lIns="0" bIns="0" rIns="0">
              <a:spAutoFit/>
            </a:bodyPr>
            <a:lstStyle/>
            <a:p>
              <a:pPr algn="ctr">
                <a:lnSpc>
                  <a:spcPts val="2940"/>
                </a:lnSpc>
              </a:pPr>
              <a:r>
                <a:rPr lang="en-US" sz="2100">
                  <a:solidFill>
                    <a:srgbClr val="2B4B82"/>
                  </a:solidFill>
                  <a:latin typeface="Josefin Sans"/>
                  <a:ea typeface="Josefin Sans"/>
                  <a:cs typeface="Josefin Sans"/>
                  <a:sym typeface="Josefin Sans"/>
                </a:rPr>
                <a:t>Dự</a:t>
              </a:r>
              <a:r>
                <a:rPr lang="en-US" sz="2100">
                  <a:solidFill>
                    <a:srgbClr val="2B4B82"/>
                  </a:solidFill>
                  <a:latin typeface="Josefin Sans"/>
                  <a:ea typeface="Josefin Sans"/>
                  <a:cs typeface="Josefin Sans"/>
                  <a:sym typeface="Josefin Sans"/>
                </a:rPr>
                <a:t> đoán xác suất tuyến tính.</a:t>
              </a:r>
            </a:p>
            <a:p>
              <a:pPr algn="ctr">
                <a:lnSpc>
                  <a:spcPts val="2940"/>
                </a:lnSpc>
              </a:pPr>
            </a:p>
          </p:txBody>
        </p:sp>
        <p:sp>
          <p:nvSpPr>
            <p:cNvPr name="TextBox 10" id="10"/>
            <p:cNvSpPr txBox="true"/>
            <p:nvPr/>
          </p:nvSpPr>
          <p:spPr>
            <a:xfrm rot="0">
              <a:off x="0" y="-66675"/>
              <a:ext cx="3279211" cy="1675619"/>
            </a:xfrm>
            <a:prstGeom prst="rect">
              <a:avLst/>
            </a:prstGeom>
          </p:spPr>
          <p:txBody>
            <a:bodyPr anchor="t" rtlCol="false" tIns="0" lIns="0" bIns="0" rIns="0">
              <a:spAutoFit/>
            </a:bodyPr>
            <a:lstStyle/>
            <a:p>
              <a:pPr algn="ctr">
                <a:lnSpc>
                  <a:spcPts val="3360"/>
                </a:lnSpc>
              </a:pPr>
              <a:r>
                <a:rPr lang="en-US" b="true" sz="2400">
                  <a:solidFill>
                    <a:srgbClr val="2B4B82"/>
                  </a:solidFill>
                  <a:latin typeface="Josefin Sans Bold"/>
                  <a:ea typeface="Josefin Sans Bold"/>
                  <a:cs typeface="Josefin Sans Bold"/>
                  <a:sym typeface="Josefin Sans Bold"/>
                </a:rPr>
                <a:t>L</a:t>
              </a:r>
              <a:r>
                <a:rPr lang="en-US" b="true" sz="2400">
                  <a:solidFill>
                    <a:srgbClr val="2B4B82"/>
                  </a:solidFill>
                  <a:latin typeface="Josefin Sans Bold"/>
                  <a:ea typeface="Josefin Sans Bold"/>
                  <a:cs typeface="Josefin Sans Bold"/>
                  <a:sym typeface="Josefin Sans Bold"/>
                </a:rPr>
                <a:t>ogistic Regression (LR)</a:t>
              </a:r>
            </a:p>
            <a:p>
              <a:pPr algn="ctr">
                <a:lnSpc>
                  <a:spcPts val="3359"/>
                </a:lnSpc>
              </a:pPr>
            </a:p>
          </p:txBody>
        </p:sp>
      </p:grpSp>
      <p:sp>
        <p:nvSpPr>
          <p:cNvPr name="TextBox 11" id="11"/>
          <p:cNvSpPr txBox="true"/>
          <p:nvPr/>
        </p:nvSpPr>
        <p:spPr>
          <a:xfrm rot="0">
            <a:off x="8672662" y="3955757"/>
            <a:ext cx="2680634" cy="476497"/>
          </a:xfrm>
          <a:prstGeom prst="rect">
            <a:avLst/>
          </a:prstGeom>
        </p:spPr>
        <p:txBody>
          <a:bodyPr anchor="t" rtlCol="false" tIns="0" lIns="0" bIns="0" rIns="0">
            <a:spAutoFit/>
          </a:bodyPr>
          <a:lstStyle/>
          <a:p>
            <a:pPr algn="ctr">
              <a:lnSpc>
                <a:spcPts val="3919"/>
              </a:lnSpc>
            </a:pPr>
          </a:p>
        </p:txBody>
      </p:sp>
      <p:sp>
        <p:nvSpPr>
          <p:cNvPr name="TextBox 12" id="12"/>
          <p:cNvSpPr txBox="true"/>
          <p:nvPr/>
        </p:nvSpPr>
        <p:spPr>
          <a:xfrm rot="0">
            <a:off x="8889638" y="5595546"/>
            <a:ext cx="2680634" cy="1842968"/>
          </a:xfrm>
          <a:prstGeom prst="rect">
            <a:avLst/>
          </a:prstGeom>
        </p:spPr>
        <p:txBody>
          <a:bodyPr anchor="t" rtlCol="false" tIns="0" lIns="0" bIns="0" rIns="0">
            <a:spAutoFit/>
          </a:bodyPr>
          <a:lstStyle/>
          <a:p>
            <a:pPr algn="ctr">
              <a:lnSpc>
                <a:spcPts val="2940"/>
              </a:lnSpc>
            </a:pPr>
            <a:r>
              <a:rPr lang="en-US" sz="2100">
                <a:solidFill>
                  <a:srgbClr val="2B4B82"/>
                </a:solidFill>
                <a:latin typeface="Josefin Sans"/>
                <a:ea typeface="Josefin Sans"/>
                <a:cs typeface="Josefin Sans"/>
                <a:sym typeface="Josefin Sans"/>
              </a:rPr>
              <a:t>Dựa</a:t>
            </a:r>
            <a:r>
              <a:rPr lang="en-US" sz="2100">
                <a:solidFill>
                  <a:srgbClr val="2B4B82"/>
                </a:solidFill>
                <a:latin typeface="Josefin Sans"/>
                <a:ea typeface="Josefin Sans"/>
                <a:cs typeface="Josefin Sans"/>
                <a:sym typeface="Josefin Sans"/>
              </a:rPr>
              <a:t> trên định lý Bayes với giả định độc lập giữa đặc trưng.</a:t>
            </a:r>
          </a:p>
          <a:p>
            <a:pPr algn="ctr">
              <a:lnSpc>
                <a:spcPts val="2940"/>
              </a:lnSpc>
            </a:pPr>
          </a:p>
        </p:txBody>
      </p:sp>
      <p:sp>
        <p:nvSpPr>
          <p:cNvPr name="TextBox 13" id="13"/>
          <p:cNvSpPr txBox="true"/>
          <p:nvPr/>
        </p:nvSpPr>
        <p:spPr>
          <a:xfrm rot="0">
            <a:off x="9022988" y="4086380"/>
            <a:ext cx="2480112" cy="1273383"/>
          </a:xfrm>
          <a:prstGeom prst="rect">
            <a:avLst/>
          </a:prstGeom>
        </p:spPr>
        <p:txBody>
          <a:bodyPr anchor="t" rtlCol="false" tIns="0" lIns="0" bIns="0" rIns="0">
            <a:spAutoFit/>
          </a:bodyPr>
          <a:lstStyle/>
          <a:p>
            <a:pPr algn="ctr">
              <a:lnSpc>
                <a:spcPts val="3359"/>
              </a:lnSpc>
            </a:pPr>
            <a:r>
              <a:rPr lang="en-US" b="true" sz="2400">
                <a:solidFill>
                  <a:srgbClr val="2B4B82"/>
                </a:solidFill>
                <a:latin typeface="Josefin Sans Bold"/>
                <a:ea typeface="Josefin Sans Bold"/>
                <a:cs typeface="Josefin Sans Bold"/>
                <a:sym typeface="Josefin Sans Bold"/>
              </a:rPr>
              <a:t>Naive</a:t>
            </a:r>
            <a:r>
              <a:rPr lang="en-US" b="true" sz="2400">
                <a:solidFill>
                  <a:srgbClr val="2B4B82"/>
                </a:solidFill>
                <a:latin typeface="Josefin Sans Bold"/>
                <a:ea typeface="Josefin Sans Bold"/>
                <a:cs typeface="Josefin Sans Bold"/>
                <a:sym typeface="Josefin Sans Bold"/>
              </a:rPr>
              <a:t> Bayes (NB)</a:t>
            </a:r>
          </a:p>
          <a:p>
            <a:pPr algn="ctr">
              <a:lnSpc>
                <a:spcPts val="3359"/>
              </a:lnSpc>
            </a:pPr>
          </a:p>
        </p:txBody>
      </p:sp>
      <p:grpSp>
        <p:nvGrpSpPr>
          <p:cNvPr name="Group 14" id="14"/>
          <p:cNvGrpSpPr/>
          <p:nvPr/>
        </p:nvGrpSpPr>
        <p:grpSpPr>
          <a:xfrm rot="0">
            <a:off x="12117328" y="4012907"/>
            <a:ext cx="2459408" cy="2558435"/>
            <a:chOff x="0" y="0"/>
            <a:chExt cx="3279211" cy="3411247"/>
          </a:xfrm>
        </p:grpSpPr>
        <p:sp>
          <p:nvSpPr>
            <p:cNvPr name="TextBox 15" id="15"/>
            <p:cNvSpPr txBox="true"/>
            <p:nvPr/>
          </p:nvSpPr>
          <p:spPr>
            <a:xfrm rot="0">
              <a:off x="0" y="1955796"/>
              <a:ext cx="3279211" cy="1455451"/>
            </a:xfrm>
            <a:prstGeom prst="rect">
              <a:avLst/>
            </a:prstGeom>
          </p:spPr>
          <p:txBody>
            <a:bodyPr anchor="t" rtlCol="false" tIns="0" lIns="0" bIns="0" rIns="0">
              <a:spAutoFit/>
            </a:bodyPr>
            <a:lstStyle/>
            <a:p>
              <a:pPr algn="ctr">
                <a:lnSpc>
                  <a:spcPts val="2940"/>
                </a:lnSpc>
              </a:pPr>
              <a:r>
                <a:rPr lang="en-US" sz="2100">
                  <a:solidFill>
                    <a:srgbClr val="2B4B82"/>
                  </a:solidFill>
                  <a:latin typeface="Josefin Sans"/>
                  <a:ea typeface="Josefin Sans"/>
                  <a:cs typeface="Josefin Sans"/>
                  <a:sym typeface="Josefin Sans"/>
                </a:rPr>
                <a:t>Tìm siêu phẳng phân loại tối ưu.</a:t>
              </a:r>
            </a:p>
            <a:p>
              <a:pPr algn="ctr">
                <a:lnSpc>
                  <a:spcPts val="2940"/>
                </a:lnSpc>
              </a:pPr>
            </a:p>
          </p:txBody>
        </p:sp>
        <p:sp>
          <p:nvSpPr>
            <p:cNvPr name="TextBox 16" id="16"/>
            <p:cNvSpPr txBox="true"/>
            <p:nvPr/>
          </p:nvSpPr>
          <p:spPr>
            <a:xfrm rot="0">
              <a:off x="0" y="-66675"/>
              <a:ext cx="3279211" cy="1675619"/>
            </a:xfrm>
            <a:prstGeom prst="rect">
              <a:avLst/>
            </a:prstGeom>
          </p:spPr>
          <p:txBody>
            <a:bodyPr anchor="t" rtlCol="false" tIns="0" lIns="0" bIns="0" rIns="0">
              <a:spAutoFit/>
            </a:bodyPr>
            <a:lstStyle/>
            <a:p>
              <a:pPr algn="ctr">
                <a:lnSpc>
                  <a:spcPts val="3360"/>
                </a:lnSpc>
              </a:pPr>
              <a:r>
                <a:rPr lang="en-US" b="true" sz="2400">
                  <a:solidFill>
                    <a:srgbClr val="2B4B82"/>
                  </a:solidFill>
                  <a:latin typeface="Josefin Sans Bold"/>
                  <a:ea typeface="Josefin Sans Bold"/>
                  <a:cs typeface="Josefin Sans Bold"/>
                  <a:sym typeface="Josefin Sans Bold"/>
                </a:rPr>
                <a:t>Support</a:t>
              </a:r>
              <a:r>
                <a:rPr lang="en-US" b="true" sz="2400">
                  <a:solidFill>
                    <a:srgbClr val="2B4B82"/>
                  </a:solidFill>
                  <a:latin typeface="Josefin Sans Bold"/>
                  <a:ea typeface="Josefin Sans Bold"/>
                  <a:cs typeface="Josefin Sans Bold"/>
                  <a:sym typeface="Josefin Sans Bold"/>
                </a:rPr>
                <a:t> Vector Machine (SVM)</a:t>
              </a:r>
            </a:p>
            <a:p>
              <a:pPr algn="ctr">
                <a:lnSpc>
                  <a:spcPts val="3359"/>
                </a:lnSpc>
              </a:pPr>
            </a:p>
          </p:txBody>
        </p:sp>
      </p:grpSp>
      <p:sp>
        <p:nvSpPr>
          <p:cNvPr name="TextBox 17" id="17"/>
          <p:cNvSpPr txBox="true"/>
          <p:nvPr/>
        </p:nvSpPr>
        <p:spPr>
          <a:xfrm rot="0">
            <a:off x="2051969" y="3154140"/>
            <a:ext cx="603369" cy="774065"/>
          </a:xfrm>
          <a:prstGeom prst="rect">
            <a:avLst/>
          </a:prstGeom>
        </p:spPr>
        <p:txBody>
          <a:bodyPr anchor="t" rtlCol="false" tIns="0" lIns="0" bIns="0" rIns="0">
            <a:spAutoFit/>
          </a:bodyPr>
          <a:lstStyle/>
          <a:p>
            <a:pPr algn="ctr">
              <a:lnSpc>
                <a:spcPts val="6160"/>
              </a:lnSpc>
            </a:pPr>
            <a:r>
              <a:rPr lang="en-US" b="true" sz="4400" spc="752">
                <a:solidFill>
                  <a:srgbClr val="2B4B82"/>
                </a:solidFill>
                <a:latin typeface="Josefin Sans Bold"/>
                <a:ea typeface="Josefin Sans Bold"/>
                <a:cs typeface="Josefin Sans Bold"/>
                <a:sym typeface="Josefin Sans Bold"/>
              </a:rPr>
              <a:t>1</a:t>
            </a:r>
          </a:p>
        </p:txBody>
      </p:sp>
      <p:sp>
        <p:nvSpPr>
          <p:cNvPr name="TextBox 18" id="18"/>
          <p:cNvSpPr txBox="true"/>
          <p:nvPr/>
        </p:nvSpPr>
        <p:spPr>
          <a:xfrm rot="0">
            <a:off x="4626179" y="3154140"/>
            <a:ext cx="603369" cy="775335"/>
          </a:xfrm>
          <a:prstGeom prst="rect">
            <a:avLst/>
          </a:prstGeom>
        </p:spPr>
        <p:txBody>
          <a:bodyPr anchor="t" rtlCol="false" tIns="0" lIns="0" bIns="0" rIns="0">
            <a:spAutoFit/>
          </a:bodyPr>
          <a:lstStyle/>
          <a:p>
            <a:pPr algn="ctr">
              <a:lnSpc>
                <a:spcPts val="6160"/>
              </a:lnSpc>
            </a:pPr>
            <a:r>
              <a:rPr lang="en-US" b="true" sz="4400" spc="752">
                <a:solidFill>
                  <a:srgbClr val="2B4B82"/>
                </a:solidFill>
                <a:latin typeface="Josefin Sans Bold"/>
                <a:ea typeface="Josefin Sans Bold"/>
                <a:cs typeface="Josefin Sans Bold"/>
                <a:sym typeface="Josefin Sans Bold"/>
              </a:rPr>
              <a:t>2</a:t>
            </a:r>
          </a:p>
        </p:txBody>
      </p:sp>
      <p:sp>
        <p:nvSpPr>
          <p:cNvPr name="TextBox 19" id="19"/>
          <p:cNvSpPr txBox="true"/>
          <p:nvPr/>
        </p:nvSpPr>
        <p:spPr>
          <a:xfrm rot="0">
            <a:off x="7114196" y="3154140"/>
            <a:ext cx="603369" cy="775335"/>
          </a:xfrm>
          <a:prstGeom prst="rect">
            <a:avLst/>
          </a:prstGeom>
        </p:spPr>
        <p:txBody>
          <a:bodyPr anchor="t" rtlCol="false" tIns="0" lIns="0" bIns="0" rIns="0">
            <a:spAutoFit/>
          </a:bodyPr>
          <a:lstStyle/>
          <a:p>
            <a:pPr algn="ctr">
              <a:lnSpc>
                <a:spcPts val="6160"/>
              </a:lnSpc>
            </a:pPr>
            <a:r>
              <a:rPr lang="en-US" b="true" sz="4400" spc="752">
                <a:solidFill>
                  <a:srgbClr val="2B4B82"/>
                </a:solidFill>
                <a:latin typeface="Josefin Sans Bold"/>
                <a:ea typeface="Josefin Sans Bold"/>
                <a:cs typeface="Josefin Sans Bold"/>
                <a:sym typeface="Josefin Sans Bold"/>
              </a:rPr>
              <a:t>3</a:t>
            </a:r>
          </a:p>
        </p:txBody>
      </p:sp>
      <p:sp>
        <p:nvSpPr>
          <p:cNvPr name="TextBox 20" id="20"/>
          <p:cNvSpPr txBox="true"/>
          <p:nvPr/>
        </p:nvSpPr>
        <p:spPr>
          <a:xfrm rot="0">
            <a:off x="9806868" y="3087465"/>
            <a:ext cx="603369" cy="775335"/>
          </a:xfrm>
          <a:prstGeom prst="rect">
            <a:avLst/>
          </a:prstGeom>
        </p:spPr>
        <p:txBody>
          <a:bodyPr anchor="t" rtlCol="false" tIns="0" lIns="0" bIns="0" rIns="0">
            <a:spAutoFit/>
          </a:bodyPr>
          <a:lstStyle/>
          <a:p>
            <a:pPr algn="ctr">
              <a:lnSpc>
                <a:spcPts val="6160"/>
              </a:lnSpc>
            </a:pPr>
            <a:r>
              <a:rPr lang="en-US" b="true" sz="4400" spc="752">
                <a:solidFill>
                  <a:srgbClr val="2B4B82"/>
                </a:solidFill>
                <a:latin typeface="Josefin Sans Bold"/>
                <a:ea typeface="Josefin Sans Bold"/>
                <a:cs typeface="Josefin Sans Bold"/>
                <a:sym typeface="Josefin Sans Bold"/>
              </a:rPr>
              <a:t>4</a:t>
            </a:r>
          </a:p>
        </p:txBody>
      </p:sp>
      <p:sp>
        <p:nvSpPr>
          <p:cNvPr name="TextBox 21" id="21"/>
          <p:cNvSpPr txBox="true"/>
          <p:nvPr/>
        </p:nvSpPr>
        <p:spPr>
          <a:xfrm rot="0">
            <a:off x="13045348" y="3087465"/>
            <a:ext cx="603369" cy="775335"/>
          </a:xfrm>
          <a:prstGeom prst="rect">
            <a:avLst/>
          </a:prstGeom>
        </p:spPr>
        <p:txBody>
          <a:bodyPr anchor="t" rtlCol="false" tIns="0" lIns="0" bIns="0" rIns="0">
            <a:spAutoFit/>
          </a:bodyPr>
          <a:lstStyle/>
          <a:p>
            <a:pPr algn="ctr">
              <a:lnSpc>
                <a:spcPts val="6160"/>
              </a:lnSpc>
            </a:pPr>
            <a:r>
              <a:rPr lang="en-US" b="true" sz="4400" spc="752">
                <a:solidFill>
                  <a:srgbClr val="2B4B82"/>
                </a:solidFill>
                <a:latin typeface="Josefin Sans Bold"/>
                <a:ea typeface="Josefin Sans Bold"/>
                <a:cs typeface="Josefin Sans Bold"/>
                <a:sym typeface="Josefin Sans Bold"/>
              </a:rPr>
              <a:t>5</a:t>
            </a:r>
          </a:p>
        </p:txBody>
      </p:sp>
      <p:sp>
        <p:nvSpPr>
          <p:cNvPr name="AutoShape 22" id="22"/>
          <p:cNvSpPr/>
          <p:nvPr/>
        </p:nvSpPr>
        <p:spPr>
          <a:xfrm>
            <a:off x="2655339" y="3569747"/>
            <a:ext cx="1914791" cy="0"/>
          </a:xfrm>
          <a:prstGeom prst="line">
            <a:avLst/>
          </a:prstGeom>
          <a:ln cap="flat" w="28575">
            <a:solidFill>
              <a:srgbClr val="2B4B82"/>
            </a:solidFill>
            <a:prstDash val="solid"/>
            <a:headEnd type="none" len="sm" w="sm"/>
            <a:tailEnd type="none" len="sm" w="sm"/>
          </a:ln>
        </p:spPr>
      </p:sp>
      <p:sp>
        <p:nvSpPr>
          <p:cNvPr name="AutoShape 23" id="23"/>
          <p:cNvSpPr/>
          <p:nvPr/>
        </p:nvSpPr>
        <p:spPr>
          <a:xfrm flipV="true">
            <a:off x="5171847" y="3541808"/>
            <a:ext cx="1885095" cy="13653"/>
          </a:xfrm>
          <a:prstGeom prst="line">
            <a:avLst/>
          </a:prstGeom>
          <a:ln cap="flat" w="28575">
            <a:solidFill>
              <a:srgbClr val="2B4B82"/>
            </a:solidFill>
            <a:prstDash val="solid"/>
            <a:headEnd type="none" len="sm" w="sm"/>
            <a:tailEnd type="none" len="sm" w="sm"/>
          </a:ln>
        </p:spPr>
      </p:sp>
      <p:sp>
        <p:nvSpPr>
          <p:cNvPr name="AutoShape 24" id="24"/>
          <p:cNvSpPr/>
          <p:nvPr/>
        </p:nvSpPr>
        <p:spPr>
          <a:xfrm flipV="true">
            <a:off x="7631359" y="3487483"/>
            <a:ext cx="1892998" cy="40038"/>
          </a:xfrm>
          <a:prstGeom prst="line">
            <a:avLst/>
          </a:prstGeom>
          <a:ln cap="flat" w="28575">
            <a:solidFill>
              <a:srgbClr val="2B4B82"/>
            </a:solidFill>
            <a:prstDash val="solid"/>
            <a:headEnd type="none" len="sm" w="sm"/>
            <a:tailEnd type="none" len="sm" w="sm"/>
          </a:ln>
        </p:spPr>
      </p:sp>
      <p:sp>
        <p:nvSpPr>
          <p:cNvPr name="AutoShape 25" id="25"/>
          <p:cNvSpPr/>
          <p:nvPr/>
        </p:nvSpPr>
        <p:spPr>
          <a:xfrm>
            <a:off x="10410237" y="3527520"/>
            <a:ext cx="2635110" cy="0"/>
          </a:xfrm>
          <a:prstGeom prst="line">
            <a:avLst/>
          </a:prstGeom>
          <a:ln cap="flat" w="28575">
            <a:solidFill>
              <a:srgbClr val="2B4B82"/>
            </a:solidFill>
            <a:prstDash val="solid"/>
            <a:headEnd type="none" len="sm" w="sm"/>
            <a:tailEnd type="none" len="sm" w="sm"/>
          </a:ln>
        </p:spPr>
      </p:sp>
      <p:sp>
        <p:nvSpPr>
          <p:cNvPr name="AutoShape 26" id="26"/>
          <p:cNvSpPr/>
          <p:nvPr/>
        </p:nvSpPr>
        <p:spPr>
          <a:xfrm>
            <a:off x="14162413" y="3584035"/>
            <a:ext cx="1626137" cy="0"/>
          </a:xfrm>
          <a:prstGeom prst="line">
            <a:avLst/>
          </a:prstGeom>
          <a:ln cap="flat" w="28575">
            <a:solidFill>
              <a:srgbClr val="2B4B82"/>
            </a:solidFill>
            <a:prstDash val="solid"/>
            <a:headEnd type="none" len="sm" w="sm"/>
            <a:tailEnd type="none" len="sm" w="sm"/>
          </a:ln>
        </p:spPr>
      </p:sp>
      <p:sp>
        <p:nvSpPr>
          <p:cNvPr name="TextBox 27" id="27"/>
          <p:cNvSpPr txBox="true"/>
          <p:nvPr/>
        </p:nvSpPr>
        <p:spPr>
          <a:xfrm rot="0">
            <a:off x="16014724" y="3155410"/>
            <a:ext cx="603369" cy="774065"/>
          </a:xfrm>
          <a:prstGeom prst="rect">
            <a:avLst/>
          </a:prstGeom>
        </p:spPr>
        <p:txBody>
          <a:bodyPr anchor="t" rtlCol="false" tIns="0" lIns="0" bIns="0" rIns="0">
            <a:spAutoFit/>
          </a:bodyPr>
          <a:lstStyle/>
          <a:p>
            <a:pPr algn="ctr">
              <a:lnSpc>
                <a:spcPts val="6160"/>
              </a:lnSpc>
            </a:pPr>
            <a:r>
              <a:rPr lang="en-US" b="true" sz="4400" spc="752">
                <a:solidFill>
                  <a:srgbClr val="2B4B82"/>
                </a:solidFill>
                <a:latin typeface="Josefin Sans Bold"/>
                <a:ea typeface="Josefin Sans Bold"/>
                <a:cs typeface="Josefin Sans Bold"/>
                <a:sym typeface="Josefin Sans Bold"/>
              </a:rPr>
              <a:t>6</a:t>
            </a:r>
          </a:p>
        </p:txBody>
      </p:sp>
      <p:grpSp>
        <p:nvGrpSpPr>
          <p:cNvPr name="Group 28" id="28"/>
          <p:cNvGrpSpPr/>
          <p:nvPr/>
        </p:nvGrpSpPr>
        <p:grpSpPr>
          <a:xfrm rot="0">
            <a:off x="15119662" y="3982407"/>
            <a:ext cx="2459408" cy="2558435"/>
            <a:chOff x="0" y="0"/>
            <a:chExt cx="3279211" cy="3411247"/>
          </a:xfrm>
        </p:grpSpPr>
        <p:sp>
          <p:nvSpPr>
            <p:cNvPr name="TextBox 29" id="29"/>
            <p:cNvSpPr txBox="true"/>
            <p:nvPr/>
          </p:nvSpPr>
          <p:spPr>
            <a:xfrm rot="0">
              <a:off x="0" y="1955796"/>
              <a:ext cx="3279211" cy="1455451"/>
            </a:xfrm>
            <a:prstGeom prst="rect">
              <a:avLst/>
            </a:prstGeom>
          </p:spPr>
          <p:txBody>
            <a:bodyPr anchor="t" rtlCol="false" tIns="0" lIns="0" bIns="0" rIns="0">
              <a:spAutoFit/>
            </a:bodyPr>
            <a:lstStyle/>
            <a:p>
              <a:pPr algn="ctr">
                <a:lnSpc>
                  <a:spcPts val="2940"/>
                </a:lnSpc>
              </a:pPr>
              <a:r>
                <a:rPr lang="en-US" sz="2100">
                  <a:solidFill>
                    <a:srgbClr val="2B4B82"/>
                  </a:solidFill>
                  <a:latin typeface="Josefin Sans"/>
                  <a:ea typeface="Josefin Sans"/>
                  <a:cs typeface="Josefin Sans"/>
                  <a:sym typeface="Josefin Sans"/>
                </a:rPr>
                <a:t>P</a:t>
              </a:r>
              <a:r>
                <a:rPr lang="en-US" sz="2100">
                  <a:solidFill>
                    <a:srgbClr val="2B4B82"/>
                  </a:solidFill>
                  <a:latin typeface="Josefin Sans"/>
                  <a:ea typeface="Josefin Sans"/>
                  <a:cs typeface="Josefin Sans"/>
                  <a:sym typeface="Josefin Sans"/>
                </a:rPr>
                <a:t>hân loại bằng cây quyết định đơn lẻ.</a:t>
              </a:r>
            </a:p>
            <a:p>
              <a:pPr algn="ctr">
                <a:lnSpc>
                  <a:spcPts val="2940"/>
                </a:lnSpc>
              </a:pPr>
            </a:p>
          </p:txBody>
        </p:sp>
        <p:sp>
          <p:nvSpPr>
            <p:cNvPr name="TextBox 30" id="30"/>
            <p:cNvSpPr txBox="true"/>
            <p:nvPr/>
          </p:nvSpPr>
          <p:spPr>
            <a:xfrm rot="0">
              <a:off x="0" y="-66675"/>
              <a:ext cx="3279211" cy="1675619"/>
            </a:xfrm>
            <a:prstGeom prst="rect">
              <a:avLst/>
            </a:prstGeom>
          </p:spPr>
          <p:txBody>
            <a:bodyPr anchor="t" rtlCol="false" tIns="0" lIns="0" bIns="0" rIns="0">
              <a:spAutoFit/>
            </a:bodyPr>
            <a:lstStyle/>
            <a:p>
              <a:pPr algn="ctr">
                <a:lnSpc>
                  <a:spcPts val="3360"/>
                </a:lnSpc>
              </a:pPr>
              <a:r>
                <a:rPr lang="en-US" b="true" sz="2400">
                  <a:solidFill>
                    <a:srgbClr val="2B4B82"/>
                  </a:solidFill>
                  <a:latin typeface="Josefin Sans Bold"/>
                  <a:ea typeface="Josefin Sans Bold"/>
                  <a:cs typeface="Josefin Sans Bold"/>
                  <a:sym typeface="Josefin Sans Bold"/>
                </a:rPr>
                <a:t>D</a:t>
              </a:r>
              <a:r>
                <a:rPr lang="en-US" b="true" sz="2400">
                  <a:solidFill>
                    <a:srgbClr val="2B4B82"/>
                  </a:solidFill>
                  <a:latin typeface="Josefin Sans Bold"/>
                  <a:ea typeface="Josefin Sans Bold"/>
                  <a:cs typeface="Josefin Sans Bold"/>
                  <a:sym typeface="Josefin Sans Bold"/>
                </a:rPr>
                <a:t>ecision Tree (DT)</a:t>
              </a:r>
            </a:p>
            <a:p>
              <a:pPr algn="ctr">
                <a:lnSpc>
                  <a:spcPts val="3359"/>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7B4A7"/>
        </a:solidFill>
      </p:bgPr>
    </p:bg>
    <p:spTree>
      <p:nvGrpSpPr>
        <p:cNvPr id="1" name=""/>
        <p:cNvGrpSpPr/>
        <p:nvPr/>
      </p:nvGrpSpPr>
      <p:grpSpPr>
        <a:xfrm>
          <a:off x="0" y="0"/>
          <a:ext cx="0" cy="0"/>
          <a:chOff x="0" y="0"/>
          <a:chExt cx="0" cy="0"/>
        </a:xfrm>
      </p:grpSpPr>
      <p:sp>
        <p:nvSpPr>
          <p:cNvPr name="Freeform 2" id="2"/>
          <p:cNvSpPr/>
          <p:nvPr/>
        </p:nvSpPr>
        <p:spPr>
          <a:xfrm flipH="false" flipV="false" rot="0">
            <a:off x="425671" y="2838802"/>
            <a:ext cx="11050885" cy="5395522"/>
          </a:xfrm>
          <a:custGeom>
            <a:avLst/>
            <a:gdLst/>
            <a:ahLst/>
            <a:cxnLst/>
            <a:rect r="r" b="b" t="t" l="l"/>
            <a:pathLst>
              <a:path h="5395522" w="11050885">
                <a:moveTo>
                  <a:pt x="0" y="0"/>
                </a:moveTo>
                <a:lnTo>
                  <a:pt x="11050886" y="0"/>
                </a:lnTo>
                <a:lnTo>
                  <a:pt x="11050886" y="5395522"/>
                </a:lnTo>
                <a:lnTo>
                  <a:pt x="0" y="5395522"/>
                </a:lnTo>
                <a:lnTo>
                  <a:pt x="0" y="0"/>
                </a:lnTo>
                <a:close/>
              </a:path>
            </a:pathLst>
          </a:custGeom>
          <a:blipFill>
            <a:blip r:embed="rId2"/>
            <a:stretch>
              <a:fillRect l="0" t="0" r="0" b="0"/>
            </a:stretch>
          </a:blipFill>
        </p:spPr>
      </p:sp>
      <p:sp>
        <p:nvSpPr>
          <p:cNvPr name="TextBox 3" id="3"/>
          <p:cNvSpPr txBox="true"/>
          <p:nvPr/>
        </p:nvSpPr>
        <p:spPr>
          <a:xfrm rot="0">
            <a:off x="425671" y="895350"/>
            <a:ext cx="9569415" cy="1012698"/>
          </a:xfrm>
          <a:prstGeom prst="rect">
            <a:avLst/>
          </a:prstGeom>
        </p:spPr>
        <p:txBody>
          <a:bodyPr anchor="t" rtlCol="false" tIns="0" lIns="0" bIns="0" rIns="0">
            <a:spAutoFit/>
          </a:bodyPr>
          <a:lstStyle/>
          <a:p>
            <a:pPr algn="l">
              <a:lnSpc>
                <a:spcPts val="4056"/>
              </a:lnSpc>
            </a:pPr>
            <a:r>
              <a:rPr lang="en-US" sz="2400" spc="480">
                <a:solidFill>
                  <a:srgbClr val="2B4B82"/>
                </a:solidFill>
                <a:latin typeface="Josefin Sans"/>
                <a:ea typeface="Josefin Sans"/>
                <a:cs typeface="Josefin Sans"/>
                <a:sym typeface="Josefin Sans"/>
              </a:rPr>
              <a:t>M</a:t>
            </a:r>
            <a:r>
              <a:rPr lang="en-US" sz="2400" spc="480">
                <a:solidFill>
                  <a:srgbClr val="2B4B82"/>
                </a:solidFill>
                <a:latin typeface="Josefin Sans"/>
                <a:ea typeface="Josefin Sans"/>
                <a:cs typeface="Josefin Sans"/>
                <a:sym typeface="Josefin Sans"/>
              </a:rPr>
              <a:t>Ô HÌNH NÀO CÓ HIỆU SUẤT TỐT NHẤT?:</a:t>
            </a:r>
          </a:p>
          <a:p>
            <a:pPr algn="l">
              <a:lnSpc>
                <a:spcPts val="4055"/>
              </a:lnSpc>
            </a:pPr>
          </a:p>
        </p:txBody>
      </p:sp>
      <p:sp>
        <p:nvSpPr>
          <p:cNvPr name="TextBox 4" id="4"/>
          <p:cNvSpPr txBox="true"/>
          <p:nvPr/>
        </p:nvSpPr>
        <p:spPr>
          <a:xfrm rot="0">
            <a:off x="12179167" y="1841373"/>
            <a:ext cx="5080133" cy="5907243"/>
          </a:xfrm>
          <a:prstGeom prst="rect">
            <a:avLst/>
          </a:prstGeom>
        </p:spPr>
        <p:txBody>
          <a:bodyPr anchor="t" rtlCol="false" tIns="0" lIns="0" bIns="0" rIns="0">
            <a:spAutoFit/>
          </a:bodyPr>
          <a:lstStyle/>
          <a:p>
            <a:pPr algn="l" marL="518161" indent="-259080" lvl="1">
              <a:lnSpc>
                <a:spcPts val="3360"/>
              </a:lnSpc>
              <a:buFont typeface="Arial"/>
              <a:buChar char="•"/>
            </a:pPr>
            <a:r>
              <a:rPr lang="en-US" sz="2400">
                <a:solidFill>
                  <a:srgbClr val="2B4B82"/>
                </a:solidFill>
                <a:latin typeface="Josefin Sans"/>
                <a:ea typeface="Josefin Sans"/>
                <a:cs typeface="Josefin Sans"/>
                <a:sym typeface="Josefin Sans"/>
              </a:rPr>
              <a:t>KNN đạt Test Accuracy ca</a:t>
            </a:r>
            <a:r>
              <a:rPr lang="en-US" sz="2400">
                <a:solidFill>
                  <a:srgbClr val="2B4B82"/>
                </a:solidFill>
                <a:latin typeface="Josefin Sans"/>
                <a:ea typeface="Josefin Sans"/>
                <a:cs typeface="Josefin Sans"/>
                <a:sym typeface="Josefin Sans"/>
              </a:rPr>
              <a:t>o nhất (95.08%), Recall cao nhất (96.97%), và Precision tốt (94.12%), nhưng Train Accuracy 100% cho thấy nguy cơ overfitting.</a:t>
            </a:r>
          </a:p>
          <a:p>
            <a:pPr algn="l" marL="518161" indent="-259080" lvl="1">
              <a:lnSpc>
                <a:spcPts val="3360"/>
              </a:lnSpc>
              <a:buFont typeface="Arial"/>
              <a:buChar char="•"/>
            </a:pPr>
            <a:r>
              <a:rPr lang="en-US" sz="2400">
                <a:solidFill>
                  <a:srgbClr val="2B4B82"/>
                </a:solidFill>
                <a:latin typeface="Josefin Sans"/>
                <a:ea typeface="Josefin Sans"/>
                <a:cs typeface="Josefin Sans"/>
                <a:sym typeface="Josefin Sans"/>
              </a:rPr>
              <a:t>Random Forest cân bằng tốt (Test 91.80%, Precision 91.18%, Recall 93.94%), ít overfitting hơn (Train 90.87%).</a:t>
            </a:r>
          </a:p>
          <a:p>
            <a:pPr algn="l" marL="518161" indent="-259080" lvl="1">
              <a:lnSpc>
                <a:spcPts val="3360"/>
              </a:lnSpc>
              <a:buFont typeface="Arial"/>
              <a:buChar char="•"/>
            </a:pPr>
            <a:r>
              <a:rPr lang="en-US" sz="2400">
                <a:solidFill>
                  <a:srgbClr val="2B4B82"/>
                </a:solidFill>
                <a:latin typeface="Josefin Sans"/>
                <a:ea typeface="Josefin Sans"/>
                <a:cs typeface="Josefin Sans"/>
                <a:sym typeface="Josefin Sans"/>
              </a:rPr>
              <a:t>Decision Tree kém nhất (Test 81.97%), với Precision và Recall thấp nhất.</a:t>
            </a:r>
          </a:p>
          <a:p>
            <a:pPr algn="l">
              <a:lnSpc>
                <a:spcPts val="3359"/>
              </a:lnSpc>
            </a:pPr>
          </a:p>
        </p:txBody>
      </p:sp>
      <p:sp>
        <p:nvSpPr>
          <p:cNvPr name="TextBox 5" id="5"/>
          <p:cNvSpPr txBox="true"/>
          <p:nvPr/>
        </p:nvSpPr>
        <p:spPr>
          <a:xfrm rot="0">
            <a:off x="11551474" y="8411573"/>
            <a:ext cx="6335519" cy="1655354"/>
          </a:xfrm>
          <a:prstGeom prst="rect">
            <a:avLst/>
          </a:prstGeom>
        </p:spPr>
        <p:txBody>
          <a:bodyPr anchor="t" rtlCol="false" tIns="0" lIns="0" bIns="0" rIns="0">
            <a:spAutoFit/>
          </a:bodyPr>
          <a:lstStyle/>
          <a:p>
            <a:pPr algn="l" marL="338979" indent="-169489" lvl="1">
              <a:lnSpc>
                <a:spcPts val="2198"/>
              </a:lnSpc>
              <a:buFont typeface="Arial"/>
              <a:buChar char="•"/>
            </a:pPr>
            <a:r>
              <a:rPr lang="en-US" sz="1570" i="true">
                <a:solidFill>
                  <a:srgbClr val="2B4B82"/>
                </a:solidFill>
                <a:latin typeface="Josefin Sans Italics"/>
                <a:ea typeface="Josefin Sans Italics"/>
                <a:cs typeface="Josefin Sans Italics"/>
                <a:sym typeface="Josefin Sans Italics"/>
              </a:rPr>
              <a:t>Overfitting là khi mô hình học máy "học thuộc lòng" dữ liệu huấn luyện (train) quá kỹ, bao gồm cả những thứ không quan trọng (như nhiễu), nên nó rất giỏi trên dữ liệu cũ nhưng kém trên dữ liệu mới (test).</a:t>
            </a:r>
          </a:p>
          <a:p>
            <a:pPr algn="l">
              <a:lnSpc>
                <a:spcPts val="2198"/>
              </a:lnSpc>
            </a:pPr>
          </a:p>
          <a:p>
            <a:pPr algn="l">
              <a:lnSpc>
                <a:spcPts val="2198"/>
              </a:lnSpc>
            </a:pPr>
          </a:p>
        </p:txBody>
      </p:sp>
      <p:sp>
        <p:nvSpPr>
          <p:cNvPr name="TextBox 6" id="6"/>
          <p:cNvSpPr txBox="true"/>
          <p:nvPr/>
        </p:nvSpPr>
        <p:spPr>
          <a:xfrm rot="0">
            <a:off x="425671" y="8549668"/>
            <a:ext cx="6335519" cy="1379165"/>
          </a:xfrm>
          <a:prstGeom prst="rect">
            <a:avLst/>
          </a:prstGeom>
        </p:spPr>
        <p:txBody>
          <a:bodyPr anchor="t" rtlCol="false" tIns="0" lIns="0" bIns="0" rIns="0">
            <a:spAutoFit/>
          </a:bodyPr>
          <a:lstStyle/>
          <a:p>
            <a:pPr algn="l" marL="338979" indent="-169489" lvl="1">
              <a:lnSpc>
                <a:spcPts val="2198"/>
              </a:lnSpc>
              <a:buFont typeface="Arial"/>
              <a:buChar char="•"/>
            </a:pPr>
            <a:r>
              <a:rPr lang="en-US" sz="1570" i="true">
                <a:solidFill>
                  <a:srgbClr val="2B4B82"/>
                </a:solidFill>
                <a:latin typeface="Josefin Sans Italics"/>
                <a:ea typeface="Josefin Sans Italics"/>
                <a:cs typeface="Josefin Sans Italics"/>
                <a:sym typeface="Josefin Sans Italics"/>
              </a:rPr>
              <a:t>Train Accuracy: % đoán đúng dữ liệu đã học (VD: KNN 100%).</a:t>
            </a:r>
          </a:p>
          <a:p>
            <a:pPr algn="l" marL="338979" indent="-169489" lvl="1">
              <a:lnSpc>
                <a:spcPts val="2198"/>
              </a:lnSpc>
              <a:buFont typeface="Arial"/>
              <a:buChar char="•"/>
            </a:pPr>
            <a:r>
              <a:rPr lang="en-US" sz="1570" i="true">
                <a:solidFill>
                  <a:srgbClr val="2B4B82"/>
                </a:solidFill>
                <a:latin typeface="Josefin Sans Italics"/>
                <a:ea typeface="Josefin Sans Italics"/>
                <a:cs typeface="Josefin Sans Italics"/>
                <a:sym typeface="Josefin Sans Italics"/>
              </a:rPr>
              <a:t>Test Accuracy: % đoán đúng dữ liệu mới (VD: KNN 95.08%).</a:t>
            </a:r>
          </a:p>
          <a:p>
            <a:pPr algn="l" marL="338979" indent="-169489" lvl="1">
              <a:lnSpc>
                <a:spcPts val="2198"/>
              </a:lnSpc>
              <a:buFont typeface="Arial"/>
              <a:buChar char="•"/>
            </a:pPr>
            <a:r>
              <a:rPr lang="en-US" sz="1570" i="true">
                <a:solidFill>
                  <a:srgbClr val="2B4B82"/>
                </a:solidFill>
                <a:latin typeface="Josefin Sans Italics"/>
                <a:ea typeface="Josefin Sans Italics"/>
                <a:cs typeface="Josefin Sans Italics"/>
                <a:sym typeface="Josefin Sans Italics"/>
              </a:rPr>
              <a:t>Precision: % nói "có bệnh" mà đúng (VD: KNN 94.12%).</a:t>
            </a:r>
          </a:p>
          <a:p>
            <a:pPr algn="l" marL="338979" indent="-169489" lvl="1">
              <a:lnSpc>
                <a:spcPts val="2198"/>
              </a:lnSpc>
              <a:buFont typeface="Arial"/>
              <a:buChar char="•"/>
            </a:pPr>
            <a:r>
              <a:rPr lang="en-US" sz="1570" i="true">
                <a:solidFill>
                  <a:srgbClr val="2B4B82"/>
                </a:solidFill>
                <a:latin typeface="Josefin Sans Italics"/>
                <a:ea typeface="Josefin Sans Italics"/>
                <a:cs typeface="Josefin Sans Italics"/>
                <a:sym typeface="Josefin Sans Italics"/>
              </a:rPr>
              <a:t>Recall: % tìm ra người có bệnh (VD: KNN 96.97%).</a:t>
            </a:r>
          </a:p>
          <a:p>
            <a:pPr algn="l">
              <a:lnSpc>
                <a:spcPts val="2198"/>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851762" y="1107504"/>
            <a:ext cx="3489749" cy="2861594"/>
          </a:xfrm>
          <a:custGeom>
            <a:avLst/>
            <a:gdLst/>
            <a:ahLst/>
            <a:cxnLst/>
            <a:rect r="r" b="b" t="t" l="l"/>
            <a:pathLst>
              <a:path h="2861594" w="3489749">
                <a:moveTo>
                  <a:pt x="0" y="0"/>
                </a:moveTo>
                <a:lnTo>
                  <a:pt x="3489749" y="0"/>
                </a:lnTo>
                <a:lnTo>
                  <a:pt x="3489749" y="2861593"/>
                </a:lnTo>
                <a:lnTo>
                  <a:pt x="0" y="28615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90793" y="4342477"/>
            <a:ext cx="4618653" cy="4114800"/>
          </a:xfrm>
          <a:custGeom>
            <a:avLst/>
            <a:gdLst/>
            <a:ahLst/>
            <a:cxnLst/>
            <a:rect r="r" b="b" t="t" l="l"/>
            <a:pathLst>
              <a:path h="4114800" w="4618653">
                <a:moveTo>
                  <a:pt x="0" y="0"/>
                </a:moveTo>
                <a:lnTo>
                  <a:pt x="4618653" y="0"/>
                </a:lnTo>
                <a:lnTo>
                  <a:pt x="461865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7837922" y="380616"/>
            <a:ext cx="9421378" cy="7923722"/>
            <a:chOff x="0" y="0"/>
            <a:chExt cx="12561837" cy="10564963"/>
          </a:xfrm>
        </p:grpSpPr>
        <p:sp>
          <p:nvSpPr>
            <p:cNvPr name="TextBox 5" id="5"/>
            <p:cNvSpPr txBox="true"/>
            <p:nvPr/>
          </p:nvSpPr>
          <p:spPr>
            <a:xfrm rot="0">
              <a:off x="0" y="4622004"/>
              <a:ext cx="12380964" cy="5904860"/>
            </a:xfrm>
            <a:prstGeom prst="rect">
              <a:avLst/>
            </a:prstGeom>
          </p:spPr>
          <p:txBody>
            <a:bodyPr anchor="t" rtlCol="false" tIns="0" lIns="0" bIns="0" rIns="0">
              <a:spAutoFit/>
            </a:bodyPr>
            <a:lstStyle/>
            <a:p>
              <a:pPr algn="l" marL="609917" indent="-304959" lvl="1">
                <a:lnSpc>
                  <a:spcPts val="3954"/>
                </a:lnSpc>
                <a:buFont typeface="Arial"/>
                <a:buChar char="•"/>
              </a:pPr>
              <a:r>
                <a:rPr lang="en-US" sz="2824">
                  <a:solidFill>
                    <a:srgbClr val="2B4B82"/>
                  </a:solidFill>
                  <a:latin typeface="Josefin Sans"/>
                  <a:ea typeface="Josefin Sans"/>
                  <a:cs typeface="Josefin Sans"/>
                  <a:sym typeface="Josefin Sans"/>
                </a:rPr>
                <a:t>Q</a:t>
              </a:r>
              <a:r>
                <a:rPr lang="en-US" sz="2824">
                  <a:solidFill>
                    <a:srgbClr val="2B4B82"/>
                  </a:solidFill>
                  <a:latin typeface="Josefin Sans"/>
                  <a:ea typeface="Josefin Sans"/>
                  <a:cs typeface="Josefin Sans"/>
                  <a:sym typeface="Josefin Sans"/>
                </a:rPr>
                <a:t>uy mô nhỏ: 303 mẫu (train ~242, test ~61) giới hạn tổng quát hóa, đặc biệt với KNN (Train 100%).</a:t>
              </a:r>
            </a:p>
            <a:p>
              <a:pPr algn="l" marL="609917" indent="-304959" lvl="1">
                <a:lnSpc>
                  <a:spcPts val="3954"/>
                </a:lnSpc>
                <a:buFont typeface="Arial"/>
                <a:buChar char="•"/>
              </a:pPr>
              <a:r>
                <a:rPr lang="en-US" sz="2824">
                  <a:solidFill>
                    <a:srgbClr val="2B4B82"/>
                  </a:solidFill>
                  <a:latin typeface="Josefin Sans"/>
                  <a:ea typeface="Josefin Sans"/>
                  <a:cs typeface="Josefin Sans"/>
                  <a:sym typeface="Josefin Sans"/>
                </a:rPr>
                <a:t>Overfitting: KNN (Train 100%) và DT (Train 93.78%) có Train Accuracy cao hơn Test Accuracy nhiều, cho thấy học quá kỹ dữ liệu train.</a:t>
              </a:r>
            </a:p>
            <a:p>
              <a:pPr algn="l" marL="609917" indent="-304959" lvl="1">
                <a:lnSpc>
                  <a:spcPts val="3954"/>
                </a:lnSpc>
                <a:buFont typeface="Arial"/>
                <a:buChar char="•"/>
              </a:pPr>
              <a:r>
                <a:rPr lang="en-US" sz="2824">
                  <a:solidFill>
                    <a:srgbClr val="2B4B82"/>
                  </a:solidFill>
                  <a:latin typeface="Josefin Sans"/>
                  <a:ea typeface="Josefin Sans"/>
                  <a:cs typeface="Josefin Sans"/>
                  <a:sym typeface="Josefin Sans"/>
                </a:rPr>
                <a:t>Nhiễu dữ liệu: Sai lệch từ đo lường (huyết áp, cholesterol) ảnh hưởng đến dự đoán, làm giảm Recall (bỏ sót bệnh nhân).</a:t>
              </a:r>
            </a:p>
            <a:p>
              <a:pPr algn="l" marL="609918" indent="-304959" lvl="1">
                <a:lnSpc>
                  <a:spcPts val="3955"/>
                </a:lnSpc>
                <a:buFont typeface="Arial"/>
                <a:buChar char="•"/>
              </a:pPr>
            </a:p>
          </p:txBody>
        </p:sp>
        <p:sp>
          <p:nvSpPr>
            <p:cNvPr name="TextBox 6" id="6"/>
            <p:cNvSpPr txBox="true"/>
            <p:nvPr/>
          </p:nvSpPr>
          <p:spPr>
            <a:xfrm rot="0">
              <a:off x="180873" y="-99060"/>
              <a:ext cx="12380964" cy="3323445"/>
            </a:xfrm>
            <a:prstGeom prst="rect">
              <a:avLst/>
            </a:prstGeom>
          </p:spPr>
          <p:txBody>
            <a:bodyPr anchor="t" rtlCol="false" tIns="0" lIns="0" bIns="0" rIns="0">
              <a:spAutoFit/>
            </a:bodyPr>
            <a:lstStyle/>
            <a:p>
              <a:pPr algn="l">
                <a:lnSpc>
                  <a:spcPts val="6719"/>
                </a:lnSpc>
              </a:pPr>
              <a:r>
                <a:rPr lang="en-US" sz="4800" b="true">
                  <a:solidFill>
                    <a:srgbClr val="2B4B82"/>
                  </a:solidFill>
                  <a:latin typeface="Josefin Sans Bold"/>
                  <a:ea typeface="Josefin Sans Bold"/>
                  <a:cs typeface="Josefin Sans Bold"/>
                  <a:sym typeface="Josefin Sans Bold"/>
                </a:rPr>
                <a:t>Các thách thức tro</a:t>
              </a:r>
              <a:r>
                <a:rPr lang="en-US" sz="4800" b="true">
                  <a:solidFill>
                    <a:srgbClr val="2B4B82"/>
                  </a:solidFill>
                  <a:latin typeface="Josefin Sans Bold"/>
                  <a:ea typeface="Josefin Sans Bold"/>
                  <a:cs typeface="Josefin Sans Bold"/>
                  <a:sym typeface="Josefin Sans Bold"/>
                </a:rPr>
                <a:t>ng việc thu thập và xử lý dữ liệu</a:t>
              </a:r>
            </a:p>
            <a:p>
              <a:pPr algn="l">
                <a:lnSpc>
                  <a:spcPts val="6719"/>
                </a:lnSpc>
              </a:pPr>
            </a:p>
          </p:txBody>
        </p:sp>
      </p:grpSp>
    </p:spTree>
  </p:cSld>
  <p:clrMapOvr>
    <a:masterClrMapping/>
  </p:clrMapOvr>
</p:sld>
</file>

<file path=ppt/slides/slide8.xml><?xml version="1.0" encoding="utf-8"?>
<p:sld xmlns:p="http://schemas.openxmlformats.org/presentationml/2006/main" xmlns:a="http://schemas.openxmlformats.org/drawingml/2006/main">
  <p:cSld>
    <p:bg>
      <p:bgPr>
        <a:solidFill>
          <a:srgbClr val="2B4B82"/>
        </a:solidFill>
      </p:bgPr>
    </p:bg>
    <p:spTree>
      <p:nvGrpSpPr>
        <p:cNvPr id="1" name=""/>
        <p:cNvGrpSpPr/>
        <p:nvPr/>
      </p:nvGrpSpPr>
      <p:grpSpPr>
        <a:xfrm>
          <a:off x="0" y="0"/>
          <a:ext cx="0" cy="0"/>
          <a:chOff x="0" y="0"/>
          <a:chExt cx="0" cy="0"/>
        </a:xfrm>
      </p:grpSpPr>
      <p:grpSp>
        <p:nvGrpSpPr>
          <p:cNvPr name="Group 2" id="2"/>
          <p:cNvGrpSpPr/>
          <p:nvPr/>
        </p:nvGrpSpPr>
        <p:grpSpPr>
          <a:xfrm rot="0">
            <a:off x="1187452" y="1394747"/>
            <a:ext cx="7079577" cy="3622052"/>
            <a:chOff x="0" y="0"/>
            <a:chExt cx="9439436" cy="4829402"/>
          </a:xfrm>
        </p:grpSpPr>
        <p:sp>
          <p:nvSpPr>
            <p:cNvPr name="TextBox 3" id="3"/>
            <p:cNvSpPr txBox="true"/>
            <p:nvPr/>
          </p:nvSpPr>
          <p:spPr>
            <a:xfrm rot="0">
              <a:off x="0" y="-19050"/>
              <a:ext cx="9439436" cy="3905178"/>
            </a:xfrm>
            <a:prstGeom prst="rect">
              <a:avLst/>
            </a:prstGeom>
          </p:spPr>
          <p:txBody>
            <a:bodyPr anchor="t" rtlCol="false" tIns="0" lIns="0" bIns="0" rIns="0">
              <a:spAutoFit/>
            </a:bodyPr>
            <a:lstStyle/>
            <a:p>
              <a:pPr algn="l">
                <a:lnSpc>
                  <a:spcPts val="7679"/>
                </a:lnSpc>
              </a:pPr>
              <a:r>
                <a:rPr lang="en-US" sz="6399" b="true">
                  <a:solidFill>
                    <a:srgbClr val="94DDDE"/>
                  </a:solidFill>
                  <a:latin typeface="Josefin Sans Bold"/>
                  <a:ea typeface="Josefin Sans Bold"/>
                  <a:cs typeface="Josefin Sans Bold"/>
                  <a:sym typeface="Josefin Sans Bold"/>
                </a:rPr>
                <a:t>4.</a:t>
              </a:r>
              <a:r>
                <a:rPr lang="en-US" sz="6399" b="true">
                  <a:solidFill>
                    <a:srgbClr val="94DDDE"/>
                  </a:solidFill>
                  <a:latin typeface="Josefin Sans Bold"/>
                  <a:ea typeface="Josefin Sans Bold"/>
                  <a:cs typeface="Josefin Sans Bold"/>
                  <a:sym typeface="Josefin Sans Bold"/>
                </a:rPr>
                <a:t> Kết luận (Conclusion)</a:t>
              </a:r>
            </a:p>
            <a:p>
              <a:pPr algn="l">
                <a:lnSpc>
                  <a:spcPts val="7680"/>
                </a:lnSpc>
              </a:pPr>
            </a:p>
          </p:txBody>
        </p:sp>
        <p:sp>
          <p:nvSpPr>
            <p:cNvPr name="TextBox 4" id="4"/>
            <p:cNvSpPr txBox="true"/>
            <p:nvPr/>
          </p:nvSpPr>
          <p:spPr>
            <a:xfrm rot="0">
              <a:off x="0" y="4196767"/>
              <a:ext cx="7324815" cy="664385"/>
            </a:xfrm>
            <a:prstGeom prst="rect">
              <a:avLst/>
            </a:prstGeom>
          </p:spPr>
          <p:txBody>
            <a:bodyPr anchor="t" rtlCol="false" tIns="0" lIns="0" bIns="0" rIns="0">
              <a:spAutoFit/>
            </a:bodyPr>
            <a:lstStyle/>
            <a:p>
              <a:pPr algn="l">
                <a:lnSpc>
                  <a:spcPts val="4262"/>
                </a:lnSpc>
              </a:pPr>
            </a:p>
          </p:txBody>
        </p:sp>
      </p:grpSp>
      <p:sp>
        <p:nvSpPr>
          <p:cNvPr name="TextBox 5" id="5"/>
          <p:cNvSpPr txBox="true"/>
          <p:nvPr/>
        </p:nvSpPr>
        <p:spPr>
          <a:xfrm rot="0">
            <a:off x="9144000" y="952500"/>
            <a:ext cx="7714897" cy="995644"/>
          </a:xfrm>
          <a:prstGeom prst="rect">
            <a:avLst/>
          </a:prstGeom>
        </p:spPr>
        <p:txBody>
          <a:bodyPr anchor="t" rtlCol="false" tIns="0" lIns="0" bIns="0" rIns="0">
            <a:spAutoFit/>
          </a:bodyPr>
          <a:lstStyle/>
          <a:p>
            <a:pPr algn="l">
              <a:lnSpc>
                <a:spcPts val="3919"/>
              </a:lnSpc>
            </a:pPr>
            <a:r>
              <a:rPr lang="en-US" sz="2799" b="true">
                <a:solidFill>
                  <a:srgbClr val="94DDDE"/>
                </a:solidFill>
                <a:latin typeface="Josefin Sans Bold"/>
                <a:ea typeface="Josefin Sans Bold"/>
                <a:cs typeface="Josefin Sans Bold"/>
                <a:sym typeface="Josefin Sans Bold"/>
              </a:rPr>
              <a:t>Tóm</a:t>
            </a:r>
            <a:r>
              <a:rPr lang="en-US" sz="2799" b="true">
                <a:solidFill>
                  <a:srgbClr val="94DDDE"/>
                </a:solidFill>
                <a:latin typeface="Josefin Sans Bold"/>
                <a:ea typeface="Josefin Sans Bold"/>
                <a:cs typeface="Josefin Sans Bold"/>
                <a:sym typeface="Josefin Sans Bold"/>
              </a:rPr>
              <a:t> tắt các phương pháp hiệu quả nhất:</a:t>
            </a:r>
          </a:p>
          <a:p>
            <a:pPr algn="l">
              <a:lnSpc>
                <a:spcPts val="3919"/>
              </a:lnSpc>
            </a:pPr>
          </a:p>
        </p:txBody>
      </p:sp>
      <p:sp>
        <p:nvSpPr>
          <p:cNvPr name="TextBox 6" id="6"/>
          <p:cNvSpPr txBox="true"/>
          <p:nvPr/>
        </p:nvSpPr>
        <p:spPr>
          <a:xfrm rot="0">
            <a:off x="9144000" y="1621534"/>
            <a:ext cx="7714897" cy="3777290"/>
          </a:xfrm>
          <a:prstGeom prst="rect">
            <a:avLst/>
          </a:prstGeom>
        </p:spPr>
        <p:txBody>
          <a:bodyPr anchor="t" rtlCol="false" tIns="0" lIns="0" bIns="0" rIns="0">
            <a:spAutoFit/>
          </a:bodyPr>
          <a:lstStyle/>
          <a:p>
            <a:pPr algn="l">
              <a:lnSpc>
                <a:spcPts val="3359"/>
              </a:lnSpc>
            </a:pPr>
            <a:r>
              <a:rPr lang="en-US" sz="2400">
                <a:solidFill>
                  <a:srgbClr val="FEFEFE"/>
                </a:solidFill>
                <a:latin typeface="Josefin Sans"/>
                <a:ea typeface="Josefin Sans"/>
                <a:cs typeface="Josefin Sans"/>
                <a:sym typeface="Josefin Sans"/>
              </a:rPr>
              <a:t>KNN đạt Test A</a:t>
            </a:r>
            <a:r>
              <a:rPr lang="en-US" sz="2400">
                <a:solidFill>
                  <a:srgbClr val="FEFEFE"/>
                </a:solidFill>
                <a:latin typeface="Josefin Sans"/>
                <a:ea typeface="Josefin Sans"/>
                <a:cs typeface="Josefin Sans"/>
                <a:sym typeface="Josefin Sans"/>
              </a:rPr>
              <a:t>ccuracy cao nhất (95.08%), Precision 94.12%, Recall 96.97%, là phương pháp hiệu quả nhất, nhưng dễ overfitting (Train 100%). Random Forest (Test 91.80%, Precision 91.18%, Recall 93.94%) cân bằng tốt hơn, ít overfitting. Các mô hình khác như LR (90.16%), NB (88.52%), SVM (85.25%), và DT (81.97%) kém hơn. So với chẩn đoán truyền thống, AI/ML vượt trội về độ chính xác và phát hiện bệnh nhân.</a:t>
            </a:r>
          </a:p>
          <a:p>
            <a:pPr algn="l">
              <a:lnSpc>
                <a:spcPts val="3359"/>
              </a:lnSpc>
            </a:pPr>
          </a:p>
        </p:txBody>
      </p:sp>
      <p:sp>
        <p:nvSpPr>
          <p:cNvPr name="TextBox 7" id="7"/>
          <p:cNvSpPr txBox="true"/>
          <p:nvPr/>
        </p:nvSpPr>
        <p:spPr>
          <a:xfrm rot="0">
            <a:off x="9144000" y="5067300"/>
            <a:ext cx="7714897" cy="995644"/>
          </a:xfrm>
          <a:prstGeom prst="rect">
            <a:avLst/>
          </a:prstGeom>
        </p:spPr>
        <p:txBody>
          <a:bodyPr anchor="t" rtlCol="false" tIns="0" lIns="0" bIns="0" rIns="0">
            <a:spAutoFit/>
          </a:bodyPr>
          <a:lstStyle/>
          <a:p>
            <a:pPr algn="l">
              <a:lnSpc>
                <a:spcPts val="3919"/>
              </a:lnSpc>
            </a:pPr>
            <a:r>
              <a:rPr lang="en-US" sz="2799" b="true">
                <a:solidFill>
                  <a:srgbClr val="94DDDE"/>
                </a:solidFill>
                <a:latin typeface="Josefin Sans Bold"/>
                <a:ea typeface="Josefin Sans Bold"/>
                <a:cs typeface="Josefin Sans Bold"/>
                <a:sym typeface="Josefin Sans Bold"/>
              </a:rPr>
              <a:t>Đị</a:t>
            </a:r>
            <a:r>
              <a:rPr lang="en-US" sz="2799" b="true">
                <a:solidFill>
                  <a:srgbClr val="94DDDE"/>
                </a:solidFill>
                <a:latin typeface="Josefin Sans Bold"/>
                <a:ea typeface="Josefin Sans Bold"/>
                <a:cs typeface="Josefin Sans Bold"/>
                <a:sym typeface="Josefin Sans Bold"/>
              </a:rPr>
              <a:t>nh hướng cho nghiên cứu tiếp theo:</a:t>
            </a:r>
          </a:p>
          <a:p>
            <a:pPr algn="l">
              <a:lnSpc>
                <a:spcPts val="3919"/>
              </a:lnSpc>
            </a:pPr>
          </a:p>
        </p:txBody>
      </p:sp>
      <p:sp>
        <p:nvSpPr>
          <p:cNvPr name="TextBox 8" id="8"/>
          <p:cNvSpPr txBox="true"/>
          <p:nvPr/>
        </p:nvSpPr>
        <p:spPr>
          <a:xfrm rot="0">
            <a:off x="8843718" y="5678817"/>
            <a:ext cx="7714897" cy="2939162"/>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FEFEFE"/>
                </a:solidFill>
                <a:latin typeface="Josefin Sans"/>
                <a:ea typeface="Josefin Sans"/>
                <a:cs typeface="Josefin Sans"/>
                <a:sym typeface="Josefin Sans"/>
              </a:rPr>
              <a:t>Tăng quy mô dữ</a:t>
            </a:r>
            <a:r>
              <a:rPr lang="en-US" sz="2400">
                <a:solidFill>
                  <a:srgbClr val="FEFEFE"/>
                </a:solidFill>
                <a:latin typeface="Josefin Sans"/>
                <a:ea typeface="Josefin Sans"/>
                <a:cs typeface="Josefin Sans"/>
                <a:sym typeface="Josefin Sans"/>
              </a:rPr>
              <a:t> liệu để giảm overfitting và cải thiện tổng quát hóa (đặc biệt cho KNN).</a:t>
            </a:r>
          </a:p>
          <a:p>
            <a:pPr algn="l" marL="518160" indent="-259080" lvl="1">
              <a:lnSpc>
                <a:spcPts val="3359"/>
              </a:lnSpc>
              <a:buFont typeface="Arial"/>
              <a:buChar char="•"/>
            </a:pPr>
            <a:r>
              <a:rPr lang="en-US" sz="2400">
                <a:solidFill>
                  <a:srgbClr val="FEFEFE"/>
                </a:solidFill>
                <a:latin typeface="Josefin Sans"/>
                <a:ea typeface="Josefin Sans"/>
                <a:cs typeface="Josefin Sans"/>
                <a:sym typeface="Josefin Sans"/>
              </a:rPr>
              <a:t>Tối ưu hóa tham số cho Random Forest và SVM để tăng Test Accuracy và Recall.</a:t>
            </a:r>
          </a:p>
          <a:p>
            <a:pPr algn="l" marL="518160" indent="-259080" lvl="1">
              <a:lnSpc>
                <a:spcPts val="3359"/>
              </a:lnSpc>
              <a:buFont typeface="Arial"/>
              <a:buChar char="•"/>
            </a:pPr>
            <a:r>
              <a:rPr lang="en-US" sz="2400">
                <a:solidFill>
                  <a:srgbClr val="FEFEFE"/>
                </a:solidFill>
                <a:latin typeface="Josefin Sans"/>
                <a:ea typeface="Josefin Sans"/>
                <a:cs typeface="Josefin Sans"/>
                <a:sym typeface="Josefin Sans"/>
              </a:rPr>
              <a:t>Xử lý dữ liệu thiếu kỹ hơn (như imputation) để nâng cao Precision và Recall.</a:t>
            </a:r>
          </a:p>
          <a:p>
            <a:pPr algn="l">
              <a:lnSpc>
                <a:spcPts val="335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610664" y="424339"/>
            <a:ext cx="7403422" cy="2406112"/>
          </a:xfrm>
          <a:custGeom>
            <a:avLst/>
            <a:gdLst/>
            <a:ahLst/>
            <a:cxnLst/>
            <a:rect r="r" b="b" t="t" l="l"/>
            <a:pathLst>
              <a:path h="2406112" w="7403422">
                <a:moveTo>
                  <a:pt x="0" y="0"/>
                </a:moveTo>
                <a:lnTo>
                  <a:pt x="7403423" y="0"/>
                </a:lnTo>
                <a:lnTo>
                  <a:pt x="7403423" y="2406113"/>
                </a:lnTo>
                <a:lnTo>
                  <a:pt x="0" y="2406113"/>
                </a:lnTo>
                <a:lnTo>
                  <a:pt x="0" y="0"/>
                </a:lnTo>
                <a:close/>
              </a:path>
            </a:pathLst>
          </a:custGeom>
          <a:blipFill>
            <a:blip r:embed="rId2"/>
            <a:stretch>
              <a:fillRect l="0" t="0" r="0" b="0"/>
            </a:stretch>
          </a:blipFill>
        </p:spPr>
      </p:sp>
      <p:sp>
        <p:nvSpPr>
          <p:cNvPr name="Freeform 3" id="3"/>
          <p:cNvSpPr/>
          <p:nvPr/>
        </p:nvSpPr>
        <p:spPr>
          <a:xfrm flipH="false" flipV="false" rot="0">
            <a:off x="8136893" y="424339"/>
            <a:ext cx="7298926" cy="2406112"/>
          </a:xfrm>
          <a:custGeom>
            <a:avLst/>
            <a:gdLst/>
            <a:ahLst/>
            <a:cxnLst/>
            <a:rect r="r" b="b" t="t" l="l"/>
            <a:pathLst>
              <a:path h="2406112" w="7298926">
                <a:moveTo>
                  <a:pt x="0" y="0"/>
                </a:moveTo>
                <a:lnTo>
                  <a:pt x="7298926" y="0"/>
                </a:lnTo>
                <a:lnTo>
                  <a:pt x="7298926" y="2406113"/>
                </a:lnTo>
                <a:lnTo>
                  <a:pt x="0" y="2406113"/>
                </a:lnTo>
                <a:lnTo>
                  <a:pt x="0" y="0"/>
                </a:lnTo>
                <a:close/>
              </a:path>
            </a:pathLst>
          </a:custGeom>
          <a:blipFill>
            <a:blip r:embed="rId3"/>
            <a:stretch>
              <a:fillRect l="-2325" t="0" r="-2325" b="0"/>
            </a:stretch>
          </a:blipFill>
        </p:spPr>
      </p:sp>
      <p:sp>
        <p:nvSpPr>
          <p:cNvPr name="Freeform 4" id="4"/>
          <p:cNvSpPr/>
          <p:nvPr/>
        </p:nvSpPr>
        <p:spPr>
          <a:xfrm flipH="false" flipV="false" rot="0">
            <a:off x="610664" y="3253430"/>
            <a:ext cx="7403422" cy="2970623"/>
          </a:xfrm>
          <a:custGeom>
            <a:avLst/>
            <a:gdLst/>
            <a:ahLst/>
            <a:cxnLst/>
            <a:rect r="r" b="b" t="t" l="l"/>
            <a:pathLst>
              <a:path h="2970623" w="7403422">
                <a:moveTo>
                  <a:pt x="0" y="0"/>
                </a:moveTo>
                <a:lnTo>
                  <a:pt x="7403423" y="0"/>
                </a:lnTo>
                <a:lnTo>
                  <a:pt x="7403423" y="2970623"/>
                </a:lnTo>
                <a:lnTo>
                  <a:pt x="0" y="2970623"/>
                </a:lnTo>
                <a:lnTo>
                  <a:pt x="0" y="0"/>
                </a:lnTo>
                <a:close/>
              </a:path>
            </a:pathLst>
          </a:custGeom>
          <a:blipFill>
            <a:blip r:embed="rId4"/>
            <a:stretch>
              <a:fillRect l="0" t="0" r="0" b="0"/>
            </a:stretch>
          </a:blipFill>
        </p:spPr>
      </p:sp>
      <p:sp>
        <p:nvSpPr>
          <p:cNvPr name="Freeform 5" id="5"/>
          <p:cNvSpPr/>
          <p:nvPr/>
        </p:nvSpPr>
        <p:spPr>
          <a:xfrm flipH="false" flipV="false" rot="0">
            <a:off x="8377119" y="3365051"/>
            <a:ext cx="7992381" cy="2747381"/>
          </a:xfrm>
          <a:custGeom>
            <a:avLst/>
            <a:gdLst/>
            <a:ahLst/>
            <a:cxnLst/>
            <a:rect r="r" b="b" t="t" l="l"/>
            <a:pathLst>
              <a:path h="2747381" w="7992381">
                <a:moveTo>
                  <a:pt x="0" y="0"/>
                </a:moveTo>
                <a:lnTo>
                  <a:pt x="7992381" y="0"/>
                </a:lnTo>
                <a:lnTo>
                  <a:pt x="7992381" y="2747381"/>
                </a:lnTo>
                <a:lnTo>
                  <a:pt x="0" y="2747381"/>
                </a:lnTo>
                <a:lnTo>
                  <a:pt x="0" y="0"/>
                </a:lnTo>
                <a:close/>
              </a:path>
            </a:pathLst>
          </a:custGeom>
          <a:blipFill>
            <a:blip r:embed="rId5"/>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DAGi6sFgGmM</dc:identifier>
  <dcterms:modified xsi:type="dcterms:W3CDTF">2011-08-01T06:04:30Z</dcterms:modified>
  <cp:revision>1</cp:revision>
  <dc:title>Sử dụng các mô hình máy học trong dự đoán bệnh tim</dc:title>
</cp:coreProperties>
</file>