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8"/>
  </p:notesMasterIdLst>
  <p:sldIdLst>
    <p:sldId id="256" r:id="rId2"/>
    <p:sldId id="258" r:id="rId3"/>
    <p:sldId id="265" r:id="rId4"/>
    <p:sldId id="259" r:id="rId5"/>
    <p:sldId id="286" r:id="rId6"/>
    <p:sldId id="263" r:id="rId7"/>
    <p:sldId id="264" r:id="rId8"/>
    <p:sldId id="260" r:id="rId9"/>
    <p:sldId id="267" r:id="rId10"/>
    <p:sldId id="283" r:id="rId11"/>
    <p:sldId id="284" r:id="rId12"/>
    <p:sldId id="268" r:id="rId13"/>
    <p:sldId id="285"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5143500" type="screen16x9"/>
  <p:notesSz cx="6858000" cy="9144000"/>
  <p:embeddedFontLst>
    <p:embeddedFont>
      <p:font typeface="Patrick Hand" panose="020B0604020202020204" charset="0"/>
      <p:regular r:id="rId29"/>
    </p:embeddedFont>
    <p:embeddedFont>
      <p:font typeface="Roboto Condensed" panose="020B0604020202020204" charset="0"/>
      <p:regular r:id="rId30"/>
      <p:bold r:id="rId31"/>
      <p:italic r:id="rId32"/>
      <p:boldItalic r:id="rId33"/>
    </p:embeddedFont>
    <p:embeddedFont>
      <p:font typeface="Neucha"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5E809C-0AA4-4114-A235-FCC0D07B2E6A}">
  <a:tblStyle styleId="{915E809C-0AA4-4114-A235-FCC0D07B2E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g80213d964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1" name="Google Shape;1691;g80213d964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84d516db9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84d516db9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8a90a90c82_1_25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8a90a90c82_1_25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97275" y="2232950"/>
            <a:ext cx="6549300" cy="128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100"/>
              <a:buFont typeface="Neucha"/>
              <a:buNone/>
              <a:defRPr sz="7600" b="1"/>
            </a:lvl1pPr>
            <a:lvl2pPr lvl="1"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9pPr>
          </a:lstStyle>
          <a:p>
            <a:endParaRPr/>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txBox="1">
            <a:spLocks noGrp="1"/>
          </p:cNvSpPr>
          <p:nvPr>
            <p:ph type="subTitle" idx="1"/>
          </p:nvPr>
        </p:nvSpPr>
        <p:spPr>
          <a:xfrm>
            <a:off x="2104200" y="3320070"/>
            <a:ext cx="4935600" cy="57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9pPr>
          </a:lstStyle>
          <a:p>
            <a:endParaRPr/>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214"/>
        <p:cNvGrpSpPr/>
        <p:nvPr/>
      </p:nvGrpSpPr>
      <p:grpSpPr>
        <a:xfrm>
          <a:off x="0" y="0"/>
          <a:ext cx="0" cy="0"/>
          <a:chOff x="0" y="0"/>
          <a:chExt cx="0" cy="0"/>
        </a:xfrm>
      </p:grpSpPr>
      <p:sp>
        <p:nvSpPr>
          <p:cNvPr id="215" name="Google Shape;215;p4"/>
          <p:cNvSpPr txBox="1">
            <a:spLocks noGrp="1"/>
          </p:cNvSpPr>
          <p:nvPr>
            <p:ph type="subTitle" idx="1"/>
          </p:nvPr>
        </p:nvSpPr>
        <p:spPr>
          <a:xfrm>
            <a:off x="3017550" y="2996692"/>
            <a:ext cx="31089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216" name="Google Shape;216;p4"/>
          <p:cNvSpPr txBox="1">
            <a:spLocks noGrp="1"/>
          </p:cNvSpPr>
          <p:nvPr>
            <p:ph type="ctrTitle"/>
          </p:nvPr>
        </p:nvSpPr>
        <p:spPr>
          <a:xfrm>
            <a:off x="2220750" y="2480250"/>
            <a:ext cx="47025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4"/>
          <p:cNvSpPr/>
          <p:nvPr/>
        </p:nvSpPr>
        <p:spPr>
          <a:xfrm rot="1184892">
            <a:off x="888716" y="133998"/>
            <a:ext cx="890332" cy="812016"/>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290954" flipH="1">
            <a:off x="8792626" y="3491026"/>
            <a:ext cx="477421" cy="47165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4"/>
          <p:cNvGrpSpPr/>
          <p:nvPr/>
        </p:nvGrpSpPr>
        <p:grpSpPr>
          <a:xfrm rot="4044333" flipH="1">
            <a:off x="7855938" y="4107598"/>
            <a:ext cx="1234481" cy="919854"/>
            <a:chOff x="1954550" y="2620525"/>
            <a:chExt cx="310850" cy="231625"/>
          </a:xfrm>
        </p:grpSpPr>
        <p:sp>
          <p:nvSpPr>
            <p:cNvPr id="236" name="Google Shape;236;p4"/>
            <p:cNvSpPr/>
            <p:nvPr/>
          </p:nvSpPr>
          <p:spPr>
            <a:xfrm>
              <a:off x="1954550" y="2620525"/>
              <a:ext cx="310850" cy="231625"/>
            </a:xfrm>
            <a:custGeom>
              <a:avLst/>
              <a:gdLst/>
              <a:ahLst/>
              <a:cxnLst/>
              <a:rect l="l" t="t" r="r" b="b"/>
              <a:pathLst>
                <a:path w="12434" h="9265" extrusionOk="0">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2115625" y="2668975"/>
              <a:ext cx="62700" cy="44450"/>
            </a:xfrm>
            <a:custGeom>
              <a:avLst/>
              <a:gdLst/>
              <a:ahLst/>
              <a:cxnLst/>
              <a:rect l="l" t="t" r="r" b="b"/>
              <a:pathLst>
                <a:path w="2508" h="1778" extrusionOk="0">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2021300" y="2692200"/>
              <a:ext cx="10750" cy="104500"/>
            </a:xfrm>
            <a:custGeom>
              <a:avLst/>
              <a:gdLst/>
              <a:ahLst/>
              <a:cxnLst/>
              <a:rect l="l" t="t" r="r" b="b"/>
              <a:pathLst>
                <a:path w="430" h="4180" extrusionOk="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2053800" y="2689300"/>
              <a:ext cx="13950" cy="108000"/>
            </a:xfrm>
            <a:custGeom>
              <a:avLst/>
              <a:gdLst/>
              <a:ahLst/>
              <a:cxnLst/>
              <a:rect l="l" t="t" r="r" b="b"/>
              <a:pathLst>
                <a:path w="558" h="4320" extrusionOk="0">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081375" y="2683500"/>
              <a:ext cx="15700" cy="113500"/>
            </a:xfrm>
            <a:custGeom>
              <a:avLst/>
              <a:gdLst/>
              <a:ahLst/>
              <a:cxnLst/>
              <a:rect l="l" t="t" r="r" b="b"/>
              <a:pathLst>
                <a:path w="628" h="4540" extrusionOk="0">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2165550" y="2722975"/>
              <a:ext cx="12200" cy="58650"/>
            </a:xfrm>
            <a:custGeom>
              <a:avLst/>
              <a:gdLst/>
              <a:ahLst/>
              <a:cxnLst/>
              <a:rect l="l" t="t" r="r" b="b"/>
              <a:pathLst>
                <a:path w="488" h="2346" extrusionOk="0">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2140575" y="2727600"/>
              <a:ext cx="13100" cy="56925"/>
            </a:xfrm>
            <a:custGeom>
              <a:avLst/>
              <a:gdLst/>
              <a:ahLst/>
              <a:cxnLst/>
              <a:rect l="l" t="t" r="r" b="b"/>
              <a:pathLst>
                <a:path w="524" h="2277" extrusionOk="0">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2121125" y="2724125"/>
              <a:ext cx="9900" cy="43850"/>
            </a:xfrm>
            <a:custGeom>
              <a:avLst/>
              <a:gdLst/>
              <a:ahLst/>
              <a:cxnLst/>
              <a:rect l="l" t="t" r="r" b="b"/>
              <a:pathLst>
                <a:path w="396" h="1754" extrusionOk="0">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2126075" y="2779275"/>
              <a:ext cx="4075" cy="3800"/>
            </a:xfrm>
            <a:custGeom>
              <a:avLst/>
              <a:gdLst/>
              <a:ahLst/>
              <a:cxnLst/>
              <a:rect l="l" t="t" r="r" b="b"/>
              <a:pathLst>
                <a:path w="163" h="152" extrusionOk="0">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4"/>
          <p:cNvGrpSpPr/>
          <p:nvPr/>
        </p:nvGrpSpPr>
        <p:grpSpPr>
          <a:xfrm rot="1012302" flipH="1">
            <a:off x="8582303" y="2740849"/>
            <a:ext cx="417388" cy="653682"/>
            <a:chOff x="683900" y="3612800"/>
            <a:chExt cx="105100" cy="164600"/>
          </a:xfrm>
        </p:grpSpPr>
        <p:sp>
          <p:nvSpPr>
            <p:cNvPr id="246" name="Google Shape;246;p4"/>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4"/>
          <p:cNvGrpSpPr/>
          <p:nvPr/>
        </p:nvGrpSpPr>
        <p:grpSpPr>
          <a:xfrm rot="-2203129" flipH="1">
            <a:off x="7526524" y="4432354"/>
            <a:ext cx="239083" cy="580024"/>
            <a:chOff x="1282375" y="3450000"/>
            <a:chExt cx="64725" cy="157025"/>
          </a:xfrm>
        </p:grpSpPr>
        <p:sp>
          <p:nvSpPr>
            <p:cNvPr id="249" name="Google Shape;249;p4"/>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
          <p:cNvSpPr txBox="1">
            <a:spLocks noGrp="1"/>
          </p:cNvSpPr>
          <p:nvPr>
            <p:ph type="title" idx="2" hasCustomPrompt="1"/>
          </p:nvPr>
        </p:nvSpPr>
        <p:spPr>
          <a:xfrm>
            <a:off x="3963000" y="1558320"/>
            <a:ext cx="1218000" cy="74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avLst/>
              <a:gdLst/>
              <a:ahLst/>
              <a:cxnLst/>
              <a:rect l="l" t="t" r="r" b="b"/>
              <a:pathLst>
                <a:path w="474" h="568" extrusionOk="0">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701575" y="3434675"/>
              <a:ext cx="23525" cy="23025"/>
            </a:xfrm>
            <a:custGeom>
              <a:avLst/>
              <a:gdLst/>
              <a:ahLst/>
              <a:cxnLst/>
              <a:rect l="l" t="t" r="r" b="b"/>
              <a:pathLst>
                <a:path w="941" h="921" extrusionOk="0">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626875" y="3465350"/>
              <a:ext cx="66600" cy="97750"/>
            </a:xfrm>
            <a:custGeom>
              <a:avLst/>
              <a:gdLst/>
              <a:ahLst/>
              <a:cxnLst/>
              <a:rect l="l" t="t" r="r" b="b"/>
              <a:pathLst>
                <a:path w="2664" h="3910" extrusionOk="0">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609475" y="3552050"/>
              <a:ext cx="12025" cy="15800"/>
            </a:xfrm>
            <a:custGeom>
              <a:avLst/>
              <a:gdLst/>
              <a:ahLst/>
              <a:cxnLst/>
              <a:rect l="l" t="t" r="r" b="b"/>
              <a:pathLst>
                <a:path w="481" h="632" extrusionOk="0">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597375" y="3621450"/>
              <a:ext cx="79275" cy="18875"/>
            </a:xfrm>
            <a:custGeom>
              <a:avLst/>
              <a:gdLst/>
              <a:ahLst/>
              <a:cxnLst/>
              <a:rect l="l" t="t" r="r" b="b"/>
              <a:pathLst>
                <a:path w="3171" h="755" extrusionOk="0">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704200" y="3504850"/>
              <a:ext cx="83900" cy="69175"/>
            </a:xfrm>
            <a:custGeom>
              <a:avLst/>
              <a:gdLst/>
              <a:ahLst/>
              <a:cxnLst/>
              <a:rect l="l" t="t" r="r" b="b"/>
              <a:pathLst>
                <a:path w="3356" h="2767" extrusionOk="0">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654575" y="3616750"/>
              <a:ext cx="113075" cy="59350"/>
            </a:xfrm>
            <a:custGeom>
              <a:avLst/>
              <a:gdLst/>
              <a:ahLst/>
              <a:cxnLst/>
              <a:rect l="l" t="t" r="r" b="b"/>
              <a:pathLst>
                <a:path w="4523" h="2374" extrusionOk="0">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660075" y="3675450"/>
              <a:ext cx="87975" cy="46450"/>
            </a:xfrm>
            <a:custGeom>
              <a:avLst/>
              <a:gdLst/>
              <a:ahLst/>
              <a:cxnLst/>
              <a:rect l="l" t="t" r="r" b="b"/>
              <a:pathLst>
                <a:path w="3519" h="1858" extrusionOk="0">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622000" y="3461175"/>
              <a:ext cx="66100" cy="98375"/>
            </a:xfrm>
            <a:custGeom>
              <a:avLst/>
              <a:gdLst/>
              <a:ahLst/>
              <a:cxnLst/>
              <a:rect l="l" t="t" r="r" b="b"/>
              <a:pathLst>
                <a:path w="2644" h="3935" extrusionOk="0">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653250" y="3478600"/>
              <a:ext cx="66275" cy="98475"/>
            </a:xfrm>
            <a:custGeom>
              <a:avLst/>
              <a:gdLst/>
              <a:ahLst/>
              <a:cxnLst/>
              <a:rect l="l" t="t" r="r" b="b"/>
              <a:pathLst>
                <a:path w="2651" h="3939" extrusionOk="0">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648075" y="3513825"/>
              <a:ext cx="142725" cy="153950"/>
            </a:xfrm>
            <a:custGeom>
              <a:avLst/>
              <a:gdLst/>
              <a:ahLst/>
              <a:cxnLst/>
              <a:rect l="l" t="t" r="r" b="b"/>
              <a:pathLst>
                <a:path w="5709" h="6158" extrusionOk="0">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625950" y="3495075"/>
              <a:ext cx="178975" cy="191775"/>
            </a:xfrm>
            <a:custGeom>
              <a:avLst/>
              <a:gdLst/>
              <a:ahLst/>
              <a:cxnLst/>
              <a:rect l="l" t="t" r="r" b="b"/>
              <a:pathLst>
                <a:path w="7159" h="7671" extrusionOk="0">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590425" y="3619600"/>
              <a:ext cx="91150" cy="24000"/>
            </a:xfrm>
            <a:custGeom>
              <a:avLst/>
              <a:gdLst/>
              <a:ahLst/>
              <a:cxnLst/>
              <a:rect l="l" t="t" r="r" b="b"/>
              <a:pathLst>
                <a:path w="3646" h="960" extrusionOk="0">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604350" y="3548450"/>
              <a:ext cx="65900" cy="51950"/>
            </a:xfrm>
            <a:custGeom>
              <a:avLst/>
              <a:gdLst/>
              <a:ahLst/>
              <a:cxnLst/>
              <a:rect l="l" t="t" r="r" b="b"/>
              <a:pathLst>
                <a:path w="2636" h="2078" extrusionOk="0">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671675" y="3427675"/>
              <a:ext cx="65925" cy="61975"/>
            </a:xfrm>
            <a:custGeom>
              <a:avLst/>
              <a:gdLst/>
              <a:ahLst/>
              <a:cxnLst/>
              <a:rect l="l" t="t" r="r" b="b"/>
              <a:pathLst>
                <a:path w="2637" h="2479" extrusionOk="0">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avLst/>
              <a:gdLst/>
              <a:ahLst/>
              <a:cxnLst/>
              <a:rect l="l" t="t" r="r" b="b"/>
              <a:pathLst>
                <a:path w="744" h="3925" extrusionOk="0">
                  <a:moveTo>
                    <a:pt x="744" y="3924"/>
                  </a:moveTo>
                  <a:lnTo>
                    <a:pt x="1" y="3541"/>
                  </a:lnTo>
                  <a:lnTo>
                    <a:pt x="198" y="0"/>
                  </a:lnTo>
                  <a:lnTo>
                    <a:pt x="744" y="8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438350" y="2947600"/>
              <a:ext cx="36025" cy="25275"/>
            </a:xfrm>
            <a:custGeom>
              <a:avLst/>
              <a:gdLst/>
              <a:ahLst/>
              <a:cxnLst/>
              <a:rect l="l" t="t" r="r" b="b"/>
              <a:pathLst>
                <a:path w="1441" h="1011" extrusionOk="0">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391625" y="3055000"/>
              <a:ext cx="57775" cy="74900"/>
            </a:xfrm>
            <a:custGeom>
              <a:avLst/>
              <a:gdLst/>
              <a:ahLst/>
              <a:cxnLst/>
              <a:rect l="l" t="t" r="r" b="b"/>
              <a:pathLst>
                <a:path w="2311" h="2996" extrusionOk="0">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405550" y="3132200"/>
              <a:ext cx="29050" cy="18600"/>
            </a:xfrm>
            <a:custGeom>
              <a:avLst/>
              <a:gdLst/>
              <a:ahLst/>
              <a:cxnLst/>
              <a:rect l="l" t="t" r="r" b="b"/>
              <a:pathLst>
                <a:path w="1162" h="744" extrusionOk="0">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370150" y="2891000"/>
              <a:ext cx="107125" cy="360200"/>
            </a:xfrm>
            <a:custGeom>
              <a:avLst/>
              <a:gdLst/>
              <a:ahLst/>
              <a:cxnLst/>
              <a:rect l="l" t="t" r="r" b="b"/>
              <a:pathLst>
                <a:path w="4285" h="14408" extrusionOk="0">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404100" y="3012900"/>
              <a:ext cx="13375" cy="6425"/>
            </a:xfrm>
            <a:custGeom>
              <a:avLst/>
              <a:gdLst/>
              <a:ahLst/>
              <a:cxnLst/>
              <a:rect l="l" t="t" r="r" b="b"/>
              <a:pathLst>
                <a:path w="535" h="257" extrusionOk="0">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405850" y="3028300"/>
              <a:ext cx="12800" cy="7850"/>
            </a:xfrm>
            <a:custGeom>
              <a:avLst/>
              <a:gdLst/>
              <a:ahLst/>
              <a:cxnLst/>
              <a:rect l="l" t="t" r="r" b="b"/>
              <a:pathLst>
                <a:path w="512" h="314" extrusionOk="0">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406150" y="3000125"/>
              <a:ext cx="7850" cy="6425"/>
            </a:xfrm>
            <a:custGeom>
              <a:avLst/>
              <a:gdLst/>
              <a:ahLst/>
              <a:cxnLst/>
              <a:rect l="l" t="t" r="r" b="b"/>
              <a:pathLst>
                <a:path w="314" h="257" extrusionOk="0">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406725" y="2980100"/>
              <a:ext cx="6125" cy="4400"/>
            </a:xfrm>
            <a:custGeom>
              <a:avLst/>
              <a:gdLst/>
              <a:ahLst/>
              <a:cxnLst/>
              <a:rect l="l" t="t" r="r" b="b"/>
              <a:pathLst>
                <a:path w="245" h="176" extrusionOk="0">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402075" y="3101725"/>
              <a:ext cx="17150" cy="6400"/>
            </a:xfrm>
            <a:custGeom>
              <a:avLst/>
              <a:gdLst/>
              <a:ahLst/>
              <a:cxnLst/>
              <a:rect l="l" t="t" r="r" b="b"/>
              <a:pathLst>
                <a:path w="686" h="256" extrusionOk="0">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405850" y="3089825"/>
              <a:ext cx="11625" cy="4650"/>
            </a:xfrm>
            <a:custGeom>
              <a:avLst/>
              <a:gdLst/>
              <a:ahLst/>
              <a:cxnLst/>
              <a:rect l="l" t="t" r="r" b="b"/>
              <a:pathLst>
                <a:path w="465" h="186" extrusionOk="0">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405850" y="3076475"/>
              <a:ext cx="10175" cy="6100"/>
            </a:xfrm>
            <a:custGeom>
              <a:avLst/>
              <a:gdLst/>
              <a:ahLst/>
              <a:cxnLst/>
              <a:rect l="l" t="t" r="r" b="b"/>
              <a:pathLst>
                <a:path w="407" h="244" extrusionOk="0">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407600" y="3061375"/>
              <a:ext cx="9025" cy="6700"/>
            </a:xfrm>
            <a:custGeom>
              <a:avLst/>
              <a:gdLst/>
              <a:ahLst/>
              <a:cxnLst/>
              <a:rect l="l" t="t" r="r" b="b"/>
              <a:pathLst>
                <a:path w="361" h="268" extrusionOk="0">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434000" y="3055000"/>
              <a:ext cx="15700" cy="74300"/>
            </a:xfrm>
            <a:custGeom>
              <a:avLst/>
              <a:gdLst/>
              <a:ahLst/>
              <a:cxnLst/>
              <a:rect l="l" t="t" r="r" b="b"/>
              <a:pathLst>
                <a:path w="628" h="2972" extrusionOk="0">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avLst/>
              <a:gdLst/>
              <a:ahLst/>
              <a:cxnLst/>
              <a:rect l="l" t="t" r="r" b="b"/>
              <a:pathLst>
                <a:path w="8012" h="5968" extrusionOk="0">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501500" y="2868375"/>
              <a:ext cx="68500" cy="70550"/>
            </a:xfrm>
            <a:custGeom>
              <a:avLst/>
              <a:gdLst/>
              <a:ahLst/>
              <a:cxnLst/>
              <a:rect l="l" t="t" r="r" b="b"/>
              <a:pathLst>
                <a:path w="2740" h="2822" extrusionOk="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AND_BODY_1">
    <p:bg>
      <p:bgPr>
        <a:solidFill>
          <a:schemeClr val="accent1"/>
        </a:solidFill>
        <a:effectLst/>
      </p:bgPr>
    </p:bg>
    <p:spTree>
      <p:nvGrpSpPr>
        <p:cNvPr id="1" name="Shape 392"/>
        <p:cNvGrpSpPr/>
        <p:nvPr/>
      </p:nvGrpSpPr>
      <p:grpSpPr>
        <a:xfrm>
          <a:off x="0" y="0"/>
          <a:ext cx="0" cy="0"/>
          <a:chOff x="0" y="0"/>
          <a:chExt cx="0" cy="0"/>
        </a:xfrm>
      </p:grpSpPr>
      <p:sp>
        <p:nvSpPr>
          <p:cNvPr id="393" name="Google Shape;393;p8"/>
          <p:cNvSpPr txBox="1">
            <a:spLocks noGrp="1"/>
          </p:cNvSpPr>
          <p:nvPr>
            <p:ph type="subTitle" idx="1"/>
          </p:nvPr>
        </p:nvSpPr>
        <p:spPr>
          <a:xfrm>
            <a:off x="871980" y="2181727"/>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394" name="Google Shape;394;p8"/>
          <p:cNvSpPr txBox="1">
            <a:spLocks noGrp="1"/>
          </p:cNvSpPr>
          <p:nvPr>
            <p:ph type="title" hasCustomPrompt="1"/>
          </p:nvPr>
        </p:nvSpPr>
        <p:spPr>
          <a:xfrm>
            <a:off x="1596968" y="1427025"/>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395" name="Google Shape;395;p8"/>
          <p:cNvSpPr txBox="1">
            <a:spLocks noGrp="1"/>
          </p:cNvSpPr>
          <p:nvPr>
            <p:ph type="ctrTitle" idx="2"/>
          </p:nvPr>
        </p:nvSpPr>
        <p:spPr>
          <a:xfrm>
            <a:off x="2377500" y="422850"/>
            <a:ext cx="438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396" name="Google Shape;396;p8"/>
          <p:cNvSpPr txBox="1">
            <a:spLocks noGrp="1"/>
          </p:cNvSpPr>
          <p:nvPr>
            <p:ph type="subTitle" idx="3"/>
          </p:nvPr>
        </p:nvSpPr>
        <p:spPr>
          <a:xfrm>
            <a:off x="946380" y="1922291"/>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397" name="Google Shape;397;p8"/>
          <p:cNvSpPr txBox="1">
            <a:spLocks noGrp="1"/>
          </p:cNvSpPr>
          <p:nvPr>
            <p:ph type="subTitle" idx="4"/>
          </p:nvPr>
        </p:nvSpPr>
        <p:spPr>
          <a:xfrm>
            <a:off x="3433116" y="2184102"/>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398" name="Google Shape;398;p8"/>
          <p:cNvSpPr txBox="1">
            <a:spLocks noGrp="1"/>
          </p:cNvSpPr>
          <p:nvPr>
            <p:ph type="title" idx="5" hasCustomPrompt="1"/>
          </p:nvPr>
        </p:nvSpPr>
        <p:spPr>
          <a:xfrm>
            <a:off x="4158104" y="1429400"/>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399" name="Google Shape;399;p8"/>
          <p:cNvSpPr txBox="1">
            <a:spLocks noGrp="1"/>
          </p:cNvSpPr>
          <p:nvPr>
            <p:ph type="subTitle" idx="6"/>
          </p:nvPr>
        </p:nvSpPr>
        <p:spPr>
          <a:xfrm>
            <a:off x="3506700" y="1924666"/>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0" name="Google Shape;400;p8"/>
          <p:cNvSpPr txBox="1">
            <a:spLocks noGrp="1"/>
          </p:cNvSpPr>
          <p:nvPr>
            <p:ph type="subTitle" idx="7"/>
          </p:nvPr>
        </p:nvSpPr>
        <p:spPr>
          <a:xfrm>
            <a:off x="5992620" y="2184102"/>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1" name="Google Shape;401;p8"/>
          <p:cNvSpPr txBox="1">
            <a:spLocks noGrp="1"/>
          </p:cNvSpPr>
          <p:nvPr>
            <p:ph type="title" idx="8" hasCustomPrompt="1"/>
          </p:nvPr>
        </p:nvSpPr>
        <p:spPr>
          <a:xfrm>
            <a:off x="6717608" y="1429400"/>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2" name="Google Shape;402;p8"/>
          <p:cNvSpPr txBox="1">
            <a:spLocks noGrp="1"/>
          </p:cNvSpPr>
          <p:nvPr>
            <p:ph type="subTitle" idx="9"/>
          </p:nvPr>
        </p:nvSpPr>
        <p:spPr>
          <a:xfrm>
            <a:off x="6067020" y="1924675"/>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3" name="Google Shape;403;p8"/>
          <p:cNvSpPr txBox="1">
            <a:spLocks noGrp="1"/>
          </p:cNvSpPr>
          <p:nvPr>
            <p:ph type="subTitle" idx="13"/>
          </p:nvPr>
        </p:nvSpPr>
        <p:spPr>
          <a:xfrm>
            <a:off x="2152140" y="3899550"/>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4" name="Google Shape;404;p8"/>
          <p:cNvSpPr txBox="1">
            <a:spLocks noGrp="1"/>
          </p:cNvSpPr>
          <p:nvPr>
            <p:ph type="title" idx="14" hasCustomPrompt="1"/>
          </p:nvPr>
        </p:nvSpPr>
        <p:spPr>
          <a:xfrm>
            <a:off x="2877128" y="3144848"/>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5" name="Google Shape;405;p8"/>
          <p:cNvSpPr txBox="1">
            <a:spLocks noGrp="1"/>
          </p:cNvSpPr>
          <p:nvPr>
            <p:ph type="subTitle" idx="15"/>
          </p:nvPr>
        </p:nvSpPr>
        <p:spPr>
          <a:xfrm>
            <a:off x="2226540" y="3640114"/>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sp>
        <p:nvSpPr>
          <p:cNvPr id="406" name="Google Shape;406;p8"/>
          <p:cNvSpPr txBox="1">
            <a:spLocks noGrp="1"/>
          </p:cNvSpPr>
          <p:nvPr>
            <p:ph type="subTitle" idx="16"/>
          </p:nvPr>
        </p:nvSpPr>
        <p:spPr>
          <a:xfrm>
            <a:off x="4712460" y="3901925"/>
            <a:ext cx="2279400" cy="62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407" name="Google Shape;407;p8"/>
          <p:cNvSpPr txBox="1">
            <a:spLocks noGrp="1"/>
          </p:cNvSpPr>
          <p:nvPr>
            <p:ph type="title" idx="17" hasCustomPrompt="1"/>
          </p:nvPr>
        </p:nvSpPr>
        <p:spPr>
          <a:xfrm>
            <a:off x="5437448" y="3147223"/>
            <a:ext cx="829200" cy="4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Neucha"/>
              <a:buNone/>
              <a:defRPr sz="3000" b="1">
                <a:latin typeface="Neucha"/>
                <a:ea typeface="Neucha"/>
                <a:cs typeface="Neucha"/>
                <a:sym typeface="Neucha"/>
              </a:defRPr>
            </a:lvl1pPr>
            <a:lvl2pPr lvl="1" algn="ctr" rtl="0">
              <a:spcBef>
                <a:spcPts val="0"/>
              </a:spcBef>
              <a:spcAft>
                <a:spcPts val="0"/>
              </a:spcAft>
              <a:buSzPts val="3000"/>
              <a:buFont typeface="Neucha"/>
              <a:buNone/>
              <a:defRPr sz="3000" b="1">
                <a:latin typeface="Neucha"/>
                <a:ea typeface="Neucha"/>
                <a:cs typeface="Neucha"/>
                <a:sym typeface="Neucha"/>
              </a:defRPr>
            </a:lvl2pPr>
            <a:lvl3pPr lvl="2" algn="ctr" rtl="0">
              <a:spcBef>
                <a:spcPts val="0"/>
              </a:spcBef>
              <a:spcAft>
                <a:spcPts val="0"/>
              </a:spcAft>
              <a:buSzPts val="3000"/>
              <a:buFont typeface="Neucha"/>
              <a:buNone/>
              <a:defRPr sz="3000" b="1">
                <a:latin typeface="Neucha"/>
                <a:ea typeface="Neucha"/>
                <a:cs typeface="Neucha"/>
                <a:sym typeface="Neucha"/>
              </a:defRPr>
            </a:lvl3pPr>
            <a:lvl4pPr lvl="3" algn="ctr" rtl="0">
              <a:spcBef>
                <a:spcPts val="0"/>
              </a:spcBef>
              <a:spcAft>
                <a:spcPts val="0"/>
              </a:spcAft>
              <a:buSzPts val="3000"/>
              <a:buFont typeface="Neucha"/>
              <a:buNone/>
              <a:defRPr sz="3000" b="1">
                <a:latin typeface="Neucha"/>
                <a:ea typeface="Neucha"/>
                <a:cs typeface="Neucha"/>
                <a:sym typeface="Neucha"/>
              </a:defRPr>
            </a:lvl4pPr>
            <a:lvl5pPr lvl="4" algn="ctr" rtl="0">
              <a:spcBef>
                <a:spcPts val="0"/>
              </a:spcBef>
              <a:spcAft>
                <a:spcPts val="0"/>
              </a:spcAft>
              <a:buSzPts val="3000"/>
              <a:buFont typeface="Neucha"/>
              <a:buNone/>
              <a:defRPr sz="3000" b="1">
                <a:latin typeface="Neucha"/>
                <a:ea typeface="Neucha"/>
                <a:cs typeface="Neucha"/>
                <a:sym typeface="Neucha"/>
              </a:defRPr>
            </a:lvl5pPr>
            <a:lvl6pPr lvl="5" algn="ctr" rtl="0">
              <a:spcBef>
                <a:spcPts val="0"/>
              </a:spcBef>
              <a:spcAft>
                <a:spcPts val="0"/>
              </a:spcAft>
              <a:buSzPts val="3000"/>
              <a:buFont typeface="Neucha"/>
              <a:buNone/>
              <a:defRPr sz="3000" b="1">
                <a:latin typeface="Neucha"/>
                <a:ea typeface="Neucha"/>
                <a:cs typeface="Neucha"/>
                <a:sym typeface="Neucha"/>
              </a:defRPr>
            </a:lvl6pPr>
            <a:lvl7pPr lvl="6" algn="ctr" rtl="0">
              <a:spcBef>
                <a:spcPts val="0"/>
              </a:spcBef>
              <a:spcAft>
                <a:spcPts val="0"/>
              </a:spcAft>
              <a:buSzPts val="3000"/>
              <a:buFont typeface="Neucha"/>
              <a:buNone/>
              <a:defRPr sz="3000" b="1">
                <a:latin typeface="Neucha"/>
                <a:ea typeface="Neucha"/>
                <a:cs typeface="Neucha"/>
                <a:sym typeface="Neucha"/>
              </a:defRPr>
            </a:lvl7pPr>
            <a:lvl8pPr lvl="7" algn="ctr" rtl="0">
              <a:spcBef>
                <a:spcPts val="0"/>
              </a:spcBef>
              <a:spcAft>
                <a:spcPts val="0"/>
              </a:spcAft>
              <a:buSzPts val="3000"/>
              <a:buFont typeface="Neucha"/>
              <a:buNone/>
              <a:defRPr sz="3000" b="1">
                <a:latin typeface="Neucha"/>
                <a:ea typeface="Neucha"/>
                <a:cs typeface="Neucha"/>
                <a:sym typeface="Neucha"/>
              </a:defRPr>
            </a:lvl8pPr>
            <a:lvl9pPr lvl="8" algn="ctr" rtl="0">
              <a:spcBef>
                <a:spcPts val="0"/>
              </a:spcBef>
              <a:spcAft>
                <a:spcPts val="0"/>
              </a:spcAft>
              <a:buSzPts val="3000"/>
              <a:buFont typeface="Neucha"/>
              <a:buNone/>
              <a:defRPr sz="3000" b="1">
                <a:latin typeface="Neucha"/>
                <a:ea typeface="Neucha"/>
                <a:cs typeface="Neucha"/>
                <a:sym typeface="Neucha"/>
              </a:defRPr>
            </a:lvl9pPr>
          </a:lstStyle>
          <a:p>
            <a:r>
              <a:t>xx%</a:t>
            </a:r>
          </a:p>
        </p:txBody>
      </p:sp>
      <p:sp>
        <p:nvSpPr>
          <p:cNvPr id="408" name="Google Shape;408;p8"/>
          <p:cNvSpPr txBox="1">
            <a:spLocks noGrp="1"/>
          </p:cNvSpPr>
          <p:nvPr>
            <p:ph type="subTitle" idx="18"/>
          </p:nvPr>
        </p:nvSpPr>
        <p:spPr>
          <a:xfrm>
            <a:off x="4786860" y="3642489"/>
            <a:ext cx="2130600" cy="44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Roboto Condensed"/>
              <a:buNone/>
              <a:defRPr sz="2000" b="1">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2pPr>
            <a:lvl3pPr lvl="2"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3pPr>
            <a:lvl4pPr lvl="3"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4pPr>
            <a:lvl5pPr lvl="4"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5pPr>
            <a:lvl6pPr lvl="5"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6pPr>
            <a:lvl7pPr lvl="6"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7pPr>
            <a:lvl8pPr lvl="7"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8pPr>
            <a:lvl9pPr lvl="8" algn="ctr" rtl="0">
              <a:lnSpc>
                <a:spcPct val="100000"/>
              </a:lnSpc>
              <a:spcBef>
                <a:spcPts val="0"/>
              </a:spcBef>
              <a:spcAft>
                <a:spcPts val="0"/>
              </a:spcAft>
              <a:buClr>
                <a:schemeClr val="dk1"/>
              </a:buClr>
              <a:buSzPts val="2000"/>
              <a:buFont typeface="Patrick Hand"/>
              <a:buNone/>
              <a:defRPr sz="2000">
                <a:solidFill>
                  <a:schemeClr val="dk1"/>
                </a:solidFill>
                <a:latin typeface="Patrick Hand"/>
                <a:ea typeface="Patrick Hand"/>
                <a:cs typeface="Patrick Hand"/>
                <a:sym typeface="Patrick Hand"/>
              </a:defRPr>
            </a:lvl9pPr>
          </a:lstStyle>
          <a:p>
            <a:endParaRPr/>
          </a:p>
        </p:txBody>
      </p:sp>
      <p:grpSp>
        <p:nvGrpSpPr>
          <p:cNvPr id="409" name="Google Shape;409;p8"/>
          <p:cNvGrpSpPr/>
          <p:nvPr/>
        </p:nvGrpSpPr>
        <p:grpSpPr>
          <a:xfrm rot="1403612">
            <a:off x="1257787" y="-167799"/>
            <a:ext cx="933827" cy="906562"/>
            <a:chOff x="1428925" y="2779850"/>
            <a:chExt cx="216825" cy="210450"/>
          </a:xfrm>
        </p:grpSpPr>
        <p:sp>
          <p:nvSpPr>
            <p:cNvPr id="410" name="Google Shape;410;p8"/>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8"/>
          <p:cNvGrpSpPr/>
          <p:nvPr/>
        </p:nvGrpSpPr>
        <p:grpSpPr>
          <a:xfrm>
            <a:off x="116681" y="61445"/>
            <a:ext cx="955214" cy="752646"/>
            <a:chOff x="3402300" y="3827875"/>
            <a:chExt cx="197550" cy="155650"/>
          </a:xfrm>
        </p:grpSpPr>
        <p:sp>
          <p:nvSpPr>
            <p:cNvPr id="413" name="Google Shape;413;p8"/>
            <p:cNvSpPr/>
            <p:nvPr/>
          </p:nvSpPr>
          <p:spPr>
            <a:xfrm>
              <a:off x="3402300" y="3827875"/>
              <a:ext cx="101225" cy="66775"/>
            </a:xfrm>
            <a:custGeom>
              <a:avLst/>
              <a:gdLst/>
              <a:ahLst/>
              <a:cxnLst/>
              <a:rect l="l" t="t" r="r" b="b"/>
              <a:pathLst>
                <a:path w="4049" h="2671" extrusionOk="0">
                  <a:moveTo>
                    <a:pt x="3181" y="193"/>
                  </a:moveTo>
                  <a:cubicBezTo>
                    <a:pt x="3710" y="193"/>
                    <a:pt x="3879" y="650"/>
                    <a:pt x="3561" y="1034"/>
                  </a:cubicBezTo>
                  <a:cubicBezTo>
                    <a:pt x="3399" y="1219"/>
                    <a:pt x="3213" y="1324"/>
                    <a:pt x="3050" y="1428"/>
                  </a:cubicBezTo>
                  <a:cubicBezTo>
                    <a:pt x="2888" y="1544"/>
                    <a:pt x="2714" y="1649"/>
                    <a:pt x="2563" y="1742"/>
                  </a:cubicBezTo>
                  <a:cubicBezTo>
                    <a:pt x="2586" y="1544"/>
                    <a:pt x="2539" y="1312"/>
                    <a:pt x="2516" y="1208"/>
                  </a:cubicBezTo>
                  <a:cubicBezTo>
                    <a:pt x="2447" y="987"/>
                    <a:pt x="2238" y="697"/>
                    <a:pt x="1994" y="604"/>
                  </a:cubicBezTo>
                  <a:cubicBezTo>
                    <a:pt x="2296" y="430"/>
                    <a:pt x="2702" y="233"/>
                    <a:pt x="3085" y="198"/>
                  </a:cubicBezTo>
                  <a:cubicBezTo>
                    <a:pt x="3118" y="194"/>
                    <a:pt x="3150" y="193"/>
                    <a:pt x="3181" y="193"/>
                  </a:cubicBezTo>
                  <a:close/>
                  <a:moveTo>
                    <a:pt x="1692" y="801"/>
                  </a:moveTo>
                  <a:cubicBezTo>
                    <a:pt x="1808" y="859"/>
                    <a:pt x="1924" y="894"/>
                    <a:pt x="2017" y="975"/>
                  </a:cubicBezTo>
                  <a:cubicBezTo>
                    <a:pt x="2133" y="1080"/>
                    <a:pt x="2226" y="1219"/>
                    <a:pt x="2272" y="1370"/>
                  </a:cubicBezTo>
                  <a:cubicBezTo>
                    <a:pt x="2307" y="1510"/>
                    <a:pt x="2307" y="1660"/>
                    <a:pt x="2272" y="1800"/>
                  </a:cubicBezTo>
                  <a:cubicBezTo>
                    <a:pt x="2249" y="1858"/>
                    <a:pt x="2226" y="1904"/>
                    <a:pt x="2191" y="1962"/>
                  </a:cubicBezTo>
                  <a:cubicBezTo>
                    <a:pt x="1994" y="2067"/>
                    <a:pt x="1808" y="2171"/>
                    <a:pt x="1599" y="2253"/>
                  </a:cubicBezTo>
                  <a:cubicBezTo>
                    <a:pt x="1483" y="2299"/>
                    <a:pt x="1367" y="2369"/>
                    <a:pt x="1239" y="2380"/>
                  </a:cubicBezTo>
                  <a:cubicBezTo>
                    <a:pt x="1143" y="2396"/>
                    <a:pt x="1058" y="2403"/>
                    <a:pt x="983" y="2403"/>
                  </a:cubicBezTo>
                  <a:cubicBezTo>
                    <a:pt x="288" y="2403"/>
                    <a:pt x="455" y="1779"/>
                    <a:pt x="612" y="1591"/>
                  </a:cubicBezTo>
                  <a:cubicBezTo>
                    <a:pt x="891" y="1243"/>
                    <a:pt x="1367" y="987"/>
                    <a:pt x="1541" y="894"/>
                  </a:cubicBezTo>
                  <a:cubicBezTo>
                    <a:pt x="1587" y="859"/>
                    <a:pt x="1634" y="836"/>
                    <a:pt x="1692" y="801"/>
                  </a:cubicBezTo>
                  <a:close/>
                  <a:moveTo>
                    <a:pt x="3179" y="0"/>
                  </a:moveTo>
                  <a:cubicBezTo>
                    <a:pt x="2989" y="0"/>
                    <a:pt x="2805" y="33"/>
                    <a:pt x="2632" y="93"/>
                  </a:cubicBezTo>
                  <a:cubicBezTo>
                    <a:pt x="2238" y="221"/>
                    <a:pt x="1866" y="453"/>
                    <a:pt x="1529" y="639"/>
                  </a:cubicBezTo>
                  <a:cubicBezTo>
                    <a:pt x="1112" y="871"/>
                    <a:pt x="543" y="1208"/>
                    <a:pt x="322" y="1660"/>
                  </a:cubicBezTo>
                  <a:cubicBezTo>
                    <a:pt x="1" y="2339"/>
                    <a:pt x="521" y="2670"/>
                    <a:pt x="1080" y="2670"/>
                  </a:cubicBezTo>
                  <a:cubicBezTo>
                    <a:pt x="1228" y="2670"/>
                    <a:pt x="1379" y="2647"/>
                    <a:pt x="1518" y="2601"/>
                  </a:cubicBezTo>
                  <a:cubicBezTo>
                    <a:pt x="2122" y="2403"/>
                    <a:pt x="2690" y="2032"/>
                    <a:pt x="3213" y="1672"/>
                  </a:cubicBezTo>
                  <a:cubicBezTo>
                    <a:pt x="3526" y="1440"/>
                    <a:pt x="3979" y="1161"/>
                    <a:pt x="4025" y="732"/>
                  </a:cubicBezTo>
                  <a:cubicBezTo>
                    <a:pt x="4049" y="430"/>
                    <a:pt x="3909" y="163"/>
                    <a:pt x="3607" y="58"/>
                  </a:cubicBezTo>
                  <a:cubicBezTo>
                    <a:pt x="3464" y="19"/>
                    <a:pt x="3320" y="0"/>
                    <a:pt x="3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3459975" y="3883900"/>
              <a:ext cx="63000" cy="99625"/>
            </a:xfrm>
            <a:custGeom>
              <a:avLst/>
              <a:gdLst/>
              <a:ahLst/>
              <a:cxnLst/>
              <a:rect l="l" t="t" r="r" b="b"/>
              <a:pathLst>
                <a:path w="2520" h="3985" extrusionOk="0">
                  <a:moveTo>
                    <a:pt x="1670" y="258"/>
                  </a:moveTo>
                  <a:cubicBezTo>
                    <a:pt x="1904" y="258"/>
                    <a:pt x="2092" y="457"/>
                    <a:pt x="2113" y="778"/>
                  </a:cubicBezTo>
                  <a:cubicBezTo>
                    <a:pt x="2136" y="1045"/>
                    <a:pt x="2067" y="1242"/>
                    <a:pt x="2020" y="1439"/>
                  </a:cubicBezTo>
                  <a:lnTo>
                    <a:pt x="1939" y="1823"/>
                  </a:lnTo>
                  <a:cubicBezTo>
                    <a:pt x="1846" y="1741"/>
                    <a:pt x="1742" y="1648"/>
                    <a:pt x="1649" y="1614"/>
                  </a:cubicBezTo>
                  <a:cubicBezTo>
                    <a:pt x="1460" y="1507"/>
                    <a:pt x="1219" y="1435"/>
                    <a:pt x="991" y="1435"/>
                  </a:cubicBezTo>
                  <a:cubicBezTo>
                    <a:pt x="897" y="1435"/>
                    <a:pt x="805" y="1447"/>
                    <a:pt x="720" y="1474"/>
                  </a:cubicBezTo>
                  <a:cubicBezTo>
                    <a:pt x="813" y="1161"/>
                    <a:pt x="975" y="778"/>
                    <a:pt x="1208" y="511"/>
                  </a:cubicBezTo>
                  <a:cubicBezTo>
                    <a:pt x="1360" y="336"/>
                    <a:pt x="1524" y="258"/>
                    <a:pt x="1670" y="258"/>
                  </a:cubicBezTo>
                  <a:close/>
                  <a:moveTo>
                    <a:pt x="963" y="1738"/>
                  </a:moveTo>
                  <a:cubicBezTo>
                    <a:pt x="990" y="1738"/>
                    <a:pt x="1017" y="1739"/>
                    <a:pt x="1045" y="1741"/>
                  </a:cubicBezTo>
                  <a:cubicBezTo>
                    <a:pt x="1231" y="1753"/>
                    <a:pt x="1428" y="1811"/>
                    <a:pt x="1568" y="1927"/>
                  </a:cubicBezTo>
                  <a:cubicBezTo>
                    <a:pt x="1718" y="2032"/>
                    <a:pt x="1765" y="2113"/>
                    <a:pt x="1800" y="2275"/>
                  </a:cubicBezTo>
                  <a:cubicBezTo>
                    <a:pt x="1730" y="2542"/>
                    <a:pt x="1626" y="2786"/>
                    <a:pt x="1533" y="3030"/>
                  </a:cubicBezTo>
                  <a:cubicBezTo>
                    <a:pt x="1475" y="3146"/>
                    <a:pt x="1440" y="3274"/>
                    <a:pt x="1359" y="3378"/>
                  </a:cubicBezTo>
                  <a:cubicBezTo>
                    <a:pt x="1146" y="3651"/>
                    <a:pt x="964" y="3749"/>
                    <a:pt x="815" y="3749"/>
                  </a:cubicBezTo>
                  <a:cubicBezTo>
                    <a:pt x="533" y="3749"/>
                    <a:pt x="371" y="3398"/>
                    <a:pt x="349" y="3216"/>
                  </a:cubicBezTo>
                  <a:cubicBezTo>
                    <a:pt x="314" y="2786"/>
                    <a:pt x="499" y="2275"/>
                    <a:pt x="558" y="2090"/>
                  </a:cubicBezTo>
                  <a:cubicBezTo>
                    <a:pt x="581" y="2020"/>
                    <a:pt x="616" y="1904"/>
                    <a:pt x="639" y="1753"/>
                  </a:cubicBezTo>
                  <a:cubicBezTo>
                    <a:pt x="750" y="1753"/>
                    <a:pt x="854" y="1738"/>
                    <a:pt x="963" y="1738"/>
                  </a:cubicBezTo>
                  <a:close/>
                  <a:moveTo>
                    <a:pt x="1746" y="1"/>
                  </a:moveTo>
                  <a:cubicBezTo>
                    <a:pt x="1661" y="1"/>
                    <a:pt x="1574" y="19"/>
                    <a:pt x="1486" y="58"/>
                  </a:cubicBezTo>
                  <a:cubicBezTo>
                    <a:pt x="1161" y="197"/>
                    <a:pt x="952" y="464"/>
                    <a:pt x="790" y="754"/>
                  </a:cubicBezTo>
                  <a:cubicBezTo>
                    <a:pt x="581" y="1114"/>
                    <a:pt x="465" y="1532"/>
                    <a:pt x="349" y="1892"/>
                  </a:cubicBezTo>
                  <a:cubicBezTo>
                    <a:pt x="209" y="2345"/>
                    <a:pt x="0" y="2983"/>
                    <a:pt x="163" y="3459"/>
                  </a:cubicBezTo>
                  <a:cubicBezTo>
                    <a:pt x="279" y="3837"/>
                    <a:pt x="506" y="3984"/>
                    <a:pt x="754" y="3984"/>
                  </a:cubicBezTo>
                  <a:cubicBezTo>
                    <a:pt x="1101" y="3984"/>
                    <a:pt x="1489" y="3695"/>
                    <a:pt x="1672" y="3343"/>
                  </a:cubicBezTo>
                  <a:cubicBezTo>
                    <a:pt x="1974" y="2786"/>
                    <a:pt x="2148" y="2136"/>
                    <a:pt x="2287" y="1509"/>
                  </a:cubicBezTo>
                  <a:cubicBezTo>
                    <a:pt x="2380" y="1126"/>
                    <a:pt x="2519" y="627"/>
                    <a:pt x="2252" y="279"/>
                  </a:cubicBezTo>
                  <a:cubicBezTo>
                    <a:pt x="2123" y="100"/>
                    <a:pt x="1942" y="1"/>
                    <a:pt x="17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3538050" y="3867325"/>
              <a:ext cx="61800" cy="99475"/>
            </a:xfrm>
            <a:custGeom>
              <a:avLst/>
              <a:gdLst/>
              <a:ahLst/>
              <a:cxnLst/>
              <a:rect l="l" t="t" r="r" b="b"/>
              <a:pathLst>
                <a:path w="2472" h="3979" extrusionOk="0">
                  <a:moveTo>
                    <a:pt x="698" y="281"/>
                  </a:moveTo>
                  <a:cubicBezTo>
                    <a:pt x="841" y="281"/>
                    <a:pt x="998" y="352"/>
                    <a:pt x="1138" y="500"/>
                  </a:cubicBezTo>
                  <a:cubicBezTo>
                    <a:pt x="1312" y="686"/>
                    <a:pt x="1370" y="895"/>
                    <a:pt x="1451" y="1069"/>
                  </a:cubicBezTo>
                  <a:cubicBezTo>
                    <a:pt x="1544" y="1232"/>
                    <a:pt x="1614" y="1394"/>
                    <a:pt x="1683" y="1580"/>
                  </a:cubicBezTo>
                  <a:cubicBezTo>
                    <a:pt x="1613" y="1562"/>
                    <a:pt x="1535" y="1555"/>
                    <a:pt x="1457" y="1555"/>
                  </a:cubicBezTo>
                  <a:cubicBezTo>
                    <a:pt x="1332" y="1555"/>
                    <a:pt x="1208" y="1575"/>
                    <a:pt x="1115" y="1603"/>
                  </a:cubicBezTo>
                  <a:cubicBezTo>
                    <a:pt x="824" y="1696"/>
                    <a:pt x="650" y="1882"/>
                    <a:pt x="557" y="2137"/>
                  </a:cubicBezTo>
                  <a:cubicBezTo>
                    <a:pt x="406" y="1789"/>
                    <a:pt x="232" y="1301"/>
                    <a:pt x="244" y="849"/>
                  </a:cubicBezTo>
                  <a:cubicBezTo>
                    <a:pt x="258" y="479"/>
                    <a:pt x="459" y="281"/>
                    <a:pt x="698" y="281"/>
                  </a:cubicBezTo>
                  <a:close/>
                  <a:moveTo>
                    <a:pt x="1289" y="1766"/>
                  </a:moveTo>
                  <a:cubicBezTo>
                    <a:pt x="1405" y="1766"/>
                    <a:pt x="1521" y="1766"/>
                    <a:pt x="1637" y="1812"/>
                  </a:cubicBezTo>
                  <a:cubicBezTo>
                    <a:pt x="1718" y="1835"/>
                    <a:pt x="1742" y="1847"/>
                    <a:pt x="1788" y="1870"/>
                  </a:cubicBezTo>
                  <a:cubicBezTo>
                    <a:pt x="1892" y="2114"/>
                    <a:pt x="1962" y="2369"/>
                    <a:pt x="2032" y="2636"/>
                  </a:cubicBezTo>
                  <a:cubicBezTo>
                    <a:pt x="2067" y="2764"/>
                    <a:pt x="2125" y="2880"/>
                    <a:pt x="2125" y="3008"/>
                  </a:cubicBezTo>
                  <a:cubicBezTo>
                    <a:pt x="2131" y="3554"/>
                    <a:pt x="1930" y="3713"/>
                    <a:pt x="1712" y="3713"/>
                  </a:cubicBezTo>
                  <a:cubicBezTo>
                    <a:pt x="1526" y="3713"/>
                    <a:pt x="1327" y="3598"/>
                    <a:pt x="1231" y="3507"/>
                  </a:cubicBezTo>
                  <a:cubicBezTo>
                    <a:pt x="929" y="3182"/>
                    <a:pt x="755" y="2683"/>
                    <a:pt x="685" y="2486"/>
                  </a:cubicBezTo>
                  <a:cubicBezTo>
                    <a:pt x="673" y="2451"/>
                    <a:pt x="639" y="2369"/>
                    <a:pt x="592" y="2288"/>
                  </a:cubicBezTo>
                  <a:cubicBezTo>
                    <a:pt x="708" y="1998"/>
                    <a:pt x="975" y="1777"/>
                    <a:pt x="1289" y="1766"/>
                  </a:cubicBezTo>
                  <a:close/>
                  <a:moveTo>
                    <a:pt x="705" y="1"/>
                  </a:moveTo>
                  <a:cubicBezTo>
                    <a:pt x="480" y="1"/>
                    <a:pt x="292" y="100"/>
                    <a:pt x="174" y="326"/>
                  </a:cubicBezTo>
                  <a:cubicBezTo>
                    <a:pt x="12" y="651"/>
                    <a:pt x="0" y="965"/>
                    <a:pt x="58" y="1301"/>
                  </a:cubicBezTo>
                  <a:cubicBezTo>
                    <a:pt x="128" y="1708"/>
                    <a:pt x="302" y="2114"/>
                    <a:pt x="441" y="2474"/>
                  </a:cubicBezTo>
                  <a:cubicBezTo>
                    <a:pt x="592" y="2927"/>
                    <a:pt x="848" y="3554"/>
                    <a:pt x="1266" y="3821"/>
                  </a:cubicBezTo>
                  <a:cubicBezTo>
                    <a:pt x="1430" y="3931"/>
                    <a:pt x="1581" y="3979"/>
                    <a:pt x="1714" y="3979"/>
                  </a:cubicBezTo>
                  <a:cubicBezTo>
                    <a:pt x="2210" y="3979"/>
                    <a:pt x="2472" y="3320"/>
                    <a:pt x="2380" y="2799"/>
                  </a:cubicBezTo>
                  <a:cubicBezTo>
                    <a:pt x="2264" y="2172"/>
                    <a:pt x="2009" y="1545"/>
                    <a:pt x="1718" y="965"/>
                  </a:cubicBezTo>
                  <a:cubicBezTo>
                    <a:pt x="1544" y="616"/>
                    <a:pt x="1335" y="129"/>
                    <a:pt x="906" y="24"/>
                  </a:cubicBezTo>
                  <a:cubicBezTo>
                    <a:pt x="836" y="9"/>
                    <a:pt x="769" y="1"/>
                    <a:pt x="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8"/>
          <p:cNvGrpSpPr/>
          <p:nvPr/>
        </p:nvGrpSpPr>
        <p:grpSpPr>
          <a:xfrm>
            <a:off x="-348447" y="597284"/>
            <a:ext cx="794866" cy="917605"/>
            <a:chOff x="3381325" y="3449650"/>
            <a:chExt cx="199700" cy="230525"/>
          </a:xfrm>
        </p:grpSpPr>
        <p:sp>
          <p:nvSpPr>
            <p:cNvPr id="417" name="Google Shape;417;p8"/>
            <p:cNvSpPr/>
            <p:nvPr/>
          </p:nvSpPr>
          <p:spPr>
            <a:xfrm>
              <a:off x="3415575" y="3509525"/>
              <a:ext cx="22075" cy="20200"/>
            </a:xfrm>
            <a:custGeom>
              <a:avLst/>
              <a:gdLst/>
              <a:ahLst/>
              <a:cxnLst/>
              <a:rect l="l" t="t" r="r" b="b"/>
              <a:pathLst>
                <a:path w="883" h="808" extrusionOk="0">
                  <a:moveTo>
                    <a:pt x="433" y="192"/>
                  </a:moveTo>
                  <a:cubicBezTo>
                    <a:pt x="447" y="192"/>
                    <a:pt x="462" y="193"/>
                    <a:pt x="476" y="196"/>
                  </a:cubicBezTo>
                  <a:cubicBezTo>
                    <a:pt x="522" y="208"/>
                    <a:pt x="557" y="231"/>
                    <a:pt x="592" y="266"/>
                  </a:cubicBezTo>
                  <a:cubicBezTo>
                    <a:pt x="673" y="371"/>
                    <a:pt x="650" y="521"/>
                    <a:pt x="534" y="591"/>
                  </a:cubicBezTo>
                  <a:cubicBezTo>
                    <a:pt x="493" y="616"/>
                    <a:pt x="445" y="629"/>
                    <a:pt x="399" y="629"/>
                  </a:cubicBezTo>
                  <a:cubicBezTo>
                    <a:pt x="313" y="629"/>
                    <a:pt x="232" y="584"/>
                    <a:pt x="209" y="487"/>
                  </a:cubicBezTo>
                  <a:cubicBezTo>
                    <a:pt x="197" y="382"/>
                    <a:pt x="244" y="266"/>
                    <a:pt x="313" y="231"/>
                  </a:cubicBezTo>
                  <a:cubicBezTo>
                    <a:pt x="348" y="205"/>
                    <a:pt x="390" y="192"/>
                    <a:pt x="433" y="192"/>
                  </a:cubicBezTo>
                  <a:close/>
                  <a:moveTo>
                    <a:pt x="414" y="0"/>
                  </a:moveTo>
                  <a:cubicBezTo>
                    <a:pt x="251" y="0"/>
                    <a:pt x="82" y="106"/>
                    <a:pt x="23" y="254"/>
                  </a:cubicBezTo>
                  <a:cubicBezTo>
                    <a:pt x="12" y="289"/>
                    <a:pt x="12" y="312"/>
                    <a:pt x="12" y="336"/>
                  </a:cubicBezTo>
                  <a:cubicBezTo>
                    <a:pt x="0" y="405"/>
                    <a:pt x="0" y="475"/>
                    <a:pt x="23" y="545"/>
                  </a:cubicBezTo>
                  <a:cubicBezTo>
                    <a:pt x="74" y="713"/>
                    <a:pt x="234" y="808"/>
                    <a:pt x="397" y="808"/>
                  </a:cubicBezTo>
                  <a:cubicBezTo>
                    <a:pt x="460" y="808"/>
                    <a:pt x="523" y="794"/>
                    <a:pt x="581" y="765"/>
                  </a:cubicBezTo>
                  <a:cubicBezTo>
                    <a:pt x="778" y="661"/>
                    <a:pt x="882" y="429"/>
                    <a:pt x="766" y="231"/>
                  </a:cubicBezTo>
                  <a:cubicBezTo>
                    <a:pt x="720" y="115"/>
                    <a:pt x="639" y="22"/>
                    <a:pt x="499" y="11"/>
                  </a:cubicBezTo>
                  <a:cubicBezTo>
                    <a:pt x="471" y="4"/>
                    <a:pt x="44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3429500" y="3538950"/>
              <a:ext cx="22375" cy="20150"/>
            </a:xfrm>
            <a:custGeom>
              <a:avLst/>
              <a:gdLst/>
              <a:ahLst/>
              <a:cxnLst/>
              <a:rect l="l" t="t" r="r" b="b"/>
              <a:pathLst>
                <a:path w="895" h="806" extrusionOk="0">
                  <a:moveTo>
                    <a:pt x="445" y="188"/>
                  </a:moveTo>
                  <a:cubicBezTo>
                    <a:pt x="459" y="188"/>
                    <a:pt x="473" y="189"/>
                    <a:pt x="488" y="192"/>
                  </a:cubicBezTo>
                  <a:cubicBezTo>
                    <a:pt x="523" y="215"/>
                    <a:pt x="569" y="227"/>
                    <a:pt x="604" y="273"/>
                  </a:cubicBezTo>
                  <a:cubicBezTo>
                    <a:pt x="685" y="378"/>
                    <a:pt x="662" y="517"/>
                    <a:pt x="546" y="587"/>
                  </a:cubicBezTo>
                  <a:cubicBezTo>
                    <a:pt x="505" y="615"/>
                    <a:pt x="458" y="629"/>
                    <a:pt x="411" y="629"/>
                  </a:cubicBezTo>
                  <a:cubicBezTo>
                    <a:pt x="325" y="629"/>
                    <a:pt x="243" y="580"/>
                    <a:pt x="221" y="482"/>
                  </a:cubicBezTo>
                  <a:cubicBezTo>
                    <a:pt x="209" y="389"/>
                    <a:pt x="256" y="273"/>
                    <a:pt x="325" y="227"/>
                  </a:cubicBezTo>
                  <a:cubicBezTo>
                    <a:pt x="360" y="201"/>
                    <a:pt x="402" y="188"/>
                    <a:pt x="445" y="188"/>
                  </a:cubicBezTo>
                  <a:close/>
                  <a:moveTo>
                    <a:pt x="443" y="0"/>
                  </a:moveTo>
                  <a:cubicBezTo>
                    <a:pt x="275" y="0"/>
                    <a:pt x="96" y="108"/>
                    <a:pt x="35" y="262"/>
                  </a:cubicBezTo>
                  <a:cubicBezTo>
                    <a:pt x="24" y="285"/>
                    <a:pt x="24" y="320"/>
                    <a:pt x="24" y="331"/>
                  </a:cubicBezTo>
                  <a:cubicBezTo>
                    <a:pt x="0" y="401"/>
                    <a:pt x="0" y="471"/>
                    <a:pt x="35" y="552"/>
                  </a:cubicBezTo>
                  <a:cubicBezTo>
                    <a:pt x="85" y="717"/>
                    <a:pt x="240" y="806"/>
                    <a:pt x="396" y="806"/>
                  </a:cubicBezTo>
                  <a:cubicBezTo>
                    <a:pt x="460" y="806"/>
                    <a:pt x="524" y="791"/>
                    <a:pt x="581" y="761"/>
                  </a:cubicBezTo>
                  <a:cubicBezTo>
                    <a:pt x="790" y="668"/>
                    <a:pt x="894" y="436"/>
                    <a:pt x="778" y="227"/>
                  </a:cubicBezTo>
                  <a:cubicBezTo>
                    <a:pt x="732" y="111"/>
                    <a:pt x="639" y="41"/>
                    <a:pt x="511" y="6"/>
                  </a:cubicBezTo>
                  <a:cubicBezTo>
                    <a:pt x="489" y="2"/>
                    <a:pt x="466" y="0"/>
                    <a:pt x="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3445175" y="3566975"/>
              <a:ext cx="22075" cy="20100"/>
            </a:xfrm>
            <a:custGeom>
              <a:avLst/>
              <a:gdLst/>
              <a:ahLst/>
              <a:cxnLst/>
              <a:rect l="l" t="t" r="r" b="b"/>
              <a:pathLst>
                <a:path w="883" h="804" extrusionOk="0">
                  <a:moveTo>
                    <a:pt x="418" y="192"/>
                  </a:moveTo>
                  <a:cubicBezTo>
                    <a:pt x="433" y="192"/>
                    <a:pt x="449" y="194"/>
                    <a:pt x="465" y="197"/>
                  </a:cubicBezTo>
                  <a:cubicBezTo>
                    <a:pt x="511" y="209"/>
                    <a:pt x="557" y="220"/>
                    <a:pt x="581" y="267"/>
                  </a:cubicBezTo>
                  <a:cubicBezTo>
                    <a:pt x="685" y="371"/>
                    <a:pt x="639" y="510"/>
                    <a:pt x="523" y="592"/>
                  </a:cubicBezTo>
                  <a:cubicBezTo>
                    <a:pt x="484" y="615"/>
                    <a:pt x="439" y="627"/>
                    <a:pt x="395" y="627"/>
                  </a:cubicBezTo>
                  <a:cubicBezTo>
                    <a:pt x="307" y="627"/>
                    <a:pt x="225" y="580"/>
                    <a:pt x="209" y="487"/>
                  </a:cubicBezTo>
                  <a:cubicBezTo>
                    <a:pt x="186" y="383"/>
                    <a:pt x="232" y="267"/>
                    <a:pt x="302" y="220"/>
                  </a:cubicBezTo>
                  <a:cubicBezTo>
                    <a:pt x="336" y="203"/>
                    <a:pt x="376" y="192"/>
                    <a:pt x="418" y="192"/>
                  </a:cubicBezTo>
                  <a:close/>
                  <a:moveTo>
                    <a:pt x="426" y="1"/>
                  </a:moveTo>
                  <a:cubicBezTo>
                    <a:pt x="262" y="1"/>
                    <a:pt x="94" y="107"/>
                    <a:pt x="35" y="255"/>
                  </a:cubicBezTo>
                  <a:cubicBezTo>
                    <a:pt x="12" y="278"/>
                    <a:pt x="12" y="313"/>
                    <a:pt x="12" y="325"/>
                  </a:cubicBezTo>
                  <a:cubicBezTo>
                    <a:pt x="0" y="394"/>
                    <a:pt x="0" y="476"/>
                    <a:pt x="35" y="545"/>
                  </a:cubicBezTo>
                  <a:cubicBezTo>
                    <a:pt x="86" y="714"/>
                    <a:pt x="247" y="803"/>
                    <a:pt x="408" y="803"/>
                  </a:cubicBezTo>
                  <a:cubicBezTo>
                    <a:pt x="467" y="803"/>
                    <a:pt x="527" y="791"/>
                    <a:pt x="581" y="766"/>
                  </a:cubicBezTo>
                  <a:cubicBezTo>
                    <a:pt x="790" y="661"/>
                    <a:pt x="882" y="429"/>
                    <a:pt x="766" y="220"/>
                  </a:cubicBezTo>
                  <a:cubicBezTo>
                    <a:pt x="708" y="104"/>
                    <a:pt x="627" y="23"/>
                    <a:pt x="511" y="11"/>
                  </a:cubicBezTo>
                  <a:cubicBezTo>
                    <a:pt x="483" y="4"/>
                    <a:pt x="454"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3459100" y="3596000"/>
              <a:ext cx="22075" cy="20100"/>
            </a:xfrm>
            <a:custGeom>
              <a:avLst/>
              <a:gdLst/>
              <a:ahLst/>
              <a:cxnLst/>
              <a:rect l="l" t="t" r="r" b="b"/>
              <a:pathLst>
                <a:path w="883" h="804" extrusionOk="0">
                  <a:moveTo>
                    <a:pt x="418" y="192"/>
                  </a:moveTo>
                  <a:cubicBezTo>
                    <a:pt x="434" y="192"/>
                    <a:pt x="449" y="194"/>
                    <a:pt x="465" y="197"/>
                  </a:cubicBezTo>
                  <a:cubicBezTo>
                    <a:pt x="500" y="209"/>
                    <a:pt x="546" y="220"/>
                    <a:pt x="581" y="267"/>
                  </a:cubicBezTo>
                  <a:cubicBezTo>
                    <a:pt x="674" y="371"/>
                    <a:pt x="639" y="510"/>
                    <a:pt x="523" y="592"/>
                  </a:cubicBezTo>
                  <a:cubicBezTo>
                    <a:pt x="484" y="615"/>
                    <a:pt x="439" y="626"/>
                    <a:pt x="395" y="626"/>
                  </a:cubicBezTo>
                  <a:cubicBezTo>
                    <a:pt x="306" y="626"/>
                    <a:pt x="221" y="580"/>
                    <a:pt x="198" y="487"/>
                  </a:cubicBezTo>
                  <a:cubicBezTo>
                    <a:pt x="186" y="383"/>
                    <a:pt x="233" y="267"/>
                    <a:pt x="302" y="220"/>
                  </a:cubicBezTo>
                  <a:cubicBezTo>
                    <a:pt x="336" y="203"/>
                    <a:pt x="376" y="192"/>
                    <a:pt x="418" y="192"/>
                  </a:cubicBezTo>
                  <a:close/>
                  <a:moveTo>
                    <a:pt x="414" y="1"/>
                  </a:moveTo>
                  <a:cubicBezTo>
                    <a:pt x="251" y="1"/>
                    <a:pt x="83" y="107"/>
                    <a:pt x="24" y="255"/>
                  </a:cubicBezTo>
                  <a:cubicBezTo>
                    <a:pt x="12" y="278"/>
                    <a:pt x="12" y="313"/>
                    <a:pt x="12" y="325"/>
                  </a:cubicBezTo>
                  <a:cubicBezTo>
                    <a:pt x="0" y="394"/>
                    <a:pt x="0" y="476"/>
                    <a:pt x="24" y="545"/>
                  </a:cubicBezTo>
                  <a:cubicBezTo>
                    <a:pt x="74" y="714"/>
                    <a:pt x="236" y="803"/>
                    <a:pt x="401" y="803"/>
                  </a:cubicBezTo>
                  <a:cubicBezTo>
                    <a:pt x="462" y="803"/>
                    <a:pt x="524" y="791"/>
                    <a:pt x="581" y="766"/>
                  </a:cubicBezTo>
                  <a:cubicBezTo>
                    <a:pt x="778" y="661"/>
                    <a:pt x="883" y="429"/>
                    <a:pt x="767" y="220"/>
                  </a:cubicBezTo>
                  <a:cubicBezTo>
                    <a:pt x="709" y="104"/>
                    <a:pt x="616" y="23"/>
                    <a:pt x="500" y="11"/>
                  </a:cubicBezTo>
                  <a:cubicBezTo>
                    <a:pt x="472" y="4"/>
                    <a:pt x="44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3474475" y="3625025"/>
              <a:ext cx="22375" cy="20100"/>
            </a:xfrm>
            <a:custGeom>
              <a:avLst/>
              <a:gdLst/>
              <a:ahLst/>
              <a:cxnLst/>
              <a:rect l="l" t="t" r="r" b="b"/>
              <a:pathLst>
                <a:path w="895" h="804" extrusionOk="0">
                  <a:moveTo>
                    <a:pt x="419" y="192"/>
                  </a:moveTo>
                  <a:cubicBezTo>
                    <a:pt x="434" y="192"/>
                    <a:pt x="450" y="194"/>
                    <a:pt x="465" y="197"/>
                  </a:cubicBezTo>
                  <a:cubicBezTo>
                    <a:pt x="512" y="208"/>
                    <a:pt x="558" y="220"/>
                    <a:pt x="581" y="267"/>
                  </a:cubicBezTo>
                  <a:cubicBezTo>
                    <a:pt x="686" y="371"/>
                    <a:pt x="662" y="522"/>
                    <a:pt x="523" y="592"/>
                  </a:cubicBezTo>
                  <a:cubicBezTo>
                    <a:pt x="484" y="615"/>
                    <a:pt x="439" y="626"/>
                    <a:pt x="395" y="626"/>
                  </a:cubicBezTo>
                  <a:cubicBezTo>
                    <a:pt x="308" y="626"/>
                    <a:pt x="225" y="580"/>
                    <a:pt x="210" y="487"/>
                  </a:cubicBezTo>
                  <a:cubicBezTo>
                    <a:pt x="198" y="383"/>
                    <a:pt x="233" y="267"/>
                    <a:pt x="314" y="220"/>
                  </a:cubicBezTo>
                  <a:cubicBezTo>
                    <a:pt x="340" y="203"/>
                    <a:pt x="378" y="192"/>
                    <a:pt x="419" y="192"/>
                  </a:cubicBezTo>
                  <a:close/>
                  <a:moveTo>
                    <a:pt x="426" y="1"/>
                  </a:moveTo>
                  <a:cubicBezTo>
                    <a:pt x="263" y="1"/>
                    <a:pt x="95" y="107"/>
                    <a:pt x="36" y="255"/>
                  </a:cubicBezTo>
                  <a:cubicBezTo>
                    <a:pt x="24" y="278"/>
                    <a:pt x="24" y="313"/>
                    <a:pt x="24" y="325"/>
                  </a:cubicBezTo>
                  <a:cubicBezTo>
                    <a:pt x="1" y="394"/>
                    <a:pt x="1" y="475"/>
                    <a:pt x="36" y="545"/>
                  </a:cubicBezTo>
                  <a:cubicBezTo>
                    <a:pt x="86" y="714"/>
                    <a:pt x="248" y="803"/>
                    <a:pt x="408" y="803"/>
                  </a:cubicBezTo>
                  <a:cubicBezTo>
                    <a:pt x="468" y="803"/>
                    <a:pt x="528" y="791"/>
                    <a:pt x="581" y="766"/>
                  </a:cubicBezTo>
                  <a:cubicBezTo>
                    <a:pt x="790" y="661"/>
                    <a:pt x="895" y="429"/>
                    <a:pt x="779" y="220"/>
                  </a:cubicBezTo>
                  <a:cubicBezTo>
                    <a:pt x="732" y="104"/>
                    <a:pt x="628" y="34"/>
                    <a:pt x="512" y="11"/>
                  </a:cubicBezTo>
                  <a:cubicBezTo>
                    <a:pt x="484" y="4"/>
                    <a:pt x="455" y="1"/>
                    <a:pt x="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3469825" y="3481375"/>
              <a:ext cx="22100" cy="20075"/>
            </a:xfrm>
            <a:custGeom>
              <a:avLst/>
              <a:gdLst/>
              <a:ahLst/>
              <a:cxnLst/>
              <a:rect l="l" t="t" r="r" b="b"/>
              <a:pathLst>
                <a:path w="884" h="803" extrusionOk="0">
                  <a:moveTo>
                    <a:pt x="419" y="192"/>
                  </a:moveTo>
                  <a:cubicBezTo>
                    <a:pt x="434" y="192"/>
                    <a:pt x="450" y="193"/>
                    <a:pt x="465" y="196"/>
                  </a:cubicBezTo>
                  <a:cubicBezTo>
                    <a:pt x="512" y="208"/>
                    <a:pt x="558" y="220"/>
                    <a:pt x="581" y="266"/>
                  </a:cubicBezTo>
                  <a:cubicBezTo>
                    <a:pt x="686" y="370"/>
                    <a:pt x="639" y="510"/>
                    <a:pt x="523" y="591"/>
                  </a:cubicBezTo>
                  <a:cubicBezTo>
                    <a:pt x="485" y="614"/>
                    <a:pt x="440" y="626"/>
                    <a:pt x="396" y="626"/>
                  </a:cubicBezTo>
                  <a:cubicBezTo>
                    <a:pt x="308" y="626"/>
                    <a:pt x="225" y="579"/>
                    <a:pt x="210" y="487"/>
                  </a:cubicBezTo>
                  <a:cubicBezTo>
                    <a:pt x="187" y="382"/>
                    <a:pt x="233" y="266"/>
                    <a:pt x="303" y="220"/>
                  </a:cubicBezTo>
                  <a:cubicBezTo>
                    <a:pt x="337" y="203"/>
                    <a:pt x="377" y="192"/>
                    <a:pt x="419" y="192"/>
                  </a:cubicBezTo>
                  <a:close/>
                  <a:moveTo>
                    <a:pt x="426" y="0"/>
                  </a:moveTo>
                  <a:cubicBezTo>
                    <a:pt x="263" y="0"/>
                    <a:pt x="95" y="106"/>
                    <a:pt x="36" y="254"/>
                  </a:cubicBezTo>
                  <a:cubicBezTo>
                    <a:pt x="13" y="278"/>
                    <a:pt x="13" y="312"/>
                    <a:pt x="13" y="324"/>
                  </a:cubicBezTo>
                  <a:cubicBezTo>
                    <a:pt x="1" y="394"/>
                    <a:pt x="1" y="475"/>
                    <a:pt x="36" y="545"/>
                  </a:cubicBezTo>
                  <a:cubicBezTo>
                    <a:pt x="87" y="714"/>
                    <a:pt x="248" y="803"/>
                    <a:pt x="408" y="803"/>
                  </a:cubicBezTo>
                  <a:cubicBezTo>
                    <a:pt x="468" y="803"/>
                    <a:pt x="528" y="790"/>
                    <a:pt x="581" y="765"/>
                  </a:cubicBezTo>
                  <a:cubicBezTo>
                    <a:pt x="790" y="661"/>
                    <a:pt x="883" y="428"/>
                    <a:pt x="767" y="220"/>
                  </a:cubicBezTo>
                  <a:cubicBezTo>
                    <a:pt x="709" y="103"/>
                    <a:pt x="628" y="34"/>
                    <a:pt x="512" y="11"/>
                  </a:cubicBezTo>
                  <a:cubicBezTo>
                    <a:pt x="484" y="4"/>
                    <a:pt x="455"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3483775" y="3510675"/>
              <a:ext cx="22075" cy="20225"/>
            </a:xfrm>
            <a:custGeom>
              <a:avLst/>
              <a:gdLst/>
              <a:ahLst/>
              <a:cxnLst/>
              <a:rect l="l" t="t" r="r" b="b"/>
              <a:pathLst>
                <a:path w="883" h="809" extrusionOk="0">
                  <a:moveTo>
                    <a:pt x="433" y="192"/>
                  </a:moveTo>
                  <a:cubicBezTo>
                    <a:pt x="447" y="192"/>
                    <a:pt x="462" y="194"/>
                    <a:pt x="476" y="197"/>
                  </a:cubicBezTo>
                  <a:cubicBezTo>
                    <a:pt x="523" y="208"/>
                    <a:pt x="557" y="232"/>
                    <a:pt x="592" y="266"/>
                  </a:cubicBezTo>
                  <a:cubicBezTo>
                    <a:pt x="674" y="371"/>
                    <a:pt x="650" y="534"/>
                    <a:pt x="534" y="592"/>
                  </a:cubicBezTo>
                  <a:cubicBezTo>
                    <a:pt x="493" y="616"/>
                    <a:pt x="445" y="629"/>
                    <a:pt x="399" y="629"/>
                  </a:cubicBezTo>
                  <a:cubicBezTo>
                    <a:pt x="313" y="629"/>
                    <a:pt x="232" y="585"/>
                    <a:pt x="209" y="487"/>
                  </a:cubicBezTo>
                  <a:cubicBezTo>
                    <a:pt x="198" y="383"/>
                    <a:pt x="244" y="266"/>
                    <a:pt x="314" y="232"/>
                  </a:cubicBezTo>
                  <a:cubicBezTo>
                    <a:pt x="348" y="206"/>
                    <a:pt x="390" y="192"/>
                    <a:pt x="433" y="192"/>
                  </a:cubicBezTo>
                  <a:close/>
                  <a:moveTo>
                    <a:pt x="414" y="1"/>
                  </a:moveTo>
                  <a:cubicBezTo>
                    <a:pt x="251" y="1"/>
                    <a:pt x="83" y="107"/>
                    <a:pt x="23" y="255"/>
                  </a:cubicBezTo>
                  <a:cubicBezTo>
                    <a:pt x="12" y="290"/>
                    <a:pt x="12" y="313"/>
                    <a:pt x="12" y="325"/>
                  </a:cubicBezTo>
                  <a:cubicBezTo>
                    <a:pt x="0" y="406"/>
                    <a:pt x="0" y="475"/>
                    <a:pt x="23" y="545"/>
                  </a:cubicBezTo>
                  <a:cubicBezTo>
                    <a:pt x="74" y="713"/>
                    <a:pt x="234" y="808"/>
                    <a:pt x="398" y="808"/>
                  </a:cubicBezTo>
                  <a:cubicBezTo>
                    <a:pt x="460" y="808"/>
                    <a:pt x="523" y="795"/>
                    <a:pt x="581" y="766"/>
                  </a:cubicBezTo>
                  <a:cubicBezTo>
                    <a:pt x="778" y="661"/>
                    <a:pt x="883" y="429"/>
                    <a:pt x="766" y="232"/>
                  </a:cubicBezTo>
                  <a:cubicBezTo>
                    <a:pt x="720" y="116"/>
                    <a:pt x="639" y="34"/>
                    <a:pt x="499" y="11"/>
                  </a:cubicBezTo>
                  <a:cubicBezTo>
                    <a:pt x="472" y="4"/>
                    <a:pt x="44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3499150" y="3538550"/>
              <a:ext cx="22375" cy="20200"/>
            </a:xfrm>
            <a:custGeom>
              <a:avLst/>
              <a:gdLst/>
              <a:ahLst/>
              <a:cxnLst/>
              <a:rect l="l" t="t" r="r" b="b"/>
              <a:pathLst>
                <a:path w="895" h="808" extrusionOk="0">
                  <a:moveTo>
                    <a:pt x="422" y="192"/>
                  </a:moveTo>
                  <a:cubicBezTo>
                    <a:pt x="436" y="192"/>
                    <a:pt x="450" y="193"/>
                    <a:pt x="465" y="196"/>
                  </a:cubicBezTo>
                  <a:cubicBezTo>
                    <a:pt x="511" y="208"/>
                    <a:pt x="558" y="231"/>
                    <a:pt x="581" y="266"/>
                  </a:cubicBezTo>
                  <a:cubicBezTo>
                    <a:pt x="685" y="370"/>
                    <a:pt x="662" y="521"/>
                    <a:pt x="523" y="591"/>
                  </a:cubicBezTo>
                  <a:cubicBezTo>
                    <a:pt x="482" y="616"/>
                    <a:pt x="434" y="629"/>
                    <a:pt x="388" y="629"/>
                  </a:cubicBezTo>
                  <a:cubicBezTo>
                    <a:pt x="303" y="629"/>
                    <a:pt x="225" y="584"/>
                    <a:pt x="209" y="487"/>
                  </a:cubicBezTo>
                  <a:cubicBezTo>
                    <a:pt x="198" y="382"/>
                    <a:pt x="233" y="266"/>
                    <a:pt x="314" y="231"/>
                  </a:cubicBezTo>
                  <a:cubicBezTo>
                    <a:pt x="340" y="205"/>
                    <a:pt x="379" y="192"/>
                    <a:pt x="422" y="192"/>
                  </a:cubicBezTo>
                  <a:close/>
                  <a:moveTo>
                    <a:pt x="426" y="0"/>
                  </a:moveTo>
                  <a:cubicBezTo>
                    <a:pt x="263" y="0"/>
                    <a:pt x="95" y="106"/>
                    <a:pt x="35" y="254"/>
                  </a:cubicBezTo>
                  <a:cubicBezTo>
                    <a:pt x="24" y="289"/>
                    <a:pt x="24" y="312"/>
                    <a:pt x="24" y="336"/>
                  </a:cubicBezTo>
                  <a:cubicBezTo>
                    <a:pt x="1" y="405"/>
                    <a:pt x="1" y="475"/>
                    <a:pt x="35" y="545"/>
                  </a:cubicBezTo>
                  <a:cubicBezTo>
                    <a:pt x="86" y="713"/>
                    <a:pt x="246" y="808"/>
                    <a:pt x="405" y="808"/>
                  </a:cubicBezTo>
                  <a:cubicBezTo>
                    <a:pt x="466" y="808"/>
                    <a:pt x="527" y="794"/>
                    <a:pt x="581" y="765"/>
                  </a:cubicBezTo>
                  <a:cubicBezTo>
                    <a:pt x="790" y="661"/>
                    <a:pt x="894" y="429"/>
                    <a:pt x="778" y="231"/>
                  </a:cubicBezTo>
                  <a:cubicBezTo>
                    <a:pt x="732" y="115"/>
                    <a:pt x="639" y="45"/>
                    <a:pt x="511" y="11"/>
                  </a:cubicBezTo>
                  <a:cubicBezTo>
                    <a:pt x="483" y="4"/>
                    <a:pt x="455"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3513075" y="3567575"/>
              <a:ext cx="22100" cy="20200"/>
            </a:xfrm>
            <a:custGeom>
              <a:avLst/>
              <a:gdLst/>
              <a:ahLst/>
              <a:cxnLst/>
              <a:rect l="l" t="t" r="r" b="b"/>
              <a:pathLst>
                <a:path w="884" h="808" extrusionOk="0">
                  <a:moveTo>
                    <a:pt x="433" y="192"/>
                  </a:moveTo>
                  <a:cubicBezTo>
                    <a:pt x="448" y="192"/>
                    <a:pt x="462" y="193"/>
                    <a:pt x="477" y="196"/>
                  </a:cubicBezTo>
                  <a:cubicBezTo>
                    <a:pt x="523" y="208"/>
                    <a:pt x="570" y="231"/>
                    <a:pt x="593" y="266"/>
                  </a:cubicBezTo>
                  <a:cubicBezTo>
                    <a:pt x="686" y="370"/>
                    <a:pt x="651" y="521"/>
                    <a:pt x="535" y="591"/>
                  </a:cubicBezTo>
                  <a:cubicBezTo>
                    <a:pt x="494" y="615"/>
                    <a:pt x="446" y="628"/>
                    <a:pt x="400" y="628"/>
                  </a:cubicBezTo>
                  <a:cubicBezTo>
                    <a:pt x="315" y="628"/>
                    <a:pt x="236" y="584"/>
                    <a:pt x="221" y="486"/>
                  </a:cubicBezTo>
                  <a:cubicBezTo>
                    <a:pt x="198" y="382"/>
                    <a:pt x="245" y="266"/>
                    <a:pt x="314" y="231"/>
                  </a:cubicBezTo>
                  <a:cubicBezTo>
                    <a:pt x="349" y="205"/>
                    <a:pt x="390" y="192"/>
                    <a:pt x="433" y="192"/>
                  </a:cubicBezTo>
                  <a:close/>
                  <a:moveTo>
                    <a:pt x="422" y="0"/>
                  </a:moveTo>
                  <a:cubicBezTo>
                    <a:pt x="254" y="0"/>
                    <a:pt x="93" y="106"/>
                    <a:pt x="24" y="254"/>
                  </a:cubicBezTo>
                  <a:cubicBezTo>
                    <a:pt x="12" y="289"/>
                    <a:pt x="12" y="312"/>
                    <a:pt x="12" y="336"/>
                  </a:cubicBezTo>
                  <a:cubicBezTo>
                    <a:pt x="1" y="405"/>
                    <a:pt x="1" y="475"/>
                    <a:pt x="24" y="545"/>
                  </a:cubicBezTo>
                  <a:cubicBezTo>
                    <a:pt x="83" y="713"/>
                    <a:pt x="239" y="808"/>
                    <a:pt x="400" y="808"/>
                  </a:cubicBezTo>
                  <a:cubicBezTo>
                    <a:pt x="461" y="808"/>
                    <a:pt x="524" y="794"/>
                    <a:pt x="581" y="765"/>
                  </a:cubicBezTo>
                  <a:cubicBezTo>
                    <a:pt x="779" y="661"/>
                    <a:pt x="883" y="428"/>
                    <a:pt x="767" y="231"/>
                  </a:cubicBezTo>
                  <a:cubicBezTo>
                    <a:pt x="721" y="115"/>
                    <a:pt x="639" y="45"/>
                    <a:pt x="512" y="10"/>
                  </a:cubicBezTo>
                  <a:cubicBezTo>
                    <a:pt x="482" y="4"/>
                    <a:pt x="452" y="0"/>
                    <a:pt x="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3528750" y="3596975"/>
              <a:ext cx="22075" cy="20175"/>
            </a:xfrm>
            <a:custGeom>
              <a:avLst/>
              <a:gdLst/>
              <a:ahLst/>
              <a:cxnLst/>
              <a:rect l="l" t="t" r="r" b="b"/>
              <a:pathLst>
                <a:path w="883" h="807" extrusionOk="0">
                  <a:moveTo>
                    <a:pt x="433" y="188"/>
                  </a:moveTo>
                  <a:cubicBezTo>
                    <a:pt x="448" y="188"/>
                    <a:pt x="462" y="190"/>
                    <a:pt x="477" y="193"/>
                  </a:cubicBezTo>
                  <a:cubicBezTo>
                    <a:pt x="523" y="216"/>
                    <a:pt x="558" y="228"/>
                    <a:pt x="593" y="274"/>
                  </a:cubicBezTo>
                  <a:cubicBezTo>
                    <a:pt x="674" y="379"/>
                    <a:pt x="651" y="518"/>
                    <a:pt x="535" y="587"/>
                  </a:cubicBezTo>
                  <a:cubicBezTo>
                    <a:pt x="494" y="616"/>
                    <a:pt x="446" y="630"/>
                    <a:pt x="400" y="630"/>
                  </a:cubicBezTo>
                  <a:cubicBezTo>
                    <a:pt x="314" y="630"/>
                    <a:pt x="232" y="581"/>
                    <a:pt x="210" y="483"/>
                  </a:cubicBezTo>
                  <a:cubicBezTo>
                    <a:pt x="198" y="390"/>
                    <a:pt x="244" y="274"/>
                    <a:pt x="314" y="228"/>
                  </a:cubicBezTo>
                  <a:cubicBezTo>
                    <a:pt x="349" y="201"/>
                    <a:pt x="390" y="188"/>
                    <a:pt x="433" y="188"/>
                  </a:cubicBezTo>
                  <a:close/>
                  <a:moveTo>
                    <a:pt x="432" y="1"/>
                  </a:moveTo>
                  <a:cubicBezTo>
                    <a:pt x="263" y="1"/>
                    <a:pt x="85" y="109"/>
                    <a:pt x="24" y="262"/>
                  </a:cubicBezTo>
                  <a:cubicBezTo>
                    <a:pt x="12" y="286"/>
                    <a:pt x="12" y="320"/>
                    <a:pt x="12" y="332"/>
                  </a:cubicBezTo>
                  <a:cubicBezTo>
                    <a:pt x="1" y="402"/>
                    <a:pt x="1" y="471"/>
                    <a:pt x="24" y="553"/>
                  </a:cubicBezTo>
                  <a:cubicBezTo>
                    <a:pt x="73" y="718"/>
                    <a:pt x="229" y="807"/>
                    <a:pt x="389" y="807"/>
                  </a:cubicBezTo>
                  <a:cubicBezTo>
                    <a:pt x="454" y="807"/>
                    <a:pt x="521" y="792"/>
                    <a:pt x="581" y="762"/>
                  </a:cubicBezTo>
                  <a:cubicBezTo>
                    <a:pt x="778" y="669"/>
                    <a:pt x="883" y="437"/>
                    <a:pt x="767" y="228"/>
                  </a:cubicBezTo>
                  <a:cubicBezTo>
                    <a:pt x="720" y="112"/>
                    <a:pt x="639" y="42"/>
                    <a:pt x="500" y="7"/>
                  </a:cubicBezTo>
                  <a:cubicBezTo>
                    <a:pt x="478" y="3"/>
                    <a:pt x="455"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3447700" y="3490275"/>
              <a:ext cx="73350" cy="147650"/>
            </a:xfrm>
            <a:custGeom>
              <a:avLst/>
              <a:gdLst/>
              <a:ahLst/>
              <a:cxnLst/>
              <a:rect l="l" t="t" r="r" b="b"/>
              <a:pathLst>
                <a:path w="2934" h="5906" extrusionOk="0">
                  <a:moveTo>
                    <a:pt x="103" y="1"/>
                  </a:moveTo>
                  <a:cubicBezTo>
                    <a:pt x="52" y="1"/>
                    <a:pt x="0" y="37"/>
                    <a:pt x="15" y="96"/>
                  </a:cubicBezTo>
                  <a:cubicBezTo>
                    <a:pt x="352" y="1117"/>
                    <a:pt x="921" y="2023"/>
                    <a:pt x="1327" y="3010"/>
                  </a:cubicBezTo>
                  <a:cubicBezTo>
                    <a:pt x="1513" y="3462"/>
                    <a:pt x="1699" y="3927"/>
                    <a:pt x="1884" y="4368"/>
                  </a:cubicBezTo>
                  <a:cubicBezTo>
                    <a:pt x="2105" y="4855"/>
                    <a:pt x="2442" y="5320"/>
                    <a:pt x="2639" y="5831"/>
                  </a:cubicBezTo>
                  <a:cubicBezTo>
                    <a:pt x="2666" y="5884"/>
                    <a:pt x="2708" y="5906"/>
                    <a:pt x="2752" y="5906"/>
                  </a:cubicBezTo>
                  <a:cubicBezTo>
                    <a:pt x="2841" y="5906"/>
                    <a:pt x="2933" y="5812"/>
                    <a:pt x="2894" y="5703"/>
                  </a:cubicBezTo>
                  <a:cubicBezTo>
                    <a:pt x="2523" y="4797"/>
                    <a:pt x="2047" y="3845"/>
                    <a:pt x="1583" y="3010"/>
                  </a:cubicBezTo>
                  <a:cubicBezTo>
                    <a:pt x="1049" y="2058"/>
                    <a:pt x="770" y="978"/>
                    <a:pt x="178" y="38"/>
                  </a:cubicBezTo>
                  <a:cubicBezTo>
                    <a:pt x="161" y="12"/>
                    <a:pt x="132"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3381325" y="3449650"/>
              <a:ext cx="199700" cy="230525"/>
            </a:xfrm>
            <a:custGeom>
              <a:avLst/>
              <a:gdLst/>
              <a:ahLst/>
              <a:cxnLst/>
              <a:rect l="l" t="t" r="r" b="b"/>
              <a:pathLst>
                <a:path w="7988" h="9221" extrusionOk="0">
                  <a:moveTo>
                    <a:pt x="4528" y="386"/>
                  </a:moveTo>
                  <a:cubicBezTo>
                    <a:pt x="4853" y="1326"/>
                    <a:pt x="5294" y="2081"/>
                    <a:pt x="5689" y="3009"/>
                  </a:cubicBezTo>
                  <a:cubicBezTo>
                    <a:pt x="5874" y="3462"/>
                    <a:pt x="6316" y="4205"/>
                    <a:pt x="6513" y="4658"/>
                  </a:cubicBezTo>
                  <a:cubicBezTo>
                    <a:pt x="6734" y="5145"/>
                    <a:pt x="7407" y="6318"/>
                    <a:pt x="7593" y="6829"/>
                  </a:cubicBezTo>
                  <a:cubicBezTo>
                    <a:pt x="6734" y="7223"/>
                    <a:pt x="5782" y="7699"/>
                    <a:pt x="5259" y="7990"/>
                  </a:cubicBezTo>
                  <a:cubicBezTo>
                    <a:pt x="4690" y="8315"/>
                    <a:pt x="4110" y="8559"/>
                    <a:pt x="3529" y="8837"/>
                  </a:cubicBezTo>
                  <a:cubicBezTo>
                    <a:pt x="3146" y="7920"/>
                    <a:pt x="2264" y="6086"/>
                    <a:pt x="1800" y="5273"/>
                  </a:cubicBezTo>
                  <a:cubicBezTo>
                    <a:pt x="1266" y="4333"/>
                    <a:pt x="940" y="3346"/>
                    <a:pt x="360" y="2417"/>
                  </a:cubicBezTo>
                  <a:cubicBezTo>
                    <a:pt x="882" y="2173"/>
                    <a:pt x="1382" y="1930"/>
                    <a:pt x="1962" y="1674"/>
                  </a:cubicBezTo>
                  <a:cubicBezTo>
                    <a:pt x="2415" y="1489"/>
                    <a:pt x="3146" y="1059"/>
                    <a:pt x="3599" y="850"/>
                  </a:cubicBezTo>
                  <a:cubicBezTo>
                    <a:pt x="3820" y="746"/>
                    <a:pt x="4168" y="571"/>
                    <a:pt x="4528" y="386"/>
                  </a:cubicBezTo>
                  <a:close/>
                  <a:moveTo>
                    <a:pt x="4585" y="0"/>
                  </a:moveTo>
                  <a:cubicBezTo>
                    <a:pt x="4581" y="0"/>
                    <a:pt x="4578" y="1"/>
                    <a:pt x="4574" y="3"/>
                  </a:cubicBezTo>
                  <a:cubicBezTo>
                    <a:pt x="3692" y="420"/>
                    <a:pt x="2566" y="966"/>
                    <a:pt x="2009" y="1291"/>
                  </a:cubicBezTo>
                  <a:cubicBezTo>
                    <a:pt x="1683" y="1465"/>
                    <a:pt x="1370" y="1628"/>
                    <a:pt x="1045" y="1779"/>
                  </a:cubicBezTo>
                  <a:cubicBezTo>
                    <a:pt x="882" y="1860"/>
                    <a:pt x="708" y="1930"/>
                    <a:pt x="557" y="1999"/>
                  </a:cubicBezTo>
                  <a:cubicBezTo>
                    <a:pt x="465" y="2046"/>
                    <a:pt x="395" y="2069"/>
                    <a:pt x="302" y="2115"/>
                  </a:cubicBezTo>
                  <a:cubicBezTo>
                    <a:pt x="209" y="2162"/>
                    <a:pt x="0" y="2232"/>
                    <a:pt x="58" y="2371"/>
                  </a:cubicBezTo>
                  <a:cubicBezTo>
                    <a:pt x="314" y="3044"/>
                    <a:pt x="650" y="3636"/>
                    <a:pt x="975" y="4298"/>
                  </a:cubicBezTo>
                  <a:cubicBezTo>
                    <a:pt x="987" y="4333"/>
                    <a:pt x="1010" y="4379"/>
                    <a:pt x="1033" y="4426"/>
                  </a:cubicBezTo>
                  <a:cubicBezTo>
                    <a:pt x="1161" y="4681"/>
                    <a:pt x="1277" y="4960"/>
                    <a:pt x="1393" y="5215"/>
                  </a:cubicBezTo>
                  <a:cubicBezTo>
                    <a:pt x="1579" y="5668"/>
                    <a:pt x="2020" y="6411"/>
                    <a:pt x="2218" y="6864"/>
                  </a:cubicBezTo>
                  <a:cubicBezTo>
                    <a:pt x="2438" y="7351"/>
                    <a:pt x="3111" y="8524"/>
                    <a:pt x="3297" y="9034"/>
                  </a:cubicBezTo>
                  <a:cubicBezTo>
                    <a:pt x="3309" y="9081"/>
                    <a:pt x="3355" y="9197"/>
                    <a:pt x="3367" y="9220"/>
                  </a:cubicBezTo>
                  <a:cubicBezTo>
                    <a:pt x="3936" y="8965"/>
                    <a:pt x="4539" y="8663"/>
                    <a:pt x="5155" y="8396"/>
                  </a:cubicBezTo>
                  <a:cubicBezTo>
                    <a:pt x="5596" y="8210"/>
                    <a:pt x="6339" y="7769"/>
                    <a:pt x="6792" y="7572"/>
                  </a:cubicBezTo>
                  <a:cubicBezTo>
                    <a:pt x="7070" y="7456"/>
                    <a:pt x="7987" y="7026"/>
                    <a:pt x="7952" y="6945"/>
                  </a:cubicBezTo>
                  <a:cubicBezTo>
                    <a:pt x="7593" y="6051"/>
                    <a:pt x="6548" y="3903"/>
                    <a:pt x="6072" y="3056"/>
                  </a:cubicBezTo>
                  <a:cubicBezTo>
                    <a:pt x="5536" y="2121"/>
                    <a:pt x="4788" y="0"/>
                    <a:pt x="4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833"/>
        <p:cNvGrpSpPr/>
        <p:nvPr/>
      </p:nvGrpSpPr>
      <p:grpSpPr>
        <a:xfrm>
          <a:off x="0" y="0"/>
          <a:ext cx="0" cy="0"/>
          <a:chOff x="0" y="0"/>
          <a:chExt cx="0" cy="0"/>
        </a:xfrm>
      </p:grpSpPr>
      <p:sp>
        <p:nvSpPr>
          <p:cNvPr id="834" name="Google Shape;834;p16"/>
          <p:cNvSpPr txBox="1">
            <a:spLocks noGrp="1"/>
          </p:cNvSpPr>
          <p:nvPr>
            <p:ph type="subTitle" idx="1"/>
          </p:nvPr>
        </p:nvSpPr>
        <p:spPr>
          <a:xfrm>
            <a:off x="1154149" y="2241096"/>
            <a:ext cx="3054000" cy="143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a:endParaRPr/>
          </a:p>
        </p:txBody>
      </p:sp>
      <p:sp>
        <p:nvSpPr>
          <p:cNvPr id="835" name="Google Shape;835;p16"/>
          <p:cNvSpPr txBox="1">
            <a:spLocks noGrp="1"/>
          </p:cNvSpPr>
          <p:nvPr>
            <p:ph type="ctrTitle"/>
          </p:nvPr>
        </p:nvSpPr>
        <p:spPr>
          <a:xfrm>
            <a:off x="1220742" y="1706058"/>
            <a:ext cx="29169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836" name="Google Shape;836;p16"/>
          <p:cNvSpPr/>
          <p:nvPr/>
        </p:nvSpPr>
        <p:spPr>
          <a:xfrm rot="-955344">
            <a:off x="7599432" y="1501397"/>
            <a:ext cx="494404" cy="89709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16"/>
          <p:cNvGrpSpPr/>
          <p:nvPr/>
        </p:nvGrpSpPr>
        <p:grpSpPr>
          <a:xfrm rot="-3934734">
            <a:off x="7006682" y="2802455"/>
            <a:ext cx="1713225" cy="1227663"/>
            <a:chOff x="692625" y="2569725"/>
            <a:chExt cx="463800" cy="332350"/>
          </a:xfrm>
        </p:grpSpPr>
        <p:sp>
          <p:nvSpPr>
            <p:cNvPr id="838" name="Google Shape;838;p1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6"/>
          <p:cNvGrpSpPr/>
          <p:nvPr/>
        </p:nvGrpSpPr>
        <p:grpSpPr>
          <a:xfrm rot="-4458744">
            <a:off x="6837600" y="3805676"/>
            <a:ext cx="394600" cy="1330542"/>
            <a:chOff x="954700" y="3672025"/>
            <a:chExt cx="106825" cy="360200"/>
          </a:xfrm>
        </p:grpSpPr>
        <p:sp>
          <p:nvSpPr>
            <p:cNvPr id="841" name="Google Shape;841;p1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16"/>
          <p:cNvGrpSpPr/>
          <p:nvPr/>
        </p:nvGrpSpPr>
        <p:grpSpPr>
          <a:xfrm rot="384839">
            <a:off x="8453421" y="1772702"/>
            <a:ext cx="883127" cy="855940"/>
            <a:chOff x="852825" y="3133350"/>
            <a:chExt cx="216825" cy="210150"/>
          </a:xfrm>
        </p:grpSpPr>
        <p:sp>
          <p:nvSpPr>
            <p:cNvPr id="851" name="Google Shape;851;p1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16"/>
          <p:cNvGrpSpPr/>
          <p:nvPr/>
        </p:nvGrpSpPr>
        <p:grpSpPr>
          <a:xfrm rot="-2700000">
            <a:off x="8329299" y="3793812"/>
            <a:ext cx="388232" cy="608020"/>
            <a:chOff x="683900" y="3612800"/>
            <a:chExt cx="105100" cy="164600"/>
          </a:xfrm>
        </p:grpSpPr>
        <p:sp>
          <p:nvSpPr>
            <p:cNvPr id="854" name="Google Shape;854;p1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16"/>
          <p:cNvGrpSpPr/>
          <p:nvPr/>
        </p:nvGrpSpPr>
        <p:grpSpPr>
          <a:xfrm rot="9820777">
            <a:off x="6915359" y="3622310"/>
            <a:ext cx="239084" cy="580026"/>
            <a:chOff x="1282375" y="3450000"/>
            <a:chExt cx="64725" cy="157025"/>
          </a:xfrm>
        </p:grpSpPr>
        <p:sp>
          <p:nvSpPr>
            <p:cNvPr id="857" name="Google Shape;857;p1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16"/>
          <p:cNvGrpSpPr/>
          <p:nvPr/>
        </p:nvGrpSpPr>
        <p:grpSpPr>
          <a:xfrm rot="3303917">
            <a:off x="7811565" y="4352123"/>
            <a:ext cx="360250" cy="1149365"/>
            <a:chOff x="616875" y="3027700"/>
            <a:chExt cx="97525" cy="311150"/>
          </a:xfrm>
        </p:grpSpPr>
        <p:sp>
          <p:nvSpPr>
            <p:cNvPr id="861" name="Google Shape;861;p1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6"/>
          <p:cNvGrpSpPr/>
          <p:nvPr/>
        </p:nvGrpSpPr>
        <p:grpSpPr>
          <a:xfrm rot="-9804196">
            <a:off x="8304466" y="1230055"/>
            <a:ext cx="239087" cy="580033"/>
            <a:chOff x="1282375" y="3450000"/>
            <a:chExt cx="64725" cy="157025"/>
          </a:xfrm>
        </p:grpSpPr>
        <p:sp>
          <p:nvSpPr>
            <p:cNvPr id="867" name="Google Shape;867;p1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16"/>
          <p:cNvSpPr/>
          <p:nvPr/>
        </p:nvSpPr>
        <p:spPr>
          <a:xfrm rot="1965861">
            <a:off x="8769359" y="2967745"/>
            <a:ext cx="494402" cy="89708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rot="2153135">
            <a:off x="8561175" y="4655913"/>
            <a:ext cx="526615" cy="541771"/>
          </a:xfrm>
          <a:custGeom>
            <a:avLst/>
            <a:gdLst/>
            <a:ahLst/>
            <a:cxnLst/>
            <a:rect l="l" t="t" r="r" b="b"/>
            <a:pathLst>
              <a:path w="4830" h="4969" extrusionOk="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16"/>
          <p:cNvGrpSpPr/>
          <p:nvPr/>
        </p:nvGrpSpPr>
        <p:grpSpPr>
          <a:xfrm rot="-714897">
            <a:off x="6205882" y="4634928"/>
            <a:ext cx="883118" cy="855931"/>
            <a:chOff x="852825" y="3133350"/>
            <a:chExt cx="216825" cy="210150"/>
          </a:xfrm>
        </p:grpSpPr>
        <p:sp>
          <p:nvSpPr>
            <p:cNvPr id="873" name="Google Shape;873;p1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BIG_NUMBER_1">
    <p:bg>
      <p:bgPr>
        <a:solidFill>
          <a:schemeClr val="accent1"/>
        </a:solidFill>
        <a:effectLst/>
      </p:bgPr>
    </p:bg>
    <p:spTree>
      <p:nvGrpSpPr>
        <p:cNvPr id="1" name="Shape 1455"/>
        <p:cNvGrpSpPr/>
        <p:nvPr/>
      </p:nvGrpSpPr>
      <p:grpSpPr>
        <a:xfrm>
          <a:off x="0" y="0"/>
          <a:ext cx="0" cy="0"/>
          <a:chOff x="0" y="0"/>
          <a:chExt cx="0" cy="0"/>
        </a:xfrm>
      </p:grpSpPr>
      <p:grpSp>
        <p:nvGrpSpPr>
          <p:cNvPr id="1456" name="Google Shape;1456;p26"/>
          <p:cNvGrpSpPr/>
          <p:nvPr/>
        </p:nvGrpSpPr>
        <p:grpSpPr>
          <a:xfrm rot="-3553717" flipH="1">
            <a:off x="7688754" y="3898355"/>
            <a:ext cx="1657053" cy="1186673"/>
            <a:chOff x="2656025" y="2684075"/>
            <a:chExt cx="464100" cy="332350"/>
          </a:xfrm>
        </p:grpSpPr>
        <p:sp>
          <p:nvSpPr>
            <p:cNvPr id="1457" name="Google Shape;1457;p26"/>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6"/>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26"/>
          <p:cNvGrpSpPr/>
          <p:nvPr/>
        </p:nvGrpSpPr>
        <p:grpSpPr>
          <a:xfrm rot="-1425117" flipH="1">
            <a:off x="6647985" y="4272006"/>
            <a:ext cx="870560" cy="1160758"/>
            <a:chOff x="2957300" y="3608175"/>
            <a:chExt cx="231325" cy="310850"/>
          </a:xfrm>
        </p:grpSpPr>
        <p:sp>
          <p:nvSpPr>
            <p:cNvPr id="1466" name="Google Shape;1466;p26"/>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6"/>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6"/>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6"/>
          <p:cNvGrpSpPr/>
          <p:nvPr/>
        </p:nvGrpSpPr>
        <p:grpSpPr>
          <a:xfrm rot="2084963" flipH="1">
            <a:off x="1022764" y="-103695"/>
            <a:ext cx="1670611" cy="1197127"/>
            <a:chOff x="692625" y="2569725"/>
            <a:chExt cx="463800" cy="332350"/>
          </a:xfrm>
        </p:grpSpPr>
        <p:sp>
          <p:nvSpPr>
            <p:cNvPr id="1480" name="Google Shape;1480;p2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26"/>
          <p:cNvGrpSpPr/>
          <p:nvPr/>
        </p:nvGrpSpPr>
        <p:grpSpPr>
          <a:xfrm rot="1062273" flipH="1">
            <a:off x="-107477" y="229689"/>
            <a:ext cx="384784" cy="1297441"/>
            <a:chOff x="954700" y="3672025"/>
            <a:chExt cx="106825" cy="360200"/>
          </a:xfrm>
        </p:grpSpPr>
        <p:sp>
          <p:nvSpPr>
            <p:cNvPr id="1483" name="Google Shape;1483;p2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26"/>
          <p:cNvGrpSpPr/>
          <p:nvPr/>
        </p:nvGrpSpPr>
        <p:grpSpPr>
          <a:xfrm rot="-1031363" flipH="1">
            <a:off x="-137267" y="1716289"/>
            <a:ext cx="781001" cy="756958"/>
            <a:chOff x="852825" y="3133350"/>
            <a:chExt cx="216825" cy="210150"/>
          </a:xfrm>
        </p:grpSpPr>
        <p:sp>
          <p:nvSpPr>
            <p:cNvPr id="1493" name="Google Shape;1493;p2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26"/>
          <p:cNvGrpSpPr/>
          <p:nvPr/>
        </p:nvGrpSpPr>
        <p:grpSpPr>
          <a:xfrm rot="9086648" flipH="1">
            <a:off x="2361570" y="-673704"/>
            <a:ext cx="351283" cy="1120755"/>
            <a:chOff x="616875" y="3027700"/>
            <a:chExt cx="97525" cy="311150"/>
          </a:xfrm>
        </p:grpSpPr>
        <p:sp>
          <p:nvSpPr>
            <p:cNvPr id="1496" name="Google Shape;1496;p2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26"/>
          <p:cNvGrpSpPr/>
          <p:nvPr/>
        </p:nvGrpSpPr>
        <p:grpSpPr>
          <a:xfrm rot="-1974894" flipH="1">
            <a:off x="1370005" y="872286"/>
            <a:ext cx="233139" cy="565604"/>
            <a:chOff x="1282375" y="3450000"/>
            <a:chExt cx="64725" cy="157025"/>
          </a:xfrm>
        </p:grpSpPr>
        <p:sp>
          <p:nvSpPr>
            <p:cNvPr id="1502" name="Google Shape;1502;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26"/>
          <p:cNvGrpSpPr/>
          <p:nvPr/>
        </p:nvGrpSpPr>
        <p:grpSpPr>
          <a:xfrm rot="-1302591" flipH="1">
            <a:off x="6086406" y="4653389"/>
            <a:ext cx="378569" cy="592888"/>
            <a:chOff x="683900" y="3612800"/>
            <a:chExt cx="105100" cy="164600"/>
          </a:xfrm>
        </p:grpSpPr>
        <p:sp>
          <p:nvSpPr>
            <p:cNvPr id="1506" name="Google Shape;1506;p2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26"/>
          <p:cNvGrpSpPr/>
          <p:nvPr/>
        </p:nvGrpSpPr>
        <p:grpSpPr>
          <a:xfrm rot="-1974894" flipH="1">
            <a:off x="8706980" y="2937336"/>
            <a:ext cx="233139" cy="565604"/>
            <a:chOff x="1282375" y="3450000"/>
            <a:chExt cx="64725" cy="157025"/>
          </a:xfrm>
        </p:grpSpPr>
        <p:sp>
          <p:nvSpPr>
            <p:cNvPr id="1509" name="Google Shape;1509;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26"/>
          <p:cNvGrpSpPr/>
          <p:nvPr/>
        </p:nvGrpSpPr>
        <p:grpSpPr>
          <a:xfrm rot="762759" flipH="1">
            <a:off x="7516114" y="3314521"/>
            <a:ext cx="590931" cy="1096303"/>
            <a:chOff x="2369275" y="3344925"/>
            <a:chExt cx="160525" cy="297800"/>
          </a:xfrm>
        </p:grpSpPr>
        <p:sp>
          <p:nvSpPr>
            <p:cNvPr id="1513" name="Google Shape;1513;p26"/>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6"/>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6"/>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6"/>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6"/>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6"/>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6"/>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6"/>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6"/>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26"/>
          <p:cNvGrpSpPr/>
          <p:nvPr/>
        </p:nvGrpSpPr>
        <p:grpSpPr>
          <a:xfrm rot="-4092482" flipH="1">
            <a:off x="344761" y="-173701"/>
            <a:ext cx="773115" cy="298133"/>
            <a:chOff x="1154075" y="3734125"/>
            <a:chExt cx="201750" cy="77800"/>
          </a:xfrm>
        </p:grpSpPr>
        <p:sp>
          <p:nvSpPr>
            <p:cNvPr id="1529" name="Google Shape;1529;p26"/>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6"/>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6"/>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6"/>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6"/>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26"/>
          <p:cNvGrpSpPr/>
          <p:nvPr/>
        </p:nvGrpSpPr>
        <p:grpSpPr>
          <a:xfrm rot="-1415750" flipH="1">
            <a:off x="430215" y="501184"/>
            <a:ext cx="602211" cy="1005088"/>
            <a:chOff x="1980950" y="3649100"/>
            <a:chExt cx="146600" cy="244675"/>
          </a:xfrm>
        </p:grpSpPr>
        <p:sp>
          <p:nvSpPr>
            <p:cNvPr id="1538" name="Google Shape;1538;p26"/>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6"/>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6"/>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6"/>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6"/>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6"/>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6"/>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26"/>
          <p:cNvGrpSpPr/>
          <p:nvPr/>
        </p:nvGrpSpPr>
        <p:grpSpPr>
          <a:xfrm rot="-897778" flipH="1">
            <a:off x="825036" y="1701916"/>
            <a:ext cx="540259" cy="223794"/>
            <a:chOff x="2333000" y="3750375"/>
            <a:chExt cx="157050" cy="65050"/>
          </a:xfrm>
        </p:grpSpPr>
        <p:sp>
          <p:nvSpPr>
            <p:cNvPr id="1552" name="Google Shape;1552;p26"/>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6"/>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Neucha"/>
              <a:buNone/>
              <a:defRPr sz="4000" b="1">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marL="914400" lvl="1"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62"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77"/>
        <p:cNvGrpSpPr/>
        <p:nvPr/>
      </p:nvGrpSpPr>
      <p:grpSpPr>
        <a:xfrm>
          <a:off x="0" y="0"/>
          <a:ext cx="0" cy="0"/>
          <a:chOff x="0" y="0"/>
          <a:chExt cx="0" cy="0"/>
        </a:xfrm>
      </p:grpSpPr>
      <p:sp>
        <p:nvSpPr>
          <p:cNvPr id="1678" name="Google Shape;1678;p32"/>
          <p:cNvSpPr txBox="1">
            <a:spLocks noGrp="1"/>
          </p:cNvSpPr>
          <p:nvPr>
            <p:ph type="ctrTitle"/>
          </p:nvPr>
        </p:nvSpPr>
        <p:spPr>
          <a:xfrm>
            <a:off x="1297275" y="2232950"/>
            <a:ext cx="6549300" cy="1287300"/>
          </a:xfrm>
          <a:prstGeom prst="rect">
            <a:avLst/>
          </a:prstGeom>
        </p:spPr>
        <p:txBody>
          <a:bodyPr spcFirstLastPara="1" wrap="square" lIns="91425" tIns="91425" rIns="91425" bIns="91425" anchor="ctr" anchorCtr="0">
            <a:noAutofit/>
          </a:bodyPr>
          <a:lstStyle/>
          <a:p>
            <a:pPr>
              <a:spcAft>
                <a:spcPts val="1200"/>
              </a:spcAft>
            </a:pPr>
            <a:r>
              <a:rPr lang="en-US" sz="2400" b="1" i="0" dirty="0">
                <a:solidFill>
                  <a:srgbClr val="1F2328"/>
                </a:solidFill>
                <a:effectLst/>
                <a:latin typeface="-apple-system"/>
              </a:rPr>
              <a:t>DỰ ĐOÁN BỆNH TIM SỬ DỤNG MÁY HỌC</a:t>
            </a:r>
          </a:p>
        </p:txBody>
      </p:sp>
      <p:sp>
        <p:nvSpPr>
          <p:cNvPr id="1679" name="Google Shape;1679;p32"/>
          <p:cNvSpPr txBox="1">
            <a:spLocks noGrp="1"/>
          </p:cNvSpPr>
          <p:nvPr>
            <p:ph type="subTitle" idx="1"/>
          </p:nvPr>
        </p:nvSpPr>
        <p:spPr>
          <a:xfrm>
            <a:off x="2104125" y="3013044"/>
            <a:ext cx="4935600" cy="12872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0" dirty="0"/>
              <a:t> 	</a:t>
            </a:r>
            <a:r>
              <a:rPr lang="en-US" sz="1600" b="1" i="0" dirty="0">
                <a:solidFill>
                  <a:srgbClr val="1F2328"/>
                </a:solidFill>
                <a:effectLst/>
                <a:latin typeface="-apple-system"/>
              </a:rPr>
              <a:t>Hoàng Vũ</a:t>
            </a:r>
          </a:p>
          <a:p>
            <a:pPr marL="0" lvl="0" indent="0" algn="l" rtl="0">
              <a:spcBef>
                <a:spcPts val="0"/>
              </a:spcBef>
              <a:spcAft>
                <a:spcPts val="0"/>
              </a:spcAft>
              <a:buNone/>
            </a:pPr>
            <a:r>
              <a:rPr lang="en-US" sz="1600" b="1" dirty="0">
                <a:solidFill>
                  <a:srgbClr val="1F2328"/>
                </a:solidFill>
                <a:latin typeface="-apple-system"/>
              </a:rPr>
              <a:t>	</a:t>
            </a:r>
            <a:r>
              <a:rPr lang="en-US" sz="1600" b="1" i="0" dirty="0">
                <a:solidFill>
                  <a:srgbClr val="1F2328"/>
                </a:solidFill>
                <a:effectLst/>
                <a:latin typeface="-apple-system"/>
              </a:rPr>
              <a:t>Huỳnh Thanh Bình</a:t>
            </a:r>
            <a:endParaRPr lang="en-US" sz="1600" b="1" dirty="0">
              <a:solidFill>
                <a:srgbClr val="1F2328"/>
              </a:solidFill>
              <a:latin typeface="-apple-system"/>
            </a:endParaRPr>
          </a:p>
          <a:p>
            <a:pPr marL="0" lvl="0" indent="0" algn="l" rtl="0">
              <a:spcBef>
                <a:spcPts val="0"/>
              </a:spcBef>
              <a:spcAft>
                <a:spcPts val="0"/>
              </a:spcAft>
              <a:buNone/>
            </a:pPr>
            <a:r>
              <a:rPr lang="en-US" sz="1600" b="1" dirty="0">
                <a:solidFill>
                  <a:srgbClr val="1F2328"/>
                </a:solidFill>
                <a:latin typeface="-apple-system"/>
              </a:rPr>
              <a:t>	</a:t>
            </a:r>
            <a:r>
              <a:rPr lang="en-US" sz="1600" b="1" i="0" dirty="0">
                <a:solidFill>
                  <a:srgbClr val="1F2328"/>
                </a:solidFill>
                <a:effectLst/>
                <a:latin typeface="-apple-system"/>
              </a:rPr>
              <a:t>Nguyễn Minh Tú</a:t>
            </a:r>
          </a:p>
          <a:p>
            <a:pPr marL="0" lvl="0" indent="0" algn="l" rtl="0">
              <a:spcBef>
                <a:spcPts val="0"/>
              </a:spcBef>
              <a:spcAft>
                <a:spcPts val="0"/>
              </a:spcAft>
              <a:buNone/>
            </a:pPr>
            <a:r>
              <a:rPr lang="en-US" sz="1600" b="1" dirty="0">
                <a:solidFill>
                  <a:srgbClr val="1F2328"/>
                </a:solidFill>
                <a:latin typeface="-apple-system"/>
              </a:rPr>
              <a:t>	</a:t>
            </a:r>
            <a:r>
              <a:rPr lang="vi-VN" sz="1600" b="1" i="0" dirty="0">
                <a:solidFill>
                  <a:srgbClr val="1F2328"/>
                </a:solidFill>
                <a:effectLst/>
                <a:latin typeface="-apple-system"/>
              </a:rPr>
              <a:t>Phạm Tấn Khương</a:t>
            </a:r>
            <a:endParaRPr sz="1600" b="0" dirty="0"/>
          </a:p>
        </p:txBody>
      </p:sp>
      <p:grpSp>
        <p:nvGrpSpPr>
          <p:cNvPr id="1680" name="Google Shape;1680;p32"/>
          <p:cNvGrpSpPr/>
          <p:nvPr/>
        </p:nvGrpSpPr>
        <p:grpSpPr>
          <a:xfrm>
            <a:off x="3914089" y="1107877"/>
            <a:ext cx="1327215" cy="1147186"/>
            <a:chOff x="4447325" y="3140175"/>
            <a:chExt cx="249425" cy="215600"/>
          </a:xfrm>
        </p:grpSpPr>
        <p:sp>
          <p:nvSpPr>
            <p:cNvPr id="1681" name="Google Shape;1681;p32"/>
            <p:cNvSpPr/>
            <p:nvPr/>
          </p:nvSpPr>
          <p:spPr>
            <a:xfrm>
              <a:off x="4450525" y="3145250"/>
              <a:ext cx="213350" cy="123275"/>
            </a:xfrm>
            <a:custGeom>
              <a:avLst/>
              <a:gdLst/>
              <a:ahLst/>
              <a:cxnLst/>
              <a:rect l="l" t="t" r="r" b="b"/>
              <a:pathLst>
                <a:path w="8534" h="4931" extrusionOk="0">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4447325" y="3140175"/>
              <a:ext cx="249425" cy="215600"/>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1729;p35">
            <a:extLst>
              <a:ext uri="{FF2B5EF4-FFF2-40B4-BE49-F238E27FC236}">
                <a16:creationId xmlns:a16="http://schemas.microsoft.com/office/drawing/2014/main" id="{7433A030-F452-8F43-7140-F012BC1B9E4B}"/>
              </a:ext>
            </a:extLst>
          </p:cNvPr>
          <p:cNvSpPr txBox="1">
            <a:spLocks noGrp="1"/>
          </p:cNvSpPr>
          <p:nvPr>
            <p:ph type="ctrTitle"/>
          </p:nvPr>
        </p:nvSpPr>
        <p:spPr>
          <a:xfrm>
            <a:off x="1737743" y="397789"/>
            <a:ext cx="4936755" cy="640200"/>
          </a:xfrm>
          <a:prstGeom prst="rect">
            <a:avLst/>
          </a:prstGeom>
        </p:spPr>
        <p:txBody>
          <a:bodyPr spcFirstLastPara="1" wrap="square" lIns="91425" tIns="91425" rIns="91425" bIns="91425" anchor="b" anchorCtr="0">
            <a:noAutofit/>
          </a:bodyPr>
          <a:lstStyle/>
          <a:p>
            <a:pPr algn="l"/>
            <a:r>
              <a:rPr lang="en-US" b="0" i="0" dirty="0" err="1">
                <a:effectLst/>
                <a:latin typeface="Neucha" panose="020B0604020202020204" charset="0"/>
              </a:rPr>
              <a:t>Tổng</a:t>
            </a:r>
            <a:r>
              <a:rPr lang="en-US" b="0" i="0" dirty="0">
                <a:effectLst/>
                <a:latin typeface="Neucha" panose="020B0604020202020204" charset="0"/>
              </a:rPr>
              <a:t> </a:t>
            </a:r>
            <a:r>
              <a:rPr lang="en-US" b="0" i="0" dirty="0" err="1">
                <a:effectLst/>
                <a:latin typeface="Neucha" panose="020B0604020202020204" charset="0"/>
              </a:rPr>
              <a:t>quan</a:t>
            </a:r>
            <a:r>
              <a:rPr lang="en-US" b="0" i="0" dirty="0">
                <a:effectLst/>
                <a:latin typeface="Neucha" panose="020B0604020202020204" charset="0"/>
              </a:rPr>
              <a:t> </a:t>
            </a:r>
            <a:r>
              <a:rPr lang="en-US" b="0" i="0" dirty="0" err="1">
                <a:effectLst/>
                <a:latin typeface="Neucha" panose="020B0604020202020204" charset="0"/>
              </a:rPr>
              <a:t>thuật</a:t>
            </a:r>
            <a:r>
              <a:rPr lang="en-US" b="0" i="0" dirty="0">
                <a:effectLst/>
                <a:latin typeface="Neucha" panose="020B0604020202020204" charset="0"/>
              </a:rPr>
              <a:t> </a:t>
            </a:r>
            <a:r>
              <a:rPr lang="en-US" b="0" i="0" dirty="0" err="1">
                <a:effectLst/>
                <a:latin typeface="Neucha" panose="020B0604020202020204" charset="0"/>
              </a:rPr>
              <a:t>toán</a:t>
            </a:r>
            <a:endParaRPr lang="en-US" b="0" i="0" dirty="0">
              <a:effectLst/>
              <a:latin typeface="Neucha" panose="020B0604020202020204" charset="0"/>
            </a:endParaRPr>
          </a:p>
        </p:txBody>
      </p:sp>
      <p:grpSp>
        <p:nvGrpSpPr>
          <p:cNvPr id="29" name="Google Shape;1751;p36">
            <a:extLst>
              <a:ext uri="{FF2B5EF4-FFF2-40B4-BE49-F238E27FC236}">
                <a16:creationId xmlns:a16="http://schemas.microsoft.com/office/drawing/2014/main" id="{68AA05B8-DD3B-7131-28FD-0ABD1916ADCC}"/>
              </a:ext>
            </a:extLst>
          </p:cNvPr>
          <p:cNvGrpSpPr/>
          <p:nvPr/>
        </p:nvGrpSpPr>
        <p:grpSpPr>
          <a:xfrm>
            <a:off x="922995" y="325823"/>
            <a:ext cx="783918" cy="640201"/>
            <a:chOff x="2768600" y="1372700"/>
            <a:chExt cx="794203" cy="627015"/>
          </a:xfrm>
        </p:grpSpPr>
        <p:sp>
          <p:nvSpPr>
            <p:cNvPr id="30" name="Google Shape;1752;p36">
              <a:extLst>
                <a:ext uri="{FF2B5EF4-FFF2-40B4-BE49-F238E27FC236}">
                  <a16:creationId xmlns:a16="http://schemas.microsoft.com/office/drawing/2014/main" id="{4991887C-8CF6-4E0C-6F90-6800498F35EF}"/>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1753;p36">
              <a:extLst>
                <a:ext uri="{FF2B5EF4-FFF2-40B4-BE49-F238E27FC236}">
                  <a16:creationId xmlns:a16="http://schemas.microsoft.com/office/drawing/2014/main" id="{C45E6692-726E-3D87-8BDA-1B91E10481A1}"/>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756;p36">
            <a:extLst>
              <a:ext uri="{FF2B5EF4-FFF2-40B4-BE49-F238E27FC236}">
                <a16:creationId xmlns:a16="http://schemas.microsoft.com/office/drawing/2014/main" id="{5D09B6B1-751E-3E69-C78D-CBCCC727D545}"/>
              </a:ext>
            </a:extLst>
          </p:cNvPr>
          <p:cNvSpPr txBox="1">
            <a:spLocks/>
          </p:cNvSpPr>
          <p:nvPr/>
        </p:nvSpPr>
        <p:spPr>
          <a:xfrm>
            <a:off x="684345" y="344539"/>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2.1</a:t>
            </a:r>
          </a:p>
        </p:txBody>
      </p:sp>
      <p:grpSp>
        <p:nvGrpSpPr>
          <p:cNvPr id="33" name="Google Shape;1730;p35">
            <a:extLst>
              <a:ext uri="{FF2B5EF4-FFF2-40B4-BE49-F238E27FC236}">
                <a16:creationId xmlns:a16="http://schemas.microsoft.com/office/drawing/2014/main" id="{70DC72C5-C7DD-D82F-98EA-C46AD9292E32}"/>
              </a:ext>
            </a:extLst>
          </p:cNvPr>
          <p:cNvGrpSpPr/>
          <p:nvPr/>
        </p:nvGrpSpPr>
        <p:grpSpPr>
          <a:xfrm rot="512230">
            <a:off x="7406195" y="66412"/>
            <a:ext cx="1685788" cy="826640"/>
            <a:chOff x="5132575" y="2709875"/>
            <a:chExt cx="325950" cy="255550"/>
          </a:xfrm>
        </p:grpSpPr>
        <p:sp>
          <p:nvSpPr>
            <p:cNvPr id="34" name="Google Shape;1731;p35">
              <a:extLst>
                <a:ext uri="{FF2B5EF4-FFF2-40B4-BE49-F238E27FC236}">
                  <a16:creationId xmlns:a16="http://schemas.microsoft.com/office/drawing/2014/main" id="{CB57D3E7-811E-49C8-1945-3F2B78B52DD3}"/>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32;p35">
              <a:extLst>
                <a:ext uri="{FF2B5EF4-FFF2-40B4-BE49-F238E27FC236}">
                  <a16:creationId xmlns:a16="http://schemas.microsoft.com/office/drawing/2014/main" id="{850581A3-4664-27D4-A6DE-BED4A21BB93E}"/>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33;p35">
              <a:extLst>
                <a:ext uri="{FF2B5EF4-FFF2-40B4-BE49-F238E27FC236}">
                  <a16:creationId xmlns:a16="http://schemas.microsoft.com/office/drawing/2014/main" id="{04F7B561-2A52-5DD3-A736-F8918551FBFF}"/>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34;p35">
              <a:extLst>
                <a:ext uri="{FF2B5EF4-FFF2-40B4-BE49-F238E27FC236}">
                  <a16:creationId xmlns:a16="http://schemas.microsoft.com/office/drawing/2014/main" id="{B80D0FFC-65D2-2AF4-5AE5-AD9B1957FF6F}"/>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5;p35">
              <a:extLst>
                <a:ext uri="{FF2B5EF4-FFF2-40B4-BE49-F238E27FC236}">
                  <a16:creationId xmlns:a16="http://schemas.microsoft.com/office/drawing/2014/main" id="{41E68D84-0116-44FE-A9D9-B601DE1E6586}"/>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6;p35">
              <a:extLst>
                <a:ext uri="{FF2B5EF4-FFF2-40B4-BE49-F238E27FC236}">
                  <a16:creationId xmlns:a16="http://schemas.microsoft.com/office/drawing/2014/main" id="{052E9A65-A8D4-C5BA-0CA1-14FA957DC156}"/>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7;p35">
              <a:extLst>
                <a:ext uri="{FF2B5EF4-FFF2-40B4-BE49-F238E27FC236}">
                  <a16:creationId xmlns:a16="http://schemas.microsoft.com/office/drawing/2014/main" id="{208CFB43-9218-1ABF-3DB6-D34D3C0601F5}"/>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38;p35">
              <a:extLst>
                <a:ext uri="{FF2B5EF4-FFF2-40B4-BE49-F238E27FC236}">
                  <a16:creationId xmlns:a16="http://schemas.microsoft.com/office/drawing/2014/main" id="{8D933AF4-A6A6-9E23-F01A-C50A1A4CCD24}"/>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9;p35">
              <a:extLst>
                <a:ext uri="{FF2B5EF4-FFF2-40B4-BE49-F238E27FC236}">
                  <a16:creationId xmlns:a16="http://schemas.microsoft.com/office/drawing/2014/main" id="{0D7271B9-318C-83FE-0DC6-957B1EEA9ABF}"/>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0;p35">
              <a:extLst>
                <a:ext uri="{FF2B5EF4-FFF2-40B4-BE49-F238E27FC236}">
                  <a16:creationId xmlns:a16="http://schemas.microsoft.com/office/drawing/2014/main" id="{D21BD7D4-EBDA-A4AD-08D0-6338D4ABAB94}"/>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741;p35">
              <a:extLst>
                <a:ext uri="{FF2B5EF4-FFF2-40B4-BE49-F238E27FC236}">
                  <a16:creationId xmlns:a16="http://schemas.microsoft.com/office/drawing/2014/main" id="{E80B017A-50E7-51B1-8B40-4DB07AF58708}"/>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2;p35">
              <a:extLst>
                <a:ext uri="{FF2B5EF4-FFF2-40B4-BE49-F238E27FC236}">
                  <a16:creationId xmlns:a16="http://schemas.microsoft.com/office/drawing/2014/main" id="{3D9AA948-EFEC-4796-1B64-89A96261DD6A}"/>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43;p35">
              <a:extLst>
                <a:ext uri="{FF2B5EF4-FFF2-40B4-BE49-F238E27FC236}">
                  <a16:creationId xmlns:a16="http://schemas.microsoft.com/office/drawing/2014/main" id="{B9B4E3F0-33AE-6DCA-9F13-7FF7CE8F4A49}"/>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4;p35">
              <a:extLst>
                <a:ext uri="{FF2B5EF4-FFF2-40B4-BE49-F238E27FC236}">
                  <a16:creationId xmlns:a16="http://schemas.microsoft.com/office/drawing/2014/main" id="{601E81B3-E1C7-EEFB-4678-61C5D7DE48F0}"/>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5;p35">
              <a:extLst>
                <a:ext uri="{FF2B5EF4-FFF2-40B4-BE49-F238E27FC236}">
                  <a16:creationId xmlns:a16="http://schemas.microsoft.com/office/drawing/2014/main" id="{4A166A5C-67D6-0DF8-C7C3-F7A124347FAB}"/>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6;p35">
              <a:extLst>
                <a:ext uri="{FF2B5EF4-FFF2-40B4-BE49-F238E27FC236}">
                  <a16:creationId xmlns:a16="http://schemas.microsoft.com/office/drawing/2014/main" id="{CC638902-B854-98BF-B4A0-F71BC1928794}"/>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0" name="Picture 2" descr="The Flowchart Of Random Forest Rf For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273" y="1037988"/>
            <a:ext cx="5075520" cy="2399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47273" y="3508999"/>
            <a:ext cx="4572000" cy="1600438"/>
          </a:xfrm>
          <a:prstGeom prst="rect">
            <a:avLst/>
          </a:prstGeom>
        </p:spPr>
        <p:txBody>
          <a:bodyPr>
            <a:spAutoFit/>
          </a:bodyPr>
          <a:lstStyle/>
          <a:p>
            <a:r>
              <a:rPr lang="en-US" dirty="0" smtClean="0"/>
              <a:t>- </a:t>
            </a:r>
            <a:r>
              <a:rPr lang="vi-VN" dirty="0" smtClean="0"/>
              <a:t>Kết </a:t>
            </a:r>
            <a:r>
              <a:rPr lang="vi-VN" dirty="0"/>
              <a:t>hợp nhiều cây quyết định (decision trees) để tăng độ chính xác</a:t>
            </a:r>
            <a:r>
              <a:rPr lang="vi-VN" dirty="0" smtClean="0"/>
              <a:t>.</a:t>
            </a:r>
            <a:endParaRPr lang="en-US" dirty="0" smtClean="0"/>
          </a:p>
          <a:p>
            <a:r>
              <a:rPr lang="en-US" dirty="0" smtClean="0"/>
              <a:t>- </a:t>
            </a:r>
            <a:r>
              <a:rPr lang="vi-VN" dirty="0" smtClean="0"/>
              <a:t>Mỗi </a:t>
            </a:r>
            <a:r>
              <a:rPr lang="vi-VN" dirty="0"/>
              <a:t>cây học từ tập dữ liệu con + đặc trưng khác nhau</a:t>
            </a:r>
            <a:r>
              <a:rPr lang="vi-VN" dirty="0" smtClean="0"/>
              <a:t>.</a:t>
            </a:r>
            <a:endParaRPr lang="en-US" dirty="0" smtClean="0"/>
          </a:p>
          <a:p>
            <a:r>
              <a:rPr lang="en-US" dirty="0" smtClean="0"/>
              <a:t>- </a:t>
            </a:r>
            <a:r>
              <a:rPr lang="vi-VN" dirty="0" smtClean="0"/>
              <a:t>Mỗi </a:t>
            </a:r>
            <a:r>
              <a:rPr lang="vi-VN" dirty="0"/>
              <a:t>cây dự đoán một lớp → Bỏ phiếu đa số → ra kết quả cuối cùng</a:t>
            </a:r>
            <a:r>
              <a:rPr lang="vi-VN" dirty="0" smtClean="0"/>
              <a:t>.</a:t>
            </a:r>
            <a:endParaRPr lang="en-US" dirty="0" smtClean="0"/>
          </a:p>
          <a:p>
            <a:endParaRPr lang="en-US" dirty="0" smtClean="0"/>
          </a:p>
          <a:p>
            <a:r>
              <a:rPr lang="en-US" dirty="0" smtClean="0"/>
              <a:t>=&gt; </a:t>
            </a:r>
            <a:r>
              <a:rPr lang="vi-VN" dirty="0" smtClean="0"/>
              <a:t>Giảm </a:t>
            </a:r>
            <a:r>
              <a:rPr lang="vi-VN" dirty="0"/>
              <a:t>overfitting, tăng hiệu quả phân loại.</a:t>
            </a:r>
            <a:endParaRPr lang="en-US" dirty="0"/>
          </a:p>
        </p:txBody>
      </p:sp>
    </p:spTree>
    <p:extLst>
      <p:ext uri="{BB962C8B-B14F-4D97-AF65-F5344CB8AC3E}">
        <p14:creationId xmlns:p14="http://schemas.microsoft.com/office/powerpoint/2010/main" val="147873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Google Shape;1729;p35">
            <a:extLst>
              <a:ext uri="{FF2B5EF4-FFF2-40B4-BE49-F238E27FC236}">
                <a16:creationId xmlns:a16="http://schemas.microsoft.com/office/drawing/2014/main" id="{7433A030-F452-8F43-7140-F012BC1B9E4B}"/>
              </a:ext>
            </a:extLst>
          </p:cNvPr>
          <p:cNvSpPr txBox="1">
            <a:spLocks noGrp="1"/>
          </p:cNvSpPr>
          <p:nvPr>
            <p:ph type="ctrTitle"/>
          </p:nvPr>
        </p:nvSpPr>
        <p:spPr>
          <a:xfrm>
            <a:off x="1737743" y="397789"/>
            <a:ext cx="4936755" cy="640200"/>
          </a:xfrm>
          <a:prstGeom prst="rect">
            <a:avLst/>
          </a:prstGeom>
        </p:spPr>
        <p:txBody>
          <a:bodyPr spcFirstLastPara="1" wrap="square" lIns="91425" tIns="91425" rIns="91425" bIns="91425" anchor="b" anchorCtr="0">
            <a:noAutofit/>
          </a:bodyPr>
          <a:lstStyle/>
          <a:p>
            <a:pPr algn="l"/>
            <a:r>
              <a:rPr lang="en-US" b="0" i="0" dirty="0" err="1">
                <a:effectLst/>
                <a:latin typeface="Neucha" panose="020B0604020202020204" charset="0"/>
              </a:rPr>
              <a:t>Tổng</a:t>
            </a:r>
            <a:r>
              <a:rPr lang="en-US" b="0" i="0" dirty="0">
                <a:effectLst/>
                <a:latin typeface="Neucha" panose="020B0604020202020204" charset="0"/>
              </a:rPr>
              <a:t> </a:t>
            </a:r>
            <a:r>
              <a:rPr lang="en-US" b="0" i="0" dirty="0" err="1">
                <a:effectLst/>
                <a:latin typeface="Neucha" panose="020B0604020202020204" charset="0"/>
              </a:rPr>
              <a:t>quan</a:t>
            </a:r>
            <a:r>
              <a:rPr lang="en-US" b="0" i="0" dirty="0">
                <a:effectLst/>
                <a:latin typeface="Neucha" panose="020B0604020202020204" charset="0"/>
              </a:rPr>
              <a:t> </a:t>
            </a:r>
            <a:r>
              <a:rPr lang="en-US" b="0" i="0" dirty="0" err="1">
                <a:effectLst/>
                <a:latin typeface="Neucha" panose="020B0604020202020204" charset="0"/>
              </a:rPr>
              <a:t>thuật</a:t>
            </a:r>
            <a:r>
              <a:rPr lang="en-US" b="0" i="0" dirty="0">
                <a:effectLst/>
                <a:latin typeface="Neucha" panose="020B0604020202020204" charset="0"/>
              </a:rPr>
              <a:t> </a:t>
            </a:r>
            <a:r>
              <a:rPr lang="en-US" b="0" i="0" dirty="0" err="1">
                <a:effectLst/>
                <a:latin typeface="Neucha" panose="020B0604020202020204" charset="0"/>
              </a:rPr>
              <a:t>toán</a:t>
            </a:r>
            <a:endParaRPr lang="en-US" b="0" i="0" dirty="0">
              <a:effectLst/>
              <a:latin typeface="Neucha" panose="020B0604020202020204" charset="0"/>
            </a:endParaRPr>
          </a:p>
        </p:txBody>
      </p:sp>
      <p:grpSp>
        <p:nvGrpSpPr>
          <p:cNvPr id="29" name="Google Shape;1751;p36">
            <a:extLst>
              <a:ext uri="{FF2B5EF4-FFF2-40B4-BE49-F238E27FC236}">
                <a16:creationId xmlns:a16="http://schemas.microsoft.com/office/drawing/2014/main" id="{68AA05B8-DD3B-7131-28FD-0ABD1916ADCC}"/>
              </a:ext>
            </a:extLst>
          </p:cNvPr>
          <p:cNvGrpSpPr/>
          <p:nvPr/>
        </p:nvGrpSpPr>
        <p:grpSpPr>
          <a:xfrm>
            <a:off x="922995" y="325823"/>
            <a:ext cx="783918" cy="640201"/>
            <a:chOff x="2768600" y="1372700"/>
            <a:chExt cx="794203" cy="627015"/>
          </a:xfrm>
        </p:grpSpPr>
        <p:sp>
          <p:nvSpPr>
            <p:cNvPr id="30" name="Google Shape;1752;p36">
              <a:extLst>
                <a:ext uri="{FF2B5EF4-FFF2-40B4-BE49-F238E27FC236}">
                  <a16:creationId xmlns:a16="http://schemas.microsoft.com/office/drawing/2014/main" id="{4991887C-8CF6-4E0C-6F90-6800498F35EF}"/>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1753;p36">
              <a:extLst>
                <a:ext uri="{FF2B5EF4-FFF2-40B4-BE49-F238E27FC236}">
                  <a16:creationId xmlns:a16="http://schemas.microsoft.com/office/drawing/2014/main" id="{C45E6692-726E-3D87-8BDA-1B91E10481A1}"/>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756;p36">
            <a:extLst>
              <a:ext uri="{FF2B5EF4-FFF2-40B4-BE49-F238E27FC236}">
                <a16:creationId xmlns:a16="http://schemas.microsoft.com/office/drawing/2014/main" id="{5D09B6B1-751E-3E69-C78D-CBCCC727D545}"/>
              </a:ext>
            </a:extLst>
          </p:cNvPr>
          <p:cNvSpPr txBox="1">
            <a:spLocks/>
          </p:cNvSpPr>
          <p:nvPr/>
        </p:nvSpPr>
        <p:spPr>
          <a:xfrm>
            <a:off x="684345" y="344539"/>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2.1</a:t>
            </a:r>
          </a:p>
        </p:txBody>
      </p:sp>
      <p:grpSp>
        <p:nvGrpSpPr>
          <p:cNvPr id="33" name="Google Shape;1730;p35">
            <a:extLst>
              <a:ext uri="{FF2B5EF4-FFF2-40B4-BE49-F238E27FC236}">
                <a16:creationId xmlns:a16="http://schemas.microsoft.com/office/drawing/2014/main" id="{70DC72C5-C7DD-D82F-98EA-C46AD9292E32}"/>
              </a:ext>
            </a:extLst>
          </p:cNvPr>
          <p:cNvGrpSpPr/>
          <p:nvPr/>
        </p:nvGrpSpPr>
        <p:grpSpPr>
          <a:xfrm rot="512230">
            <a:off x="7406195" y="66412"/>
            <a:ext cx="1685788" cy="826640"/>
            <a:chOff x="5132575" y="2709875"/>
            <a:chExt cx="325950" cy="255550"/>
          </a:xfrm>
        </p:grpSpPr>
        <p:sp>
          <p:nvSpPr>
            <p:cNvPr id="34" name="Google Shape;1731;p35">
              <a:extLst>
                <a:ext uri="{FF2B5EF4-FFF2-40B4-BE49-F238E27FC236}">
                  <a16:creationId xmlns:a16="http://schemas.microsoft.com/office/drawing/2014/main" id="{CB57D3E7-811E-49C8-1945-3F2B78B52DD3}"/>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32;p35">
              <a:extLst>
                <a:ext uri="{FF2B5EF4-FFF2-40B4-BE49-F238E27FC236}">
                  <a16:creationId xmlns:a16="http://schemas.microsoft.com/office/drawing/2014/main" id="{850581A3-4664-27D4-A6DE-BED4A21BB93E}"/>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33;p35">
              <a:extLst>
                <a:ext uri="{FF2B5EF4-FFF2-40B4-BE49-F238E27FC236}">
                  <a16:creationId xmlns:a16="http://schemas.microsoft.com/office/drawing/2014/main" id="{04F7B561-2A52-5DD3-A736-F8918551FBFF}"/>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34;p35">
              <a:extLst>
                <a:ext uri="{FF2B5EF4-FFF2-40B4-BE49-F238E27FC236}">
                  <a16:creationId xmlns:a16="http://schemas.microsoft.com/office/drawing/2014/main" id="{B80D0FFC-65D2-2AF4-5AE5-AD9B1957FF6F}"/>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5;p35">
              <a:extLst>
                <a:ext uri="{FF2B5EF4-FFF2-40B4-BE49-F238E27FC236}">
                  <a16:creationId xmlns:a16="http://schemas.microsoft.com/office/drawing/2014/main" id="{41E68D84-0116-44FE-A9D9-B601DE1E6586}"/>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6;p35">
              <a:extLst>
                <a:ext uri="{FF2B5EF4-FFF2-40B4-BE49-F238E27FC236}">
                  <a16:creationId xmlns:a16="http://schemas.microsoft.com/office/drawing/2014/main" id="{052E9A65-A8D4-C5BA-0CA1-14FA957DC156}"/>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7;p35">
              <a:extLst>
                <a:ext uri="{FF2B5EF4-FFF2-40B4-BE49-F238E27FC236}">
                  <a16:creationId xmlns:a16="http://schemas.microsoft.com/office/drawing/2014/main" id="{208CFB43-9218-1ABF-3DB6-D34D3C0601F5}"/>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38;p35">
              <a:extLst>
                <a:ext uri="{FF2B5EF4-FFF2-40B4-BE49-F238E27FC236}">
                  <a16:creationId xmlns:a16="http://schemas.microsoft.com/office/drawing/2014/main" id="{8D933AF4-A6A6-9E23-F01A-C50A1A4CCD24}"/>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9;p35">
              <a:extLst>
                <a:ext uri="{FF2B5EF4-FFF2-40B4-BE49-F238E27FC236}">
                  <a16:creationId xmlns:a16="http://schemas.microsoft.com/office/drawing/2014/main" id="{0D7271B9-318C-83FE-0DC6-957B1EEA9ABF}"/>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0;p35">
              <a:extLst>
                <a:ext uri="{FF2B5EF4-FFF2-40B4-BE49-F238E27FC236}">
                  <a16:creationId xmlns:a16="http://schemas.microsoft.com/office/drawing/2014/main" id="{D21BD7D4-EBDA-A4AD-08D0-6338D4ABAB94}"/>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741;p35">
              <a:extLst>
                <a:ext uri="{FF2B5EF4-FFF2-40B4-BE49-F238E27FC236}">
                  <a16:creationId xmlns:a16="http://schemas.microsoft.com/office/drawing/2014/main" id="{E80B017A-50E7-51B1-8B40-4DB07AF58708}"/>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2;p35">
              <a:extLst>
                <a:ext uri="{FF2B5EF4-FFF2-40B4-BE49-F238E27FC236}">
                  <a16:creationId xmlns:a16="http://schemas.microsoft.com/office/drawing/2014/main" id="{3D9AA948-EFEC-4796-1B64-89A96261DD6A}"/>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43;p35">
              <a:extLst>
                <a:ext uri="{FF2B5EF4-FFF2-40B4-BE49-F238E27FC236}">
                  <a16:creationId xmlns:a16="http://schemas.microsoft.com/office/drawing/2014/main" id="{B9B4E3F0-33AE-6DCA-9F13-7FF7CE8F4A49}"/>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4;p35">
              <a:extLst>
                <a:ext uri="{FF2B5EF4-FFF2-40B4-BE49-F238E27FC236}">
                  <a16:creationId xmlns:a16="http://schemas.microsoft.com/office/drawing/2014/main" id="{601E81B3-E1C7-EEFB-4678-61C5D7DE48F0}"/>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5;p35">
              <a:extLst>
                <a:ext uri="{FF2B5EF4-FFF2-40B4-BE49-F238E27FC236}">
                  <a16:creationId xmlns:a16="http://schemas.microsoft.com/office/drawing/2014/main" id="{4A166A5C-67D6-0DF8-C7C3-F7A124347FAB}"/>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6;p35">
              <a:extLst>
                <a:ext uri="{FF2B5EF4-FFF2-40B4-BE49-F238E27FC236}">
                  <a16:creationId xmlns:a16="http://schemas.microsoft.com/office/drawing/2014/main" id="{CC638902-B854-98BF-B4A0-F71BC1928794}"/>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Logistic Regression for Multi-Class Classification: Hands-On wit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364" y="1037989"/>
            <a:ext cx="4474909" cy="24177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47273" y="3527714"/>
            <a:ext cx="4572000" cy="954107"/>
          </a:xfrm>
          <a:prstGeom prst="rect">
            <a:avLst/>
          </a:prstGeom>
        </p:spPr>
        <p:txBody>
          <a:bodyPr>
            <a:spAutoFit/>
          </a:bodyPr>
          <a:lstStyle/>
          <a:p>
            <a:r>
              <a:rPr lang="en-US" dirty="0" smtClean="0"/>
              <a:t>- </a:t>
            </a:r>
            <a:r>
              <a:rPr lang="en-US" dirty="0" err="1" smtClean="0"/>
              <a:t>Dùng</a:t>
            </a:r>
            <a:r>
              <a:rPr lang="en-US" dirty="0" smtClean="0"/>
              <a:t> </a:t>
            </a:r>
            <a:r>
              <a:rPr lang="en-US" dirty="0" err="1"/>
              <a:t>để</a:t>
            </a:r>
            <a:r>
              <a:rPr lang="en-US" dirty="0"/>
              <a:t> </a:t>
            </a:r>
            <a:r>
              <a:rPr lang="en-US" dirty="0" err="1"/>
              <a:t>phân</a:t>
            </a:r>
            <a:r>
              <a:rPr lang="en-US" dirty="0"/>
              <a:t> </a:t>
            </a:r>
            <a:r>
              <a:rPr lang="en-US" dirty="0" err="1"/>
              <a:t>loại</a:t>
            </a:r>
            <a:r>
              <a:rPr lang="en-US" dirty="0"/>
              <a:t> </a:t>
            </a:r>
            <a:r>
              <a:rPr lang="en-US" dirty="0" err="1"/>
              <a:t>nhị</a:t>
            </a:r>
            <a:r>
              <a:rPr lang="en-US" dirty="0"/>
              <a:t> </a:t>
            </a:r>
            <a:r>
              <a:rPr lang="en-US" dirty="0" err="1"/>
              <a:t>phân</a:t>
            </a:r>
            <a:r>
              <a:rPr lang="en-US" dirty="0"/>
              <a:t> </a:t>
            </a:r>
            <a:endParaRPr lang="en-US" dirty="0" smtClean="0"/>
          </a:p>
          <a:p>
            <a:r>
              <a:rPr lang="en-US" dirty="0" smtClean="0"/>
              <a:t>- </a:t>
            </a:r>
            <a:r>
              <a:rPr lang="en-US" dirty="0" err="1" smtClean="0"/>
              <a:t>Dự</a:t>
            </a:r>
            <a:r>
              <a:rPr lang="en-US" dirty="0" smtClean="0"/>
              <a:t> </a:t>
            </a:r>
            <a:r>
              <a:rPr lang="en-US" dirty="0" err="1"/>
              <a:t>đoán</a:t>
            </a:r>
            <a:r>
              <a:rPr lang="en-US" dirty="0"/>
              <a:t> </a:t>
            </a:r>
            <a:r>
              <a:rPr lang="en-US" dirty="0" err="1"/>
              <a:t>đầu</a:t>
            </a:r>
            <a:r>
              <a:rPr lang="en-US" dirty="0"/>
              <a:t> </a:t>
            </a:r>
            <a:r>
              <a:rPr lang="en-US" dirty="0" err="1"/>
              <a:t>ra</a:t>
            </a:r>
            <a:r>
              <a:rPr lang="en-US" dirty="0"/>
              <a:t> </a:t>
            </a:r>
            <a:r>
              <a:rPr lang="en-US" dirty="0" err="1"/>
              <a:t>là</a:t>
            </a:r>
            <a:r>
              <a:rPr lang="en-US" dirty="0"/>
              <a:t> </a:t>
            </a:r>
            <a:r>
              <a:rPr lang="en-US" dirty="0" err="1"/>
              <a:t>xác</a:t>
            </a:r>
            <a:r>
              <a:rPr lang="en-US" dirty="0"/>
              <a:t> </a:t>
            </a:r>
            <a:r>
              <a:rPr lang="en-US" dirty="0" err="1"/>
              <a:t>suất</a:t>
            </a:r>
            <a:r>
              <a:rPr lang="en-US" dirty="0"/>
              <a:t> </a:t>
            </a:r>
            <a:r>
              <a:rPr lang="en-US" dirty="0" err="1"/>
              <a:t>nằm</a:t>
            </a:r>
            <a:r>
              <a:rPr lang="en-US" dirty="0"/>
              <a:t> </a:t>
            </a:r>
            <a:r>
              <a:rPr lang="en-US" dirty="0" err="1"/>
              <a:t>trong</a:t>
            </a:r>
            <a:r>
              <a:rPr lang="en-US" dirty="0"/>
              <a:t> </a:t>
            </a:r>
            <a:r>
              <a:rPr lang="en-US" dirty="0" err="1"/>
              <a:t>khoảng</a:t>
            </a:r>
            <a:r>
              <a:rPr lang="en-US" dirty="0"/>
              <a:t> 0 → </a:t>
            </a:r>
            <a:r>
              <a:rPr lang="en-US" dirty="0" smtClean="0"/>
              <a:t>1</a:t>
            </a:r>
          </a:p>
          <a:p>
            <a:r>
              <a:rPr lang="en-US" dirty="0" smtClean="0"/>
              <a:t>- </a:t>
            </a:r>
            <a:r>
              <a:rPr lang="en-US" dirty="0" err="1" smtClean="0"/>
              <a:t>Sử</a:t>
            </a:r>
            <a:r>
              <a:rPr lang="en-US" dirty="0" smtClean="0"/>
              <a:t> </a:t>
            </a:r>
            <a:r>
              <a:rPr lang="en-US" dirty="0" err="1"/>
              <a:t>dụng</a:t>
            </a:r>
            <a:r>
              <a:rPr lang="en-US" dirty="0"/>
              <a:t> </a:t>
            </a:r>
            <a:r>
              <a:rPr lang="en-US" dirty="0" err="1"/>
              <a:t>hàm</a:t>
            </a:r>
            <a:r>
              <a:rPr lang="en-US" dirty="0"/>
              <a:t> sigmoid </a:t>
            </a:r>
            <a:r>
              <a:rPr lang="en-US" dirty="0" err="1"/>
              <a:t>để</a:t>
            </a:r>
            <a:r>
              <a:rPr lang="en-US" dirty="0"/>
              <a:t> </a:t>
            </a:r>
            <a:r>
              <a:rPr lang="en-US" dirty="0" err="1"/>
              <a:t>chuyển</a:t>
            </a:r>
            <a:r>
              <a:rPr lang="en-US" dirty="0"/>
              <a:t> </a:t>
            </a:r>
            <a:r>
              <a:rPr lang="en-US" dirty="0" err="1"/>
              <a:t>đổi</a:t>
            </a:r>
            <a:r>
              <a:rPr lang="en-US" dirty="0"/>
              <a:t> </a:t>
            </a:r>
            <a:r>
              <a:rPr lang="en-US" dirty="0" err="1"/>
              <a:t>đầu</a:t>
            </a:r>
            <a:r>
              <a:rPr lang="en-US" dirty="0"/>
              <a:t> </a:t>
            </a:r>
            <a:r>
              <a:rPr lang="en-US" dirty="0" err="1"/>
              <a:t>ra</a:t>
            </a:r>
            <a:r>
              <a:rPr lang="en-US" dirty="0"/>
              <a:t> </a:t>
            </a:r>
            <a:r>
              <a:rPr lang="en-US" dirty="0" err="1"/>
              <a:t>tuyến</a:t>
            </a:r>
            <a:r>
              <a:rPr lang="en-US" dirty="0"/>
              <a:t> </a:t>
            </a:r>
            <a:r>
              <a:rPr lang="en-US" dirty="0" err="1"/>
              <a:t>tính</a:t>
            </a:r>
            <a:r>
              <a:rPr lang="en-US" dirty="0"/>
              <a:t> </a:t>
            </a:r>
            <a:r>
              <a:rPr lang="en-US" dirty="0" err="1"/>
              <a:t>thành</a:t>
            </a:r>
            <a:r>
              <a:rPr lang="en-US" dirty="0"/>
              <a:t> </a:t>
            </a:r>
            <a:r>
              <a:rPr lang="en-US" dirty="0" err="1"/>
              <a:t>xác</a:t>
            </a:r>
            <a:r>
              <a:rPr lang="en-US" dirty="0"/>
              <a:t> </a:t>
            </a:r>
            <a:r>
              <a:rPr lang="en-US" dirty="0" err="1"/>
              <a:t>suất</a:t>
            </a:r>
            <a:r>
              <a:rPr lang="en-US" dirty="0"/>
              <a:t>.</a:t>
            </a:r>
          </a:p>
        </p:txBody>
      </p:sp>
    </p:spTree>
    <p:extLst>
      <p:ext uri="{BB962C8B-B14F-4D97-AF65-F5344CB8AC3E}">
        <p14:creationId xmlns:p14="http://schemas.microsoft.com/office/powerpoint/2010/main" val="292791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8;p35">
            <a:extLst>
              <a:ext uri="{FF2B5EF4-FFF2-40B4-BE49-F238E27FC236}">
                <a16:creationId xmlns:a16="http://schemas.microsoft.com/office/drawing/2014/main" id="{4C8923E2-5F0E-A944-7BD7-5BC8771E4B62}"/>
              </a:ext>
            </a:extLst>
          </p:cNvPr>
          <p:cNvSpPr txBox="1">
            <a:spLocks noGrp="1"/>
          </p:cNvSpPr>
          <p:nvPr>
            <p:ph type="subTitle" idx="1"/>
          </p:nvPr>
        </p:nvSpPr>
        <p:spPr>
          <a:xfrm>
            <a:off x="1117324" y="1425515"/>
            <a:ext cx="5250104" cy="2045199"/>
          </a:xfrm>
          <a:prstGeom prst="rect">
            <a:avLst/>
          </a:prstGeom>
        </p:spPr>
        <p:txBody>
          <a:bodyPr spcFirstLastPara="1" wrap="square" lIns="91425" tIns="91425" rIns="91425" bIns="91425" anchor="t" anchorCtr="0">
            <a:noAutofit/>
          </a:bodyPr>
          <a:lstStyle/>
          <a:p>
            <a:pPr marL="114300" indent="0" algn="just"/>
            <a:r>
              <a:rPr lang="vi-VN" dirty="0">
                <a:latin typeface="-apple-system"/>
              </a:rPr>
              <a:t>Nghiên cứu</a:t>
            </a:r>
            <a:r>
              <a:rPr lang="en-US" dirty="0">
                <a:latin typeface="-apple-system"/>
              </a:rPr>
              <a:t> </a:t>
            </a:r>
            <a:r>
              <a:rPr lang="en-US" dirty="0" err="1">
                <a:latin typeface="-apple-system"/>
              </a:rPr>
              <a:t>này</a:t>
            </a:r>
            <a:r>
              <a:rPr lang="vi-VN" dirty="0">
                <a:latin typeface="-apple-system"/>
              </a:rPr>
              <a:t> kết hợp hai mô hình Random Forest và Logistic Regression nhằm tận dụng ưu điểm của cả hai để nâng cao hiệu quả dự đoán bệnh tim.</a:t>
            </a:r>
          </a:p>
          <a:p>
            <a:pPr marL="400050" indent="-285750" algn="just">
              <a:buFont typeface="Arial" panose="020B0604020202020204" pitchFamily="34" charset="0"/>
              <a:buChar char="•"/>
            </a:pPr>
            <a:r>
              <a:rPr lang="vi-VN" b="1" dirty="0">
                <a:latin typeface="-apple-system"/>
              </a:rPr>
              <a:t>Random Forest</a:t>
            </a:r>
            <a:r>
              <a:rPr lang="vi-VN" dirty="0">
                <a:latin typeface="-apple-system"/>
              </a:rPr>
              <a:t>: Mô hình ensemble mạnh mẽ, xử lý tốt dữ liệu phức tạp, giảm overfitting, và đánh giá được tầm quan trọng của các đặc trưng.</a:t>
            </a:r>
          </a:p>
          <a:p>
            <a:pPr marL="400050" indent="-285750" algn="just">
              <a:buFont typeface="Arial" panose="020B0604020202020204" pitchFamily="34" charset="0"/>
              <a:buChar char="•"/>
            </a:pPr>
            <a:r>
              <a:rPr lang="vi-VN" b="1" dirty="0">
                <a:latin typeface="-apple-system"/>
              </a:rPr>
              <a:t>Logistic Regression</a:t>
            </a:r>
            <a:r>
              <a:rPr lang="vi-VN" dirty="0">
                <a:latin typeface="-apple-system"/>
              </a:rPr>
              <a:t>: Mô hình đơn giản, dễ triển khai, hiệu quả với dữ liệu tuyến tính và cung cấp xác suất dự đoán.</a:t>
            </a:r>
          </a:p>
          <a:p>
            <a:pPr marL="400050" indent="-285750" algn="just">
              <a:buFont typeface="Arial" panose="020B0604020202020204" pitchFamily="34" charset="0"/>
              <a:buChar char="•"/>
            </a:pPr>
            <a:endParaRPr lang="vi-VN" dirty="0">
              <a:latin typeface="-apple-system"/>
            </a:endParaRPr>
          </a:p>
        </p:txBody>
      </p:sp>
      <p:sp>
        <p:nvSpPr>
          <p:cNvPr id="5" name="Google Shape;1729;p35">
            <a:extLst>
              <a:ext uri="{FF2B5EF4-FFF2-40B4-BE49-F238E27FC236}">
                <a16:creationId xmlns:a16="http://schemas.microsoft.com/office/drawing/2014/main" id="{52E2A4E0-7A26-F8A6-0A82-EF15391A4C9D}"/>
              </a:ext>
            </a:extLst>
          </p:cNvPr>
          <p:cNvSpPr txBox="1">
            <a:spLocks noGrp="1"/>
          </p:cNvSpPr>
          <p:nvPr>
            <p:ph type="ctrTitle"/>
          </p:nvPr>
        </p:nvSpPr>
        <p:spPr>
          <a:xfrm>
            <a:off x="1717674" y="680153"/>
            <a:ext cx="4936755" cy="640200"/>
          </a:xfrm>
          <a:prstGeom prst="rect">
            <a:avLst/>
          </a:prstGeom>
        </p:spPr>
        <p:txBody>
          <a:bodyPr spcFirstLastPara="1" wrap="square" lIns="91425" tIns="91425" rIns="91425" bIns="91425" anchor="b" anchorCtr="0">
            <a:noAutofit/>
          </a:bodyPr>
          <a:lstStyle/>
          <a:p>
            <a:pPr algn="l"/>
            <a:r>
              <a:rPr lang="en-US" b="0" i="0" dirty="0" err="1">
                <a:effectLst/>
                <a:latin typeface="Neucha" panose="020B0604020202020204" charset="0"/>
              </a:rPr>
              <a:t>Mô</a:t>
            </a:r>
            <a:r>
              <a:rPr lang="en-US" b="0" i="0" dirty="0">
                <a:effectLst/>
                <a:latin typeface="Neucha" panose="020B0604020202020204" charset="0"/>
              </a:rPr>
              <a:t> </a:t>
            </a:r>
            <a:r>
              <a:rPr lang="en-US" b="0" i="0" dirty="0" err="1">
                <a:effectLst/>
                <a:latin typeface="Neucha" panose="020B0604020202020204" charset="0"/>
              </a:rPr>
              <a:t>hình</a:t>
            </a:r>
            <a:r>
              <a:rPr lang="en-US" b="0" i="0" dirty="0">
                <a:effectLst/>
                <a:latin typeface="Neucha" panose="020B0604020202020204" charset="0"/>
              </a:rPr>
              <a:t> </a:t>
            </a:r>
            <a:r>
              <a:rPr lang="en-US" b="0" i="0" dirty="0" err="1">
                <a:effectLst/>
                <a:latin typeface="Neucha" panose="020B0604020202020204" charset="0"/>
              </a:rPr>
              <a:t>kết</a:t>
            </a:r>
            <a:r>
              <a:rPr lang="en-US" b="0" i="0" dirty="0">
                <a:effectLst/>
                <a:latin typeface="Neucha" panose="020B0604020202020204" charset="0"/>
              </a:rPr>
              <a:t> </a:t>
            </a:r>
            <a:r>
              <a:rPr lang="en-US" b="0" i="0" dirty="0" err="1">
                <a:effectLst/>
                <a:latin typeface="Neucha" panose="020B0604020202020204" charset="0"/>
              </a:rPr>
              <a:t>hợp</a:t>
            </a:r>
            <a:endParaRPr lang="en-US" b="0" i="0" dirty="0">
              <a:effectLst/>
              <a:latin typeface="Neucha" panose="020B0604020202020204" charset="0"/>
            </a:endParaRPr>
          </a:p>
        </p:txBody>
      </p:sp>
      <p:grpSp>
        <p:nvGrpSpPr>
          <p:cNvPr id="6" name="Google Shape;1751;p36">
            <a:extLst>
              <a:ext uri="{FF2B5EF4-FFF2-40B4-BE49-F238E27FC236}">
                <a16:creationId xmlns:a16="http://schemas.microsoft.com/office/drawing/2014/main" id="{AF1995E0-1B27-B2F0-B53D-158A22603FFE}"/>
              </a:ext>
            </a:extLst>
          </p:cNvPr>
          <p:cNvGrpSpPr/>
          <p:nvPr/>
        </p:nvGrpSpPr>
        <p:grpSpPr>
          <a:xfrm>
            <a:off x="963716" y="595670"/>
            <a:ext cx="783918" cy="640201"/>
            <a:chOff x="2768600" y="1372700"/>
            <a:chExt cx="794203" cy="627015"/>
          </a:xfrm>
        </p:grpSpPr>
        <p:sp>
          <p:nvSpPr>
            <p:cNvPr id="7" name="Google Shape;1752;p36">
              <a:extLst>
                <a:ext uri="{FF2B5EF4-FFF2-40B4-BE49-F238E27FC236}">
                  <a16:creationId xmlns:a16="http://schemas.microsoft.com/office/drawing/2014/main" id="{26C0611E-9B42-1DF0-C6EF-5BB69F4BC750}"/>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1753;p36">
              <a:extLst>
                <a:ext uri="{FF2B5EF4-FFF2-40B4-BE49-F238E27FC236}">
                  <a16:creationId xmlns:a16="http://schemas.microsoft.com/office/drawing/2014/main" id="{3B5BE689-E87A-5AAD-21BA-A368DDBEC02A}"/>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756;p36">
            <a:extLst>
              <a:ext uri="{FF2B5EF4-FFF2-40B4-BE49-F238E27FC236}">
                <a16:creationId xmlns:a16="http://schemas.microsoft.com/office/drawing/2014/main" id="{726F87F0-5178-4624-083F-C803D797A6B7}"/>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2.2</a:t>
            </a:r>
          </a:p>
        </p:txBody>
      </p:sp>
      <p:grpSp>
        <p:nvGrpSpPr>
          <p:cNvPr id="10" name="Google Shape;1730;p35">
            <a:extLst>
              <a:ext uri="{FF2B5EF4-FFF2-40B4-BE49-F238E27FC236}">
                <a16:creationId xmlns:a16="http://schemas.microsoft.com/office/drawing/2014/main" id="{C23D7C12-5A83-6078-4441-83CF92AC8B7B}"/>
              </a:ext>
            </a:extLst>
          </p:cNvPr>
          <p:cNvGrpSpPr/>
          <p:nvPr/>
        </p:nvGrpSpPr>
        <p:grpSpPr>
          <a:xfrm rot="512230">
            <a:off x="7406195" y="66412"/>
            <a:ext cx="1685788" cy="826640"/>
            <a:chOff x="5132575" y="2709875"/>
            <a:chExt cx="325950" cy="255550"/>
          </a:xfrm>
        </p:grpSpPr>
        <p:sp>
          <p:nvSpPr>
            <p:cNvPr id="11" name="Google Shape;1731;p35">
              <a:extLst>
                <a:ext uri="{FF2B5EF4-FFF2-40B4-BE49-F238E27FC236}">
                  <a16:creationId xmlns:a16="http://schemas.microsoft.com/office/drawing/2014/main" id="{693CA535-25AB-D66C-DE93-11BCBE37A560}"/>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2;p35">
              <a:extLst>
                <a:ext uri="{FF2B5EF4-FFF2-40B4-BE49-F238E27FC236}">
                  <a16:creationId xmlns:a16="http://schemas.microsoft.com/office/drawing/2014/main" id="{CA5C0214-73C7-9F6E-1C7B-B47BF30D166D}"/>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3;p35">
              <a:extLst>
                <a:ext uri="{FF2B5EF4-FFF2-40B4-BE49-F238E27FC236}">
                  <a16:creationId xmlns:a16="http://schemas.microsoft.com/office/drawing/2014/main" id="{5970F9C6-91EC-A5AF-77C4-8A74405E1D82}"/>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4;p35">
              <a:extLst>
                <a:ext uri="{FF2B5EF4-FFF2-40B4-BE49-F238E27FC236}">
                  <a16:creationId xmlns:a16="http://schemas.microsoft.com/office/drawing/2014/main" id="{8BF3EC73-E82E-8E7D-04FC-838322A36341}"/>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5;p35">
              <a:extLst>
                <a:ext uri="{FF2B5EF4-FFF2-40B4-BE49-F238E27FC236}">
                  <a16:creationId xmlns:a16="http://schemas.microsoft.com/office/drawing/2014/main" id="{FCEB4FEA-E494-3EED-3B42-6BD1239B6DE8}"/>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6;p35">
              <a:extLst>
                <a:ext uri="{FF2B5EF4-FFF2-40B4-BE49-F238E27FC236}">
                  <a16:creationId xmlns:a16="http://schemas.microsoft.com/office/drawing/2014/main" id="{F468CFA3-5D72-8651-1004-1B94C1D2B0CC}"/>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7;p35">
              <a:extLst>
                <a:ext uri="{FF2B5EF4-FFF2-40B4-BE49-F238E27FC236}">
                  <a16:creationId xmlns:a16="http://schemas.microsoft.com/office/drawing/2014/main" id="{B8E9D81F-AE9C-AAF3-A66A-266F3F527951}"/>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8;p35">
              <a:extLst>
                <a:ext uri="{FF2B5EF4-FFF2-40B4-BE49-F238E27FC236}">
                  <a16:creationId xmlns:a16="http://schemas.microsoft.com/office/drawing/2014/main" id="{D7C3D13A-8C9F-8E24-EAEF-76B8D18F1A4C}"/>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9;p35">
              <a:extLst>
                <a:ext uri="{FF2B5EF4-FFF2-40B4-BE49-F238E27FC236}">
                  <a16:creationId xmlns:a16="http://schemas.microsoft.com/office/drawing/2014/main" id="{162BD1C2-5A65-A9EC-DC1F-7FF05EA77066}"/>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0;p35">
              <a:extLst>
                <a:ext uri="{FF2B5EF4-FFF2-40B4-BE49-F238E27FC236}">
                  <a16:creationId xmlns:a16="http://schemas.microsoft.com/office/drawing/2014/main" id="{B50CED6E-9186-0203-0F96-86C327C3845D}"/>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741;p35">
              <a:extLst>
                <a:ext uri="{FF2B5EF4-FFF2-40B4-BE49-F238E27FC236}">
                  <a16:creationId xmlns:a16="http://schemas.microsoft.com/office/drawing/2014/main" id="{68706A66-395E-8AAC-6AB3-5C86C4B97B3F}"/>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2;p35">
              <a:extLst>
                <a:ext uri="{FF2B5EF4-FFF2-40B4-BE49-F238E27FC236}">
                  <a16:creationId xmlns:a16="http://schemas.microsoft.com/office/drawing/2014/main" id="{C386D646-F66F-7185-8FEB-706E977C6656}"/>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3;p35">
              <a:extLst>
                <a:ext uri="{FF2B5EF4-FFF2-40B4-BE49-F238E27FC236}">
                  <a16:creationId xmlns:a16="http://schemas.microsoft.com/office/drawing/2014/main" id="{B0D5DCDF-2E53-D080-9AE9-E46F9DC19D9C}"/>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4;p35">
              <a:extLst>
                <a:ext uri="{FF2B5EF4-FFF2-40B4-BE49-F238E27FC236}">
                  <a16:creationId xmlns:a16="http://schemas.microsoft.com/office/drawing/2014/main" id="{9A6332A0-6846-A324-35BF-9C5FDBA7119E}"/>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5;p35">
              <a:extLst>
                <a:ext uri="{FF2B5EF4-FFF2-40B4-BE49-F238E27FC236}">
                  <a16:creationId xmlns:a16="http://schemas.microsoft.com/office/drawing/2014/main" id="{C98B78F9-D794-C222-0C91-C23221F946CA}"/>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6;p35">
              <a:extLst>
                <a:ext uri="{FF2B5EF4-FFF2-40B4-BE49-F238E27FC236}">
                  <a16:creationId xmlns:a16="http://schemas.microsoft.com/office/drawing/2014/main" id="{0F354F40-4C82-698D-1816-B0DD6CBB5A0C}"/>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732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8;p35">
            <a:extLst>
              <a:ext uri="{FF2B5EF4-FFF2-40B4-BE49-F238E27FC236}">
                <a16:creationId xmlns:a16="http://schemas.microsoft.com/office/drawing/2014/main" id="{4C8923E2-5F0E-A944-7BD7-5BC8771E4B62}"/>
              </a:ext>
            </a:extLst>
          </p:cNvPr>
          <p:cNvSpPr txBox="1">
            <a:spLocks noGrp="1"/>
          </p:cNvSpPr>
          <p:nvPr>
            <p:ph type="subTitle" idx="1"/>
          </p:nvPr>
        </p:nvSpPr>
        <p:spPr>
          <a:xfrm>
            <a:off x="1083951" y="1287068"/>
            <a:ext cx="5250104" cy="1176051"/>
          </a:xfrm>
          <a:prstGeom prst="rect">
            <a:avLst/>
          </a:prstGeom>
        </p:spPr>
        <p:txBody>
          <a:bodyPr spcFirstLastPara="1" wrap="square" lIns="91425" tIns="91425" rIns="91425" bIns="91425" anchor="t" anchorCtr="0">
            <a:noAutofit/>
          </a:bodyPr>
          <a:lstStyle/>
          <a:p>
            <a:pPr marL="114300" indent="0" algn="l"/>
            <a:r>
              <a:rPr lang="vi-VN" b="1" dirty="0" smtClean="0">
                <a:latin typeface="-apple-system"/>
              </a:rPr>
              <a:t>Phương </a:t>
            </a:r>
            <a:r>
              <a:rPr lang="vi-VN" b="1" dirty="0">
                <a:latin typeface="-apple-system"/>
              </a:rPr>
              <a:t>pháp kết hợp</a:t>
            </a:r>
            <a:r>
              <a:rPr lang="vi-VN" dirty="0">
                <a:latin typeface="-apple-system"/>
              </a:rPr>
              <a:t>:</a:t>
            </a:r>
            <a:br>
              <a:rPr lang="vi-VN" dirty="0">
                <a:latin typeface="-apple-system"/>
              </a:rPr>
            </a:br>
            <a:r>
              <a:rPr lang="vi-VN" dirty="0">
                <a:latin typeface="-apple-system"/>
              </a:rPr>
              <a:t>Áp dụng </a:t>
            </a:r>
            <a:r>
              <a:rPr lang="vi-VN" b="1" dirty="0">
                <a:latin typeface="-apple-system"/>
              </a:rPr>
              <a:t>Average Voting</a:t>
            </a:r>
            <a:r>
              <a:rPr lang="vi-VN" dirty="0">
                <a:latin typeface="-apple-system"/>
              </a:rPr>
              <a:t>, giúp tăng độ chính xác, giảm overfitting và cải thiện khả năng tổng quát hóa trên dữ liệu mới.</a:t>
            </a:r>
          </a:p>
          <a:p>
            <a:pPr marL="400050" indent="-285750" algn="just">
              <a:buFont typeface="Arial" panose="020B0604020202020204" pitchFamily="34" charset="0"/>
              <a:buChar char="•"/>
            </a:pPr>
            <a:endParaRPr lang="vi-VN" dirty="0">
              <a:latin typeface="-apple-system"/>
            </a:endParaRPr>
          </a:p>
        </p:txBody>
      </p:sp>
      <p:sp>
        <p:nvSpPr>
          <p:cNvPr id="5" name="Google Shape;1729;p35">
            <a:extLst>
              <a:ext uri="{FF2B5EF4-FFF2-40B4-BE49-F238E27FC236}">
                <a16:creationId xmlns:a16="http://schemas.microsoft.com/office/drawing/2014/main" id="{52E2A4E0-7A26-F8A6-0A82-EF15391A4C9D}"/>
              </a:ext>
            </a:extLst>
          </p:cNvPr>
          <p:cNvSpPr txBox="1">
            <a:spLocks noGrp="1"/>
          </p:cNvSpPr>
          <p:nvPr>
            <p:ph type="ctrTitle"/>
          </p:nvPr>
        </p:nvSpPr>
        <p:spPr>
          <a:xfrm>
            <a:off x="1717674" y="680153"/>
            <a:ext cx="4936755" cy="640200"/>
          </a:xfrm>
          <a:prstGeom prst="rect">
            <a:avLst/>
          </a:prstGeom>
        </p:spPr>
        <p:txBody>
          <a:bodyPr spcFirstLastPara="1" wrap="square" lIns="91425" tIns="91425" rIns="91425" bIns="91425" anchor="b" anchorCtr="0">
            <a:noAutofit/>
          </a:bodyPr>
          <a:lstStyle/>
          <a:p>
            <a:pPr algn="l"/>
            <a:r>
              <a:rPr lang="en-US" b="0" i="0" dirty="0" err="1">
                <a:effectLst/>
                <a:latin typeface="Neucha" panose="020B0604020202020204" charset="0"/>
              </a:rPr>
              <a:t>Mô</a:t>
            </a:r>
            <a:r>
              <a:rPr lang="en-US" b="0" i="0" dirty="0">
                <a:effectLst/>
                <a:latin typeface="Neucha" panose="020B0604020202020204" charset="0"/>
              </a:rPr>
              <a:t> </a:t>
            </a:r>
            <a:r>
              <a:rPr lang="en-US" b="0" i="0" dirty="0" err="1">
                <a:effectLst/>
                <a:latin typeface="Neucha" panose="020B0604020202020204" charset="0"/>
              </a:rPr>
              <a:t>hình</a:t>
            </a:r>
            <a:r>
              <a:rPr lang="en-US" b="0" i="0" dirty="0">
                <a:effectLst/>
                <a:latin typeface="Neucha" panose="020B0604020202020204" charset="0"/>
              </a:rPr>
              <a:t> </a:t>
            </a:r>
            <a:r>
              <a:rPr lang="en-US" b="0" i="0" dirty="0" err="1">
                <a:effectLst/>
                <a:latin typeface="Neucha" panose="020B0604020202020204" charset="0"/>
              </a:rPr>
              <a:t>kết</a:t>
            </a:r>
            <a:r>
              <a:rPr lang="en-US" b="0" i="0" dirty="0">
                <a:effectLst/>
                <a:latin typeface="Neucha" panose="020B0604020202020204" charset="0"/>
              </a:rPr>
              <a:t> </a:t>
            </a:r>
            <a:r>
              <a:rPr lang="en-US" b="0" i="0" dirty="0" err="1">
                <a:effectLst/>
                <a:latin typeface="Neucha" panose="020B0604020202020204" charset="0"/>
              </a:rPr>
              <a:t>hợp</a:t>
            </a:r>
            <a:endParaRPr lang="en-US" b="0" i="0" dirty="0">
              <a:effectLst/>
              <a:latin typeface="Neucha" panose="020B0604020202020204" charset="0"/>
            </a:endParaRPr>
          </a:p>
        </p:txBody>
      </p:sp>
      <p:grpSp>
        <p:nvGrpSpPr>
          <p:cNvPr id="6" name="Google Shape;1751;p36">
            <a:extLst>
              <a:ext uri="{FF2B5EF4-FFF2-40B4-BE49-F238E27FC236}">
                <a16:creationId xmlns:a16="http://schemas.microsoft.com/office/drawing/2014/main" id="{AF1995E0-1B27-B2F0-B53D-158A22603FFE}"/>
              </a:ext>
            </a:extLst>
          </p:cNvPr>
          <p:cNvGrpSpPr/>
          <p:nvPr/>
        </p:nvGrpSpPr>
        <p:grpSpPr>
          <a:xfrm>
            <a:off x="963716" y="595670"/>
            <a:ext cx="783918" cy="640201"/>
            <a:chOff x="2768600" y="1372700"/>
            <a:chExt cx="794203" cy="627015"/>
          </a:xfrm>
        </p:grpSpPr>
        <p:sp>
          <p:nvSpPr>
            <p:cNvPr id="7" name="Google Shape;1752;p36">
              <a:extLst>
                <a:ext uri="{FF2B5EF4-FFF2-40B4-BE49-F238E27FC236}">
                  <a16:creationId xmlns:a16="http://schemas.microsoft.com/office/drawing/2014/main" id="{26C0611E-9B42-1DF0-C6EF-5BB69F4BC750}"/>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1753;p36">
              <a:extLst>
                <a:ext uri="{FF2B5EF4-FFF2-40B4-BE49-F238E27FC236}">
                  <a16:creationId xmlns:a16="http://schemas.microsoft.com/office/drawing/2014/main" id="{3B5BE689-E87A-5AAD-21BA-A368DDBEC02A}"/>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756;p36">
            <a:extLst>
              <a:ext uri="{FF2B5EF4-FFF2-40B4-BE49-F238E27FC236}">
                <a16:creationId xmlns:a16="http://schemas.microsoft.com/office/drawing/2014/main" id="{726F87F0-5178-4624-083F-C803D797A6B7}"/>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2.2</a:t>
            </a:r>
          </a:p>
        </p:txBody>
      </p:sp>
      <p:grpSp>
        <p:nvGrpSpPr>
          <p:cNvPr id="10" name="Google Shape;1730;p35">
            <a:extLst>
              <a:ext uri="{FF2B5EF4-FFF2-40B4-BE49-F238E27FC236}">
                <a16:creationId xmlns:a16="http://schemas.microsoft.com/office/drawing/2014/main" id="{C23D7C12-5A83-6078-4441-83CF92AC8B7B}"/>
              </a:ext>
            </a:extLst>
          </p:cNvPr>
          <p:cNvGrpSpPr/>
          <p:nvPr/>
        </p:nvGrpSpPr>
        <p:grpSpPr>
          <a:xfrm rot="512230">
            <a:off x="7406195" y="66412"/>
            <a:ext cx="1685788" cy="826640"/>
            <a:chOff x="5132575" y="2709875"/>
            <a:chExt cx="325950" cy="255550"/>
          </a:xfrm>
        </p:grpSpPr>
        <p:sp>
          <p:nvSpPr>
            <p:cNvPr id="11" name="Google Shape;1731;p35">
              <a:extLst>
                <a:ext uri="{FF2B5EF4-FFF2-40B4-BE49-F238E27FC236}">
                  <a16:creationId xmlns:a16="http://schemas.microsoft.com/office/drawing/2014/main" id="{693CA535-25AB-D66C-DE93-11BCBE37A560}"/>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2;p35">
              <a:extLst>
                <a:ext uri="{FF2B5EF4-FFF2-40B4-BE49-F238E27FC236}">
                  <a16:creationId xmlns:a16="http://schemas.microsoft.com/office/drawing/2014/main" id="{CA5C0214-73C7-9F6E-1C7B-B47BF30D166D}"/>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3;p35">
              <a:extLst>
                <a:ext uri="{FF2B5EF4-FFF2-40B4-BE49-F238E27FC236}">
                  <a16:creationId xmlns:a16="http://schemas.microsoft.com/office/drawing/2014/main" id="{5970F9C6-91EC-A5AF-77C4-8A74405E1D82}"/>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4;p35">
              <a:extLst>
                <a:ext uri="{FF2B5EF4-FFF2-40B4-BE49-F238E27FC236}">
                  <a16:creationId xmlns:a16="http://schemas.microsoft.com/office/drawing/2014/main" id="{8BF3EC73-E82E-8E7D-04FC-838322A36341}"/>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5;p35">
              <a:extLst>
                <a:ext uri="{FF2B5EF4-FFF2-40B4-BE49-F238E27FC236}">
                  <a16:creationId xmlns:a16="http://schemas.microsoft.com/office/drawing/2014/main" id="{FCEB4FEA-E494-3EED-3B42-6BD1239B6DE8}"/>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6;p35">
              <a:extLst>
                <a:ext uri="{FF2B5EF4-FFF2-40B4-BE49-F238E27FC236}">
                  <a16:creationId xmlns:a16="http://schemas.microsoft.com/office/drawing/2014/main" id="{F468CFA3-5D72-8651-1004-1B94C1D2B0CC}"/>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7;p35">
              <a:extLst>
                <a:ext uri="{FF2B5EF4-FFF2-40B4-BE49-F238E27FC236}">
                  <a16:creationId xmlns:a16="http://schemas.microsoft.com/office/drawing/2014/main" id="{B8E9D81F-AE9C-AAF3-A66A-266F3F527951}"/>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8;p35">
              <a:extLst>
                <a:ext uri="{FF2B5EF4-FFF2-40B4-BE49-F238E27FC236}">
                  <a16:creationId xmlns:a16="http://schemas.microsoft.com/office/drawing/2014/main" id="{D7C3D13A-8C9F-8E24-EAEF-76B8D18F1A4C}"/>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9;p35">
              <a:extLst>
                <a:ext uri="{FF2B5EF4-FFF2-40B4-BE49-F238E27FC236}">
                  <a16:creationId xmlns:a16="http://schemas.microsoft.com/office/drawing/2014/main" id="{162BD1C2-5A65-A9EC-DC1F-7FF05EA77066}"/>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0;p35">
              <a:extLst>
                <a:ext uri="{FF2B5EF4-FFF2-40B4-BE49-F238E27FC236}">
                  <a16:creationId xmlns:a16="http://schemas.microsoft.com/office/drawing/2014/main" id="{B50CED6E-9186-0203-0F96-86C327C3845D}"/>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741;p35">
              <a:extLst>
                <a:ext uri="{FF2B5EF4-FFF2-40B4-BE49-F238E27FC236}">
                  <a16:creationId xmlns:a16="http://schemas.microsoft.com/office/drawing/2014/main" id="{68706A66-395E-8AAC-6AB3-5C86C4B97B3F}"/>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2;p35">
              <a:extLst>
                <a:ext uri="{FF2B5EF4-FFF2-40B4-BE49-F238E27FC236}">
                  <a16:creationId xmlns:a16="http://schemas.microsoft.com/office/drawing/2014/main" id="{C386D646-F66F-7185-8FEB-706E977C6656}"/>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3;p35">
              <a:extLst>
                <a:ext uri="{FF2B5EF4-FFF2-40B4-BE49-F238E27FC236}">
                  <a16:creationId xmlns:a16="http://schemas.microsoft.com/office/drawing/2014/main" id="{B0D5DCDF-2E53-D080-9AE9-E46F9DC19D9C}"/>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4;p35">
              <a:extLst>
                <a:ext uri="{FF2B5EF4-FFF2-40B4-BE49-F238E27FC236}">
                  <a16:creationId xmlns:a16="http://schemas.microsoft.com/office/drawing/2014/main" id="{9A6332A0-6846-A324-35BF-9C5FDBA7119E}"/>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5;p35">
              <a:extLst>
                <a:ext uri="{FF2B5EF4-FFF2-40B4-BE49-F238E27FC236}">
                  <a16:creationId xmlns:a16="http://schemas.microsoft.com/office/drawing/2014/main" id="{C98B78F9-D794-C222-0C91-C23221F946CA}"/>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6;p35">
              <a:extLst>
                <a:ext uri="{FF2B5EF4-FFF2-40B4-BE49-F238E27FC236}">
                  <a16:creationId xmlns:a16="http://schemas.microsoft.com/office/drawing/2014/main" id="{0F354F40-4C82-698D-1816-B0DD6CBB5A0C}"/>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The first variant of the ensemble model (average voting of four wea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191" y="2463119"/>
            <a:ext cx="5172051" cy="218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33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751;p36">
            <a:extLst>
              <a:ext uri="{FF2B5EF4-FFF2-40B4-BE49-F238E27FC236}">
                <a16:creationId xmlns:a16="http://schemas.microsoft.com/office/drawing/2014/main" id="{58B5ED4B-FE8D-5583-4528-7E9EBC45FD05}"/>
              </a:ext>
            </a:extLst>
          </p:cNvPr>
          <p:cNvGrpSpPr/>
          <p:nvPr/>
        </p:nvGrpSpPr>
        <p:grpSpPr>
          <a:xfrm>
            <a:off x="4095158" y="1452683"/>
            <a:ext cx="953679" cy="953690"/>
            <a:chOff x="2768600" y="1372700"/>
            <a:chExt cx="794203" cy="627015"/>
          </a:xfrm>
        </p:grpSpPr>
        <p:sp>
          <p:nvSpPr>
            <p:cNvPr id="6" name="Google Shape;1752;p36">
              <a:extLst>
                <a:ext uri="{FF2B5EF4-FFF2-40B4-BE49-F238E27FC236}">
                  <a16:creationId xmlns:a16="http://schemas.microsoft.com/office/drawing/2014/main" id="{3992174E-E5BC-E7D9-9D0A-C8A6A35393F5}"/>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1753;p36">
              <a:extLst>
                <a:ext uri="{FF2B5EF4-FFF2-40B4-BE49-F238E27FC236}">
                  <a16:creationId xmlns:a16="http://schemas.microsoft.com/office/drawing/2014/main" id="{83E6CC9D-576B-1D58-9D51-61CAFB587237}"/>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755;p36">
            <a:extLst>
              <a:ext uri="{FF2B5EF4-FFF2-40B4-BE49-F238E27FC236}">
                <a16:creationId xmlns:a16="http://schemas.microsoft.com/office/drawing/2014/main" id="{AE5E5474-73AF-3414-AEBB-2E09C0286726}"/>
              </a:ext>
            </a:extLst>
          </p:cNvPr>
          <p:cNvSpPr txBox="1">
            <a:spLocks noGrp="1"/>
          </p:cNvSpPr>
          <p:nvPr>
            <p:ph type="ctrTitle"/>
          </p:nvPr>
        </p:nvSpPr>
        <p:spPr>
          <a:xfrm>
            <a:off x="2011418" y="2495952"/>
            <a:ext cx="5121153"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Phương </a:t>
            </a:r>
            <a:r>
              <a:rPr lang="en-US" dirty="0" err="1"/>
              <a:t>pháp</a:t>
            </a:r>
            <a:r>
              <a:rPr lang="en-US" dirty="0"/>
              <a:t> </a:t>
            </a:r>
            <a:r>
              <a:rPr lang="en-US" dirty="0" err="1"/>
              <a:t>nghiên</a:t>
            </a:r>
            <a:r>
              <a:rPr lang="en-US" dirty="0"/>
              <a:t> </a:t>
            </a:r>
            <a:r>
              <a:rPr lang="en-US" dirty="0" err="1"/>
              <a:t>cứu</a:t>
            </a:r>
            <a:endParaRPr lang="vi-VN" dirty="0"/>
          </a:p>
        </p:txBody>
      </p:sp>
      <p:sp>
        <p:nvSpPr>
          <p:cNvPr id="9" name="Google Shape;1756;p36">
            <a:extLst>
              <a:ext uri="{FF2B5EF4-FFF2-40B4-BE49-F238E27FC236}">
                <a16:creationId xmlns:a16="http://schemas.microsoft.com/office/drawing/2014/main" id="{99B1E561-D0F5-BF4F-66E3-882805C4CE90}"/>
              </a:ext>
            </a:extLst>
          </p:cNvPr>
          <p:cNvSpPr txBox="1">
            <a:spLocks noGrp="1"/>
          </p:cNvSpPr>
          <p:nvPr>
            <p:ph type="title" idx="2"/>
          </p:nvPr>
        </p:nvSpPr>
        <p:spPr>
          <a:xfrm>
            <a:off x="3962995" y="1618421"/>
            <a:ext cx="1218000" cy="7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72961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oogle Shape;1728;p35">
            <a:extLst>
              <a:ext uri="{FF2B5EF4-FFF2-40B4-BE49-F238E27FC236}">
                <a16:creationId xmlns:a16="http://schemas.microsoft.com/office/drawing/2014/main" id="{08286F0B-2D02-7DFD-F3B1-96D45BD7B4C5}"/>
              </a:ext>
            </a:extLst>
          </p:cNvPr>
          <p:cNvSpPr txBox="1">
            <a:spLocks noGrp="1"/>
          </p:cNvSpPr>
          <p:nvPr>
            <p:ph type="subTitle" idx="1"/>
          </p:nvPr>
        </p:nvSpPr>
        <p:spPr>
          <a:xfrm>
            <a:off x="1105589" y="736225"/>
            <a:ext cx="5250104" cy="2045199"/>
          </a:xfrm>
          <a:prstGeom prst="rect">
            <a:avLst/>
          </a:prstGeom>
        </p:spPr>
        <p:txBody>
          <a:bodyPr spcFirstLastPara="1" wrap="square" lIns="91425" tIns="91425" rIns="91425" bIns="91425" anchor="t" anchorCtr="0">
            <a:noAutofit/>
          </a:bodyPr>
          <a:lstStyle/>
          <a:p>
            <a:pPr marL="400050" indent="-285750" algn="just">
              <a:buFont typeface="Arial" panose="020B0604020202020204" pitchFamily="34" charset="0"/>
              <a:buChar char="•"/>
            </a:pPr>
            <a:r>
              <a:rPr lang="vi-VN" dirty="0">
                <a:latin typeface="-apple-system"/>
              </a:rPr>
              <a:t>Phương pháp </a:t>
            </a:r>
            <a:r>
              <a:rPr lang="vi-VN" b="1" dirty="0">
                <a:latin typeface="-apple-system"/>
              </a:rPr>
              <a:t>định lượng</a:t>
            </a:r>
            <a:r>
              <a:rPr lang="vi-VN" dirty="0">
                <a:latin typeface="-apple-system"/>
              </a:rPr>
              <a:t>: sử dụng dữ liệu số để huấn luyện và đánh giá mô hình.</a:t>
            </a:r>
          </a:p>
          <a:p>
            <a:pPr marL="400050" indent="-285750" algn="just">
              <a:buFont typeface="Arial" panose="020B0604020202020204" pitchFamily="34" charset="0"/>
              <a:buChar char="•"/>
            </a:pPr>
            <a:r>
              <a:rPr lang="vi-VN" dirty="0">
                <a:latin typeface="-apple-system"/>
              </a:rPr>
              <a:t>Tập trung vào </a:t>
            </a:r>
            <a:r>
              <a:rPr lang="vi-VN" b="1" dirty="0">
                <a:latin typeface="-apple-system"/>
              </a:rPr>
              <a:t>phân loại</a:t>
            </a:r>
            <a:r>
              <a:rPr lang="vi-VN" dirty="0">
                <a:latin typeface="-apple-system"/>
              </a:rPr>
              <a:t> bệnh tim bằng các thuật toán học máy.</a:t>
            </a:r>
          </a:p>
          <a:p>
            <a:pPr marL="400050" indent="-285750" algn="just">
              <a:buFont typeface="Arial" panose="020B0604020202020204" pitchFamily="34" charset="0"/>
              <a:buChar char="•"/>
            </a:pPr>
            <a:r>
              <a:rPr lang="vi-VN" dirty="0">
                <a:latin typeface="-apple-system"/>
              </a:rPr>
              <a:t>Kết hợp mô hình (SVM, Logistic Regression...) theo </a:t>
            </a:r>
            <a:r>
              <a:rPr lang="vi-VN" b="1" dirty="0">
                <a:latin typeface="-apple-system"/>
              </a:rPr>
              <a:t>Ensemble Learning</a:t>
            </a:r>
            <a:r>
              <a:rPr lang="vi-VN" dirty="0">
                <a:latin typeface="-apple-system"/>
              </a:rPr>
              <a:t> để tăng độ chính xác.</a:t>
            </a:r>
          </a:p>
        </p:txBody>
      </p:sp>
      <p:sp>
        <p:nvSpPr>
          <p:cNvPr id="28" name="Google Shape;1729;p35">
            <a:extLst>
              <a:ext uri="{FF2B5EF4-FFF2-40B4-BE49-F238E27FC236}">
                <a16:creationId xmlns:a16="http://schemas.microsoft.com/office/drawing/2014/main" id="{03C77F48-3292-F2B4-B776-0B5385E53D28}"/>
              </a:ext>
            </a:extLst>
          </p:cNvPr>
          <p:cNvSpPr txBox="1">
            <a:spLocks noGrp="1"/>
          </p:cNvSpPr>
          <p:nvPr>
            <p:ph type="ctrTitle"/>
          </p:nvPr>
        </p:nvSpPr>
        <p:spPr>
          <a:xfrm>
            <a:off x="1687248" y="160468"/>
            <a:ext cx="4936755" cy="640200"/>
          </a:xfrm>
          <a:prstGeom prst="rect">
            <a:avLst/>
          </a:prstGeom>
        </p:spPr>
        <p:txBody>
          <a:bodyPr spcFirstLastPara="1" wrap="square" lIns="91425" tIns="91425" rIns="91425" bIns="91425" anchor="b" anchorCtr="0">
            <a:noAutofit/>
          </a:bodyPr>
          <a:lstStyle/>
          <a:p>
            <a:pPr algn="l"/>
            <a:r>
              <a:rPr lang="en-US" b="0" i="0" dirty="0" err="1">
                <a:effectLst/>
                <a:latin typeface="Neucha" panose="020B0604020202020204" charset="0"/>
              </a:rPr>
              <a:t>Thiết</a:t>
            </a:r>
            <a:r>
              <a:rPr lang="en-US" b="0" i="0" dirty="0">
                <a:effectLst/>
                <a:latin typeface="Neucha" panose="020B0604020202020204" charset="0"/>
              </a:rPr>
              <a:t> </a:t>
            </a:r>
            <a:r>
              <a:rPr lang="en-US" b="0" i="0" dirty="0" err="1">
                <a:effectLst/>
                <a:latin typeface="Neucha" panose="020B0604020202020204" charset="0"/>
              </a:rPr>
              <a:t>kế</a:t>
            </a:r>
            <a:r>
              <a:rPr lang="en-US" b="0" i="0" dirty="0">
                <a:effectLst/>
                <a:latin typeface="Neucha" panose="020B0604020202020204" charset="0"/>
              </a:rPr>
              <a:t> </a:t>
            </a:r>
            <a:r>
              <a:rPr lang="en-US" b="0" i="0" dirty="0" err="1">
                <a:effectLst/>
                <a:latin typeface="Neucha" panose="020B0604020202020204" charset="0"/>
              </a:rPr>
              <a:t>nghiên</a:t>
            </a:r>
            <a:r>
              <a:rPr lang="en-US" b="0" i="0" dirty="0">
                <a:effectLst/>
                <a:latin typeface="Neucha" panose="020B0604020202020204" charset="0"/>
              </a:rPr>
              <a:t> </a:t>
            </a:r>
            <a:r>
              <a:rPr lang="en-US" b="0" i="0" dirty="0" err="1">
                <a:effectLst/>
                <a:latin typeface="Neucha" panose="020B0604020202020204" charset="0"/>
              </a:rPr>
              <a:t>cứu</a:t>
            </a:r>
            <a:endParaRPr lang="en-US" b="0" i="0" dirty="0">
              <a:effectLst/>
              <a:latin typeface="Neucha" panose="020B0604020202020204" charset="0"/>
            </a:endParaRPr>
          </a:p>
        </p:txBody>
      </p:sp>
      <p:grpSp>
        <p:nvGrpSpPr>
          <p:cNvPr id="29" name="Google Shape;1751;p36">
            <a:extLst>
              <a:ext uri="{FF2B5EF4-FFF2-40B4-BE49-F238E27FC236}">
                <a16:creationId xmlns:a16="http://schemas.microsoft.com/office/drawing/2014/main" id="{27C08151-B09B-2EB9-5311-56950F5598AC}"/>
              </a:ext>
            </a:extLst>
          </p:cNvPr>
          <p:cNvGrpSpPr/>
          <p:nvPr/>
        </p:nvGrpSpPr>
        <p:grpSpPr>
          <a:xfrm>
            <a:off x="933290" y="75985"/>
            <a:ext cx="783918" cy="640201"/>
            <a:chOff x="2768600" y="1372700"/>
            <a:chExt cx="794203" cy="627015"/>
          </a:xfrm>
        </p:grpSpPr>
        <p:sp>
          <p:nvSpPr>
            <p:cNvPr id="30" name="Google Shape;1752;p36">
              <a:extLst>
                <a:ext uri="{FF2B5EF4-FFF2-40B4-BE49-F238E27FC236}">
                  <a16:creationId xmlns:a16="http://schemas.microsoft.com/office/drawing/2014/main" id="{710B3051-F810-8749-CCA6-220B69FBA1BA}"/>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1753;p36">
              <a:extLst>
                <a:ext uri="{FF2B5EF4-FFF2-40B4-BE49-F238E27FC236}">
                  <a16:creationId xmlns:a16="http://schemas.microsoft.com/office/drawing/2014/main" id="{B42F91EE-A52C-3CA6-19D1-3428D617F664}"/>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756;p36">
            <a:extLst>
              <a:ext uri="{FF2B5EF4-FFF2-40B4-BE49-F238E27FC236}">
                <a16:creationId xmlns:a16="http://schemas.microsoft.com/office/drawing/2014/main" id="{EB960794-F212-E526-8D71-5EA35309E64E}"/>
              </a:ext>
            </a:extLst>
          </p:cNvPr>
          <p:cNvSpPr txBox="1">
            <a:spLocks/>
          </p:cNvSpPr>
          <p:nvPr/>
        </p:nvSpPr>
        <p:spPr>
          <a:xfrm>
            <a:off x="716247" y="74648"/>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3.1</a:t>
            </a:r>
          </a:p>
        </p:txBody>
      </p:sp>
      <p:grpSp>
        <p:nvGrpSpPr>
          <p:cNvPr id="33" name="Google Shape;1730;p35">
            <a:extLst>
              <a:ext uri="{FF2B5EF4-FFF2-40B4-BE49-F238E27FC236}">
                <a16:creationId xmlns:a16="http://schemas.microsoft.com/office/drawing/2014/main" id="{6AEB6298-F00E-FEA3-5921-EC097A68C7E5}"/>
              </a:ext>
            </a:extLst>
          </p:cNvPr>
          <p:cNvGrpSpPr/>
          <p:nvPr/>
        </p:nvGrpSpPr>
        <p:grpSpPr>
          <a:xfrm rot="512230">
            <a:off x="7406195" y="66412"/>
            <a:ext cx="1685788" cy="826640"/>
            <a:chOff x="5132575" y="2709875"/>
            <a:chExt cx="325950" cy="255550"/>
          </a:xfrm>
        </p:grpSpPr>
        <p:sp>
          <p:nvSpPr>
            <p:cNvPr id="34" name="Google Shape;1731;p35">
              <a:extLst>
                <a:ext uri="{FF2B5EF4-FFF2-40B4-BE49-F238E27FC236}">
                  <a16:creationId xmlns:a16="http://schemas.microsoft.com/office/drawing/2014/main" id="{74626B22-F28D-90DC-33EA-89625B89DFB0}"/>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32;p35">
              <a:extLst>
                <a:ext uri="{FF2B5EF4-FFF2-40B4-BE49-F238E27FC236}">
                  <a16:creationId xmlns:a16="http://schemas.microsoft.com/office/drawing/2014/main" id="{F51332F4-7948-0677-A6D2-24042DD843AF}"/>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33;p35">
              <a:extLst>
                <a:ext uri="{FF2B5EF4-FFF2-40B4-BE49-F238E27FC236}">
                  <a16:creationId xmlns:a16="http://schemas.microsoft.com/office/drawing/2014/main" id="{4FCEC70E-5F63-6061-EE07-93F4171153DD}"/>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34;p35">
              <a:extLst>
                <a:ext uri="{FF2B5EF4-FFF2-40B4-BE49-F238E27FC236}">
                  <a16:creationId xmlns:a16="http://schemas.microsoft.com/office/drawing/2014/main" id="{35DFE1A6-FA46-D06A-791A-313264B35AA6}"/>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5;p35">
              <a:extLst>
                <a:ext uri="{FF2B5EF4-FFF2-40B4-BE49-F238E27FC236}">
                  <a16:creationId xmlns:a16="http://schemas.microsoft.com/office/drawing/2014/main" id="{3B7EEF1B-8CE8-3434-748A-DA9AF7F485C6}"/>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6;p35">
              <a:extLst>
                <a:ext uri="{FF2B5EF4-FFF2-40B4-BE49-F238E27FC236}">
                  <a16:creationId xmlns:a16="http://schemas.microsoft.com/office/drawing/2014/main" id="{E6F495EC-C7CF-7A51-3596-F7AF78D457AE}"/>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7;p35">
              <a:extLst>
                <a:ext uri="{FF2B5EF4-FFF2-40B4-BE49-F238E27FC236}">
                  <a16:creationId xmlns:a16="http://schemas.microsoft.com/office/drawing/2014/main" id="{76195A10-C30D-CD28-266A-93606988834E}"/>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38;p35">
              <a:extLst>
                <a:ext uri="{FF2B5EF4-FFF2-40B4-BE49-F238E27FC236}">
                  <a16:creationId xmlns:a16="http://schemas.microsoft.com/office/drawing/2014/main" id="{26B0B0C2-D443-316D-0B53-7C740AC14FB8}"/>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9;p35">
              <a:extLst>
                <a:ext uri="{FF2B5EF4-FFF2-40B4-BE49-F238E27FC236}">
                  <a16:creationId xmlns:a16="http://schemas.microsoft.com/office/drawing/2014/main" id="{A78C980B-FAEC-9620-3617-7307D4C5CEED}"/>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0;p35">
              <a:extLst>
                <a:ext uri="{FF2B5EF4-FFF2-40B4-BE49-F238E27FC236}">
                  <a16:creationId xmlns:a16="http://schemas.microsoft.com/office/drawing/2014/main" id="{B9C944DE-82A6-A2C0-0616-75066CD13702}"/>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741;p35">
              <a:extLst>
                <a:ext uri="{FF2B5EF4-FFF2-40B4-BE49-F238E27FC236}">
                  <a16:creationId xmlns:a16="http://schemas.microsoft.com/office/drawing/2014/main" id="{21C15E77-A792-9FE3-C4F4-BF4BDF937616}"/>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2;p35">
              <a:extLst>
                <a:ext uri="{FF2B5EF4-FFF2-40B4-BE49-F238E27FC236}">
                  <a16:creationId xmlns:a16="http://schemas.microsoft.com/office/drawing/2014/main" id="{E653BEC0-DD48-9D7C-3480-8625AA6BA90B}"/>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43;p35">
              <a:extLst>
                <a:ext uri="{FF2B5EF4-FFF2-40B4-BE49-F238E27FC236}">
                  <a16:creationId xmlns:a16="http://schemas.microsoft.com/office/drawing/2014/main" id="{77EEF579-EE4B-3B09-D4E7-39BA0C882EED}"/>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4;p35">
              <a:extLst>
                <a:ext uri="{FF2B5EF4-FFF2-40B4-BE49-F238E27FC236}">
                  <a16:creationId xmlns:a16="http://schemas.microsoft.com/office/drawing/2014/main" id="{81E3C355-3D95-D5A6-F09A-6835C7048EB8}"/>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5;p35">
              <a:extLst>
                <a:ext uri="{FF2B5EF4-FFF2-40B4-BE49-F238E27FC236}">
                  <a16:creationId xmlns:a16="http://schemas.microsoft.com/office/drawing/2014/main" id="{43B82F6D-B60B-5D6C-19E9-42D28888B866}"/>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6;p35">
              <a:extLst>
                <a:ext uri="{FF2B5EF4-FFF2-40B4-BE49-F238E27FC236}">
                  <a16:creationId xmlns:a16="http://schemas.microsoft.com/office/drawing/2014/main" id="{DC2D1BAD-30EC-83B7-CD77-88039BD9516B}"/>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728;p35">
            <a:extLst>
              <a:ext uri="{FF2B5EF4-FFF2-40B4-BE49-F238E27FC236}">
                <a16:creationId xmlns:a16="http://schemas.microsoft.com/office/drawing/2014/main" id="{B9B5CCF9-0132-8A1F-5789-B350C016C65B}"/>
              </a:ext>
            </a:extLst>
          </p:cNvPr>
          <p:cNvSpPr txBox="1">
            <a:spLocks/>
          </p:cNvSpPr>
          <p:nvPr/>
        </p:nvSpPr>
        <p:spPr>
          <a:xfrm>
            <a:off x="1105589" y="2993594"/>
            <a:ext cx="5250104" cy="2045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Roboto Condensed"/>
              <a:buNone/>
              <a:defRPr sz="1600" b="0" i="0" u="none" strike="noStrike" cap="none">
                <a:solidFill>
                  <a:schemeClr val="dk1"/>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chemeClr val="dk1"/>
              </a:buClr>
              <a:buSzPts val="1700"/>
              <a:buFont typeface="Roboto Condensed"/>
              <a:buNone/>
              <a:defRPr sz="1700" b="0" i="0" u="none" strike="noStrike" cap="none">
                <a:solidFill>
                  <a:schemeClr val="dk1"/>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chemeClr val="dk1"/>
              </a:buClr>
              <a:buSzPts val="1700"/>
              <a:buFont typeface="Roboto Condensed"/>
              <a:buNone/>
              <a:defRPr sz="1700" b="0" i="0" u="none" strike="noStrike" cap="none">
                <a:solidFill>
                  <a:schemeClr val="dk1"/>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chemeClr val="dk1"/>
              </a:buClr>
              <a:buSzPts val="1700"/>
              <a:buFont typeface="Roboto Condensed"/>
              <a:buNone/>
              <a:defRPr sz="1700" b="0" i="0" u="none" strike="noStrike" cap="none">
                <a:solidFill>
                  <a:schemeClr val="dk1"/>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chemeClr val="dk1"/>
              </a:buClr>
              <a:buSzPts val="1700"/>
              <a:buFont typeface="Roboto Condensed"/>
              <a:buNone/>
              <a:defRPr sz="1700" b="0" i="0" u="none" strike="noStrike" cap="none">
                <a:solidFill>
                  <a:schemeClr val="dk1"/>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chemeClr val="dk1"/>
              </a:buClr>
              <a:buSzPts val="1700"/>
              <a:buFont typeface="Roboto Condensed"/>
              <a:buNone/>
              <a:defRPr sz="1700" b="0" i="0" u="none" strike="noStrike" cap="none">
                <a:solidFill>
                  <a:schemeClr val="dk1"/>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chemeClr val="dk1"/>
              </a:buClr>
              <a:buSzPts val="1700"/>
              <a:buFont typeface="Roboto Condensed"/>
              <a:buNone/>
              <a:defRPr sz="1700" b="0" i="0" u="none" strike="noStrike" cap="none">
                <a:solidFill>
                  <a:schemeClr val="dk1"/>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chemeClr val="dk1"/>
              </a:buClr>
              <a:buSzPts val="1700"/>
              <a:buFont typeface="Roboto Condensed"/>
              <a:buNone/>
              <a:defRPr sz="1700" b="0" i="0" u="none" strike="noStrike" cap="none">
                <a:solidFill>
                  <a:schemeClr val="dk1"/>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chemeClr val="dk1"/>
              </a:buClr>
              <a:buSzPts val="1700"/>
              <a:buFont typeface="Roboto Condensed"/>
              <a:buNone/>
              <a:defRPr sz="1700" b="0" i="0" u="none" strike="noStrike" cap="none">
                <a:solidFill>
                  <a:schemeClr val="dk1"/>
                </a:solidFill>
                <a:latin typeface="Roboto Condensed"/>
                <a:ea typeface="Roboto Condensed"/>
                <a:cs typeface="Roboto Condensed"/>
                <a:sym typeface="Roboto Condensed"/>
              </a:defRPr>
            </a:lvl9pPr>
          </a:lstStyle>
          <a:p>
            <a:pPr marL="400050" indent="-285750" algn="just">
              <a:buFont typeface="Arial" panose="020B0604020202020204" pitchFamily="34" charset="0"/>
              <a:buChar char="•"/>
            </a:pPr>
            <a:r>
              <a:rPr lang="vi-VN" dirty="0">
                <a:latin typeface="-apple-system"/>
              </a:rPr>
              <a:t>Đối tượng: Bệnh nhân có nguy cơ tim mạch (tuổi, giới tính, huyết áp, cholesterol…).</a:t>
            </a:r>
          </a:p>
          <a:p>
            <a:pPr marL="400050" indent="-285750" algn="just">
              <a:buFont typeface="Arial" panose="020B0604020202020204" pitchFamily="34" charset="0"/>
              <a:buChar char="•"/>
            </a:pPr>
            <a:endParaRPr lang="vi-VN" dirty="0">
              <a:latin typeface="-apple-system"/>
            </a:endParaRPr>
          </a:p>
          <a:p>
            <a:pPr marL="400050" indent="-285750" algn="just">
              <a:buFont typeface="Arial" panose="020B0604020202020204" pitchFamily="34" charset="0"/>
              <a:buChar char="•"/>
            </a:pPr>
            <a:r>
              <a:rPr lang="vi-VN" dirty="0">
                <a:latin typeface="-apple-system"/>
              </a:rPr>
              <a:t>Mẫu nghiên cứu: Dữ liệu từ tập Cleveland (UCI).</a:t>
            </a:r>
          </a:p>
          <a:p>
            <a:pPr marL="400050" indent="-285750" algn="just">
              <a:buFont typeface="Arial" panose="020B0604020202020204" pitchFamily="34" charset="0"/>
              <a:buChar char="•"/>
            </a:pPr>
            <a:endParaRPr lang="vi-VN" dirty="0">
              <a:latin typeface="-apple-system"/>
            </a:endParaRPr>
          </a:p>
          <a:p>
            <a:pPr marL="400050" indent="-285750" algn="just">
              <a:buFont typeface="Arial" panose="020B0604020202020204" pitchFamily="34" charset="0"/>
              <a:buChar char="•"/>
            </a:pPr>
            <a:r>
              <a:rPr lang="vi-VN" dirty="0">
                <a:latin typeface="-apple-system"/>
              </a:rPr>
              <a:t>Chọn lọc bệnh nhân có yếu tố nguy cơ rõ ràng, đảm bảo tính đại diện và thực tế.</a:t>
            </a:r>
          </a:p>
        </p:txBody>
      </p:sp>
      <p:sp>
        <p:nvSpPr>
          <p:cNvPr id="51" name="Google Shape;1729;p35">
            <a:extLst>
              <a:ext uri="{FF2B5EF4-FFF2-40B4-BE49-F238E27FC236}">
                <a16:creationId xmlns:a16="http://schemas.microsoft.com/office/drawing/2014/main" id="{1C5B6EDF-F6D5-3E9C-F0D0-28E34F2A4FE3}"/>
              </a:ext>
            </a:extLst>
          </p:cNvPr>
          <p:cNvSpPr txBox="1">
            <a:spLocks/>
          </p:cNvSpPr>
          <p:nvPr/>
        </p:nvSpPr>
        <p:spPr>
          <a:xfrm>
            <a:off x="1687248" y="2461324"/>
            <a:ext cx="6023903"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Neucha"/>
              <a:buNone/>
              <a:defRPr sz="4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2pPr>
            <a:lvl3pPr marR="0" lvl="2"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3pPr>
            <a:lvl4pPr marR="0" lvl="3"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4pPr>
            <a:lvl5pPr marR="0" lvl="4"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5pPr>
            <a:lvl6pPr marR="0" lvl="5"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6pPr>
            <a:lvl7pPr marR="0" lvl="6"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7pPr>
            <a:lvl8pPr marR="0" lvl="7"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8pPr>
            <a:lvl9pPr marR="0" lvl="8"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9pPr>
          </a:lstStyle>
          <a:p>
            <a:pPr algn="l"/>
            <a:r>
              <a:rPr lang="en-US" b="0" dirty="0" err="1">
                <a:latin typeface="Neucha" panose="020B0604020202020204" charset="0"/>
              </a:rPr>
              <a:t>Đối</a:t>
            </a:r>
            <a:r>
              <a:rPr lang="en-US" b="0" dirty="0">
                <a:latin typeface="Neucha" panose="020B0604020202020204" charset="0"/>
              </a:rPr>
              <a:t> </a:t>
            </a:r>
            <a:r>
              <a:rPr lang="en-US" b="0" dirty="0" err="1">
                <a:latin typeface="Neucha" panose="020B0604020202020204" charset="0"/>
              </a:rPr>
              <a:t>tượng</a:t>
            </a:r>
            <a:r>
              <a:rPr lang="en-US" b="0" dirty="0">
                <a:latin typeface="Neucha" panose="020B0604020202020204" charset="0"/>
              </a:rPr>
              <a:t> </a:t>
            </a:r>
            <a:r>
              <a:rPr lang="en-US" b="0" dirty="0" err="1">
                <a:latin typeface="Neucha" panose="020B0604020202020204" charset="0"/>
              </a:rPr>
              <a:t>và</a:t>
            </a:r>
            <a:r>
              <a:rPr lang="en-US" b="0" dirty="0">
                <a:latin typeface="Neucha" panose="020B0604020202020204" charset="0"/>
              </a:rPr>
              <a:t> </a:t>
            </a:r>
            <a:r>
              <a:rPr lang="en-US" b="0" dirty="0" err="1">
                <a:latin typeface="Neucha" panose="020B0604020202020204" charset="0"/>
              </a:rPr>
              <a:t>mẫu</a:t>
            </a:r>
            <a:r>
              <a:rPr lang="en-US" b="0" dirty="0">
                <a:latin typeface="Neucha" panose="020B0604020202020204" charset="0"/>
              </a:rPr>
              <a:t> </a:t>
            </a:r>
            <a:r>
              <a:rPr lang="en-US" b="0" dirty="0" err="1">
                <a:latin typeface="Neucha" panose="020B0604020202020204" charset="0"/>
              </a:rPr>
              <a:t>nghiên</a:t>
            </a:r>
            <a:r>
              <a:rPr lang="en-US" b="0" dirty="0">
                <a:latin typeface="Neucha" panose="020B0604020202020204" charset="0"/>
              </a:rPr>
              <a:t> </a:t>
            </a:r>
            <a:r>
              <a:rPr lang="en-US" b="0" dirty="0" err="1">
                <a:latin typeface="Neucha" panose="020B0604020202020204" charset="0"/>
              </a:rPr>
              <a:t>cứu</a:t>
            </a:r>
            <a:endParaRPr lang="en-US" b="0" dirty="0">
              <a:latin typeface="Neucha" panose="020B0604020202020204" charset="0"/>
            </a:endParaRPr>
          </a:p>
        </p:txBody>
      </p:sp>
      <p:grpSp>
        <p:nvGrpSpPr>
          <p:cNvPr id="52" name="Google Shape;1751;p36">
            <a:extLst>
              <a:ext uri="{FF2B5EF4-FFF2-40B4-BE49-F238E27FC236}">
                <a16:creationId xmlns:a16="http://schemas.microsoft.com/office/drawing/2014/main" id="{3B1BC5B4-3DE8-7090-A8E1-56F667B14970}"/>
              </a:ext>
            </a:extLst>
          </p:cNvPr>
          <p:cNvGrpSpPr/>
          <p:nvPr/>
        </p:nvGrpSpPr>
        <p:grpSpPr>
          <a:xfrm>
            <a:off x="933290" y="2376841"/>
            <a:ext cx="783918" cy="640201"/>
            <a:chOff x="2768600" y="1372700"/>
            <a:chExt cx="794203" cy="627015"/>
          </a:xfrm>
        </p:grpSpPr>
        <p:sp>
          <p:nvSpPr>
            <p:cNvPr id="53" name="Google Shape;1752;p36">
              <a:extLst>
                <a:ext uri="{FF2B5EF4-FFF2-40B4-BE49-F238E27FC236}">
                  <a16:creationId xmlns:a16="http://schemas.microsoft.com/office/drawing/2014/main" id="{E81D4850-BD28-44A0-A9C6-0C81BF1F882C}"/>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54" name="Google Shape;1753;p36">
              <a:extLst>
                <a:ext uri="{FF2B5EF4-FFF2-40B4-BE49-F238E27FC236}">
                  <a16:creationId xmlns:a16="http://schemas.microsoft.com/office/drawing/2014/main" id="{1406B91C-5FFC-7354-5C7B-949636ECA7BC}"/>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756;p36">
            <a:extLst>
              <a:ext uri="{FF2B5EF4-FFF2-40B4-BE49-F238E27FC236}">
                <a16:creationId xmlns:a16="http://schemas.microsoft.com/office/drawing/2014/main" id="{539C8C0B-062F-5BAF-F15D-1B10D78B1964}"/>
              </a:ext>
            </a:extLst>
          </p:cNvPr>
          <p:cNvSpPr txBox="1">
            <a:spLocks/>
          </p:cNvSpPr>
          <p:nvPr/>
        </p:nvSpPr>
        <p:spPr>
          <a:xfrm>
            <a:off x="716247" y="2375504"/>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3.2</a:t>
            </a:r>
          </a:p>
        </p:txBody>
      </p:sp>
    </p:spTree>
    <p:extLst>
      <p:ext uri="{BB962C8B-B14F-4D97-AF65-F5344CB8AC3E}">
        <p14:creationId xmlns:p14="http://schemas.microsoft.com/office/powerpoint/2010/main" val="99237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8;p35">
            <a:extLst>
              <a:ext uri="{FF2B5EF4-FFF2-40B4-BE49-F238E27FC236}">
                <a16:creationId xmlns:a16="http://schemas.microsoft.com/office/drawing/2014/main" id="{D6D5D324-2161-0084-F0EB-6313BAC33D23}"/>
              </a:ext>
            </a:extLst>
          </p:cNvPr>
          <p:cNvSpPr txBox="1">
            <a:spLocks noGrp="1"/>
          </p:cNvSpPr>
          <p:nvPr>
            <p:ph type="subTitle" idx="1"/>
          </p:nvPr>
        </p:nvSpPr>
        <p:spPr>
          <a:xfrm>
            <a:off x="1117324" y="1425515"/>
            <a:ext cx="5250104" cy="2045199"/>
          </a:xfrm>
          <a:prstGeom prst="rect">
            <a:avLst/>
          </a:prstGeom>
        </p:spPr>
        <p:txBody>
          <a:bodyPr spcFirstLastPara="1" wrap="square" lIns="91425" tIns="91425" rIns="91425" bIns="91425" anchor="t" anchorCtr="0">
            <a:noAutofit/>
          </a:bodyPr>
          <a:lstStyle/>
          <a:p>
            <a:pPr marL="400050" indent="-285750" algn="just">
              <a:buFont typeface="Arial" panose="020B0604020202020204" pitchFamily="34" charset="0"/>
              <a:buChar char="•"/>
            </a:pPr>
            <a:r>
              <a:rPr lang="vi-VN" b="1" dirty="0">
                <a:latin typeface="-apple-system"/>
              </a:rPr>
              <a:t>Nguồn</a:t>
            </a:r>
            <a:r>
              <a:rPr lang="vi-VN" dirty="0">
                <a:latin typeface="-apple-system"/>
              </a:rPr>
              <a:t>: Cleveland Clinic Foundation, công bố năm 1989.</a:t>
            </a:r>
          </a:p>
          <a:p>
            <a:pPr marL="400050" indent="-285750" algn="just">
              <a:buFont typeface="Arial" panose="020B0604020202020204" pitchFamily="34" charset="0"/>
              <a:buChar char="•"/>
            </a:pPr>
            <a:r>
              <a:rPr lang="vi-VN" b="1" dirty="0">
                <a:latin typeface="-apple-system"/>
              </a:rPr>
              <a:t>Sử dụng 14/76 thuộc tính</a:t>
            </a:r>
            <a:r>
              <a:rPr lang="vi-VN" dirty="0">
                <a:latin typeface="-apple-system"/>
              </a:rPr>
              <a:t> có ảnh hưởng lớn đến bệnh tim.</a:t>
            </a:r>
          </a:p>
          <a:p>
            <a:pPr marL="400050" indent="-285750" algn="just">
              <a:buFont typeface="Arial" panose="020B0604020202020204" pitchFamily="34" charset="0"/>
              <a:buChar char="•"/>
            </a:pPr>
            <a:r>
              <a:rPr lang="vi-VN" b="1" dirty="0">
                <a:latin typeface="-apple-system"/>
              </a:rPr>
              <a:t>Xử lý dữ liệu</a:t>
            </a:r>
            <a:r>
              <a:rPr lang="vi-VN" dirty="0">
                <a:latin typeface="-apple-system"/>
              </a:rPr>
              <a:t>:</a:t>
            </a:r>
          </a:p>
          <a:p>
            <a:pPr marL="742950" lvl="1" indent="-285750" algn="just">
              <a:buFont typeface="Arial" panose="020B0604020202020204" pitchFamily="34" charset="0"/>
              <a:buChar char="•"/>
            </a:pPr>
            <a:r>
              <a:rPr lang="vi-VN" sz="1600" dirty="0">
                <a:latin typeface="-apple-system"/>
              </a:rPr>
              <a:t>Loại bỏ hoặc điền giá trị thiếu.</a:t>
            </a:r>
          </a:p>
          <a:p>
            <a:pPr marL="742950" lvl="1" indent="-285750" algn="just">
              <a:buFont typeface="Arial" panose="020B0604020202020204" pitchFamily="34" charset="0"/>
              <a:buChar char="•"/>
            </a:pPr>
            <a:r>
              <a:rPr lang="vi-VN" sz="1600" dirty="0">
                <a:latin typeface="-apple-system"/>
              </a:rPr>
              <a:t>Chuẩn hóa dữ liệu số (vd: tuổi, huyết áp…) để tăng hiệu suất mô hình.</a:t>
            </a:r>
          </a:p>
          <a:p>
            <a:pPr marL="400050" indent="-285750" algn="just">
              <a:buFont typeface="Arial" panose="020B0604020202020204" pitchFamily="34" charset="0"/>
              <a:buChar char="•"/>
            </a:pPr>
            <a:r>
              <a:rPr lang="vi-VN" b="1" dirty="0">
                <a:latin typeface="-apple-system"/>
              </a:rPr>
              <a:t>Bảo mật &amp; hợp pháp</a:t>
            </a:r>
            <a:r>
              <a:rPr lang="vi-VN" dirty="0">
                <a:latin typeface="-apple-system"/>
              </a:rPr>
              <a:t>: Dữ liệu đã được ẩn danh và công khai cho nghiên cứu.</a:t>
            </a:r>
          </a:p>
        </p:txBody>
      </p:sp>
      <p:sp>
        <p:nvSpPr>
          <p:cNvPr id="5" name="Google Shape;1729;p35">
            <a:extLst>
              <a:ext uri="{FF2B5EF4-FFF2-40B4-BE49-F238E27FC236}">
                <a16:creationId xmlns:a16="http://schemas.microsoft.com/office/drawing/2014/main" id="{B53D304A-0EB8-336E-EEF5-5B324BF95BB9}"/>
              </a:ext>
            </a:extLst>
          </p:cNvPr>
          <p:cNvSpPr txBox="1">
            <a:spLocks noGrp="1"/>
          </p:cNvSpPr>
          <p:nvPr>
            <p:ph type="ctrTitle"/>
          </p:nvPr>
        </p:nvSpPr>
        <p:spPr>
          <a:xfrm>
            <a:off x="1717674" y="680153"/>
            <a:ext cx="6023903" cy="640200"/>
          </a:xfrm>
          <a:prstGeom prst="rect">
            <a:avLst/>
          </a:prstGeom>
        </p:spPr>
        <p:txBody>
          <a:bodyPr spcFirstLastPara="1" wrap="square" lIns="91425" tIns="91425" rIns="91425" bIns="91425" anchor="b" anchorCtr="0">
            <a:noAutofit/>
          </a:bodyPr>
          <a:lstStyle/>
          <a:p>
            <a:pPr marL="114300" algn="just"/>
            <a:r>
              <a:rPr lang="en-US" b="0" dirty="0"/>
              <a:t>Thu </a:t>
            </a:r>
            <a:r>
              <a:rPr lang="en-US" b="0" dirty="0" err="1"/>
              <a:t>thập</a:t>
            </a:r>
            <a:r>
              <a:rPr lang="en-US" b="0" dirty="0"/>
              <a:t> </a:t>
            </a:r>
            <a:r>
              <a:rPr lang="en-US" b="0" dirty="0" err="1"/>
              <a:t>và</a:t>
            </a:r>
            <a:r>
              <a:rPr lang="en-US" b="0" dirty="0"/>
              <a:t> </a:t>
            </a:r>
            <a:r>
              <a:rPr lang="en-US" b="0" dirty="0" err="1"/>
              <a:t>xử</a:t>
            </a:r>
            <a:r>
              <a:rPr lang="en-US" b="0" dirty="0"/>
              <a:t> </a:t>
            </a:r>
            <a:r>
              <a:rPr lang="en-US" b="0" dirty="0" err="1"/>
              <a:t>lý</a:t>
            </a:r>
            <a:r>
              <a:rPr lang="en-US" b="0" dirty="0"/>
              <a:t> </a:t>
            </a:r>
            <a:r>
              <a:rPr lang="en-US" b="0" dirty="0" err="1"/>
              <a:t>dữ</a:t>
            </a:r>
            <a:r>
              <a:rPr lang="en-US" b="0" dirty="0"/>
              <a:t> </a:t>
            </a:r>
            <a:r>
              <a:rPr lang="en-US" b="0" dirty="0" err="1"/>
              <a:t>liệu</a:t>
            </a:r>
            <a:endParaRPr lang="vi-VN" b="0" dirty="0">
              <a:latin typeface="-apple-system"/>
            </a:endParaRPr>
          </a:p>
        </p:txBody>
      </p:sp>
      <p:grpSp>
        <p:nvGrpSpPr>
          <p:cNvPr id="6" name="Google Shape;1751;p36">
            <a:extLst>
              <a:ext uri="{FF2B5EF4-FFF2-40B4-BE49-F238E27FC236}">
                <a16:creationId xmlns:a16="http://schemas.microsoft.com/office/drawing/2014/main" id="{5878DF45-93A1-7F7F-81F2-D02BED8C6A4C}"/>
              </a:ext>
            </a:extLst>
          </p:cNvPr>
          <p:cNvGrpSpPr/>
          <p:nvPr/>
        </p:nvGrpSpPr>
        <p:grpSpPr>
          <a:xfrm>
            <a:off x="963716" y="595670"/>
            <a:ext cx="783918" cy="640201"/>
            <a:chOff x="2768600" y="1372700"/>
            <a:chExt cx="794203" cy="627015"/>
          </a:xfrm>
        </p:grpSpPr>
        <p:sp>
          <p:nvSpPr>
            <p:cNvPr id="7" name="Google Shape;1752;p36">
              <a:extLst>
                <a:ext uri="{FF2B5EF4-FFF2-40B4-BE49-F238E27FC236}">
                  <a16:creationId xmlns:a16="http://schemas.microsoft.com/office/drawing/2014/main" id="{740C2E46-04B5-EE10-9724-A92B681D1DB0}"/>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1753;p36">
              <a:extLst>
                <a:ext uri="{FF2B5EF4-FFF2-40B4-BE49-F238E27FC236}">
                  <a16:creationId xmlns:a16="http://schemas.microsoft.com/office/drawing/2014/main" id="{87CB5D08-C569-F1CE-5908-1E5ED641F9B1}"/>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756;p36">
            <a:extLst>
              <a:ext uri="{FF2B5EF4-FFF2-40B4-BE49-F238E27FC236}">
                <a16:creationId xmlns:a16="http://schemas.microsoft.com/office/drawing/2014/main" id="{B3284A6F-C390-90DA-2BA4-B3B0B10A9EC9}"/>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3.3</a:t>
            </a:r>
          </a:p>
        </p:txBody>
      </p:sp>
      <p:grpSp>
        <p:nvGrpSpPr>
          <p:cNvPr id="10" name="Google Shape;1730;p35">
            <a:extLst>
              <a:ext uri="{FF2B5EF4-FFF2-40B4-BE49-F238E27FC236}">
                <a16:creationId xmlns:a16="http://schemas.microsoft.com/office/drawing/2014/main" id="{9B178D7C-9988-1439-207F-628F89088FA1}"/>
              </a:ext>
            </a:extLst>
          </p:cNvPr>
          <p:cNvGrpSpPr/>
          <p:nvPr/>
        </p:nvGrpSpPr>
        <p:grpSpPr>
          <a:xfrm rot="512230">
            <a:off x="7406195" y="66412"/>
            <a:ext cx="1685788" cy="826640"/>
            <a:chOff x="5132575" y="2709875"/>
            <a:chExt cx="325950" cy="255550"/>
          </a:xfrm>
        </p:grpSpPr>
        <p:sp>
          <p:nvSpPr>
            <p:cNvPr id="11" name="Google Shape;1731;p35">
              <a:extLst>
                <a:ext uri="{FF2B5EF4-FFF2-40B4-BE49-F238E27FC236}">
                  <a16:creationId xmlns:a16="http://schemas.microsoft.com/office/drawing/2014/main" id="{543532B9-D517-01A5-0D16-92942CD5CE66}"/>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2;p35">
              <a:extLst>
                <a:ext uri="{FF2B5EF4-FFF2-40B4-BE49-F238E27FC236}">
                  <a16:creationId xmlns:a16="http://schemas.microsoft.com/office/drawing/2014/main" id="{1DB23A10-1CDF-863C-C8B6-54FAF9CD704C}"/>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3;p35">
              <a:extLst>
                <a:ext uri="{FF2B5EF4-FFF2-40B4-BE49-F238E27FC236}">
                  <a16:creationId xmlns:a16="http://schemas.microsoft.com/office/drawing/2014/main" id="{589A88D1-047A-3C38-EA4B-4FC71DE9A21E}"/>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4;p35">
              <a:extLst>
                <a:ext uri="{FF2B5EF4-FFF2-40B4-BE49-F238E27FC236}">
                  <a16:creationId xmlns:a16="http://schemas.microsoft.com/office/drawing/2014/main" id="{C90702DA-0A63-79CC-BAFE-65FF8DB729FE}"/>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5;p35">
              <a:extLst>
                <a:ext uri="{FF2B5EF4-FFF2-40B4-BE49-F238E27FC236}">
                  <a16:creationId xmlns:a16="http://schemas.microsoft.com/office/drawing/2014/main" id="{E8106A5E-AA0C-9218-1AC9-8F294A561E15}"/>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6;p35">
              <a:extLst>
                <a:ext uri="{FF2B5EF4-FFF2-40B4-BE49-F238E27FC236}">
                  <a16:creationId xmlns:a16="http://schemas.microsoft.com/office/drawing/2014/main" id="{10868D3B-5D2B-425B-BA1A-A468B05DEE7F}"/>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7;p35">
              <a:extLst>
                <a:ext uri="{FF2B5EF4-FFF2-40B4-BE49-F238E27FC236}">
                  <a16:creationId xmlns:a16="http://schemas.microsoft.com/office/drawing/2014/main" id="{FF1DCF17-6C9C-F5F7-B5E1-7E15600A9C84}"/>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8;p35">
              <a:extLst>
                <a:ext uri="{FF2B5EF4-FFF2-40B4-BE49-F238E27FC236}">
                  <a16:creationId xmlns:a16="http://schemas.microsoft.com/office/drawing/2014/main" id="{B66B028F-0655-FD48-243E-409BE223C722}"/>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9;p35">
              <a:extLst>
                <a:ext uri="{FF2B5EF4-FFF2-40B4-BE49-F238E27FC236}">
                  <a16:creationId xmlns:a16="http://schemas.microsoft.com/office/drawing/2014/main" id="{327FF730-A738-ABD2-3008-79A6077CA903}"/>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0;p35">
              <a:extLst>
                <a:ext uri="{FF2B5EF4-FFF2-40B4-BE49-F238E27FC236}">
                  <a16:creationId xmlns:a16="http://schemas.microsoft.com/office/drawing/2014/main" id="{B8D9E6E9-8BF2-314E-65F1-04E18A72A574}"/>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741;p35">
              <a:extLst>
                <a:ext uri="{FF2B5EF4-FFF2-40B4-BE49-F238E27FC236}">
                  <a16:creationId xmlns:a16="http://schemas.microsoft.com/office/drawing/2014/main" id="{4C4ACD34-DBF4-E188-DB72-B7CEEC228488}"/>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2;p35">
              <a:extLst>
                <a:ext uri="{FF2B5EF4-FFF2-40B4-BE49-F238E27FC236}">
                  <a16:creationId xmlns:a16="http://schemas.microsoft.com/office/drawing/2014/main" id="{7C213C0B-7985-E774-33D2-842E48388A5D}"/>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3;p35">
              <a:extLst>
                <a:ext uri="{FF2B5EF4-FFF2-40B4-BE49-F238E27FC236}">
                  <a16:creationId xmlns:a16="http://schemas.microsoft.com/office/drawing/2014/main" id="{D6BE0996-E38C-05A4-3FB0-1397811923E6}"/>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4;p35">
              <a:extLst>
                <a:ext uri="{FF2B5EF4-FFF2-40B4-BE49-F238E27FC236}">
                  <a16:creationId xmlns:a16="http://schemas.microsoft.com/office/drawing/2014/main" id="{FE7825FB-B56D-F979-C827-74B82EA5C3C7}"/>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5;p35">
              <a:extLst>
                <a:ext uri="{FF2B5EF4-FFF2-40B4-BE49-F238E27FC236}">
                  <a16:creationId xmlns:a16="http://schemas.microsoft.com/office/drawing/2014/main" id="{1711740B-C77E-179E-C6F4-0E75F08334F1}"/>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6;p35">
              <a:extLst>
                <a:ext uri="{FF2B5EF4-FFF2-40B4-BE49-F238E27FC236}">
                  <a16:creationId xmlns:a16="http://schemas.microsoft.com/office/drawing/2014/main" id="{7646FD9E-5F60-A3FF-E383-B833D3C92D37}"/>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115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F3D571-3BC9-E16A-35F6-CB7F77E11407}"/>
              </a:ext>
            </a:extLst>
          </p:cNvPr>
          <p:cNvPicPr>
            <a:picLocks noChangeAspect="1"/>
          </p:cNvPicPr>
          <p:nvPr/>
        </p:nvPicPr>
        <p:blipFill>
          <a:blip r:embed="rId2"/>
          <a:stretch>
            <a:fillRect/>
          </a:stretch>
        </p:blipFill>
        <p:spPr>
          <a:xfrm>
            <a:off x="401175" y="165259"/>
            <a:ext cx="5792008" cy="4740463"/>
          </a:xfrm>
          <a:prstGeom prst="rect">
            <a:avLst/>
          </a:prstGeom>
        </p:spPr>
      </p:pic>
    </p:spTree>
    <p:extLst>
      <p:ext uri="{BB962C8B-B14F-4D97-AF65-F5344CB8AC3E}">
        <p14:creationId xmlns:p14="http://schemas.microsoft.com/office/powerpoint/2010/main" val="3000052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29;p35">
            <a:extLst>
              <a:ext uri="{FF2B5EF4-FFF2-40B4-BE49-F238E27FC236}">
                <a16:creationId xmlns:a16="http://schemas.microsoft.com/office/drawing/2014/main" id="{BE45E44D-ABC3-6607-E254-85D3558E532E}"/>
              </a:ext>
            </a:extLst>
          </p:cNvPr>
          <p:cNvSpPr txBox="1">
            <a:spLocks noGrp="1"/>
          </p:cNvSpPr>
          <p:nvPr>
            <p:ph type="ctrTitle"/>
          </p:nvPr>
        </p:nvSpPr>
        <p:spPr>
          <a:xfrm>
            <a:off x="1717674" y="680153"/>
            <a:ext cx="6023903" cy="640200"/>
          </a:xfrm>
          <a:prstGeom prst="rect">
            <a:avLst/>
          </a:prstGeom>
        </p:spPr>
        <p:txBody>
          <a:bodyPr spcFirstLastPara="1" wrap="square" lIns="91425" tIns="91425" rIns="91425" bIns="91425" anchor="b" anchorCtr="0">
            <a:noAutofit/>
          </a:bodyPr>
          <a:lstStyle/>
          <a:p>
            <a:pPr marL="114300" algn="just"/>
            <a:r>
              <a:rPr lang="en-US" b="0" dirty="0" err="1"/>
              <a:t>Phân</a:t>
            </a:r>
            <a:r>
              <a:rPr lang="en-US" b="0" dirty="0"/>
              <a:t> </a:t>
            </a:r>
            <a:r>
              <a:rPr lang="en-US" b="0" dirty="0" err="1"/>
              <a:t>tích</a:t>
            </a:r>
            <a:r>
              <a:rPr lang="en-US" b="0" dirty="0"/>
              <a:t> </a:t>
            </a:r>
            <a:r>
              <a:rPr lang="en-US" b="0" dirty="0" err="1"/>
              <a:t>dữ</a:t>
            </a:r>
            <a:r>
              <a:rPr lang="en-US" b="0" dirty="0"/>
              <a:t> </a:t>
            </a:r>
            <a:r>
              <a:rPr lang="en-US" b="0" dirty="0" err="1"/>
              <a:t>liệu</a:t>
            </a:r>
            <a:endParaRPr lang="vi-VN" b="0" dirty="0">
              <a:latin typeface="-apple-system"/>
            </a:endParaRPr>
          </a:p>
        </p:txBody>
      </p:sp>
      <p:grpSp>
        <p:nvGrpSpPr>
          <p:cNvPr id="6" name="Google Shape;1751;p36">
            <a:extLst>
              <a:ext uri="{FF2B5EF4-FFF2-40B4-BE49-F238E27FC236}">
                <a16:creationId xmlns:a16="http://schemas.microsoft.com/office/drawing/2014/main" id="{50158FCF-FDAA-7949-6896-9D055F6AC04D}"/>
              </a:ext>
            </a:extLst>
          </p:cNvPr>
          <p:cNvGrpSpPr/>
          <p:nvPr/>
        </p:nvGrpSpPr>
        <p:grpSpPr>
          <a:xfrm>
            <a:off x="963716" y="595670"/>
            <a:ext cx="783918" cy="640201"/>
            <a:chOff x="2768600" y="1372700"/>
            <a:chExt cx="794203" cy="627015"/>
          </a:xfrm>
        </p:grpSpPr>
        <p:sp>
          <p:nvSpPr>
            <p:cNvPr id="7" name="Google Shape;1752;p36">
              <a:extLst>
                <a:ext uri="{FF2B5EF4-FFF2-40B4-BE49-F238E27FC236}">
                  <a16:creationId xmlns:a16="http://schemas.microsoft.com/office/drawing/2014/main" id="{5643B014-583B-61CF-9BFF-602593D47E9C}"/>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1753;p36">
              <a:extLst>
                <a:ext uri="{FF2B5EF4-FFF2-40B4-BE49-F238E27FC236}">
                  <a16:creationId xmlns:a16="http://schemas.microsoft.com/office/drawing/2014/main" id="{8A4B8535-C7DD-5282-907A-6275CA6C501E}"/>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756;p36">
            <a:extLst>
              <a:ext uri="{FF2B5EF4-FFF2-40B4-BE49-F238E27FC236}">
                <a16:creationId xmlns:a16="http://schemas.microsoft.com/office/drawing/2014/main" id="{666EF3FD-5373-5C60-CBD0-676D73D12E31}"/>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3.4</a:t>
            </a:r>
          </a:p>
        </p:txBody>
      </p:sp>
      <p:grpSp>
        <p:nvGrpSpPr>
          <p:cNvPr id="10" name="Google Shape;1730;p35">
            <a:extLst>
              <a:ext uri="{FF2B5EF4-FFF2-40B4-BE49-F238E27FC236}">
                <a16:creationId xmlns:a16="http://schemas.microsoft.com/office/drawing/2014/main" id="{D097FE09-57A4-BDCC-D234-3A947207C8E2}"/>
              </a:ext>
            </a:extLst>
          </p:cNvPr>
          <p:cNvGrpSpPr/>
          <p:nvPr/>
        </p:nvGrpSpPr>
        <p:grpSpPr>
          <a:xfrm rot="512230">
            <a:off x="7406195" y="66412"/>
            <a:ext cx="1685788" cy="826640"/>
            <a:chOff x="5132575" y="2709875"/>
            <a:chExt cx="325950" cy="255550"/>
          </a:xfrm>
        </p:grpSpPr>
        <p:sp>
          <p:nvSpPr>
            <p:cNvPr id="11" name="Google Shape;1731;p35">
              <a:extLst>
                <a:ext uri="{FF2B5EF4-FFF2-40B4-BE49-F238E27FC236}">
                  <a16:creationId xmlns:a16="http://schemas.microsoft.com/office/drawing/2014/main" id="{D2909E37-B317-F0D4-1384-E3A0525E3BD6}"/>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2;p35">
              <a:extLst>
                <a:ext uri="{FF2B5EF4-FFF2-40B4-BE49-F238E27FC236}">
                  <a16:creationId xmlns:a16="http://schemas.microsoft.com/office/drawing/2014/main" id="{7B986A5B-48C6-6FA8-CC33-9EBFB1E7943E}"/>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3;p35">
              <a:extLst>
                <a:ext uri="{FF2B5EF4-FFF2-40B4-BE49-F238E27FC236}">
                  <a16:creationId xmlns:a16="http://schemas.microsoft.com/office/drawing/2014/main" id="{FD121771-87C7-8F1C-B9D3-CE9D986D053E}"/>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4;p35">
              <a:extLst>
                <a:ext uri="{FF2B5EF4-FFF2-40B4-BE49-F238E27FC236}">
                  <a16:creationId xmlns:a16="http://schemas.microsoft.com/office/drawing/2014/main" id="{B5BC357A-4450-2677-0D07-BA51124006FA}"/>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5;p35">
              <a:extLst>
                <a:ext uri="{FF2B5EF4-FFF2-40B4-BE49-F238E27FC236}">
                  <a16:creationId xmlns:a16="http://schemas.microsoft.com/office/drawing/2014/main" id="{2678719B-327C-83A5-2252-A9F5137FE771}"/>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6;p35">
              <a:extLst>
                <a:ext uri="{FF2B5EF4-FFF2-40B4-BE49-F238E27FC236}">
                  <a16:creationId xmlns:a16="http://schemas.microsoft.com/office/drawing/2014/main" id="{B3B4DE25-47C1-8B7A-55CF-21A1D2DB350A}"/>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7;p35">
              <a:extLst>
                <a:ext uri="{FF2B5EF4-FFF2-40B4-BE49-F238E27FC236}">
                  <a16:creationId xmlns:a16="http://schemas.microsoft.com/office/drawing/2014/main" id="{7E05D241-F20D-9256-32E1-F0742B19327D}"/>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8;p35">
              <a:extLst>
                <a:ext uri="{FF2B5EF4-FFF2-40B4-BE49-F238E27FC236}">
                  <a16:creationId xmlns:a16="http://schemas.microsoft.com/office/drawing/2014/main" id="{00A3BFEE-E2F4-A316-D395-5492D63BD402}"/>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9;p35">
              <a:extLst>
                <a:ext uri="{FF2B5EF4-FFF2-40B4-BE49-F238E27FC236}">
                  <a16:creationId xmlns:a16="http://schemas.microsoft.com/office/drawing/2014/main" id="{1B073167-2A00-9490-9253-19F7388E1D09}"/>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0;p35">
              <a:extLst>
                <a:ext uri="{FF2B5EF4-FFF2-40B4-BE49-F238E27FC236}">
                  <a16:creationId xmlns:a16="http://schemas.microsoft.com/office/drawing/2014/main" id="{2EE68238-CA23-8626-4731-84C94DB16325}"/>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741;p35">
              <a:extLst>
                <a:ext uri="{FF2B5EF4-FFF2-40B4-BE49-F238E27FC236}">
                  <a16:creationId xmlns:a16="http://schemas.microsoft.com/office/drawing/2014/main" id="{A4413FB2-5C9F-F529-E6ED-3B226CF5A9A8}"/>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2;p35">
              <a:extLst>
                <a:ext uri="{FF2B5EF4-FFF2-40B4-BE49-F238E27FC236}">
                  <a16:creationId xmlns:a16="http://schemas.microsoft.com/office/drawing/2014/main" id="{35C00700-E28D-D949-BC01-8B5EF0350913}"/>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3;p35">
              <a:extLst>
                <a:ext uri="{FF2B5EF4-FFF2-40B4-BE49-F238E27FC236}">
                  <a16:creationId xmlns:a16="http://schemas.microsoft.com/office/drawing/2014/main" id="{D002695A-C8AE-E195-EB42-BC1422AE9FF8}"/>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4;p35">
              <a:extLst>
                <a:ext uri="{FF2B5EF4-FFF2-40B4-BE49-F238E27FC236}">
                  <a16:creationId xmlns:a16="http://schemas.microsoft.com/office/drawing/2014/main" id="{607E05AD-9F8B-12AE-949C-E5C2EA5ABAFE}"/>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5;p35">
              <a:extLst>
                <a:ext uri="{FF2B5EF4-FFF2-40B4-BE49-F238E27FC236}">
                  <a16:creationId xmlns:a16="http://schemas.microsoft.com/office/drawing/2014/main" id="{8FDD377E-46FE-7B5B-CCA2-18B62721A784}"/>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6;p35">
              <a:extLst>
                <a:ext uri="{FF2B5EF4-FFF2-40B4-BE49-F238E27FC236}">
                  <a16:creationId xmlns:a16="http://schemas.microsoft.com/office/drawing/2014/main" id="{F4F79B80-D6B1-820A-CE9C-D10AF24DBDAF}"/>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Rectangle 2">
            <a:extLst>
              <a:ext uri="{FF2B5EF4-FFF2-40B4-BE49-F238E27FC236}">
                <a16:creationId xmlns:a16="http://schemas.microsoft.com/office/drawing/2014/main" id="{26E865D9-F28C-1AB0-FF78-1790CBDBAA99}"/>
              </a:ext>
            </a:extLst>
          </p:cNvPr>
          <p:cNvSpPr>
            <a:spLocks noGrp="1" noChangeArrowheads="1"/>
          </p:cNvSpPr>
          <p:nvPr>
            <p:ph type="subTitle" idx="1"/>
          </p:nvPr>
        </p:nvSpPr>
        <p:spPr bwMode="auto">
          <a:xfrm>
            <a:off x="1117600" y="1139874"/>
            <a:ext cx="5303223"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pple-system"/>
              </a:rPr>
              <a:t>Ngôn</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ngữ</a:t>
            </a:r>
            <a:r>
              <a:rPr kumimoji="0" lang="en-US" altLang="en-US" b="1" i="0" u="none" strike="noStrike" cap="none" normalizeH="0" baseline="0" dirty="0">
                <a:ln>
                  <a:noFill/>
                </a:ln>
                <a:solidFill>
                  <a:schemeClr val="tx1"/>
                </a:solidFill>
                <a:effectLst/>
                <a:latin typeface="-apple-system"/>
              </a:rPr>
              <a:t> &amp; </a:t>
            </a:r>
            <a:r>
              <a:rPr kumimoji="0" lang="en-US" altLang="en-US" b="1" i="0" u="none" strike="noStrike" cap="none" normalizeH="0" baseline="0" dirty="0" err="1">
                <a:ln>
                  <a:noFill/>
                </a:ln>
                <a:solidFill>
                  <a:schemeClr val="tx1"/>
                </a:solidFill>
                <a:effectLst/>
                <a:latin typeface="-apple-system"/>
              </a:rPr>
              <a:t>công</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cụ</a:t>
            </a:r>
            <a:r>
              <a:rPr kumimoji="0" lang="en-US" altLang="en-US" b="0" i="0" u="none" strike="noStrike" cap="none" normalizeH="0" baseline="0" dirty="0">
                <a:ln>
                  <a:noFill/>
                </a:ln>
                <a:solidFill>
                  <a:schemeClr val="tx1"/>
                </a:solidFill>
                <a:effectLst/>
                <a:latin typeface="-apple-system"/>
              </a:rPr>
              <a:t>: Python, scikit-learn, </a:t>
            </a:r>
            <a:r>
              <a:rPr kumimoji="0" lang="en-US" altLang="en-US" b="0" i="0" u="none" strike="noStrike" cap="none" normalizeH="0" baseline="0" dirty="0" err="1">
                <a:ln>
                  <a:noFill/>
                </a:ln>
                <a:solidFill>
                  <a:schemeClr val="tx1"/>
                </a:solidFill>
                <a:effectLst/>
                <a:latin typeface="-apple-system"/>
              </a:rPr>
              <a:t>Jupyter</a:t>
            </a:r>
            <a:r>
              <a:rPr kumimoji="0" lang="en-US" altLang="en-US" b="0" i="0" u="none" strike="noStrike" cap="none" normalizeH="0" baseline="0" dirty="0">
                <a:ln>
                  <a:noFill/>
                </a:ln>
                <a:solidFill>
                  <a:schemeClr val="tx1"/>
                </a:solidFill>
                <a:effectLst/>
                <a:latin typeface="-apple-system"/>
              </a:rPr>
              <a:t> Notebook.</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pple-system"/>
              </a:rPr>
              <a:t>Mô</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hình</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áp</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dụng</a:t>
            </a:r>
            <a:r>
              <a:rPr kumimoji="0" lang="en-US" altLang="en-US" b="0" i="0" u="none" strike="noStrike" cap="none" normalizeH="0" baseline="0" dirty="0">
                <a:ln>
                  <a:noFill/>
                </a:ln>
                <a:solidFill>
                  <a:schemeClr val="tx1"/>
                </a:solidFill>
                <a:effectLst/>
                <a:latin typeface="-apple-system"/>
              </a:rPr>
              <a:t>: SVM, Logistic Regression, </a:t>
            </a:r>
            <a:r>
              <a:rPr kumimoji="0" lang="en-US" altLang="en-US" b="0" i="0" u="none" strike="noStrike" cap="none" normalizeH="0" baseline="0" dirty="0" err="1">
                <a:ln>
                  <a:noFill/>
                </a:ln>
                <a:solidFill>
                  <a:schemeClr val="tx1"/>
                </a:solidFill>
                <a:effectLst/>
                <a:latin typeface="-apple-system"/>
              </a:rPr>
              <a:t>kết</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hợp</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bằng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phương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pháp</a:t>
            </a:r>
            <a:r>
              <a:rPr kumimoji="0" lang="en-US" altLang="en-US" b="0" i="0" u="none" strike="noStrike" cap="none" normalizeH="0" baseline="0" dirty="0">
                <a:ln>
                  <a:noFill/>
                </a:ln>
                <a:solidFill>
                  <a:schemeClr val="tx1"/>
                </a:solidFill>
                <a:effectLst/>
                <a:latin typeface="-apple-system"/>
              </a:rPr>
              <a:t> </a:t>
            </a:r>
            <a:r>
              <a:rPr kumimoji="0" lang="en-US" altLang="en-US" b="1" i="0" u="none" strike="noStrike" cap="none" normalizeH="0" baseline="0" dirty="0">
                <a:ln>
                  <a:noFill/>
                </a:ln>
                <a:solidFill>
                  <a:schemeClr val="tx1"/>
                </a:solidFill>
                <a:effectLst/>
                <a:latin typeface="-apple-system"/>
              </a:rPr>
              <a:t>Voting Ensemble</a:t>
            </a:r>
            <a:r>
              <a:rPr kumimoji="0" lang="en-US" altLang="en-US" b="0" i="0" u="none" strike="noStrike" cap="none" normalizeH="0" baseline="0" dirty="0">
                <a:ln>
                  <a:noFill/>
                </a:ln>
                <a:solidFill>
                  <a:schemeClr val="tx1"/>
                </a:solidFill>
                <a:effectLst/>
                <a:latin typeface="-apple-system"/>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pple-system"/>
              </a:rPr>
              <a:t>Đánh</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giá</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mô</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hình</a:t>
            </a:r>
            <a:r>
              <a:rPr kumimoji="0" lang="en-US" altLang="en-US" b="1" i="0" u="none" strike="noStrike" cap="none" normalizeH="0" baseline="0" dirty="0">
                <a:ln>
                  <a:noFill/>
                </a:ln>
                <a:solidFill>
                  <a:schemeClr val="tx1"/>
                </a:solidFill>
                <a:effectLst/>
                <a:latin typeface="-apple-system"/>
              </a:rPr>
              <a:t> </a:t>
            </a:r>
            <a:r>
              <a:rPr kumimoji="0" lang="en-US" altLang="en-US" b="1" i="0" u="none" strike="noStrike" cap="none" normalizeH="0" baseline="0" dirty="0" err="1">
                <a:ln>
                  <a:noFill/>
                </a:ln>
                <a:solidFill>
                  <a:schemeClr val="tx1"/>
                </a:solidFill>
                <a:effectLst/>
                <a:latin typeface="-apple-system"/>
              </a:rPr>
              <a:t>bằng</a:t>
            </a:r>
            <a:r>
              <a:rPr kumimoji="0" lang="en-US" altLang="en-US" b="0" i="0" u="none" strike="noStrike" cap="none" normalizeH="0" baseline="0" dirty="0">
                <a:ln>
                  <a:noFill/>
                </a:ln>
                <a:solidFill>
                  <a:schemeClr val="tx1"/>
                </a:solidFill>
                <a:effectLst/>
                <a:latin typeface="-apple-system"/>
              </a:rPr>
              <a:t>:</a:t>
            </a:r>
          </a:p>
          <a:p>
            <a:pPr marL="742950" lvl="1" indent="-285750" algn="just" eaLnBrk="0" fontAlgn="base" hangingPunct="0">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apple-system"/>
              </a:rPr>
              <a:t>Accuracy (</a:t>
            </a:r>
            <a:r>
              <a:rPr kumimoji="0" lang="en-US" altLang="en-US" b="0" i="0" u="none" strike="noStrike" cap="none" normalizeH="0" baseline="0" dirty="0" err="1">
                <a:ln>
                  <a:noFill/>
                </a:ln>
                <a:solidFill>
                  <a:schemeClr val="tx1"/>
                </a:solidFill>
                <a:effectLst/>
                <a:latin typeface="-apple-system"/>
              </a:rPr>
              <a:t>độ</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chính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xác</a:t>
            </a:r>
            <a:r>
              <a:rPr kumimoji="0" lang="en-US" altLang="en-US" b="0" i="0" u="none" strike="noStrike" cap="none" normalizeH="0" baseline="0" dirty="0">
                <a:ln>
                  <a:noFill/>
                </a:ln>
                <a:solidFill>
                  <a:schemeClr val="tx1"/>
                </a:solidFill>
                <a:effectLst/>
                <a:latin typeface="-apple-system"/>
              </a:rPr>
              <a:t>)</a:t>
            </a:r>
          </a:p>
          <a:p>
            <a:pPr marL="742950" lvl="1" indent="-285750" algn="just" eaLnBrk="0" fontAlgn="base" hangingPunct="0">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apple-system"/>
              </a:rPr>
              <a:t>Precision (</a:t>
            </a:r>
            <a:r>
              <a:rPr kumimoji="0" lang="en-US" altLang="en-US" b="0" i="0" u="none" strike="noStrike" cap="none" normalizeH="0" baseline="0" dirty="0" err="1">
                <a:ln>
                  <a:noFill/>
                </a:ln>
                <a:solidFill>
                  <a:schemeClr val="tx1"/>
                </a:solidFill>
                <a:effectLst/>
                <a:latin typeface="-apple-system"/>
              </a:rPr>
              <a:t>độ</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chính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xác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từng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lớp</a:t>
            </a:r>
            <a:r>
              <a:rPr kumimoji="0" lang="en-US" altLang="en-US" b="0" i="0" u="none" strike="noStrike" cap="none" normalizeH="0" baseline="0" dirty="0">
                <a:ln>
                  <a:noFill/>
                </a:ln>
                <a:solidFill>
                  <a:schemeClr val="tx1"/>
                </a:solidFill>
                <a:effectLst/>
                <a:latin typeface="-apple-system"/>
              </a:rPr>
              <a:t>)</a:t>
            </a:r>
          </a:p>
          <a:p>
            <a:pPr marL="742950" lvl="1" indent="-285750" algn="just" eaLnBrk="0" fontAlgn="base" hangingPunct="0">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apple-system"/>
              </a:rPr>
              <a:t>Recall (</a:t>
            </a:r>
            <a:r>
              <a:rPr kumimoji="0" lang="en-US" altLang="en-US" b="0" i="0" u="none" strike="noStrike" cap="none" normalizeH="0" baseline="0" dirty="0" err="1">
                <a:ln>
                  <a:noFill/>
                </a:ln>
                <a:solidFill>
                  <a:schemeClr val="tx1"/>
                </a:solidFill>
                <a:effectLst/>
                <a:latin typeface="-apple-system"/>
              </a:rPr>
              <a:t>khả</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năng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phát</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hiện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đúng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bệnh</a:t>
            </a:r>
            <a:r>
              <a:rPr kumimoji="0" lang="en-US" altLang="en-US" b="0" i="0" u="none" strike="noStrike" cap="none" normalizeH="0" baseline="0" dirty="0">
                <a:ln>
                  <a:noFill/>
                </a:ln>
                <a:solidFill>
                  <a:schemeClr val="tx1"/>
                </a:solidFill>
                <a:effectLst/>
                <a:latin typeface="-apple-system"/>
              </a:rPr>
              <a:t>)</a:t>
            </a:r>
          </a:p>
          <a:p>
            <a:pPr marL="742950" lvl="1" indent="-285750" algn="just" eaLnBrk="0" fontAlgn="base" hangingPunct="0">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apple-system"/>
              </a:rPr>
              <a:t>F1-score (</a:t>
            </a:r>
            <a:r>
              <a:rPr kumimoji="0" lang="en-US" altLang="en-US" b="0" i="0" u="none" strike="noStrike" cap="none" normalizeH="0" baseline="0" dirty="0" err="1">
                <a:ln>
                  <a:noFill/>
                </a:ln>
                <a:solidFill>
                  <a:schemeClr val="tx1"/>
                </a:solidFill>
                <a:effectLst/>
                <a:latin typeface="-apple-system"/>
              </a:rPr>
              <a:t>cân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bằng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giữa</a:t>
            </a:r>
            <a:r>
              <a:rPr kumimoji="0" lang="en-US" altLang="en-US" b="0" i="0" u="none" strike="noStrike" cap="none" normalizeH="0" baseline="0" dirty="0">
                <a:ln>
                  <a:noFill/>
                </a:ln>
                <a:solidFill>
                  <a:schemeClr val="tx1"/>
                </a:solidFill>
                <a:effectLst/>
                <a:latin typeface="-apple-system"/>
              </a:rPr>
              <a:t> precision </a:t>
            </a:r>
            <a:r>
              <a:rPr kumimoji="0" lang="en-US" altLang="en-US" b="0" i="0" u="none" strike="noStrike" cap="none" normalizeH="0" baseline="0" dirty="0" err="1">
                <a:ln>
                  <a:noFill/>
                </a:ln>
                <a:solidFill>
                  <a:schemeClr val="tx1"/>
                </a:solidFill>
                <a:effectLst/>
                <a:latin typeface="-apple-system"/>
              </a:rPr>
              <a:t>và</a:t>
            </a:r>
            <a:r>
              <a:rPr kumimoji="0" lang="en-US" altLang="en-US" b="0" i="0" u="none" strike="noStrike" cap="none" normalizeH="0" baseline="0" dirty="0">
                <a:ln>
                  <a:noFill/>
                </a:ln>
                <a:solidFill>
                  <a:schemeClr val="tx1"/>
                </a:solidFill>
                <a:effectLst/>
                <a:latin typeface="-apple-system"/>
              </a:rPr>
              <a:t> recall)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pple-system"/>
            </a:endParaRPr>
          </a:p>
        </p:txBody>
      </p:sp>
    </p:spTree>
    <p:extLst>
      <p:ext uri="{BB962C8B-B14F-4D97-AF65-F5344CB8AC3E}">
        <p14:creationId xmlns:p14="http://schemas.microsoft.com/office/powerpoint/2010/main" val="62916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oogle Shape;1751;p36">
            <a:extLst>
              <a:ext uri="{FF2B5EF4-FFF2-40B4-BE49-F238E27FC236}">
                <a16:creationId xmlns:a16="http://schemas.microsoft.com/office/drawing/2014/main" id="{A719DA58-B0F3-5BC0-08E9-166CD09F139A}"/>
              </a:ext>
            </a:extLst>
          </p:cNvPr>
          <p:cNvGrpSpPr/>
          <p:nvPr/>
        </p:nvGrpSpPr>
        <p:grpSpPr>
          <a:xfrm>
            <a:off x="4095158" y="1452683"/>
            <a:ext cx="953679" cy="953690"/>
            <a:chOff x="2768600" y="1372700"/>
            <a:chExt cx="794203" cy="627015"/>
          </a:xfrm>
        </p:grpSpPr>
        <p:sp>
          <p:nvSpPr>
            <p:cNvPr id="11" name="Google Shape;1752;p36">
              <a:extLst>
                <a:ext uri="{FF2B5EF4-FFF2-40B4-BE49-F238E27FC236}">
                  <a16:creationId xmlns:a16="http://schemas.microsoft.com/office/drawing/2014/main" id="{1DEAAD2E-B61C-AD0D-5A6D-9E885C2A5A0E}"/>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 name="Google Shape;1753;p36">
              <a:extLst>
                <a:ext uri="{FF2B5EF4-FFF2-40B4-BE49-F238E27FC236}">
                  <a16:creationId xmlns:a16="http://schemas.microsoft.com/office/drawing/2014/main" id="{3A06A65E-B30A-DA69-7966-9C92012A1A2C}"/>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755;p36">
            <a:extLst>
              <a:ext uri="{FF2B5EF4-FFF2-40B4-BE49-F238E27FC236}">
                <a16:creationId xmlns:a16="http://schemas.microsoft.com/office/drawing/2014/main" id="{991A1665-6FF9-08D3-C2BF-1F519311757E}"/>
              </a:ext>
            </a:extLst>
          </p:cNvPr>
          <p:cNvSpPr txBox="1">
            <a:spLocks noGrp="1"/>
          </p:cNvSpPr>
          <p:nvPr>
            <p:ph type="ctrTitle"/>
          </p:nvPr>
        </p:nvSpPr>
        <p:spPr>
          <a:xfrm>
            <a:off x="2011418" y="2495952"/>
            <a:ext cx="5121153"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Thực</a:t>
            </a:r>
            <a:r>
              <a:rPr lang="en-US" dirty="0"/>
              <a:t> </a:t>
            </a:r>
            <a:r>
              <a:rPr lang="en-US" dirty="0" err="1"/>
              <a:t>nghiệm</a:t>
            </a:r>
            <a:r>
              <a:rPr lang="en-US" dirty="0"/>
              <a:t> </a:t>
            </a:r>
            <a:r>
              <a:rPr lang="en-US" dirty="0" err="1"/>
              <a:t>và</a:t>
            </a:r>
            <a:r>
              <a:rPr lang="en-US" dirty="0"/>
              <a:t> </a:t>
            </a:r>
            <a:r>
              <a:rPr lang="en-US" dirty="0" err="1"/>
              <a:t>thảo</a:t>
            </a:r>
            <a:r>
              <a:rPr lang="en-US" dirty="0"/>
              <a:t> </a:t>
            </a:r>
            <a:r>
              <a:rPr lang="en-US" dirty="0" err="1"/>
              <a:t>luận</a:t>
            </a:r>
            <a:endParaRPr lang="vi-VN" dirty="0"/>
          </a:p>
        </p:txBody>
      </p:sp>
      <p:sp>
        <p:nvSpPr>
          <p:cNvPr id="14" name="Google Shape;1756;p36">
            <a:extLst>
              <a:ext uri="{FF2B5EF4-FFF2-40B4-BE49-F238E27FC236}">
                <a16:creationId xmlns:a16="http://schemas.microsoft.com/office/drawing/2014/main" id="{99F36DAD-B733-3883-2943-81510590D2FF}"/>
              </a:ext>
            </a:extLst>
          </p:cNvPr>
          <p:cNvSpPr txBox="1">
            <a:spLocks noGrp="1"/>
          </p:cNvSpPr>
          <p:nvPr>
            <p:ph type="title" idx="2"/>
          </p:nvPr>
        </p:nvSpPr>
        <p:spPr>
          <a:xfrm>
            <a:off x="3962995" y="1618421"/>
            <a:ext cx="1218000" cy="7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425156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3" name="Google Shape;1693;p34"/>
          <p:cNvSpPr txBox="1">
            <a:spLocks noGrp="1"/>
          </p:cNvSpPr>
          <p:nvPr>
            <p:ph type="ctrTitle" idx="2"/>
          </p:nvPr>
        </p:nvSpPr>
        <p:spPr>
          <a:xfrm>
            <a:off x="2377500" y="422850"/>
            <a:ext cx="4389000" cy="6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Nội dung</a:t>
            </a:r>
            <a:endParaRPr sz="4000" dirty="0"/>
          </a:p>
        </p:txBody>
      </p:sp>
      <p:grpSp>
        <p:nvGrpSpPr>
          <p:cNvPr id="1694" name="Google Shape;1694;p34"/>
          <p:cNvGrpSpPr/>
          <p:nvPr/>
        </p:nvGrpSpPr>
        <p:grpSpPr>
          <a:xfrm>
            <a:off x="5507515" y="3071732"/>
            <a:ext cx="689289" cy="603816"/>
            <a:chOff x="2768600" y="1372700"/>
            <a:chExt cx="794203" cy="627015"/>
          </a:xfrm>
        </p:grpSpPr>
        <p:sp>
          <p:nvSpPr>
            <p:cNvPr id="1695" name="Google Shape;1695;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96" name="Google Shape;1696;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34"/>
          <p:cNvGrpSpPr/>
          <p:nvPr/>
        </p:nvGrpSpPr>
        <p:grpSpPr>
          <a:xfrm>
            <a:off x="2947195" y="3072117"/>
            <a:ext cx="689289" cy="603816"/>
            <a:chOff x="2768600" y="1372700"/>
            <a:chExt cx="794203" cy="627015"/>
          </a:xfrm>
        </p:grpSpPr>
        <p:sp>
          <p:nvSpPr>
            <p:cNvPr id="1698" name="Google Shape;1698;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99" name="Google Shape;1699;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34"/>
          <p:cNvGrpSpPr/>
          <p:nvPr/>
        </p:nvGrpSpPr>
        <p:grpSpPr>
          <a:xfrm>
            <a:off x="6787675" y="1329244"/>
            <a:ext cx="689289" cy="603816"/>
            <a:chOff x="2768600" y="1372700"/>
            <a:chExt cx="794203" cy="627015"/>
          </a:xfrm>
        </p:grpSpPr>
        <p:sp>
          <p:nvSpPr>
            <p:cNvPr id="1701" name="Google Shape;1701;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2" name="Google Shape;1702;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34"/>
          <p:cNvGrpSpPr/>
          <p:nvPr/>
        </p:nvGrpSpPr>
        <p:grpSpPr>
          <a:xfrm>
            <a:off x="4227355" y="1325639"/>
            <a:ext cx="689289" cy="603816"/>
            <a:chOff x="2768600" y="1372700"/>
            <a:chExt cx="794203" cy="627015"/>
          </a:xfrm>
        </p:grpSpPr>
        <p:sp>
          <p:nvSpPr>
            <p:cNvPr id="1704" name="Google Shape;1704;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5" name="Google Shape;1705;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34"/>
          <p:cNvGrpSpPr/>
          <p:nvPr/>
        </p:nvGrpSpPr>
        <p:grpSpPr>
          <a:xfrm>
            <a:off x="1667035" y="1332977"/>
            <a:ext cx="689289" cy="603816"/>
            <a:chOff x="2768600" y="1372700"/>
            <a:chExt cx="794203" cy="627015"/>
          </a:xfrm>
        </p:grpSpPr>
        <p:sp>
          <p:nvSpPr>
            <p:cNvPr id="1708" name="Google Shape;1708;p34"/>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09" name="Google Shape;1709;p34"/>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0" name="Google Shape;1710;p34"/>
          <p:cNvSpPr txBox="1">
            <a:spLocks noGrp="1"/>
          </p:cNvSpPr>
          <p:nvPr>
            <p:ph type="title"/>
          </p:nvPr>
        </p:nvSpPr>
        <p:spPr>
          <a:xfrm>
            <a:off x="1596968" y="1427025"/>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711" name="Google Shape;1711;p34"/>
          <p:cNvSpPr txBox="1">
            <a:spLocks noGrp="1"/>
          </p:cNvSpPr>
          <p:nvPr>
            <p:ph type="subTitle" idx="3"/>
          </p:nvPr>
        </p:nvSpPr>
        <p:spPr>
          <a:xfrm>
            <a:off x="946268" y="1965308"/>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Tổng</a:t>
            </a:r>
            <a:r>
              <a:rPr lang="en-US" dirty="0"/>
              <a:t> </a:t>
            </a:r>
            <a:r>
              <a:rPr lang="en-US" dirty="0" err="1"/>
              <a:t>quan</a:t>
            </a:r>
            <a:r>
              <a:rPr lang="en-US" dirty="0"/>
              <a:t> </a:t>
            </a:r>
            <a:r>
              <a:rPr lang="en-US" dirty="0" err="1"/>
              <a:t>vấn</a:t>
            </a:r>
            <a:r>
              <a:rPr lang="en-US" dirty="0"/>
              <a:t> </a:t>
            </a:r>
            <a:r>
              <a:rPr lang="en-US" dirty="0" err="1"/>
              <a:t>đề</a:t>
            </a:r>
            <a:r>
              <a:rPr lang="en-US" dirty="0"/>
              <a:t>	</a:t>
            </a:r>
            <a:endParaRPr dirty="0"/>
          </a:p>
        </p:txBody>
      </p:sp>
      <p:sp>
        <p:nvSpPr>
          <p:cNvPr id="1713" name="Google Shape;1713;p34"/>
          <p:cNvSpPr txBox="1">
            <a:spLocks noGrp="1"/>
          </p:cNvSpPr>
          <p:nvPr>
            <p:ph type="title" idx="5"/>
          </p:nvPr>
        </p:nvSpPr>
        <p:spPr>
          <a:xfrm>
            <a:off x="4158104" y="1429400"/>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14" name="Google Shape;1714;p34"/>
          <p:cNvSpPr txBox="1">
            <a:spLocks noGrp="1"/>
          </p:cNvSpPr>
          <p:nvPr>
            <p:ph type="subTitle" idx="6"/>
          </p:nvPr>
        </p:nvSpPr>
        <p:spPr>
          <a:xfrm>
            <a:off x="3506701" y="1965308"/>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Lược khảo tài liệu</a:t>
            </a:r>
            <a:endParaRPr dirty="0"/>
          </a:p>
        </p:txBody>
      </p:sp>
      <p:sp>
        <p:nvSpPr>
          <p:cNvPr id="1716" name="Google Shape;1716;p34"/>
          <p:cNvSpPr txBox="1">
            <a:spLocks noGrp="1"/>
          </p:cNvSpPr>
          <p:nvPr>
            <p:ph type="title" idx="8"/>
          </p:nvPr>
        </p:nvSpPr>
        <p:spPr>
          <a:xfrm>
            <a:off x="6717608" y="1429400"/>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17" name="Google Shape;1717;p34"/>
          <p:cNvSpPr txBox="1">
            <a:spLocks noGrp="1"/>
          </p:cNvSpPr>
          <p:nvPr>
            <p:ph type="subTitle" idx="9"/>
          </p:nvPr>
        </p:nvSpPr>
        <p:spPr>
          <a:xfrm>
            <a:off x="6067134" y="2292110"/>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Phương pháp nghiên cứu</a:t>
            </a:r>
            <a:endParaRPr dirty="0"/>
          </a:p>
        </p:txBody>
      </p:sp>
      <p:sp>
        <p:nvSpPr>
          <p:cNvPr id="1719" name="Google Shape;1719;p34"/>
          <p:cNvSpPr txBox="1">
            <a:spLocks noGrp="1"/>
          </p:cNvSpPr>
          <p:nvPr>
            <p:ph type="title" idx="14"/>
          </p:nvPr>
        </p:nvSpPr>
        <p:spPr>
          <a:xfrm>
            <a:off x="2877128" y="3144848"/>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0" name="Google Shape;1720;p34"/>
          <p:cNvSpPr txBox="1">
            <a:spLocks noGrp="1"/>
          </p:cNvSpPr>
          <p:nvPr>
            <p:ph type="subTitle" idx="15"/>
          </p:nvPr>
        </p:nvSpPr>
        <p:spPr>
          <a:xfrm>
            <a:off x="2226428" y="3941158"/>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Thực</a:t>
            </a:r>
            <a:r>
              <a:rPr lang="en-US" dirty="0"/>
              <a:t> </a:t>
            </a:r>
            <a:r>
              <a:rPr lang="en-US" dirty="0" err="1"/>
              <a:t>nghiệm</a:t>
            </a:r>
            <a:r>
              <a:rPr lang="en-US" dirty="0"/>
              <a:t> </a:t>
            </a:r>
            <a:r>
              <a:rPr lang="en-US" dirty="0" err="1"/>
              <a:t>và</a:t>
            </a:r>
            <a:r>
              <a:rPr lang="en-US" dirty="0"/>
              <a:t> </a:t>
            </a:r>
            <a:r>
              <a:rPr lang="en-US" dirty="0" err="1"/>
              <a:t>thảo</a:t>
            </a:r>
            <a:r>
              <a:rPr lang="en-US" dirty="0"/>
              <a:t> </a:t>
            </a:r>
            <a:r>
              <a:rPr lang="en-US" dirty="0" err="1"/>
              <a:t>luận</a:t>
            </a:r>
            <a:endParaRPr dirty="0"/>
          </a:p>
        </p:txBody>
      </p:sp>
      <p:sp>
        <p:nvSpPr>
          <p:cNvPr id="1722" name="Google Shape;1722;p34"/>
          <p:cNvSpPr txBox="1">
            <a:spLocks noGrp="1"/>
          </p:cNvSpPr>
          <p:nvPr>
            <p:ph type="title" idx="17"/>
          </p:nvPr>
        </p:nvSpPr>
        <p:spPr>
          <a:xfrm>
            <a:off x="5437448" y="3147223"/>
            <a:ext cx="829200" cy="4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723" name="Google Shape;1723;p34"/>
          <p:cNvSpPr txBox="1">
            <a:spLocks noGrp="1"/>
          </p:cNvSpPr>
          <p:nvPr>
            <p:ph type="subTitle" idx="18"/>
          </p:nvPr>
        </p:nvSpPr>
        <p:spPr>
          <a:xfrm>
            <a:off x="4786748" y="3969777"/>
            <a:ext cx="2130600" cy="44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Kết</a:t>
            </a:r>
            <a:r>
              <a:rPr lang="en-US" dirty="0"/>
              <a:t> </a:t>
            </a:r>
            <a:r>
              <a:rPr lang="en-US" dirty="0" err="1"/>
              <a:t>luận</a:t>
            </a:r>
            <a:r>
              <a:rPr lang="en-US" dirty="0"/>
              <a:t> </a:t>
            </a:r>
            <a:r>
              <a:rPr lang="en-US" dirty="0" err="1"/>
              <a:t>và</a:t>
            </a:r>
            <a:r>
              <a:rPr lang="en-US" dirty="0"/>
              <a:t> </a:t>
            </a:r>
            <a:r>
              <a:rPr lang="en-US" dirty="0" err="1"/>
              <a:t>phát</a:t>
            </a:r>
            <a:r>
              <a:rPr lang="en-US" dirty="0"/>
              <a:t> </a:t>
            </a:r>
            <a:r>
              <a:rPr lang="en-US" dirty="0" err="1"/>
              <a:t>triển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9;p35">
            <a:extLst>
              <a:ext uri="{FF2B5EF4-FFF2-40B4-BE49-F238E27FC236}">
                <a16:creationId xmlns:a16="http://schemas.microsoft.com/office/drawing/2014/main" id="{BC1BFCA2-A268-D219-8683-4D3CF645DF74}"/>
              </a:ext>
            </a:extLst>
          </p:cNvPr>
          <p:cNvSpPr txBox="1">
            <a:spLocks noGrp="1"/>
          </p:cNvSpPr>
          <p:nvPr>
            <p:ph type="ctrTitle"/>
          </p:nvPr>
        </p:nvSpPr>
        <p:spPr>
          <a:xfrm>
            <a:off x="1670622" y="168989"/>
            <a:ext cx="5792453" cy="1205084"/>
          </a:xfrm>
          <a:prstGeom prst="rect">
            <a:avLst/>
          </a:prstGeom>
        </p:spPr>
        <p:txBody>
          <a:bodyPr spcFirstLastPara="1" wrap="square" lIns="91425" tIns="91425" rIns="91425" bIns="91425" anchor="b" anchorCtr="0">
            <a:noAutofit/>
          </a:bodyPr>
          <a:lstStyle/>
          <a:p>
            <a:pPr marL="114300" algn="just"/>
            <a:r>
              <a:rPr lang="en-US" b="0" dirty="0" err="1"/>
              <a:t>Kết</a:t>
            </a:r>
            <a:r>
              <a:rPr lang="en-US" b="0" dirty="0"/>
              <a:t> </a:t>
            </a:r>
            <a:r>
              <a:rPr lang="en-US" b="0" dirty="0" err="1"/>
              <a:t>quả</a:t>
            </a:r>
            <a:r>
              <a:rPr lang="en-US" b="0" dirty="0"/>
              <a:t> </a:t>
            </a:r>
            <a:r>
              <a:rPr lang="en-US" b="0" dirty="0" err="1"/>
              <a:t>huấn</a:t>
            </a:r>
            <a:r>
              <a:rPr lang="en-US" b="0" dirty="0"/>
              <a:t> </a:t>
            </a:r>
            <a:r>
              <a:rPr lang="en-US" b="0" dirty="0" err="1"/>
              <a:t>luyện</a:t>
            </a:r>
            <a:r>
              <a:rPr lang="en-US" b="0" dirty="0"/>
              <a:t> </a:t>
            </a:r>
            <a:r>
              <a:rPr lang="en-US" b="0" dirty="0" err="1"/>
              <a:t>và</a:t>
            </a:r>
            <a:r>
              <a:rPr lang="en-US" b="0" dirty="0"/>
              <a:t> </a:t>
            </a:r>
            <a:r>
              <a:rPr lang="en-US" b="0" dirty="0" err="1"/>
              <a:t>kiểm</a:t>
            </a:r>
            <a:r>
              <a:rPr lang="en-US" b="0" dirty="0"/>
              <a:t> </a:t>
            </a:r>
            <a:r>
              <a:rPr lang="en-US" b="0" dirty="0" err="1"/>
              <a:t>thử</a:t>
            </a:r>
            <a:r>
              <a:rPr lang="en-US" b="0" dirty="0"/>
              <a:t> </a:t>
            </a:r>
            <a:r>
              <a:rPr lang="en-US" b="0" dirty="0" err="1"/>
              <a:t>mô</a:t>
            </a:r>
            <a:r>
              <a:rPr lang="en-US" b="0" dirty="0"/>
              <a:t> </a:t>
            </a:r>
            <a:r>
              <a:rPr lang="en-US" b="0" dirty="0" err="1"/>
              <a:t>hình</a:t>
            </a:r>
            <a:endParaRPr lang="vi-VN" b="0" dirty="0">
              <a:latin typeface="-apple-system"/>
            </a:endParaRPr>
          </a:p>
        </p:txBody>
      </p:sp>
      <p:grpSp>
        <p:nvGrpSpPr>
          <p:cNvPr id="5" name="Google Shape;1751;p36">
            <a:extLst>
              <a:ext uri="{FF2B5EF4-FFF2-40B4-BE49-F238E27FC236}">
                <a16:creationId xmlns:a16="http://schemas.microsoft.com/office/drawing/2014/main" id="{0A4B09F8-43E6-70B3-04FC-28347CF4439F}"/>
              </a:ext>
            </a:extLst>
          </p:cNvPr>
          <p:cNvGrpSpPr/>
          <p:nvPr/>
        </p:nvGrpSpPr>
        <p:grpSpPr>
          <a:xfrm>
            <a:off x="909462" y="73830"/>
            <a:ext cx="783918" cy="640201"/>
            <a:chOff x="2768600" y="1372700"/>
            <a:chExt cx="794203" cy="627015"/>
          </a:xfrm>
        </p:grpSpPr>
        <p:sp>
          <p:nvSpPr>
            <p:cNvPr id="6" name="Google Shape;1752;p36">
              <a:extLst>
                <a:ext uri="{FF2B5EF4-FFF2-40B4-BE49-F238E27FC236}">
                  <a16:creationId xmlns:a16="http://schemas.microsoft.com/office/drawing/2014/main" id="{D72EFA98-D281-AF5F-D90F-197DD920DB04}"/>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1753;p36">
              <a:extLst>
                <a:ext uri="{FF2B5EF4-FFF2-40B4-BE49-F238E27FC236}">
                  <a16:creationId xmlns:a16="http://schemas.microsoft.com/office/drawing/2014/main" id="{B31B9DB3-E57B-413A-141B-910A51BD8046}"/>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756;p36">
            <a:extLst>
              <a:ext uri="{FF2B5EF4-FFF2-40B4-BE49-F238E27FC236}">
                <a16:creationId xmlns:a16="http://schemas.microsoft.com/office/drawing/2014/main" id="{FD45A4D0-EE6C-D9BF-2C89-DB105C5BB701}"/>
              </a:ext>
            </a:extLst>
          </p:cNvPr>
          <p:cNvSpPr txBox="1">
            <a:spLocks/>
          </p:cNvSpPr>
          <p:nvPr/>
        </p:nvSpPr>
        <p:spPr>
          <a:xfrm>
            <a:off x="681042" y="73830"/>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4.1</a:t>
            </a:r>
          </a:p>
        </p:txBody>
      </p:sp>
      <p:grpSp>
        <p:nvGrpSpPr>
          <p:cNvPr id="9" name="Google Shape;1730;p35">
            <a:extLst>
              <a:ext uri="{FF2B5EF4-FFF2-40B4-BE49-F238E27FC236}">
                <a16:creationId xmlns:a16="http://schemas.microsoft.com/office/drawing/2014/main" id="{DCD7D9DE-83EF-CD91-448C-3071886BBFCF}"/>
              </a:ext>
            </a:extLst>
          </p:cNvPr>
          <p:cNvGrpSpPr/>
          <p:nvPr/>
        </p:nvGrpSpPr>
        <p:grpSpPr>
          <a:xfrm rot="512230">
            <a:off x="7406195" y="66412"/>
            <a:ext cx="1685788" cy="826640"/>
            <a:chOff x="5132575" y="2709875"/>
            <a:chExt cx="325950" cy="255550"/>
          </a:xfrm>
        </p:grpSpPr>
        <p:sp>
          <p:nvSpPr>
            <p:cNvPr id="10" name="Google Shape;1731;p35">
              <a:extLst>
                <a:ext uri="{FF2B5EF4-FFF2-40B4-BE49-F238E27FC236}">
                  <a16:creationId xmlns:a16="http://schemas.microsoft.com/office/drawing/2014/main" id="{82E5C8E5-68B0-8432-D319-B29B33C0EAA5}"/>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32;p35">
              <a:extLst>
                <a:ext uri="{FF2B5EF4-FFF2-40B4-BE49-F238E27FC236}">
                  <a16:creationId xmlns:a16="http://schemas.microsoft.com/office/drawing/2014/main" id="{EE39EE4E-DC7C-19CC-C9D5-B4F837B50218}"/>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3;p35">
              <a:extLst>
                <a:ext uri="{FF2B5EF4-FFF2-40B4-BE49-F238E27FC236}">
                  <a16:creationId xmlns:a16="http://schemas.microsoft.com/office/drawing/2014/main" id="{5409DD59-E55F-985C-707D-FE087B64358F}"/>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4;p35">
              <a:extLst>
                <a:ext uri="{FF2B5EF4-FFF2-40B4-BE49-F238E27FC236}">
                  <a16:creationId xmlns:a16="http://schemas.microsoft.com/office/drawing/2014/main" id="{9208EC42-6A9D-BAA4-82A1-7C0218274120}"/>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5;p35">
              <a:extLst>
                <a:ext uri="{FF2B5EF4-FFF2-40B4-BE49-F238E27FC236}">
                  <a16:creationId xmlns:a16="http://schemas.microsoft.com/office/drawing/2014/main" id="{7759543C-5389-8673-5398-7D32A90F2D0C}"/>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6;p35">
              <a:extLst>
                <a:ext uri="{FF2B5EF4-FFF2-40B4-BE49-F238E27FC236}">
                  <a16:creationId xmlns:a16="http://schemas.microsoft.com/office/drawing/2014/main" id="{F32B921A-C4AA-FA50-B45C-570D6EC9F301}"/>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7;p35">
              <a:extLst>
                <a:ext uri="{FF2B5EF4-FFF2-40B4-BE49-F238E27FC236}">
                  <a16:creationId xmlns:a16="http://schemas.microsoft.com/office/drawing/2014/main" id="{17481B85-CF96-5830-926B-F94ECCDE2A7E}"/>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8;p35">
              <a:extLst>
                <a:ext uri="{FF2B5EF4-FFF2-40B4-BE49-F238E27FC236}">
                  <a16:creationId xmlns:a16="http://schemas.microsoft.com/office/drawing/2014/main" id="{BC3CBFE3-720A-1868-0891-DDBBF971DCA2}"/>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9;p35">
              <a:extLst>
                <a:ext uri="{FF2B5EF4-FFF2-40B4-BE49-F238E27FC236}">
                  <a16:creationId xmlns:a16="http://schemas.microsoft.com/office/drawing/2014/main" id="{01165ADA-FB3A-5A9A-1EF1-418E60EB304B}"/>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0;p35">
              <a:extLst>
                <a:ext uri="{FF2B5EF4-FFF2-40B4-BE49-F238E27FC236}">
                  <a16:creationId xmlns:a16="http://schemas.microsoft.com/office/drawing/2014/main" id="{F8EEBC1A-6CE7-3A02-BF02-7EE52429CC75}"/>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741;p35">
              <a:extLst>
                <a:ext uri="{FF2B5EF4-FFF2-40B4-BE49-F238E27FC236}">
                  <a16:creationId xmlns:a16="http://schemas.microsoft.com/office/drawing/2014/main" id="{A42AFE12-DAA0-F1B1-62A9-3BF7AFDDECDC}"/>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42;p35">
              <a:extLst>
                <a:ext uri="{FF2B5EF4-FFF2-40B4-BE49-F238E27FC236}">
                  <a16:creationId xmlns:a16="http://schemas.microsoft.com/office/drawing/2014/main" id="{02062ADF-6C28-BB29-A78E-82CDCE780199}"/>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3;p35">
              <a:extLst>
                <a:ext uri="{FF2B5EF4-FFF2-40B4-BE49-F238E27FC236}">
                  <a16:creationId xmlns:a16="http://schemas.microsoft.com/office/drawing/2014/main" id="{B317CFDE-CB48-9F7A-7E62-70CEC52171E7}"/>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4;p35">
              <a:extLst>
                <a:ext uri="{FF2B5EF4-FFF2-40B4-BE49-F238E27FC236}">
                  <a16:creationId xmlns:a16="http://schemas.microsoft.com/office/drawing/2014/main" id="{38967A69-E188-805A-1746-C7580BF0DC9B}"/>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5;p35">
              <a:extLst>
                <a:ext uri="{FF2B5EF4-FFF2-40B4-BE49-F238E27FC236}">
                  <a16:creationId xmlns:a16="http://schemas.microsoft.com/office/drawing/2014/main" id="{8F250DAD-22F4-390A-BDB4-04DB37985519}"/>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6;p35">
              <a:extLst>
                <a:ext uri="{FF2B5EF4-FFF2-40B4-BE49-F238E27FC236}">
                  <a16:creationId xmlns:a16="http://schemas.microsoft.com/office/drawing/2014/main" id="{FBCD8EC5-E681-9606-75F7-2682EB561E75}"/>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
            <a:extLst>
              <a:ext uri="{FF2B5EF4-FFF2-40B4-BE49-F238E27FC236}">
                <a16:creationId xmlns:a16="http://schemas.microsoft.com/office/drawing/2014/main" id="{2A8A126C-707A-91BD-6FFB-A523780B075D}"/>
              </a:ext>
            </a:extLst>
          </p:cNvPr>
          <p:cNvSpPr>
            <a:spLocks noGrp="1" noChangeArrowheads="1"/>
          </p:cNvSpPr>
          <p:nvPr>
            <p:ph type="subTitle" idx="1"/>
          </p:nvPr>
        </p:nvSpPr>
        <p:spPr bwMode="auto">
          <a:xfrm>
            <a:off x="1093409" y="1318974"/>
            <a:ext cx="530322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indent="-285750" algn="l">
              <a:buFont typeface="Arial" panose="020B0604020202020204" pitchFamily="34" charset="0"/>
              <a:buChar char="•"/>
            </a:pPr>
            <a:r>
              <a:rPr lang="en-US" dirty="0" err="1">
                <a:latin typeface="-apple-system"/>
              </a:rPr>
              <a:t>Đã</a:t>
            </a:r>
            <a:r>
              <a:rPr lang="en-US" dirty="0">
                <a:latin typeface="-apple-system"/>
              </a:rPr>
              <a:t> </a:t>
            </a:r>
            <a:r>
              <a:rPr lang="en-US" dirty="0" err="1">
                <a:latin typeface="-apple-system"/>
              </a:rPr>
              <a:t>huấn</a:t>
            </a:r>
            <a:r>
              <a:rPr lang="en-US" dirty="0">
                <a:latin typeface="-apple-system"/>
              </a:rPr>
              <a:t> </a:t>
            </a:r>
            <a:r>
              <a:rPr lang="en-US" dirty="0" err="1">
                <a:latin typeface="-apple-system"/>
              </a:rPr>
              <a:t>luyện</a:t>
            </a:r>
            <a:r>
              <a:rPr lang="en-US" dirty="0">
                <a:latin typeface="-apple-system"/>
              </a:rPr>
              <a:t> </a:t>
            </a:r>
            <a:r>
              <a:rPr lang="en-US" dirty="0" err="1">
                <a:latin typeface="-apple-system"/>
              </a:rPr>
              <a:t>và</a:t>
            </a:r>
            <a:r>
              <a:rPr lang="en-US" dirty="0">
                <a:latin typeface="-apple-system"/>
              </a:rPr>
              <a:t> </a:t>
            </a:r>
            <a:r>
              <a:rPr lang="en-US" dirty="0" err="1">
                <a:latin typeface="-apple-system"/>
              </a:rPr>
              <a:t>đánh</a:t>
            </a:r>
            <a:r>
              <a:rPr lang="en-US" dirty="0">
                <a:latin typeface="-apple-system"/>
              </a:rPr>
              <a:t> </a:t>
            </a:r>
            <a:r>
              <a:rPr lang="en-US" dirty="0" err="1">
                <a:latin typeface="-apple-system"/>
              </a:rPr>
              <a:t>giá</a:t>
            </a:r>
            <a:r>
              <a:rPr lang="en-US" dirty="0">
                <a:latin typeface="-apple-system"/>
              </a:rPr>
              <a:t> </a:t>
            </a:r>
            <a:r>
              <a:rPr lang="en-US" dirty="0" err="1">
                <a:latin typeface="-apple-system"/>
              </a:rPr>
              <a:t>hiệu</a:t>
            </a:r>
            <a:r>
              <a:rPr lang="en-US" dirty="0">
                <a:latin typeface="-apple-system"/>
              </a:rPr>
              <a:t> </a:t>
            </a:r>
            <a:r>
              <a:rPr lang="en-US" dirty="0" err="1">
                <a:latin typeface="-apple-system"/>
              </a:rPr>
              <a:t>suất</a:t>
            </a:r>
            <a:r>
              <a:rPr lang="en-US" dirty="0">
                <a:latin typeface="-apple-system"/>
              </a:rPr>
              <a:t> 6 </a:t>
            </a:r>
            <a:r>
              <a:rPr lang="en-US" dirty="0" err="1">
                <a:latin typeface="-apple-system"/>
              </a:rPr>
              <a:t>mô</a:t>
            </a:r>
            <a:r>
              <a:rPr lang="en-US" dirty="0">
                <a:latin typeface="-apple-system"/>
              </a:rPr>
              <a:t> </a:t>
            </a:r>
            <a:r>
              <a:rPr lang="en-US" dirty="0" err="1">
                <a:latin typeface="-apple-system"/>
              </a:rPr>
              <a:t>hình</a:t>
            </a:r>
            <a:r>
              <a:rPr lang="en-US" dirty="0">
                <a:latin typeface="-apple-system"/>
              </a:rPr>
              <a:t>:</a:t>
            </a:r>
            <a:br>
              <a:rPr lang="en-US" dirty="0">
                <a:latin typeface="-apple-system"/>
              </a:rPr>
            </a:br>
            <a:r>
              <a:rPr lang="en-US" b="1" dirty="0">
                <a:latin typeface="-apple-system"/>
              </a:rPr>
              <a:t>KNN, Random Forest, Logistic Regression, Naive Bayes, SVM, Decision Tree</a:t>
            </a:r>
            <a:r>
              <a:rPr lang="en-US" dirty="0">
                <a:latin typeface="-apple-system"/>
              </a:rPr>
              <a:t/>
            </a:r>
            <a:br>
              <a:rPr lang="en-US" dirty="0">
                <a:latin typeface="-apple-system"/>
              </a:rPr>
            </a:br>
            <a:r>
              <a:rPr lang="en-US" dirty="0">
                <a:latin typeface="-apple-system"/>
              </a:rPr>
              <a:t>→ </a:t>
            </a:r>
            <a:r>
              <a:rPr lang="en-US" dirty="0" err="1">
                <a:latin typeface="-apple-system"/>
              </a:rPr>
              <a:t>Trên</a:t>
            </a:r>
            <a:r>
              <a:rPr lang="en-US" dirty="0">
                <a:latin typeface="-apple-system"/>
              </a:rPr>
              <a:t> </a:t>
            </a:r>
            <a:r>
              <a:rPr lang="en-US" dirty="0" err="1">
                <a:latin typeface="-apple-system"/>
              </a:rPr>
              <a:t>tập</a:t>
            </a:r>
            <a:r>
              <a:rPr lang="en-US" dirty="0">
                <a:latin typeface="-apple-system"/>
              </a:rPr>
              <a:t> </a:t>
            </a:r>
            <a:r>
              <a:rPr lang="en-US" dirty="0" err="1">
                <a:latin typeface="-apple-system"/>
              </a:rPr>
              <a:t>dữ</a:t>
            </a:r>
            <a:r>
              <a:rPr lang="en-US" dirty="0">
                <a:latin typeface="-apple-system"/>
              </a:rPr>
              <a:t> </a:t>
            </a:r>
            <a:r>
              <a:rPr lang="en-US" dirty="0" err="1">
                <a:latin typeface="-apple-system"/>
              </a:rPr>
              <a:t>liệu</a:t>
            </a:r>
            <a:r>
              <a:rPr lang="en-US" dirty="0">
                <a:latin typeface="-apple-system"/>
              </a:rPr>
              <a:t> UCI Heart Disease.</a:t>
            </a:r>
          </a:p>
        </p:txBody>
      </p:sp>
      <p:pic>
        <p:nvPicPr>
          <p:cNvPr id="27" name="Picture 26" descr="A table of numbers with text&#10;&#10;AI-generated content may be incorrect.">
            <a:extLst>
              <a:ext uri="{FF2B5EF4-FFF2-40B4-BE49-F238E27FC236}">
                <a16:creationId xmlns:a16="http://schemas.microsoft.com/office/drawing/2014/main" id="{7EC523B0-C145-4B0D-FC90-9EBCEF6B7EF8}"/>
              </a:ext>
            </a:extLst>
          </p:cNvPr>
          <p:cNvPicPr>
            <a:picLocks noChangeAspect="1"/>
          </p:cNvPicPr>
          <p:nvPr/>
        </p:nvPicPr>
        <p:blipFill>
          <a:blip r:embed="rId2"/>
          <a:stretch>
            <a:fillRect/>
          </a:stretch>
        </p:blipFill>
        <p:spPr>
          <a:xfrm>
            <a:off x="1576511" y="2424900"/>
            <a:ext cx="4697474" cy="2242553"/>
          </a:xfrm>
          <a:prstGeom prst="rect">
            <a:avLst/>
          </a:prstGeom>
        </p:spPr>
      </p:pic>
    </p:spTree>
    <p:extLst>
      <p:ext uri="{BB962C8B-B14F-4D97-AF65-F5344CB8AC3E}">
        <p14:creationId xmlns:p14="http://schemas.microsoft.com/office/powerpoint/2010/main" val="37573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1729;p35">
            <a:extLst>
              <a:ext uri="{FF2B5EF4-FFF2-40B4-BE49-F238E27FC236}">
                <a16:creationId xmlns:a16="http://schemas.microsoft.com/office/drawing/2014/main" id="{06DAD301-0803-909A-5223-AB87DA012C61}"/>
              </a:ext>
            </a:extLst>
          </p:cNvPr>
          <p:cNvSpPr txBox="1">
            <a:spLocks noGrp="1"/>
          </p:cNvSpPr>
          <p:nvPr>
            <p:ph type="ctrTitle"/>
          </p:nvPr>
        </p:nvSpPr>
        <p:spPr>
          <a:xfrm>
            <a:off x="1362588" y="640951"/>
            <a:ext cx="6023903" cy="640200"/>
          </a:xfrm>
          <a:prstGeom prst="rect">
            <a:avLst/>
          </a:prstGeom>
        </p:spPr>
        <p:txBody>
          <a:bodyPr spcFirstLastPara="1" wrap="square" lIns="91425" tIns="91425" rIns="91425" bIns="91425" anchor="b" anchorCtr="0">
            <a:noAutofit/>
          </a:bodyPr>
          <a:lstStyle/>
          <a:p>
            <a:pPr marL="114300" algn="just"/>
            <a:r>
              <a:rPr lang="en-US" b="0" dirty="0" err="1"/>
              <a:t>Đánh</a:t>
            </a:r>
            <a:r>
              <a:rPr lang="en-US" b="0" dirty="0"/>
              <a:t> </a:t>
            </a:r>
            <a:r>
              <a:rPr lang="en-US" b="0" dirty="0" err="1"/>
              <a:t>giá</a:t>
            </a:r>
            <a:r>
              <a:rPr lang="en-US" b="0" dirty="0"/>
              <a:t> </a:t>
            </a:r>
            <a:r>
              <a:rPr lang="en-US" b="0" dirty="0" err="1"/>
              <a:t>và</a:t>
            </a:r>
            <a:r>
              <a:rPr lang="en-US" b="0" dirty="0"/>
              <a:t> </a:t>
            </a:r>
            <a:r>
              <a:rPr lang="en-US" b="0" dirty="0" err="1"/>
              <a:t>phân</a:t>
            </a:r>
            <a:r>
              <a:rPr lang="en-US" b="0" dirty="0"/>
              <a:t> </a:t>
            </a:r>
            <a:r>
              <a:rPr lang="en-US" b="0" dirty="0" err="1"/>
              <a:t>tích</a:t>
            </a:r>
            <a:r>
              <a:rPr lang="en-US" b="0" dirty="0"/>
              <a:t> </a:t>
            </a:r>
            <a:r>
              <a:rPr lang="en-US" b="0" dirty="0" err="1"/>
              <a:t>kết</a:t>
            </a:r>
            <a:r>
              <a:rPr lang="en-US" b="0" dirty="0"/>
              <a:t> </a:t>
            </a:r>
            <a:r>
              <a:rPr lang="en-US" b="0" dirty="0" err="1"/>
              <a:t>quả</a:t>
            </a:r>
            <a:endParaRPr lang="vi-VN" b="0" dirty="0">
              <a:latin typeface="-apple-system"/>
            </a:endParaRPr>
          </a:p>
        </p:txBody>
      </p:sp>
      <p:sp>
        <p:nvSpPr>
          <p:cNvPr id="34" name="Google Shape;1756;p36">
            <a:extLst>
              <a:ext uri="{FF2B5EF4-FFF2-40B4-BE49-F238E27FC236}">
                <a16:creationId xmlns:a16="http://schemas.microsoft.com/office/drawing/2014/main" id="{E56141FB-BA87-79F5-3645-2938F790708E}"/>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sz="4000" dirty="0">
              <a:latin typeface="Neucha" panose="020B0604020202020204" charset="0"/>
            </a:endParaRPr>
          </a:p>
        </p:txBody>
      </p:sp>
      <p:grpSp>
        <p:nvGrpSpPr>
          <p:cNvPr id="35" name="Google Shape;1730;p35">
            <a:extLst>
              <a:ext uri="{FF2B5EF4-FFF2-40B4-BE49-F238E27FC236}">
                <a16:creationId xmlns:a16="http://schemas.microsoft.com/office/drawing/2014/main" id="{C09F1DFA-D2E7-3CDF-ADF0-33EBCC72E955}"/>
              </a:ext>
            </a:extLst>
          </p:cNvPr>
          <p:cNvGrpSpPr/>
          <p:nvPr/>
        </p:nvGrpSpPr>
        <p:grpSpPr>
          <a:xfrm rot="512230">
            <a:off x="7406195" y="66412"/>
            <a:ext cx="1685788" cy="826640"/>
            <a:chOff x="5132575" y="2709875"/>
            <a:chExt cx="325950" cy="255550"/>
          </a:xfrm>
        </p:grpSpPr>
        <p:sp>
          <p:nvSpPr>
            <p:cNvPr id="36" name="Google Shape;1731;p35">
              <a:extLst>
                <a:ext uri="{FF2B5EF4-FFF2-40B4-BE49-F238E27FC236}">
                  <a16:creationId xmlns:a16="http://schemas.microsoft.com/office/drawing/2014/main" id="{58A191C7-3A40-A0EC-5458-F5EA5DD46414}"/>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32;p35">
              <a:extLst>
                <a:ext uri="{FF2B5EF4-FFF2-40B4-BE49-F238E27FC236}">
                  <a16:creationId xmlns:a16="http://schemas.microsoft.com/office/drawing/2014/main" id="{804408CD-F4E2-F75B-9566-CCF25D11365F}"/>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3;p35">
              <a:extLst>
                <a:ext uri="{FF2B5EF4-FFF2-40B4-BE49-F238E27FC236}">
                  <a16:creationId xmlns:a16="http://schemas.microsoft.com/office/drawing/2014/main" id="{43E3CAF9-18ED-45D4-8792-CCE80B1CAC22}"/>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4;p35">
              <a:extLst>
                <a:ext uri="{FF2B5EF4-FFF2-40B4-BE49-F238E27FC236}">
                  <a16:creationId xmlns:a16="http://schemas.microsoft.com/office/drawing/2014/main" id="{6371AA94-FA7C-C002-3A4E-8B20902A93AE}"/>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5;p35">
              <a:extLst>
                <a:ext uri="{FF2B5EF4-FFF2-40B4-BE49-F238E27FC236}">
                  <a16:creationId xmlns:a16="http://schemas.microsoft.com/office/drawing/2014/main" id="{C4D07E3D-0A70-2B58-06AC-42172AB6A752}"/>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36;p35">
              <a:extLst>
                <a:ext uri="{FF2B5EF4-FFF2-40B4-BE49-F238E27FC236}">
                  <a16:creationId xmlns:a16="http://schemas.microsoft.com/office/drawing/2014/main" id="{74C4FD32-D376-E64B-CA30-4615938135FC}"/>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7;p35">
              <a:extLst>
                <a:ext uri="{FF2B5EF4-FFF2-40B4-BE49-F238E27FC236}">
                  <a16:creationId xmlns:a16="http://schemas.microsoft.com/office/drawing/2014/main" id="{D28A676F-C1D1-4713-63FA-DE5CDEE4D8D7}"/>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38;p35">
              <a:extLst>
                <a:ext uri="{FF2B5EF4-FFF2-40B4-BE49-F238E27FC236}">
                  <a16:creationId xmlns:a16="http://schemas.microsoft.com/office/drawing/2014/main" id="{913AB849-200B-AB13-794D-6464A860C066}"/>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39;p35">
              <a:extLst>
                <a:ext uri="{FF2B5EF4-FFF2-40B4-BE49-F238E27FC236}">
                  <a16:creationId xmlns:a16="http://schemas.microsoft.com/office/drawing/2014/main" id="{30D64C94-631C-28F7-B3BC-2C2D51B8D6B0}"/>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0;p35">
              <a:extLst>
                <a:ext uri="{FF2B5EF4-FFF2-40B4-BE49-F238E27FC236}">
                  <a16:creationId xmlns:a16="http://schemas.microsoft.com/office/drawing/2014/main" id="{0E2968D9-0B7C-17B2-1025-792448CBF924}"/>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741;p35">
              <a:extLst>
                <a:ext uri="{FF2B5EF4-FFF2-40B4-BE49-F238E27FC236}">
                  <a16:creationId xmlns:a16="http://schemas.microsoft.com/office/drawing/2014/main" id="{1FC681F4-2011-8260-FC00-650BAFB95F73}"/>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2;p35">
              <a:extLst>
                <a:ext uri="{FF2B5EF4-FFF2-40B4-BE49-F238E27FC236}">
                  <a16:creationId xmlns:a16="http://schemas.microsoft.com/office/drawing/2014/main" id="{B7F6DCAB-CA76-7836-CCA4-622F8751BAD5}"/>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3;p35">
              <a:extLst>
                <a:ext uri="{FF2B5EF4-FFF2-40B4-BE49-F238E27FC236}">
                  <a16:creationId xmlns:a16="http://schemas.microsoft.com/office/drawing/2014/main" id="{AC4E9965-6058-45D1-F6F7-DF3D8D2067B6}"/>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4;p35">
              <a:extLst>
                <a:ext uri="{FF2B5EF4-FFF2-40B4-BE49-F238E27FC236}">
                  <a16:creationId xmlns:a16="http://schemas.microsoft.com/office/drawing/2014/main" id="{13B27E43-F86E-9CAF-CB16-972943D42C20}"/>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45;p35">
              <a:extLst>
                <a:ext uri="{FF2B5EF4-FFF2-40B4-BE49-F238E27FC236}">
                  <a16:creationId xmlns:a16="http://schemas.microsoft.com/office/drawing/2014/main" id="{1DBCDF6F-3CF6-DB92-67FA-2FDEBE7A6B99}"/>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46;p35">
              <a:extLst>
                <a:ext uri="{FF2B5EF4-FFF2-40B4-BE49-F238E27FC236}">
                  <a16:creationId xmlns:a16="http://schemas.microsoft.com/office/drawing/2014/main" id="{7D75A7EB-A405-E103-205B-BE7096EA2629}"/>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Rectangle 2">
            <a:extLst>
              <a:ext uri="{FF2B5EF4-FFF2-40B4-BE49-F238E27FC236}">
                <a16:creationId xmlns:a16="http://schemas.microsoft.com/office/drawing/2014/main" id="{5767604B-EEB6-5AC2-E0C9-A90AC7AC017C}"/>
              </a:ext>
            </a:extLst>
          </p:cNvPr>
          <p:cNvSpPr>
            <a:spLocks noGrp="1" noChangeArrowheads="1"/>
          </p:cNvSpPr>
          <p:nvPr>
            <p:ph type="subTitle" idx="1"/>
          </p:nvPr>
        </p:nvSpPr>
        <p:spPr bwMode="auto">
          <a:xfrm>
            <a:off x="1130950" y="1259304"/>
            <a:ext cx="530322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indent="-285750" algn="just">
              <a:buFont typeface="Arial" panose="020B0604020202020204" pitchFamily="34" charset="0"/>
              <a:buChar char="•"/>
            </a:pPr>
            <a:r>
              <a:rPr lang="vi-VN" b="1" dirty="0">
                <a:latin typeface="-apple-system"/>
              </a:rPr>
              <a:t>KNN</a:t>
            </a:r>
            <a:r>
              <a:rPr lang="vi-VN" dirty="0">
                <a:latin typeface="-apple-system"/>
              </a:rPr>
              <a:t>: Accuracy kiểm thử </a:t>
            </a:r>
            <a:r>
              <a:rPr lang="vi-VN" b="1" dirty="0">
                <a:latin typeface="-apple-system"/>
              </a:rPr>
              <a:t>cao nhất (95.08%)</a:t>
            </a:r>
            <a:r>
              <a:rPr lang="vi-VN" dirty="0">
                <a:latin typeface="-apple-system"/>
              </a:rPr>
              <a:t>, nhưng train </a:t>
            </a:r>
            <a:r>
              <a:rPr lang="vi-VN" b="1" dirty="0">
                <a:latin typeface="-apple-system"/>
              </a:rPr>
              <a:t>100%</a:t>
            </a:r>
            <a:r>
              <a:rPr lang="vi-VN" dirty="0">
                <a:latin typeface="-apple-system"/>
              </a:rPr>
              <a:t> → </a:t>
            </a:r>
            <a:r>
              <a:rPr lang="vi-VN" b="1" dirty="0">
                <a:latin typeface="-apple-system"/>
              </a:rPr>
              <a:t>Overfitting</a:t>
            </a:r>
            <a:r>
              <a:rPr lang="vi-VN" dirty="0">
                <a:latin typeface="-apple-system"/>
              </a:rPr>
              <a:t>.</a:t>
            </a:r>
          </a:p>
          <a:p>
            <a:pPr marL="400050" indent="-285750" algn="just">
              <a:buFont typeface="Arial" panose="020B0604020202020204" pitchFamily="34" charset="0"/>
              <a:buChar char="•"/>
            </a:pPr>
            <a:r>
              <a:rPr lang="vi-VN" b="1" dirty="0">
                <a:latin typeface="-apple-system"/>
              </a:rPr>
              <a:t>Random Forest</a:t>
            </a:r>
            <a:r>
              <a:rPr lang="vi-VN" dirty="0">
                <a:latin typeface="-apple-system"/>
              </a:rPr>
              <a:t>: Train/Test cân bằng (≈ 91.8%) → </a:t>
            </a:r>
            <a:r>
              <a:rPr lang="vi-VN" b="1" dirty="0">
                <a:latin typeface="-apple-system"/>
              </a:rPr>
              <a:t>Tổng quát hóa tốt</a:t>
            </a:r>
            <a:r>
              <a:rPr lang="vi-VN" dirty="0">
                <a:latin typeface="-apple-system"/>
              </a:rPr>
              <a:t>.</a:t>
            </a:r>
          </a:p>
          <a:p>
            <a:pPr marL="400050" indent="-285750" algn="just">
              <a:buFont typeface="Arial" panose="020B0604020202020204" pitchFamily="34" charset="0"/>
              <a:buChar char="•"/>
            </a:pPr>
            <a:r>
              <a:rPr lang="vi-VN" b="1" dirty="0">
                <a:latin typeface="-apple-system"/>
              </a:rPr>
              <a:t>Logistic Regression</a:t>
            </a:r>
            <a:r>
              <a:rPr lang="vi-VN" dirty="0">
                <a:latin typeface="-apple-system"/>
              </a:rPr>
              <a:t>: Ổn định, dễ giải thích, accuracy </a:t>
            </a:r>
            <a:r>
              <a:rPr lang="vi-VN" b="1" dirty="0">
                <a:latin typeface="-apple-system"/>
              </a:rPr>
              <a:t>≈ 90.16%</a:t>
            </a:r>
            <a:r>
              <a:rPr lang="vi-VN" dirty="0">
                <a:latin typeface="-apple-system"/>
              </a:rPr>
              <a:t>.</a:t>
            </a:r>
          </a:p>
          <a:p>
            <a:pPr marL="400050" indent="-285750" algn="just">
              <a:buFont typeface="Arial" panose="020B0604020202020204" pitchFamily="34" charset="0"/>
              <a:buChar char="•"/>
            </a:pPr>
            <a:r>
              <a:rPr lang="vi-VN" b="1" dirty="0">
                <a:latin typeface="-apple-system"/>
              </a:rPr>
              <a:t>Naive Bayes</a:t>
            </a:r>
            <a:r>
              <a:rPr lang="vi-VN" dirty="0">
                <a:latin typeface="-apple-system"/>
              </a:rPr>
              <a:t>: Hiệu quả bất ngờ với mô hình đơn giản (≈ 88.52%), phù hợp khi dữ liệu tương đối độc lập.</a:t>
            </a:r>
          </a:p>
          <a:p>
            <a:pPr marL="400050" indent="-285750" algn="just">
              <a:buFont typeface="Arial" panose="020B0604020202020204" pitchFamily="34" charset="0"/>
              <a:buChar char="•"/>
            </a:pPr>
            <a:r>
              <a:rPr lang="vi-VN" b="1" dirty="0">
                <a:latin typeface="-apple-system"/>
              </a:rPr>
              <a:t>SVM</a:t>
            </a:r>
            <a:r>
              <a:rPr lang="vi-VN" dirty="0">
                <a:latin typeface="-apple-system"/>
              </a:rPr>
              <a:t>: Huấn luyện tốt (94.61%) nhưng kiểm thử thấp (85.25%) → </a:t>
            </a:r>
            <a:r>
              <a:rPr lang="vi-VN" b="1" dirty="0">
                <a:latin typeface="-apple-system"/>
              </a:rPr>
              <a:t>Cần tối ưu tham số</a:t>
            </a:r>
            <a:r>
              <a:rPr lang="vi-VN" dirty="0">
                <a:latin typeface="-apple-system"/>
              </a:rPr>
              <a:t>.</a:t>
            </a:r>
          </a:p>
          <a:p>
            <a:pPr marL="400050" indent="-285750" algn="just">
              <a:buFont typeface="Arial" panose="020B0604020202020204" pitchFamily="34" charset="0"/>
              <a:buChar char="•"/>
            </a:pPr>
            <a:r>
              <a:rPr lang="vi-VN" b="1" dirty="0">
                <a:latin typeface="-apple-system"/>
              </a:rPr>
              <a:t>Decision Tree</a:t>
            </a:r>
            <a:r>
              <a:rPr lang="vi-VN" dirty="0">
                <a:latin typeface="-apple-system"/>
              </a:rPr>
              <a:t>: Chênh lệch lớn giữa train/test → </a:t>
            </a:r>
            <a:r>
              <a:rPr lang="vi-VN" b="1" dirty="0">
                <a:latin typeface="-apple-system"/>
              </a:rPr>
              <a:t>Overfitting nặng</a:t>
            </a:r>
            <a:r>
              <a:rPr lang="vi-VN" dirty="0">
                <a:latin typeface="-apple-system"/>
              </a:rPr>
              <a:t> nếu không cắt tỉa.</a:t>
            </a:r>
          </a:p>
        </p:txBody>
      </p:sp>
    </p:spTree>
    <p:extLst>
      <p:ext uri="{BB962C8B-B14F-4D97-AF65-F5344CB8AC3E}">
        <p14:creationId xmlns:p14="http://schemas.microsoft.com/office/powerpoint/2010/main" val="349453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9;p35">
            <a:extLst>
              <a:ext uri="{FF2B5EF4-FFF2-40B4-BE49-F238E27FC236}">
                <a16:creationId xmlns:a16="http://schemas.microsoft.com/office/drawing/2014/main" id="{B49FB98F-7809-3DAE-048D-3FCA9E82D5AE}"/>
              </a:ext>
            </a:extLst>
          </p:cNvPr>
          <p:cNvSpPr txBox="1">
            <a:spLocks noGrp="1"/>
          </p:cNvSpPr>
          <p:nvPr>
            <p:ph type="ctrTitle"/>
          </p:nvPr>
        </p:nvSpPr>
        <p:spPr>
          <a:xfrm>
            <a:off x="1717674" y="680153"/>
            <a:ext cx="6023903" cy="640200"/>
          </a:xfrm>
          <a:prstGeom prst="rect">
            <a:avLst/>
          </a:prstGeom>
        </p:spPr>
        <p:txBody>
          <a:bodyPr spcFirstLastPara="1" wrap="square" lIns="91425" tIns="91425" rIns="91425" bIns="91425" anchor="b" anchorCtr="0">
            <a:noAutofit/>
          </a:bodyPr>
          <a:lstStyle/>
          <a:p>
            <a:pPr marL="114300" algn="just"/>
            <a:r>
              <a:rPr lang="en-US" b="0" dirty="0" err="1"/>
              <a:t>Đề</a:t>
            </a:r>
            <a:r>
              <a:rPr lang="en-US" b="0" dirty="0"/>
              <a:t> </a:t>
            </a:r>
            <a:r>
              <a:rPr lang="en-US" b="0" dirty="0" err="1"/>
              <a:t>xuất</a:t>
            </a:r>
            <a:r>
              <a:rPr lang="en-US" b="0" dirty="0"/>
              <a:t> </a:t>
            </a:r>
            <a:r>
              <a:rPr lang="en-US" b="0" dirty="0" err="1"/>
              <a:t>lựa</a:t>
            </a:r>
            <a:r>
              <a:rPr lang="en-US" b="0" dirty="0"/>
              <a:t> </a:t>
            </a:r>
            <a:r>
              <a:rPr lang="en-US" b="0" dirty="0" err="1"/>
              <a:t>chọn</a:t>
            </a:r>
            <a:r>
              <a:rPr lang="en-US" b="0" dirty="0"/>
              <a:t> </a:t>
            </a:r>
            <a:r>
              <a:rPr lang="en-US" b="0" dirty="0" err="1"/>
              <a:t>mô</a:t>
            </a:r>
            <a:r>
              <a:rPr lang="en-US" b="0" dirty="0"/>
              <a:t> </a:t>
            </a:r>
            <a:r>
              <a:rPr lang="en-US" b="0" dirty="0" err="1"/>
              <a:t>hình</a:t>
            </a:r>
            <a:endParaRPr lang="vi-VN" b="0" dirty="0">
              <a:latin typeface="-apple-system"/>
            </a:endParaRPr>
          </a:p>
        </p:txBody>
      </p:sp>
      <p:grpSp>
        <p:nvGrpSpPr>
          <p:cNvPr id="5" name="Google Shape;1751;p36">
            <a:extLst>
              <a:ext uri="{FF2B5EF4-FFF2-40B4-BE49-F238E27FC236}">
                <a16:creationId xmlns:a16="http://schemas.microsoft.com/office/drawing/2014/main" id="{B167DF2E-00FF-2345-DE8F-35A3F1A97F65}"/>
              </a:ext>
            </a:extLst>
          </p:cNvPr>
          <p:cNvGrpSpPr/>
          <p:nvPr/>
        </p:nvGrpSpPr>
        <p:grpSpPr>
          <a:xfrm>
            <a:off x="963716" y="595670"/>
            <a:ext cx="783918" cy="640201"/>
            <a:chOff x="2768600" y="1372700"/>
            <a:chExt cx="794203" cy="627015"/>
          </a:xfrm>
        </p:grpSpPr>
        <p:sp>
          <p:nvSpPr>
            <p:cNvPr id="6" name="Google Shape;1752;p36">
              <a:extLst>
                <a:ext uri="{FF2B5EF4-FFF2-40B4-BE49-F238E27FC236}">
                  <a16:creationId xmlns:a16="http://schemas.microsoft.com/office/drawing/2014/main" id="{03E2585C-FBC4-F3C3-AC51-2F49EF9BCA63}"/>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1753;p36">
              <a:extLst>
                <a:ext uri="{FF2B5EF4-FFF2-40B4-BE49-F238E27FC236}">
                  <a16:creationId xmlns:a16="http://schemas.microsoft.com/office/drawing/2014/main" id="{BDCB5DBF-FEA4-A889-6CED-2580FDBC3F8F}"/>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756;p36">
            <a:extLst>
              <a:ext uri="{FF2B5EF4-FFF2-40B4-BE49-F238E27FC236}">
                <a16:creationId xmlns:a16="http://schemas.microsoft.com/office/drawing/2014/main" id="{951B943A-5925-3391-336F-84647051AE94}"/>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4.2</a:t>
            </a:r>
          </a:p>
        </p:txBody>
      </p:sp>
      <p:grpSp>
        <p:nvGrpSpPr>
          <p:cNvPr id="9" name="Google Shape;1730;p35">
            <a:extLst>
              <a:ext uri="{FF2B5EF4-FFF2-40B4-BE49-F238E27FC236}">
                <a16:creationId xmlns:a16="http://schemas.microsoft.com/office/drawing/2014/main" id="{2EE7EEFC-67EF-768D-8A4F-AC0AF6D622F9}"/>
              </a:ext>
            </a:extLst>
          </p:cNvPr>
          <p:cNvGrpSpPr/>
          <p:nvPr/>
        </p:nvGrpSpPr>
        <p:grpSpPr>
          <a:xfrm rot="512230">
            <a:off x="7406195" y="66412"/>
            <a:ext cx="1685788" cy="826640"/>
            <a:chOff x="5132575" y="2709875"/>
            <a:chExt cx="325950" cy="255550"/>
          </a:xfrm>
        </p:grpSpPr>
        <p:sp>
          <p:nvSpPr>
            <p:cNvPr id="10" name="Google Shape;1731;p35">
              <a:extLst>
                <a:ext uri="{FF2B5EF4-FFF2-40B4-BE49-F238E27FC236}">
                  <a16:creationId xmlns:a16="http://schemas.microsoft.com/office/drawing/2014/main" id="{752CADD2-2808-B16D-460A-0BE889A0C219}"/>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32;p35">
              <a:extLst>
                <a:ext uri="{FF2B5EF4-FFF2-40B4-BE49-F238E27FC236}">
                  <a16:creationId xmlns:a16="http://schemas.microsoft.com/office/drawing/2014/main" id="{9F59154C-B2F5-A44E-56D6-EAAF15590D30}"/>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3;p35">
              <a:extLst>
                <a:ext uri="{FF2B5EF4-FFF2-40B4-BE49-F238E27FC236}">
                  <a16:creationId xmlns:a16="http://schemas.microsoft.com/office/drawing/2014/main" id="{CF41E1DE-3C9A-9C65-2B0C-9835505E5FEA}"/>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4;p35">
              <a:extLst>
                <a:ext uri="{FF2B5EF4-FFF2-40B4-BE49-F238E27FC236}">
                  <a16:creationId xmlns:a16="http://schemas.microsoft.com/office/drawing/2014/main" id="{19077DA9-80F4-C00A-5ACB-25EC5D1BC8A9}"/>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5;p35">
              <a:extLst>
                <a:ext uri="{FF2B5EF4-FFF2-40B4-BE49-F238E27FC236}">
                  <a16:creationId xmlns:a16="http://schemas.microsoft.com/office/drawing/2014/main" id="{57C35CB8-0BC7-A412-04D5-CB4313A8BDE0}"/>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6;p35">
              <a:extLst>
                <a:ext uri="{FF2B5EF4-FFF2-40B4-BE49-F238E27FC236}">
                  <a16:creationId xmlns:a16="http://schemas.microsoft.com/office/drawing/2014/main" id="{A4CF6AC7-CA53-8932-554F-F75CAB17F231}"/>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7;p35">
              <a:extLst>
                <a:ext uri="{FF2B5EF4-FFF2-40B4-BE49-F238E27FC236}">
                  <a16:creationId xmlns:a16="http://schemas.microsoft.com/office/drawing/2014/main" id="{A44AF4E9-EA9F-D248-C635-547E4DCAB378}"/>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8;p35">
              <a:extLst>
                <a:ext uri="{FF2B5EF4-FFF2-40B4-BE49-F238E27FC236}">
                  <a16:creationId xmlns:a16="http://schemas.microsoft.com/office/drawing/2014/main" id="{85FB7CF9-1316-1400-5E53-3F095608EDDE}"/>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9;p35">
              <a:extLst>
                <a:ext uri="{FF2B5EF4-FFF2-40B4-BE49-F238E27FC236}">
                  <a16:creationId xmlns:a16="http://schemas.microsoft.com/office/drawing/2014/main" id="{856D9CEA-2304-532C-632B-D49D96CAF9B3}"/>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0;p35">
              <a:extLst>
                <a:ext uri="{FF2B5EF4-FFF2-40B4-BE49-F238E27FC236}">
                  <a16:creationId xmlns:a16="http://schemas.microsoft.com/office/drawing/2014/main" id="{5FBA4CC8-A36B-A0B8-7798-7558D4A8C715}"/>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741;p35">
              <a:extLst>
                <a:ext uri="{FF2B5EF4-FFF2-40B4-BE49-F238E27FC236}">
                  <a16:creationId xmlns:a16="http://schemas.microsoft.com/office/drawing/2014/main" id="{BF7E8309-E288-CA22-4A8B-2ED84572B396}"/>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42;p35">
              <a:extLst>
                <a:ext uri="{FF2B5EF4-FFF2-40B4-BE49-F238E27FC236}">
                  <a16:creationId xmlns:a16="http://schemas.microsoft.com/office/drawing/2014/main" id="{F385E7A3-9D4C-D8B5-1B50-7FB975C70E70}"/>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3;p35">
              <a:extLst>
                <a:ext uri="{FF2B5EF4-FFF2-40B4-BE49-F238E27FC236}">
                  <a16:creationId xmlns:a16="http://schemas.microsoft.com/office/drawing/2014/main" id="{CEF1E790-00BD-26D1-6813-59828FCA1E04}"/>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4;p35">
              <a:extLst>
                <a:ext uri="{FF2B5EF4-FFF2-40B4-BE49-F238E27FC236}">
                  <a16:creationId xmlns:a16="http://schemas.microsoft.com/office/drawing/2014/main" id="{8F469286-B0C2-3B68-EDD6-173BA9EFD68C}"/>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5;p35">
              <a:extLst>
                <a:ext uri="{FF2B5EF4-FFF2-40B4-BE49-F238E27FC236}">
                  <a16:creationId xmlns:a16="http://schemas.microsoft.com/office/drawing/2014/main" id="{AF44FEBA-58B4-9A02-18E0-FB20A33F7DAE}"/>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6;p35">
              <a:extLst>
                <a:ext uri="{FF2B5EF4-FFF2-40B4-BE49-F238E27FC236}">
                  <a16:creationId xmlns:a16="http://schemas.microsoft.com/office/drawing/2014/main" id="{0D26117B-73DE-8F7A-69EB-64D87A531AF0}"/>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
            <a:extLst>
              <a:ext uri="{FF2B5EF4-FFF2-40B4-BE49-F238E27FC236}">
                <a16:creationId xmlns:a16="http://schemas.microsoft.com/office/drawing/2014/main" id="{E65B36F3-74F8-AF74-3C1A-354BBAA08ED2}"/>
              </a:ext>
            </a:extLst>
          </p:cNvPr>
          <p:cNvSpPr>
            <a:spLocks noGrp="1" noChangeArrowheads="1"/>
          </p:cNvSpPr>
          <p:nvPr>
            <p:ph type="subTitle" idx="1"/>
          </p:nvPr>
        </p:nvSpPr>
        <p:spPr bwMode="auto">
          <a:xfrm>
            <a:off x="1124275" y="1425516"/>
            <a:ext cx="530322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just"/>
            <a:r>
              <a:rPr lang="vi-VN" dirty="0">
                <a:latin typeface="-apple-system"/>
              </a:rPr>
              <a:t>Random Forest và Logistic Regression được chọn vì:</a:t>
            </a:r>
          </a:p>
          <a:p>
            <a:pPr marL="400050" indent="-285750" algn="just">
              <a:buFont typeface="Arial" panose="020B0604020202020204" pitchFamily="34" charset="0"/>
              <a:buChar char="•"/>
            </a:pPr>
            <a:endParaRPr lang="vi-VN" dirty="0">
              <a:latin typeface="-apple-system"/>
            </a:endParaRPr>
          </a:p>
          <a:p>
            <a:pPr marL="400050" indent="-285750" algn="just">
              <a:buFont typeface="Arial" panose="020B0604020202020204" pitchFamily="34" charset="0"/>
              <a:buChar char="•"/>
            </a:pPr>
            <a:r>
              <a:rPr lang="vi-VN" dirty="0">
                <a:latin typeface="-apple-system"/>
              </a:rPr>
              <a:t>Độ chính xác cao và ổn định.</a:t>
            </a:r>
          </a:p>
          <a:p>
            <a:pPr marL="400050" indent="-285750" algn="just">
              <a:buFont typeface="Arial" panose="020B0604020202020204" pitchFamily="34" charset="0"/>
              <a:buChar char="•"/>
            </a:pPr>
            <a:endParaRPr lang="vi-VN" dirty="0">
              <a:latin typeface="-apple-system"/>
            </a:endParaRPr>
          </a:p>
          <a:p>
            <a:pPr marL="400050" indent="-285750" algn="just">
              <a:buFont typeface="Arial" panose="020B0604020202020204" pitchFamily="34" charset="0"/>
              <a:buChar char="•"/>
            </a:pPr>
            <a:r>
              <a:rPr lang="vi-VN" dirty="0">
                <a:latin typeface="-apple-system"/>
              </a:rPr>
              <a:t>Khả năng tổng quát hóa tốt.</a:t>
            </a:r>
          </a:p>
          <a:p>
            <a:pPr marL="400050" indent="-285750" algn="just">
              <a:buFont typeface="Arial" panose="020B0604020202020204" pitchFamily="34" charset="0"/>
              <a:buChar char="•"/>
            </a:pPr>
            <a:endParaRPr lang="vi-VN" dirty="0">
              <a:latin typeface="-apple-system"/>
            </a:endParaRPr>
          </a:p>
          <a:p>
            <a:pPr marL="114300" indent="0" algn="just"/>
            <a:r>
              <a:rPr lang="vi-VN" dirty="0">
                <a:latin typeface="-apple-system"/>
              </a:rPr>
              <a:t>Kết hợp hai mô hình bằng Voting Ensemble để tăng hiệu quả dự đoán bệnh tim.</a:t>
            </a:r>
          </a:p>
        </p:txBody>
      </p:sp>
    </p:spTree>
    <p:extLst>
      <p:ext uri="{BB962C8B-B14F-4D97-AF65-F5344CB8AC3E}">
        <p14:creationId xmlns:p14="http://schemas.microsoft.com/office/powerpoint/2010/main" val="263227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751;p36">
            <a:extLst>
              <a:ext uri="{FF2B5EF4-FFF2-40B4-BE49-F238E27FC236}">
                <a16:creationId xmlns:a16="http://schemas.microsoft.com/office/drawing/2014/main" id="{07FE423B-6E13-D41F-3D62-7557D7805788}"/>
              </a:ext>
            </a:extLst>
          </p:cNvPr>
          <p:cNvGrpSpPr/>
          <p:nvPr/>
        </p:nvGrpSpPr>
        <p:grpSpPr>
          <a:xfrm>
            <a:off x="4095158" y="1452683"/>
            <a:ext cx="953679" cy="953690"/>
            <a:chOff x="2768600" y="1372700"/>
            <a:chExt cx="794203" cy="627015"/>
          </a:xfrm>
        </p:grpSpPr>
        <p:sp>
          <p:nvSpPr>
            <p:cNvPr id="6" name="Google Shape;1752;p36">
              <a:extLst>
                <a:ext uri="{FF2B5EF4-FFF2-40B4-BE49-F238E27FC236}">
                  <a16:creationId xmlns:a16="http://schemas.microsoft.com/office/drawing/2014/main" id="{B4A67B22-5AC8-F18C-6A02-794A84F1A20E}"/>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1753;p36">
              <a:extLst>
                <a:ext uri="{FF2B5EF4-FFF2-40B4-BE49-F238E27FC236}">
                  <a16:creationId xmlns:a16="http://schemas.microsoft.com/office/drawing/2014/main" id="{F49C6BE8-B77F-07FD-0F20-18854012BC20}"/>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755;p36">
            <a:extLst>
              <a:ext uri="{FF2B5EF4-FFF2-40B4-BE49-F238E27FC236}">
                <a16:creationId xmlns:a16="http://schemas.microsoft.com/office/drawing/2014/main" id="{2D8C3133-ED36-E2DD-20D4-E66FAA9DE0AE}"/>
              </a:ext>
            </a:extLst>
          </p:cNvPr>
          <p:cNvSpPr txBox="1">
            <a:spLocks noGrp="1"/>
          </p:cNvSpPr>
          <p:nvPr>
            <p:ph type="ctrTitle"/>
          </p:nvPr>
        </p:nvSpPr>
        <p:spPr>
          <a:xfrm>
            <a:off x="2084837" y="3069955"/>
            <a:ext cx="5121153"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vi-VN" dirty="0"/>
          </a:p>
        </p:txBody>
      </p:sp>
      <p:sp>
        <p:nvSpPr>
          <p:cNvPr id="9" name="Google Shape;1756;p36">
            <a:extLst>
              <a:ext uri="{FF2B5EF4-FFF2-40B4-BE49-F238E27FC236}">
                <a16:creationId xmlns:a16="http://schemas.microsoft.com/office/drawing/2014/main" id="{C7C7EC62-925B-9AB8-5A36-A35EF824839A}"/>
              </a:ext>
            </a:extLst>
          </p:cNvPr>
          <p:cNvSpPr txBox="1">
            <a:spLocks noGrp="1"/>
          </p:cNvSpPr>
          <p:nvPr>
            <p:ph type="title" idx="2"/>
          </p:nvPr>
        </p:nvSpPr>
        <p:spPr>
          <a:xfrm>
            <a:off x="3962995" y="1618421"/>
            <a:ext cx="1218000" cy="7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270128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9;p35">
            <a:extLst>
              <a:ext uri="{FF2B5EF4-FFF2-40B4-BE49-F238E27FC236}">
                <a16:creationId xmlns:a16="http://schemas.microsoft.com/office/drawing/2014/main" id="{3B47FA7B-8AD0-4028-E678-2F56A7CCF8EF}"/>
              </a:ext>
            </a:extLst>
          </p:cNvPr>
          <p:cNvSpPr txBox="1">
            <a:spLocks noGrp="1"/>
          </p:cNvSpPr>
          <p:nvPr>
            <p:ph type="ctrTitle"/>
          </p:nvPr>
        </p:nvSpPr>
        <p:spPr>
          <a:xfrm>
            <a:off x="1717674" y="680153"/>
            <a:ext cx="6023903" cy="640200"/>
          </a:xfrm>
          <a:prstGeom prst="rect">
            <a:avLst/>
          </a:prstGeom>
        </p:spPr>
        <p:txBody>
          <a:bodyPr spcFirstLastPara="1" wrap="square" lIns="91425" tIns="91425" rIns="91425" bIns="91425" anchor="b" anchorCtr="0">
            <a:noAutofit/>
          </a:bodyPr>
          <a:lstStyle/>
          <a:p>
            <a:pPr marL="114300" algn="just"/>
            <a:r>
              <a:rPr lang="en-US" b="0" dirty="0" err="1"/>
              <a:t>Kết</a:t>
            </a:r>
            <a:r>
              <a:rPr lang="en-US" b="0" dirty="0"/>
              <a:t> </a:t>
            </a:r>
            <a:r>
              <a:rPr lang="en-US" b="0" dirty="0" err="1"/>
              <a:t>luận</a:t>
            </a:r>
            <a:endParaRPr lang="vi-VN" b="0" dirty="0">
              <a:latin typeface="-apple-system"/>
            </a:endParaRPr>
          </a:p>
        </p:txBody>
      </p:sp>
      <p:grpSp>
        <p:nvGrpSpPr>
          <p:cNvPr id="5" name="Google Shape;1751;p36">
            <a:extLst>
              <a:ext uri="{FF2B5EF4-FFF2-40B4-BE49-F238E27FC236}">
                <a16:creationId xmlns:a16="http://schemas.microsoft.com/office/drawing/2014/main" id="{3EAA3E92-2202-C8C3-9976-42DDFB885665}"/>
              </a:ext>
            </a:extLst>
          </p:cNvPr>
          <p:cNvGrpSpPr/>
          <p:nvPr/>
        </p:nvGrpSpPr>
        <p:grpSpPr>
          <a:xfrm>
            <a:off x="963716" y="595670"/>
            <a:ext cx="783918" cy="640201"/>
            <a:chOff x="2768600" y="1372700"/>
            <a:chExt cx="794203" cy="627015"/>
          </a:xfrm>
        </p:grpSpPr>
        <p:sp>
          <p:nvSpPr>
            <p:cNvPr id="6" name="Google Shape;1752;p36">
              <a:extLst>
                <a:ext uri="{FF2B5EF4-FFF2-40B4-BE49-F238E27FC236}">
                  <a16:creationId xmlns:a16="http://schemas.microsoft.com/office/drawing/2014/main" id="{5181C2D2-B368-DE39-E7D0-571F14135396}"/>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1753;p36">
              <a:extLst>
                <a:ext uri="{FF2B5EF4-FFF2-40B4-BE49-F238E27FC236}">
                  <a16:creationId xmlns:a16="http://schemas.microsoft.com/office/drawing/2014/main" id="{D7274CAB-E76C-8C48-B827-0EBD05C4D89C}"/>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756;p36">
            <a:extLst>
              <a:ext uri="{FF2B5EF4-FFF2-40B4-BE49-F238E27FC236}">
                <a16:creationId xmlns:a16="http://schemas.microsoft.com/office/drawing/2014/main" id="{874D298D-75B6-C05D-D468-4124D91D0750}"/>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5.1</a:t>
            </a:r>
          </a:p>
        </p:txBody>
      </p:sp>
      <p:grpSp>
        <p:nvGrpSpPr>
          <p:cNvPr id="9" name="Google Shape;1730;p35">
            <a:extLst>
              <a:ext uri="{FF2B5EF4-FFF2-40B4-BE49-F238E27FC236}">
                <a16:creationId xmlns:a16="http://schemas.microsoft.com/office/drawing/2014/main" id="{40B0F4B7-9909-D34D-219B-2B0A4C7D6290}"/>
              </a:ext>
            </a:extLst>
          </p:cNvPr>
          <p:cNvGrpSpPr/>
          <p:nvPr/>
        </p:nvGrpSpPr>
        <p:grpSpPr>
          <a:xfrm rot="512230">
            <a:off x="7406195" y="66412"/>
            <a:ext cx="1685788" cy="826640"/>
            <a:chOff x="5132575" y="2709875"/>
            <a:chExt cx="325950" cy="255550"/>
          </a:xfrm>
        </p:grpSpPr>
        <p:sp>
          <p:nvSpPr>
            <p:cNvPr id="10" name="Google Shape;1731;p35">
              <a:extLst>
                <a:ext uri="{FF2B5EF4-FFF2-40B4-BE49-F238E27FC236}">
                  <a16:creationId xmlns:a16="http://schemas.microsoft.com/office/drawing/2014/main" id="{2FA03C36-E398-ABF3-C8BC-AD45AE5752D2}"/>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32;p35">
              <a:extLst>
                <a:ext uri="{FF2B5EF4-FFF2-40B4-BE49-F238E27FC236}">
                  <a16:creationId xmlns:a16="http://schemas.microsoft.com/office/drawing/2014/main" id="{6326A16D-245C-402B-8B4F-AEF3B16219FE}"/>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3;p35">
              <a:extLst>
                <a:ext uri="{FF2B5EF4-FFF2-40B4-BE49-F238E27FC236}">
                  <a16:creationId xmlns:a16="http://schemas.microsoft.com/office/drawing/2014/main" id="{E302C087-84A8-3F94-36B6-EA1CB02DADFC}"/>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4;p35">
              <a:extLst>
                <a:ext uri="{FF2B5EF4-FFF2-40B4-BE49-F238E27FC236}">
                  <a16:creationId xmlns:a16="http://schemas.microsoft.com/office/drawing/2014/main" id="{E944750E-D126-C566-E720-28A224AD2AF7}"/>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5;p35">
              <a:extLst>
                <a:ext uri="{FF2B5EF4-FFF2-40B4-BE49-F238E27FC236}">
                  <a16:creationId xmlns:a16="http://schemas.microsoft.com/office/drawing/2014/main" id="{3DADE9A1-0DEC-2F76-A26E-87E62B672D30}"/>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6;p35">
              <a:extLst>
                <a:ext uri="{FF2B5EF4-FFF2-40B4-BE49-F238E27FC236}">
                  <a16:creationId xmlns:a16="http://schemas.microsoft.com/office/drawing/2014/main" id="{C83B18CC-B711-36F3-0E32-D15C83E7E29E}"/>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7;p35">
              <a:extLst>
                <a:ext uri="{FF2B5EF4-FFF2-40B4-BE49-F238E27FC236}">
                  <a16:creationId xmlns:a16="http://schemas.microsoft.com/office/drawing/2014/main" id="{9E4BDD3B-9331-FCF0-3F0F-4BA235F2EA87}"/>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8;p35">
              <a:extLst>
                <a:ext uri="{FF2B5EF4-FFF2-40B4-BE49-F238E27FC236}">
                  <a16:creationId xmlns:a16="http://schemas.microsoft.com/office/drawing/2014/main" id="{59D63CDA-C5EF-C856-48B1-2DDA53E4324F}"/>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9;p35">
              <a:extLst>
                <a:ext uri="{FF2B5EF4-FFF2-40B4-BE49-F238E27FC236}">
                  <a16:creationId xmlns:a16="http://schemas.microsoft.com/office/drawing/2014/main" id="{6E6C1AAF-8BB4-9D7D-3A75-9266B0D94C0A}"/>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0;p35">
              <a:extLst>
                <a:ext uri="{FF2B5EF4-FFF2-40B4-BE49-F238E27FC236}">
                  <a16:creationId xmlns:a16="http://schemas.microsoft.com/office/drawing/2014/main" id="{32C26EA6-D54A-8554-587C-ABFFC7A1D257}"/>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741;p35">
              <a:extLst>
                <a:ext uri="{FF2B5EF4-FFF2-40B4-BE49-F238E27FC236}">
                  <a16:creationId xmlns:a16="http://schemas.microsoft.com/office/drawing/2014/main" id="{ABEF64EE-ADFD-23D7-5DE0-3D3F2DD8AE14}"/>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42;p35">
              <a:extLst>
                <a:ext uri="{FF2B5EF4-FFF2-40B4-BE49-F238E27FC236}">
                  <a16:creationId xmlns:a16="http://schemas.microsoft.com/office/drawing/2014/main" id="{FDA8E849-A54B-9A93-5411-69EE0CF3272D}"/>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3;p35">
              <a:extLst>
                <a:ext uri="{FF2B5EF4-FFF2-40B4-BE49-F238E27FC236}">
                  <a16:creationId xmlns:a16="http://schemas.microsoft.com/office/drawing/2014/main" id="{BA84DDDA-22F1-6DAA-0722-BD518CC93AF5}"/>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4;p35">
              <a:extLst>
                <a:ext uri="{FF2B5EF4-FFF2-40B4-BE49-F238E27FC236}">
                  <a16:creationId xmlns:a16="http://schemas.microsoft.com/office/drawing/2014/main" id="{21EB1436-B2E2-EEE9-2727-69FC6D0CE333}"/>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5;p35">
              <a:extLst>
                <a:ext uri="{FF2B5EF4-FFF2-40B4-BE49-F238E27FC236}">
                  <a16:creationId xmlns:a16="http://schemas.microsoft.com/office/drawing/2014/main" id="{F264C98A-A589-421B-C208-E6F8BD801365}"/>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6;p35">
              <a:extLst>
                <a:ext uri="{FF2B5EF4-FFF2-40B4-BE49-F238E27FC236}">
                  <a16:creationId xmlns:a16="http://schemas.microsoft.com/office/drawing/2014/main" id="{C2BE5EB4-B97A-FF77-9FA6-28FC4468CA02}"/>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
            <a:extLst>
              <a:ext uri="{FF2B5EF4-FFF2-40B4-BE49-F238E27FC236}">
                <a16:creationId xmlns:a16="http://schemas.microsoft.com/office/drawing/2014/main" id="{8E9AF1D7-8634-BE84-DC10-3ED0E061F44C}"/>
              </a:ext>
            </a:extLst>
          </p:cNvPr>
          <p:cNvSpPr>
            <a:spLocks noGrp="1" noChangeArrowheads="1"/>
          </p:cNvSpPr>
          <p:nvPr>
            <p:ph type="subTitle" idx="1"/>
          </p:nvPr>
        </p:nvSpPr>
        <p:spPr bwMode="auto">
          <a:xfrm>
            <a:off x="1130950" y="1273575"/>
            <a:ext cx="530322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Arial" panose="020B0604020202020204" pitchFamily="34" charset="0"/>
              <a:buChar char="•"/>
            </a:pPr>
            <a:r>
              <a:rPr lang="vi-VN" b="1" dirty="0">
                <a:latin typeface="-apple-system"/>
              </a:rPr>
              <a:t>Random Forest</a:t>
            </a:r>
            <a:r>
              <a:rPr lang="vi-VN" dirty="0">
                <a:latin typeface="-apple-system"/>
              </a:rPr>
              <a:t>: Hiệu suất tốt, </a:t>
            </a:r>
            <a:r>
              <a:rPr lang="vi-VN" b="1" dirty="0">
                <a:latin typeface="-apple-system"/>
              </a:rPr>
              <a:t>accuracy kiểm thử 91.80%</a:t>
            </a:r>
            <a:r>
              <a:rPr lang="vi-VN" dirty="0">
                <a:latin typeface="-apple-system"/>
              </a:rPr>
              <a:t>, tổng quát hóa cao.</a:t>
            </a:r>
          </a:p>
          <a:p>
            <a:pPr algn="l">
              <a:buFont typeface="Arial" panose="020B0604020202020204" pitchFamily="34" charset="0"/>
              <a:buChar char="•"/>
            </a:pPr>
            <a:r>
              <a:rPr lang="vi-VN" b="1" dirty="0">
                <a:latin typeface="-apple-system"/>
              </a:rPr>
              <a:t>Logistic Regression</a:t>
            </a:r>
            <a:r>
              <a:rPr lang="vi-VN" dirty="0">
                <a:latin typeface="-apple-system"/>
              </a:rPr>
              <a:t>: Ổn định, dễ hiểu, </a:t>
            </a:r>
            <a:r>
              <a:rPr lang="vi-VN" b="1" dirty="0">
                <a:latin typeface="-apple-system"/>
              </a:rPr>
              <a:t>accuracy 90.16%</a:t>
            </a:r>
            <a:r>
              <a:rPr lang="vi-VN" dirty="0">
                <a:latin typeface="-apple-system"/>
              </a:rPr>
              <a:t>, phù hợp ứng dụng thực tế.</a:t>
            </a:r>
          </a:p>
          <a:p>
            <a:pPr algn="l">
              <a:buFont typeface="Arial" panose="020B0604020202020204" pitchFamily="34" charset="0"/>
              <a:buChar char="•"/>
            </a:pPr>
            <a:r>
              <a:rPr lang="vi-VN" b="1" dirty="0">
                <a:latin typeface="-apple-system"/>
              </a:rPr>
              <a:t>KNN</a:t>
            </a:r>
            <a:r>
              <a:rPr lang="vi-VN" dirty="0">
                <a:latin typeface="-apple-system"/>
              </a:rPr>
              <a:t>: Accuracy kiểm thử </a:t>
            </a:r>
            <a:r>
              <a:rPr lang="vi-VN" b="1" dirty="0">
                <a:latin typeface="-apple-system"/>
              </a:rPr>
              <a:t>cao nhất (95.08%)</a:t>
            </a:r>
            <a:r>
              <a:rPr lang="vi-VN" dirty="0">
                <a:latin typeface="-apple-system"/>
              </a:rPr>
              <a:t>, nhưng </a:t>
            </a:r>
            <a:r>
              <a:rPr lang="vi-VN" b="1" dirty="0">
                <a:latin typeface="-apple-system"/>
              </a:rPr>
              <a:t>overfitting</a:t>
            </a:r>
            <a:r>
              <a:rPr lang="vi-VN" dirty="0">
                <a:latin typeface="-apple-system"/>
              </a:rPr>
              <a:t> (train 100%).</a:t>
            </a:r>
          </a:p>
          <a:p>
            <a:pPr algn="l">
              <a:buFont typeface="Arial" panose="020B0604020202020204" pitchFamily="34" charset="0"/>
              <a:buChar char="•"/>
            </a:pPr>
            <a:r>
              <a:rPr lang="vi-VN" dirty="0">
                <a:latin typeface="-apple-system"/>
              </a:rPr>
              <a:t>Kết luận: Mô hình học máy </a:t>
            </a:r>
            <a:r>
              <a:rPr lang="vi-VN" b="1" dirty="0">
                <a:latin typeface="-apple-system"/>
              </a:rPr>
              <a:t>có thể dự đoán hiệu quả</a:t>
            </a:r>
            <a:r>
              <a:rPr lang="vi-VN" dirty="0">
                <a:latin typeface="-apple-system"/>
              </a:rPr>
              <a:t> nguy cơ mắc bệnh tim.</a:t>
            </a:r>
            <a:br>
              <a:rPr lang="vi-VN" dirty="0">
                <a:latin typeface="-apple-system"/>
              </a:rPr>
            </a:br>
            <a:r>
              <a:rPr lang="en-US" dirty="0">
                <a:latin typeface="-apple-system"/>
                <a:sym typeface="Wingdings" panose="05000000000000000000" pitchFamily="2" charset="2"/>
              </a:rPr>
              <a:t></a:t>
            </a:r>
            <a:r>
              <a:rPr lang="vi-VN" dirty="0">
                <a:latin typeface="-apple-system"/>
              </a:rPr>
              <a:t>Random Forest và Logistic Regression là </a:t>
            </a:r>
            <a:r>
              <a:rPr lang="vi-VN" b="1" dirty="0">
                <a:latin typeface="-apple-system"/>
              </a:rPr>
              <a:t>hai mô hình đề xuất ứng dụng thực tế</a:t>
            </a:r>
            <a:r>
              <a:rPr lang="vi-VN" dirty="0">
                <a:latin typeface="-apple-system"/>
              </a:rPr>
              <a:t>.</a:t>
            </a:r>
          </a:p>
        </p:txBody>
      </p:sp>
    </p:spTree>
    <p:extLst>
      <p:ext uri="{BB962C8B-B14F-4D97-AF65-F5344CB8AC3E}">
        <p14:creationId xmlns:p14="http://schemas.microsoft.com/office/powerpoint/2010/main" val="2424128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29;p35">
            <a:extLst>
              <a:ext uri="{FF2B5EF4-FFF2-40B4-BE49-F238E27FC236}">
                <a16:creationId xmlns:a16="http://schemas.microsoft.com/office/drawing/2014/main" id="{B065D072-355A-1E71-F6BF-3C78520B8751}"/>
              </a:ext>
            </a:extLst>
          </p:cNvPr>
          <p:cNvSpPr txBox="1">
            <a:spLocks noGrp="1"/>
          </p:cNvSpPr>
          <p:nvPr>
            <p:ph type="ctrTitle"/>
          </p:nvPr>
        </p:nvSpPr>
        <p:spPr>
          <a:xfrm>
            <a:off x="1717674" y="680153"/>
            <a:ext cx="6602075" cy="640200"/>
          </a:xfrm>
          <a:prstGeom prst="rect">
            <a:avLst/>
          </a:prstGeom>
        </p:spPr>
        <p:txBody>
          <a:bodyPr spcFirstLastPara="1" wrap="square" lIns="91425" tIns="91425" rIns="91425" bIns="91425" anchor="b" anchorCtr="0">
            <a:noAutofit/>
          </a:bodyPr>
          <a:lstStyle/>
          <a:p>
            <a:pPr marL="114300" algn="just"/>
            <a:r>
              <a:rPr lang="vi-VN" b="0" dirty="0"/>
              <a:t>Hướng phát triển &amp; khuyến nghị</a:t>
            </a:r>
            <a:endParaRPr lang="vi-VN" b="0" dirty="0">
              <a:latin typeface="-apple-system"/>
            </a:endParaRPr>
          </a:p>
        </p:txBody>
      </p:sp>
      <p:grpSp>
        <p:nvGrpSpPr>
          <p:cNvPr id="5" name="Google Shape;1751;p36">
            <a:extLst>
              <a:ext uri="{FF2B5EF4-FFF2-40B4-BE49-F238E27FC236}">
                <a16:creationId xmlns:a16="http://schemas.microsoft.com/office/drawing/2014/main" id="{87D762C0-90F5-1C40-BFCF-08493662A1C5}"/>
              </a:ext>
            </a:extLst>
          </p:cNvPr>
          <p:cNvGrpSpPr/>
          <p:nvPr/>
        </p:nvGrpSpPr>
        <p:grpSpPr>
          <a:xfrm>
            <a:off x="963716" y="595670"/>
            <a:ext cx="783918" cy="640201"/>
            <a:chOff x="2768600" y="1372700"/>
            <a:chExt cx="794203" cy="627015"/>
          </a:xfrm>
        </p:grpSpPr>
        <p:sp>
          <p:nvSpPr>
            <p:cNvPr id="6" name="Google Shape;1752;p36">
              <a:extLst>
                <a:ext uri="{FF2B5EF4-FFF2-40B4-BE49-F238E27FC236}">
                  <a16:creationId xmlns:a16="http://schemas.microsoft.com/office/drawing/2014/main" id="{07C14C26-F866-1C41-2C8F-FB0F77BB67DF}"/>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1753;p36">
              <a:extLst>
                <a:ext uri="{FF2B5EF4-FFF2-40B4-BE49-F238E27FC236}">
                  <a16:creationId xmlns:a16="http://schemas.microsoft.com/office/drawing/2014/main" id="{B93411B0-9472-2ECB-4835-093C3D81D231}"/>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756;p36">
            <a:extLst>
              <a:ext uri="{FF2B5EF4-FFF2-40B4-BE49-F238E27FC236}">
                <a16:creationId xmlns:a16="http://schemas.microsoft.com/office/drawing/2014/main" id="{5AA7E23E-E693-89C1-6BAB-4C32B32937BD}"/>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5.2</a:t>
            </a:r>
          </a:p>
        </p:txBody>
      </p:sp>
      <p:grpSp>
        <p:nvGrpSpPr>
          <p:cNvPr id="9" name="Google Shape;1730;p35">
            <a:extLst>
              <a:ext uri="{FF2B5EF4-FFF2-40B4-BE49-F238E27FC236}">
                <a16:creationId xmlns:a16="http://schemas.microsoft.com/office/drawing/2014/main" id="{1F427749-565D-D359-6F46-8F57002B0531}"/>
              </a:ext>
            </a:extLst>
          </p:cNvPr>
          <p:cNvGrpSpPr/>
          <p:nvPr/>
        </p:nvGrpSpPr>
        <p:grpSpPr>
          <a:xfrm rot="512230">
            <a:off x="7406195" y="66412"/>
            <a:ext cx="1685788" cy="826640"/>
            <a:chOff x="5132575" y="2709875"/>
            <a:chExt cx="325950" cy="255550"/>
          </a:xfrm>
        </p:grpSpPr>
        <p:sp>
          <p:nvSpPr>
            <p:cNvPr id="10" name="Google Shape;1731;p35">
              <a:extLst>
                <a:ext uri="{FF2B5EF4-FFF2-40B4-BE49-F238E27FC236}">
                  <a16:creationId xmlns:a16="http://schemas.microsoft.com/office/drawing/2014/main" id="{53345DC1-1320-A699-0A4F-35CD1259CB56}"/>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32;p35">
              <a:extLst>
                <a:ext uri="{FF2B5EF4-FFF2-40B4-BE49-F238E27FC236}">
                  <a16:creationId xmlns:a16="http://schemas.microsoft.com/office/drawing/2014/main" id="{994C227F-5900-3B56-F552-1F08172AFF73}"/>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3;p35">
              <a:extLst>
                <a:ext uri="{FF2B5EF4-FFF2-40B4-BE49-F238E27FC236}">
                  <a16:creationId xmlns:a16="http://schemas.microsoft.com/office/drawing/2014/main" id="{D0099DC6-74A1-6E02-09F8-16696498A9D6}"/>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4;p35">
              <a:extLst>
                <a:ext uri="{FF2B5EF4-FFF2-40B4-BE49-F238E27FC236}">
                  <a16:creationId xmlns:a16="http://schemas.microsoft.com/office/drawing/2014/main" id="{13AB5AE0-DAB3-D9C3-C86A-E6C6B9362DBB}"/>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5;p35">
              <a:extLst>
                <a:ext uri="{FF2B5EF4-FFF2-40B4-BE49-F238E27FC236}">
                  <a16:creationId xmlns:a16="http://schemas.microsoft.com/office/drawing/2014/main" id="{8102BEAE-8D77-24CE-6338-58F5F79EBB71}"/>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6;p35">
              <a:extLst>
                <a:ext uri="{FF2B5EF4-FFF2-40B4-BE49-F238E27FC236}">
                  <a16:creationId xmlns:a16="http://schemas.microsoft.com/office/drawing/2014/main" id="{BD936E47-834B-B865-79C2-4B64132B803D}"/>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7;p35">
              <a:extLst>
                <a:ext uri="{FF2B5EF4-FFF2-40B4-BE49-F238E27FC236}">
                  <a16:creationId xmlns:a16="http://schemas.microsoft.com/office/drawing/2014/main" id="{67C7FA3B-FE6B-190D-BE7D-0442F0B63BE6}"/>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8;p35">
              <a:extLst>
                <a:ext uri="{FF2B5EF4-FFF2-40B4-BE49-F238E27FC236}">
                  <a16:creationId xmlns:a16="http://schemas.microsoft.com/office/drawing/2014/main" id="{CC92F123-72DE-F298-0DBD-A5AD80E8F416}"/>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9;p35">
              <a:extLst>
                <a:ext uri="{FF2B5EF4-FFF2-40B4-BE49-F238E27FC236}">
                  <a16:creationId xmlns:a16="http://schemas.microsoft.com/office/drawing/2014/main" id="{628B778F-2007-96BD-5B99-3F6509518D02}"/>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0;p35">
              <a:extLst>
                <a:ext uri="{FF2B5EF4-FFF2-40B4-BE49-F238E27FC236}">
                  <a16:creationId xmlns:a16="http://schemas.microsoft.com/office/drawing/2014/main" id="{5AD68095-E92F-92F2-B42C-24256DC7CFFB}"/>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741;p35">
              <a:extLst>
                <a:ext uri="{FF2B5EF4-FFF2-40B4-BE49-F238E27FC236}">
                  <a16:creationId xmlns:a16="http://schemas.microsoft.com/office/drawing/2014/main" id="{D4BC2505-EE36-B756-05C7-836EFDB8FE58}"/>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42;p35">
              <a:extLst>
                <a:ext uri="{FF2B5EF4-FFF2-40B4-BE49-F238E27FC236}">
                  <a16:creationId xmlns:a16="http://schemas.microsoft.com/office/drawing/2014/main" id="{F3F05839-48CB-A776-4C80-F55D6BA1AB4C}"/>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3;p35">
              <a:extLst>
                <a:ext uri="{FF2B5EF4-FFF2-40B4-BE49-F238E27FC236}">
                  <a16:creationId xmlns:a16="http://schemas.microsoft.com/office/drawing/2014/main" id="{54451746-C851-EB22-C8F5-A587F94B35EF}"/>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4;p35">
              <a:extLst>
                <a:ext uri="{FF2B5EF4-FFF2-40B4-BE49-F238E27FC236}">
                  <a16:creationId xmlns:a16="http://schemas.microsoft.com/office/drawing/2014/main" id="{CAC2D103-DB3C-C003-4790-DDD2ABA9A886}"/>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5;p35">
              <a:extLst>
                <a:ext uri="{FF2B5EF4-FFF2-40B4-BE49-F238E27FC236}">
                  <a16:creationId xmlns:a16="http://schemas.microsoft.com/office/drawing/2014/main" id="{F1F3FEE0-AFF6-7E47-54AC-4C0169BBB1BC}"/>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6;p35">
              <a:extLst>
                <a:ext uri="{FF2B5EF4-FFF2-40B4-BE49-F238E27FC236}">
                  <a16:creationId xmlns:a16="http://schemas.microsoft.com/office/drawing/2014/main" id="{FE0269F9-8C57-06AE-F74B-8B8EBD12CA25}"/>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ectangle 2">
            <a:extLst>
              <a:ext uri="{FF2B5EF4-FFF2-40B4-BE49-F238E27FC236}">
                <a16:creationId xmlns:a16="http://schemas.microsoft.com/office/drawing/2014/main" id="{CD74275B-1553-9833-B132-8474D428AD38}"/>
              </a:ext>
            </a:extLst>
          </p:cNvPr>
          <p:cNvSpPr>
            <a:spLocks noGrp="1" noChangeArrowheads="1"/>
          </p:cNvSpPr>
          <p:nvPr>
            <p:ph type="subTitle" idx="1"/>
          </p:nvPr>
        </p:nvSpPr>
        <p:spPr bwMode="auto">
          <a:xfrm>
            <a:off x="1144299" y="1409115"/>
            <a:ext cx="5303223"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vi-VN" dirty="0">
                <a:latin typeface="-apple-system"/>
              </a:rPr>
              <a:t>Ứng dụng mô hình vào hệ thống hỗ trợ chẩn đoán bệnh tim trong bệnh viện.</a:t>
            </a:r>
          </a:p>
          <a:p>
            <a:pPr algn="just">
              <a:buFont typeface="Arial" panose="020B0604020202020204" pitchFamily="34" charset="0"/>
              <a:buChar char="•"/>
            </a:pPr>
            <a:r>
              <a:rPr lang="vi-VN" dirty="0">
                <a:latin typeface="-apple-system"/>
              </a:rPr>
              <a:t>Tích hợp vào ứng dụng y tế điện tử, đặc biệt tại các khu vực thiếu bác sĩ chuyên khoa.</a:t>
            </a:r>
          </a:p>
          <a:p>
            <a:pPr algn="just">
              <a:buFont typeface="Arial" panose="020B0604020202020204" pitchFamily="34" charset="0"/>
              <a:buChar char="•"/>
            </a:pPr>
            <a:r>
              <a:rPr lang="vi-VN" dirty="0">
                <a:latin typeface="-apple-system"/>
              </a:rPr>
              <a:t>Nghiên cứu mở rộng:</a:t>
            </a:r>
          </a:p>
          <a:p>
            <a:pPr lvl="1" algn="just">
              <a:buFont typeface="Arial" panose="020B0604020202020204" pitchFamily="34" charset="0"/>
              <a:buChar char="•"/>
            </a:pPr>
            <a:r>
              <a:rPr lang="vi-VN" dirty="0">
                <a:latin typeface="-apple-system"/>
              </a:rPr>
              <a:t>Tối ưu siêu tham số.</a:t>
            </a:r>
          </a:p>
          <a:p>
            <a:pPr lvl="1" algn="just">
              <a:buFont typeface="Arial" panose="020B0604020202020204" pitchFamily="34" charset="0"/>
              <a:buChar char="•"/>
            </a:pPr>
            <a:r>
              <a:rPr lang="vi-VN" dirty="0">
                <a:latin typeface="-apple-system"/>
              </a:rPr>
              <a:t>Áp dụng mô hình Ensemble nâng cao hoặc Deep Learning.</a:t>
            </a:r>
          </a:p>
          <a:p>
            <a:pPr lvl="1" algn="just">
              <a:buFont typeface="Arial" panose="020B0604020202020204" pitchFamily="34" charset="0"/>
              <a:buChar char="•"/>
            </a:pPr>
            <a:r>
              <a:rPr lang="vi-VN" dirty="0">
                <a:latin typeface="-apple-system"/>
              </a:rPr>
              <a:t>Thử nghiệm trên nhiều bộ dữ liệu hơn để kiểm chứng tính khả dụng.</a:t>
            </a:r>
          </a:p>
        </p:txBody>
      </p:sp>
    </p:spTree>
    <p:extLst>
      <p:ext uri="{BB962C8B-B14F-4D97-AF65-F5344CB8AC3E}">
        <p14:creationId xmlns:p14="http://schemas.microsoft.com/office/powerpoint/2010/main" val="1563078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427853-9EFD-BF86-7237-EB98827488B0}"/>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77931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2F9E20-0256-9C32-750C-889859FB4DFB}"/>
              </a:ext>
            </a:extLst>
          </p:cNvPr>
          <p:cNvSpPr>
            <a:spLocks noGrp="1"/>
          </p:cNvSpPr>
          <p:nvPr>
            <p:ph type="ctrTitle"/>
          </p:nvPr>
        </p:nvSpPr>
        <p:spPr/>
        <p:txBody>
          <a:bodyPr/>
          <a:lstStyle/>
          <a:p>
            <a:r>
              <a:rPr lang="en-US" dirty="0" err="1"/>
              <a:t>Tổng</a:t>
            </a:r>
            <a:r>
              <a:rPr lang="en-US" dirty="0"/>
              <a:t> </a:t>
            </a:r>
            <a:r>
              <a:rPr lang="en-US" dirty="0" err="1"/>
              <a:t>quan</a:t>
            </a:r>
            <a:r>
              <a:rPr lang="en-US" dirty="0"/>
              <a:t> </a:t>
            </a:r>
            <a:r>
              <a:rPr lang="en-US" dirty="0" err="1"/>
              <a:t>vấn</a:t>
            </a:r>
            <a:r>
              <a:rPr lang="en-US" dirty="0"/>
              <a:t> </a:t>
            </a:r>
            <a:r>
              <a:rPr lang="en-US" dirty="0" err="1"/>
              <a:t>đề</a:t>
            </a:r>
            <a:endParaRPr lang="en-US" dirty="0"/>
          </a:p>
        </p:txBody>
      </p:sp>
      <p:grpSp>
        <p:nvGrpSpPr>
          <p:cNvPr id="5" name="Google Shape;1707;p34">
            <a:extLst>
              <a:ext uri="{FF2B5EF4-FFF2-40B4-BE49-F238E27FC236}">
                <a16:creationId xmlns:a16="http://schemas.microsoft.com/office/drawing/2014/main" id="{E4829683-80F4-736D-1C13-8BD62697C869}"/>
              </a:ext>
            </a:extLst>
          </p:cNvPr>
          <p:cNvGrpSpPr/>
          <p:nvPr/>
        </p:nvGrpSpPr>
        <p:grpSpPr>
          <a:xfrm>
            <a:off x="4227355" y="1610750"/>
            <a:ext cx="689289" cy="603816"/>
            <a:chOff x="2768600" y="1372700"/>
            <a:chExt cx="794203" cy="627015"/>
          </a:xfrm>
        </p:grpSpPr>
        <p:sp>
          <p:nvSpPr>
            <p:cNvPr id="6" name="Google Shape;1708;p34">
              <a:extLst>
                <a:ext uri="{FF2B5EF4-FFF2-40B4-BE49-F238E27FC236}">
                  <a16:creationId xmlns:a16="http://schemas.microsoft.com/office/drawing/2014/main" id="{5AF26ADE-7076-21E6-710D-C843AF60838C}"/>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 name="Google Shape;1709;p34">
              <a:extLst>
                <a:ext uri="{FF2B5EF4-FFF2-40B4-BE49-F238E27FC236}">
                  <a16:creationId xmlns:a16="http://schemas.microsoft.com/office/drawing/2014/main" id="{168ECEAA-0AB4-E07E-C5AA-4AEE96E6DCF0}"/>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710;p34">
            <a:extLst>
              <a:ext uri="{FF2B5EF4-FFF2-40B4-BE49-F238E27FC236}">
                <a16:creationId xmlns:a16="http://schemas.microsoft.com/office/drawing/2014/main" id="{31D61724-21AA-E38A-10E9-0BDBC66D962C}"/>
              </a:ext>
            </a:extLst>
          </p:cNvPr>
          <p:cNvSpPr txBox="1">
            <a:spLocks/>
          </p:cNvSpPr>
          <p:nvPr/>
        </p:nvSpPr>
        <p:spPr>
          <a:xfrm>
            <a:off x="4157400" y="1689608"/>
            <a:ext cx="829200" cy="446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Neucha"/>
              <a:buNone/>
              <a:defRPr sz="4000" b="1" i="0" u="none" strike="noStrike" cap="none">
                <a:solidFill>
                  <a:schemeClr val="dk1"/>
                </a:solidFill>
                <a:latin typeface="Neucha"/>
                <a:ea typeface="Neucha"/>
                <a:cs typeface="Neucha"/>
                <a:sym typeface="Neucha"/>
              </a:defRPr>
            </a:lvl1pPr>
            <a:lvl2pPr marR="0" lvl="1"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2pPr>
            <a:lvl3pPr marR="0" lvl="2"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3pPr>
            <a:lvl4pPr marR="0" lvl="3"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4pPr>
            <a:lvl5pPr marR="0" lvl="4"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5pPr>
            <a:lvl6pPr marR="0" lvl="5"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6pPr>
            <a:lvl7pPr marR="0" lvl="6"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7pPr>
            <a:lvl8pPr marR="0" lvl="7"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8pPr>
            <a:lvl9pPr marR="0" lvl="8" algn="ctr" rtl="0">
              <a:lnSpc>
                <a:spcPct val="100000"/>
              </a:lnSpc>
              <a:spcBef>
                <a:spcPts val="0"/>
              </a:spcBef>
              <a:spcAft>
                <a:spcPts val="0"/>
              </a:spcAft>
              <a:buClr>
                <a:schemeClr val="lt1"/>
              </a:buClr>
              <a:buSzPts val="3000"/>
              <a:buFont typeface="Patrick Hand"/>
              <a:buNone/>
              <a:defRPr sz="3000" b="1" i="0" u="none" strike="noStrike" cap="none">
                <a:solidFill>
                  <a:schemeClr val="lt1"/>
                </a:solidFill>
                <a:highlight>
                  <a:schemeClr val="dk1"/>
                </a:highlight>
                <a:latin typeface="Patrick Hand"/>
                <a:ea typeface="Patrick Hand"/>
                <a:cs typeface="Patrick Hand"/>
                <a:sym typeface="Patrick Hand"/>
              </a:defRPr>
            </a:lvl9pPr>
          </a:lstStyle>
          <a:p>
            <a:r>
              <a:rPr lang="en" dirty="0"/>
              <a:t>01</a:t>
            </a:r>
          </a:p>
        </p:txBody>
      </p:sp>
    </p:spTree>
    <p:extLst>
      <p:ext uri="{BB962C8B-B14F-4D97-AF65-F5344CB8AC3E}">
        <p14:creationId xmlns:p14="http://schemas.microsoft.com/office/powerpoint/2010/main" val="140304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27"/>
        <p:cNvGrpSpPr/>
        <p:nvPr/>
      </p:nvGrpSpPr>
      <p:grpSpPr>
        <a:xfrm>
          <a:off x="0" y="0"/>
          <a:ext cx="0" cy="0"/>
          <a:chOff x="0" y="0"/>
          <a:chExt cx="0" cy="0"/>
        </a:xfrm>
      </p:grpSpPr>
      <p:sp>
        <p:nvSpPr>
          <p:cNvPr id="1728" name="Google Shape;1728;p35"/>
          <p:cNvSpPr txBox="1">
            <a:spLocks noGrp="1"/>
          </p:cNvSpPr>
          <p:nvPr>
            <p:ph type="subTitle" idx="1"/>
          </p:nvPr>
        </p:nvSpPr>
        <p:spPr>
          <a:xfrm>
            <a:off x="993673" y="2971230"/>
            <a:ext cx="5250104" cy="1847726"/>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vi-VN" sz="1600" b="0" i="0" dirty="0">
                <a:effectLst/>
                <a:latin typeface="-apple-system"/>
              </a:rPr>
              <a:t>Phát hiện sớm bệnh tim giúp can thiệp kịp thời, giảm nguy cơ tử vong.</a:t>
            </a:r>
          </a:p>
          <a:p>
            <a:pPr algn="just">
              <a:buFont typeface="Arial" panose="020B0604020202020204" pitchFamily="34" charset="0"/>
              <a:buChar char="•"/>
            </a:pPr>
            <a:r>
              <a:rPr lang="vi-VN" sz="1600" b="0" i="0" dirty="0">
                <a:effectLst/>
                <a:latin typeface="-apple-system"/>
              </a:rPr>
              <a:t>Máy học xử lý dữ liệu lớn, phân tích nhiều yếu tố nguy cơ để tăng độ chính xác chẩn đoán.</a:t>
            </a:r>
          </a:p>
          <a:p>
            <a:pPr algn="just">
              <a:buFont typeface="Arial" panose="020B0604020202020204" pitchFamily="34" charset="0"/>
              <a:buChar char="•"/>
            </a:pPr>
            <a:r>
              <a:rPr lang="vi-VN" sz="1600" b="0" i="0" dirty="0">
                <a:effectLst/>
                <a:latin typeface="-apple-system"/>
              </a:rPr>
              <a:t>Giảm tải cho bác sĩ, hỗ trợ quản lý sức khỏe cộng đồng.</a:t>
            </a:r>
          </a:p>
          <a:p>
            <a:pPr algn="just">
              <a:buFont typeface="Arial" panose="020B0604020202020204" pitchFamily="34" charset="0"/>
              <a:buChar char="•"/>
            </a:pPr>
            <a:r>
              <a:rPr lang="vi-VN" dirty="0">
                <a:effectLst/>
                <a:latin typeface="-apple-system"/>
                <a:ea typeface="Aptos" panose="020B0004020202020204" pitchFamily="34" charset="0"/>
              </a:rPr>
              <a:t>Hiệu quả cao</a:t>
            </a:r>
            <a:r>
              <a:rPr lang="en-US" dirty="0">
                <a:effectLst/>
                <a:latin typeface="-apple-system"/>
                <a:ea typeface="Aptos" panose="020B0004020202020204" pitchFamily="34" charset="0"/>
              </a:rPr>
              <a:t> </a:t>
            </a:r>
            <a:r>
              <a:rPr lang="en-US" dirty="0" err="1">
                <a:effectLst/>
                <a:latin typeface="-apple-system"/>
                <a:ea typeface="Aptos" panose="020B0004020202020204" pitchFamily="34" charset="0"/>
              </a:rPr>
              <a:t>của</a:t>
            </a:r>
            <a:r>
              <a:rPr lang="vi-VN" dirty="0">
                <a:effectLst/>
                <a:latin typeface="-apple-system"/>
                <a:ea typeface="Aptos" panose="020B0004020202020204" pitchFamily="34" charset="0"/>
              </a:rPr>
              <a:t> </a:t>
            </a:r>
            <a:r>
              <a:rPr lang="en-US" dirty="0">
                <a:latin typeface="-apple-system"/>
                <a:ea typeface="Aptos" panose="020B0004020202020204" pitchFamily="34" charset="0"/>
              </a:rPr>
              <a:t>k</a:t>
            </a:r>
            <a:r>
              <a:rPr lang="vi-VN" sz="1600" b="0" i="0" dirty="0">
                <a:effectLst/>
                <a:latin typeface="-apple-system"/>
              </a:rPr>
              <a:t>ỹ thuật Ensemble Learning giúp tăng hiệu quả dự đoán.</a:t>
            </a:r>
          </a:p>
        </p:txBody>
      </p:sp>
      <p:sp>
        <p:nvSpPr>
          <p:cNvPr id="1729" name="Google Shape;1729;p35"/>
          <p:cNvSpPr txBox="1">
            <a:spLocks noGrp="1"/>
          </p:cNvSpPr>
          <p:nvPr>
            <p:ph type="ctrTitle"/>
          </p:nvPr>
        </p:nvSpPr>
        <p:spPr>
          <a:xfrm>
            <a:off x="1717674" y="680153"/>
            <a:ext cx="4329285" cy="640200"/>
          </a:xfrm>
          <a:prstGeom prst="rect">
            <a:avLst/>
          </a:prstGeom>
        </p:spPr>
        <p:txBody>
          <a:bodyPr spcFirstLastPara="1" wrap="square" lIns="91425" tIns="91425" rIns="91425" bIns="91425" anchor="b" anchorCtr="0">
            <a:noAutofit/>
          </a:bodyPr>
          <a:lstStyle/>
          <a:p>
            <a:pPr algn="l"/>
            <a:r>
              <a:rPr lang="en-US" b="0" i="0" dirty="0">
                <a:effectLst/>
                <a:latin typeface="Neucha" panose="020B0604020202020204" charset="0"/>
              </a:rPr>
              <a:t>Lý do </a:t>
            </a:r>
            <a:r>
              <a:rPr lang="en-US" b="0" i="0" dirty="0" err="1">
                <a:effectLst/>
                <a:latin typeface="Neucha" panose="020B0604020202020204" charset="0"/>
              </a:rPr>
              <a:t>chọn</a:t>
            </a:r>
            <a:r>
              <a:rPr lang="en-US" b="0" i="0" dirty="0">
                <a:effectLst/>
                <a:latin typeface="Neucha" panose="020B0604020202020204" charset="0"/>
              </a:rPr>
              <a:t> </a:t>
            </a:r>
            <a:r>
              <a:rPr lang="en-US" b="0" i="0" dirty="0" err="1">
                <a:effectLst/>
                <a:latin typeface="Neucha" panose="020B0604020202020204" charset="0"/>
              </a:rPr>
              <a:t>đề</a:t>
            </a:r>
            <a:r>
              <a:rPr lang="en-US" b="0" i="0" dirty="0">
                <a:effectLst/>
                <a:latin typeface="Neucha" panose="020B0604020202020204" charset="0"/>
              </a:rPr>
              <a:t> </a:t>
            </a:r>
            <a:r>
              <a:rPr lang="en-US" b="0" i="0" dirty="0" err="1">
                <a:effectLst/>
                <a:latin typeface="Neucha" panose="020B0604020202020204" charset="0"/>
              </a:rPr>
              <a:t>tài</a:t>
            </a:r>
            <a:endParaRPr lang="en-US" b="0" i="0" dirty="0">
              <a:effectLst/>
              <a:latin typeface="Neucha" panose="020B0604020202020204" charset="0"/>
            </a:endParaRPr>
          </a:p>
        </p:txBody>
      </p:sp>
      <p:grpSp>
        <p:nvGrpSpPr>
          <p:cNvPr id="2" name="Google Shape;1751;p36">
            <a:extLst>
              <a:ext uri="{FF2B5EF4-FFF2-40B4-BE49-F238E27FC236}">
                <a16:creationId xmlns:a16="http://schemas.microsoft.com/office/drawing/2014/main" id="{07FC905F-4CE4-333E-1BFD-6C6147DF1AA0}"/>
              </a:ext>
            </a:extLst>
          </p:cNvPr>
          <p:cNvGrpSpPr/>
          <p:nvPr/>
        </p:nvGrpSpPr>
        <p:grpSpPr>
          <a:xfrm>
            <a:off x="963716" y="595670"/>
            <a:ext cx="783918" cy="640201"/>
            <a:chOff x="2768600" y="1372700"/>
            <a:chExt cx="794203" cy="627015"/>
          </a:xfrm>
        </p:grpSpPr>
        <p:sp>
          <p:nvSpPr>
            <p:cNvPr id="3" name="Google Shape;1752;p36">
              <a:extLst>
                <a:ext uri="{FF2B5EF4-FFF2-40B4-BE49-F238E27FC236}">
                  <a16:creationId xmlns:a16="http://schemas.microsoft.com/office/drawing/2014/main" id="{8940EF9D-BD00-E118-008B-7E992A512AD9}"/>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 name="Google Shape;1753;p36">
              <a:extLst>
                <a:ext uri="{FF2B5EF4-FFF2-40B4-BE49-F238E27FC236}">
                  <a16:creationId xmlns:a16="http://schemas.microsoft.com/office/drawing/2014/main" id="{51BF343D-881A-69DC-A310-8EB81CB35C0A}"/>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756;p36">
            <a:extLst>
              <a:ext uri="{FF2B5EF4-FFF2-40B4-BE49-F238E27FC236}">
                <a16:creationId xmlns:a16="http://schemas.microsoft.com/office/drawing/2014/main" id="{9AA6C320-8D7F-32BB-4642-1A395CE534D3}"/>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1.1</a:t>
            </a:r>
          </a:p>
        </p:txBody>
      </p:sp>
      <p:grpSp>
        <p:nvGrpSpPr>
          <p:cNvPr id="5" name="Google Shape;1730;p35">
            <a:extLst>
              <a:ext uri="{FF2B5EF4-FFF2-40B4-BE49-F238E27FC236}">
                <a16:creationId xmlns:a16="http://schemas.microsoft.com/office/drawing/2014/main" id="{A8C43078-3E45-2D77-7E51-F4A6654B0F9E}"/>
              </a:ext>
            </a:extLst>
          </p:cNvPr>
          <p:cNvGrpSpPr/>
          <p:nvPr/>
        </p:nvGrpSpPr>
        <p:grpSpPr>
          <a:xfrm rot="512230">
            <a:off x="7406195" y="66412"/>
            <a:ext cx="1685788" cy="826640"/>
            <a:chOff x="5132575" y="2709875"/>
            <a:chExt cx="325950" cy="255550"/>
          </a:xfrm>
        </p:grpSpPr>
        <p:sp>
          <p:nvSpPr>
            <p:cNvPr id="6" name="Google Shape;1731;p35">
              <a:extLst>
                <a:ext uri="{FF2B5EF4-FFF2-40B4-BE49-F238E27FC236}">
                  <a16:creationId xmlns:a16="http://schemas.microsoft.com/office/drawing/2014/main" id="{75C033B1-FCFC-723B-58FE-DAA9557B4656}"/>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32;p35">
              <a:extLst>
                <a:ext uri="{FF2B5EF4-FFF2-40B4-BE49-F238E27FC236}">
                  <a16:creationId xmlns:a16="http://schemas.microsoft.com/office/drawing/2014/main" id="{5BE2549C-E1D6-2DAE-1D93-767DBD7E935A}"/>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33;p35">
              <a:extLst>
                <a:ext uri="{FF2B5EF4-FFF2-40B4-BE49-F238E27FC236}">
                  <a16:creationId xmlns:a16="http://schemas.microsoft.com/office/drawing/2014/main" id="{B89F4C1F-F865-B44E-AF0B-B1CE2126C078}"/>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34;p35">
              <a:extLst>
                <a:ext uri="{FF2B5EF4-FFF2-40B4-BE49-F238E27FC236}">
                  <a16:creationId xmlns:a16="http://schemas.microsoft.com/office/drawing/2014/main" id="{C9FECACD-A373-2FCB-3FF7-F6668F447321}"/>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35;p35">
              <a:extLst>
                <a:ext uri="{FF2B5EF4-FFF2-40B4-BE49-F238E27FC236}">
                  <a16:creationId xmlns:a16="http://schemas.microsoft.com/office/drawing/2014/main" id="{BC387C26-D353-C2E1-EAB3-5107ABD26597}"/>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6;p35">
              <a:extLst>
                <a:ext uri="{FF2B5EF4-FFF2-40B4-BE49-F238E27FC236}">
                  <a16:creationId xmlns:a16="http://schemas.microsoft.com/office/drawing/2014/main" id="{4A0BA7BA-CEE0-A9E9-EAEA-B9D7E22BAFBF}"/>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7;p35">
              <a:extLst>
                <a:ext uri="{FF2B5EF4-FFF2-40B4-BE49-F238E27FC236}">
                  <a16:creationId xmlns:a16="http://schemas.microsoft.com/office/drawing/2014/main" id="{B4502390-8B27-D964-BD84-BF6CECEA16F9}"/>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8;p35">
              <a:extLst>
                <a:ext uri="{FF2B5EF4-FFF2-40B4-BE49-F238E27FC236}">
                  <a16:creationId xmlns:a16="http://schemas.microsoft.com/office/drawing/2014/main" id="{DBE25F11-C3B9-3D64-35A0-A64C78DD8B6E}"/>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9;p35">
              <a:extLst>
                <a:ext uri="{FF2B5EF4-FFF2-40B4-BE49-F238E27FC236}">
                  <a16:creationId xmlns:a16="http://schemas.microsoft.com/office/drawing/2014/main" id="{F4CE13B4-12EA-BD81-353B-29E30526041A}"/>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40;p35">
              <a:extLst>
                <a:ext uri="{FF2B5EF4-FFF2-40B4-BE49-F238E27FC236}">
                  <a16:creationId xmlns:a16="http://schemas.microsoft.com/office/drawing/2014/main" id="{29BE32D0-AE39-3902-7EDD-0B4EC1942B1C}"/>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41;p35">
              <a:extLst>
                <a:ext uri="{FF2B5EF4-FFF2-40B4-BE49-F238E27FC236}">
                  <a16:creationId xmlns:a16="http://schemas.microsoft.com/office/drawing/2014/main" id="{F3519541-50C1-A6D6-E1D9-75DFEE23408D}"/>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42;p35">
              <a:extLst>
                <a:ext uri="{FF2B5EF4-FFF2-40B4-BE49-F238E27FC236}">
                  <a16:creationId xmlns:a16="http://schemas.microsoft.com/office/drawing/2014/main" id="{28726B98-D699-A205-815C-D3C02932CBEE}"/>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43;p35">
              <a:extLst>
                <a:ext uri="{FF2B5EF4-FFF2-40B4-BE49-F238E27FC236}">
                  <a16:creationId xmlns:a16="http://schemas.microsoft.com/office/drawing/2014/main" id="{A05E23B7-F46D-374B-E7A5-EDA3E0BA7623}"/>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4;p35">
              <a:extLst>
                <a:ext uri="{FF2B5EF4-FFF2-40B4-BE49-F238E27FC236}">
                  <a16:creationId xmlns:a16="http://schemas.microsoft.com/office/drawing/2014/main" id="{EF891F6E-D3A0-1955-2002-495AB71E3258}"/>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45;p35">
              <a:extLst>
                <a:ext uri="{FF2B5EF4-FFF2-40B4-BE49-F238E27FC236}">
                  <a16:creationId xmlns:a16="http://schemas.microsoft.com/office/drawing/2014/main" id="{C59BE7DB-6BE2-11DD-D021-53A31FCABC50}"/>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6;p35">
              <a:extLst>
                <a:ext uri="{FF2B5EF4-FFF2-40B4-BE49-F238E27FC236}">
                  <a16:creationId xmlns:a16="http://schemas.microsoft.com/office/drawing/2014/main" id="{1FD48AD3-DD90-7B77-F5AD-C766BED41621}"/>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2"/>
          <p:cNvPicPr>
            <a:picLocks noChangeAspect="1"/>
          </p:cNvPicPr>
          <p:nvPr/>
        </p:nvPicPr>
        <p:blipFill>
          <a:blip r:embed="rId3"/>
          <a:stretch>
            <a:fillRect/>
          </a:stretch>
        </p:blipFill>
        <p:spPr>
          <a:xfrm>
            <a:off x="1593562" y="1349731"/>
            <a:ext cx="3145300" cy="15370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29;p35"/>
          <p:cNvSpPr txBox="1">
            <a:spLocks noGrp="1"/>
          </p:cNvSpPr>
          <p:nvPr>
            <p:ph type="ctrTitle"/>
          </p:nvPr>
        </p:nvSpPr>
        <p:spPr>
          <a:xfrm>
            <a:off x="1717674" y="680153"/>
            <a:ext cx="5918071" cy="640200"/>
          </a:xfrm>
          <a:prstGeom prst="rect">
            <a:avLst/>
          </a:prstGeom>
        </p:spPr>
        <p:txBody>
          <a:bodyPr spcFirstLastPara="1" wrap="square" lIns="91425" tIns="91425" rIns="91425" bIns="91425" anchor="b" anchorCtr="0">
            <a:noAutofit/>
          </a:bodyPr>
          <a:lstStyle/>
          <a:p>
            <a:pPr algn="l"/>
            <a:r>
              <a:rPr lang="en-US" b="0" dirty="0" err="1">
                <a:latin typeface="Neucha" panose="020B0604020202020204" charset="0"/>
              </a:rPr>
              <a:t>Vấn</a:t>
            </a:r>
            <a:r>
              <a:rPr lang="en-US" b="0" dirty="0">
                <a:latin typeface="Neucha" panose="020B0604020202020204" charset="0"/>
              </a:rPr>
              <a:t> </a:t>
            </a:r>
            <a:r>
              <a:rPr lang="en-US" b="0" dirty="0" err="1">
                <a:latin typeface="Neucha" panose="020B0604020202020204" charset="0"/>
              </a:rPr>
              <a:t>đề</a:t>
            </a:r>
            <a:r>
              <a:rPr lang="en-US" b="0" dirty="0">
                <a:latin typeface="Neucha" panose="020B0604020202020204" charset="0"/>
              </a:rPr>
              <a:t> </a:t>
            </a:r>
            <a:r>
              <a:rPr lang="en-US" b="0" dirty="0" err="1">
                <a:latin typeface="Neucha" panose="020B0604020202020204" charset="0"/>
              </a:rPr>
              <a:t>nghiên</a:t>
            </a:r>
            <a:r>
              <a:rPr lang="en-US" b="0" dirty="0">
                <a:latin typeface="Neucha" panose="020B0604020202020204" charset="0"/>
              </a:rPr>
              <a:t> </a:t>
            </a:r>
            <a:r>
              <a:rPr lang="en-US" b="0" dirty="0" err="1">
                <a:latin typeface="Neucha" panose="020B0604020202020204" charset="0"/>
              </a:rPr>
              <a:t>cứu</a:t>
            </a:r>
            <a:r>
              <a:rPr lang="en-US" b="0" dirty="0">
                <a:latin typeface="Neucha" panose="020B0604020202020204" charset="0"/>
              </a:rPr>
              <a:t> &amp; </a:t>
            </a:r>
            <a:r>
              <a:rPr lang="en-US" b="0" dirty="0" err="1">
                <a:latin typeface="Neucha" panose="020B0604020202020204" charset="0"/>
              </a:rPr>
              <a:t>mục</a:t>
            </a:r>
            <a:r>
              <a:rPr lang="en-US" b="0" dirty="0">
                <a:latin typeface="Neucha" panose="020B0604020202020204" charset="0"/>
              </a:rPr>
              <a:t> </a:t>
            </a:r>
            <a:r>
              <a:rPr lang="en-US" b="0" dirty="0" err="1">
                <a:latin typeface="Neucha" panose="020B0604020202020204" charset="0"/>
              </a:rPr>
              <a:t>tiêu</a:t>
            </a:r>
            <a:endParaRPr lang="en-US" b="0" i="0" dirty="0">
              <a:effectLst/>
              <a:latin typeface="Neucha" panose="020B0604020202020204" charset="0"/>
            </a:endParaRPr>
          </a:p>
        </p:txBody>
      </p:sp>
      <p:grpSp>
        <p:nvGrpSpPr>
          <p:cNvPr id="6" name="Google Shape;1751;p36">
            <a:extLst>
              <a:ext uri="{FF2B5EF4-FFF2-40B4-BE49-F238E27FC236}">
                <a16:creationId xmlns:a16="http://schemas.microsoft.com/office/drawing/2014/main" id="{07FC905F-4CE4-333E-1BFD-6C6147DF1AA0}"/>
              </a:ext>
            </a:extLst>
          </p:cNvPr>
          <p:cNvGrpSpPr/>
          <p:nvPr/>
        </p:nvGrpSpPr>
        <p:grpSpPr>
          <a:xfrm>
            <a:off x="963716" y="595670"/>
            <a:ext cx="783918" cy="640201"/>
            <a:chOff x="2768600" y="1372700"/>
            <a:chExt cx="794203" cy="627015"/>
          </a:xfrm>
        </p:grpSpPr>
        <p:sp>
          <p:nvSpPr>
            <p:cNvPr id="7" name="Google Shape;1752;p36">
              <a:extLst>
                <a:ext uri="{FF2B5EF4-FFF2-40B4-BE49-F238E27FC236}">
                  <a16:creationId xmlns:a16="http://schemas.microsoft.com/office/drawing/2014/main" id="{8940EF9D-BD00-E118-008B-7E992A512AD9}"/>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1753;p36">
              <a:extLst>
                <a:ext uri="{FF2B5EF4-FFF2-40B4-BE49-F238E27FC236}">
                  <a16:creationId xmlns:a16="http://schemas.microsoft.com/office/drawing/2014/main" id="{51BF343D-881A-69DC-A310-8EB81CB35C0A}"/>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756;p36">
            <a:extLst>
              <a:ext uri="{FF2B5EF4-FFF2-40B4-BE49-F238E27FC236}">
                <a16:creationId xmlns:a16="http://schemas.microsoft.com/office/drawing/2014/main" id="{9AA6C320-8D7F-32BB-4642-1A395CE534D3}"/>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smtClean="0">
                <a:latin typeface="Neucha" panose="020B0604020202020204" charset="0"/>
              </a:rPr>
              <a:t>1.2</a:t>
            </a:r>
            <a:endParaRPr lang="en" sz="4000" dirty="0">
              <a:latin typeface="Neucha" panose="020B0604020202020204" charset="0"/>
            </a:endParaRPr>
          </a:p>
        </p:txBody>
      </p:sp>
      <p:grpSp>
        <p:nvGrpSpPr>
          <p:cNvPr id="10" name="Google Shape;1730;p35">
            <a:extLst>
              <a:ext uri="{FF2B5EF4-FFF2-40B4-BE49-F238E27FC236}">
                <a16:creationId xmlns:a16="http://schemas.microsoft.com/office/drawing/2014/main" id="{A8C43078-3E45-2D77-7E51-F4A6654B0F9E}"/>
              </a:ext>
            </a:extLst>
          </p:cNvPr>
          <p:cNvGrpSpPr/>
          <p:nvPr/>
        </p:nvGrpSpPr>
        <p:grpSpPr>
          <a:xfrm rot="512230">
            <a:off x="7406195" y="66412"/>
            <a:ext cx="1685788" cy="826640"/>
            <a:chOff x="5132575" y="2709875"/>
            <a:chExt cx="325950" cy="255550"/>
          </a:xfrm>
        </p:grpSpPr>
        <p:sp>
          <p:nvSpPr>
            <p:cNvPr id="11" name="Google Shape;1731;p35">
              <a:extLst>
                <a:ext uri="{FF2B5EF4-FFF2-40B4-BE49-F238E27FC236}">
                  <a16:creationId xmlns:a16="http://schemas.microsoft.com/office/drawing/2014/main" id="{75C033B1-FCFC-723B-58FE-DAA9557B4656}"/>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2;p35">
              <a:extLst>
                <a:ext uri="{FF2B5EF4-FFF2-40B4-BE49-F238E27FC236}">
                  <a16:creationId xmlns:a16="http://schemas.microsoft.com/office/drawing/2014/main" id="{5BE2549C-E1D6-2DAE-1D93-767DBD7E935A}"/>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3;p35">
              <a:extLst>
                <a:ext uri="{FF2B5EF4-FFF2-40B4-BE49-F238E27FC236}">
                  <a16:creationId xmlns:a16="http://schemas.microsoft.com/office/drawing/2014/main" id="{B89F4C1F-F865-B44E-AF0B-B1CE2126C078}"/>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4;p35">
              <a:extLst>
                <a:ext uri="{FF2B5EF4-FFF2-40B4-BE49-F238E27FC236}">
                  <a16:creationId xmlns:a16="http://schemas.microsoft.com/office/drawing/2014/main" id="{C9FECACD-A373-2FCB-3FF7-F6668F447321}"/>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5;p35">
              <a:extLst>
                <a:ext uri="{FF2B5EF4-FFF2-40B4-BE49-F238E27FC236}">
                  <a16:creationId xmlns:a16="http://schemas.microsoft.com/office/drawing/2014/main" id="{BC387C26-D353-C2E1-EAB3-5107ABD26597}"/>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6;p35">
              <a:extLst>
                <a:ext uri="{FF2B5EF4-FFF2-40B4-BE49-F238E27FC236}">
                  <a16:creationId xmlns:a16="http://schemas.microsoft.com/office/drawing/2014/main" id="{4A0BA7BA-CEE0-A9E9-EAEA-B9D7E22BAFBF}"/>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7;p35">
              <a:extLst>
                <a:ext uri="{FF2B5EF4-FFF2-40B4-BE49-F238E27FC236}">
                  <a16:creationId xmlns:a16="http://schemas.microsoft.com/office/drawing/2014/main" id="{B4502390-8B27-D964-BD84-BF6CECEA16F9}"/>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8;p35">
              <a:extLst>
                <a:ext uri="{FF2B5EF4-FFF2-40B4-BE49-F238E27FC236}">
                  <a16:creationId xmlns:a16="http://schemas.microsoft.com/office/drawing/2014/main" id="{DBE25F11-C3B9-3D64-35A0-A64C78DD8B6E}"/>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9;p35">
              <a:extLst>
                <a:ext uri="{FF2B5EF4-FFF2-40B4-BE49-F238E27FC236}">
                  <a16:creationId xmlns:a16="http://schemas.microsoft.com/office/drawing/2014/main" id="{F4CE13B4-12EA-BD81-353B-29E30526041A}"/>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0;p35">
              <a:extLst>
                <a:ext uri="{FF2B5EF4-FFF2-40B4-BE49-F238E27FC236}">
                  <a16:creationId xmlns:a16="http://schemas.microsoft.com/office/drawing/2014/main" id="{29BE32D0-AE39-3902-7EDD-0B4EC1942B1C}"/>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741;p35">
              <a:extLst>
                <a:ext uri="{FF2B5EF4-FFF2-40B4-BE49-F238E27FC236}">
                  <a16:creationId xmlns:a16="http://schemas.microsoft.com/office/drawing/2014/main" id="{F3519541-50C1-A6D6-E1D9-75DFEE23408D}"/>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2;p35">
              <a:extLst>
                <a:ext uri="{FF2B5EF4-FFF2-40B4-BE49-F238E27FC236}">
                  <a16:creationId xmlns:a16="http://schemas.microsoft.com/office/drawing/2014/main" id="{28726B98-D699-A205-815C-D3C02932CBEE}"/>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3;p35">
              <a:extLst>
                <a:ext uri="{FF2B5EF4-FFF2-40B4-BE49-F238E27FC236}">
                  <a16:creationId xmlns:a16="http://schemas.microsoft.com/office/drawing/2014/main" id="{A05E23B7-F46D-374B-E7A5-EDA3E0BA7623}"/>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4;p35">
              <a:extLst>
                <a:ext uri="{FF2B5EF4-FFF2-40B4-BE49-F238E27FC236}">
                  <a16:creationId xmlns:a16="http://schemas.microsoft.com/office/drawing/2014/main" id="{EF891F6E-D3A0-1955-2002-495AB71E3258}"/>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5;p35">
              <a:extLst>
                <a:ext uri="{FF2B5EF4-FFF2-40B4-BE49-F238E27FC236}">
                  <a16:creationId xmlns:a16="http://schemas.microsoft.com/office/drawing/2014/main" id="{C59BE7DB-6BE2-11DD-D021-53A31FCABC50}"/>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6;p35">
              <a:extLst>
                <a:ext uri="{FF2B5EF4-FFF2-40B4-BE49-F238E27FC236}">
                  <a16:creationId xmlns:a16="http://schemas.microsoft.com/office/drawing/2014/main" id="{1FD48AD3-DD90-7B77-F5AD-C766BED41621}"/>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 descr="Ensemble Learning | Ensemble Learning In Machine Learning | Machin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814" y="1341033"/>
            <a:ext cx="3252145" cy="1613619"/>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
          <p:cNvSpPr>
            <a:spLocks noGrp="1" noChangeArrowheads="1"/>
          </p:cNvSpPr>
          <p:nvPr>
            <p:ph type="subTitle" idx="1"/>
          </p:nvPr>
        </p:nvSpPr>
        <p:spPr bwMode="auto">
          <a:xfrm>
            <a:off x="1232173" y="3108224"/>
            <a:ext cx="530028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l" eaLnBrk="0" fontAlgn="base" hangingPunct="0">
              <a:spcBef>
                <a:spcPct val="0"/>
              </a:spcBef>
              <a:spcAft>
                <a:spcPct val="0"/>
              </a:spcAft>
              <a:buClrTx/>
              <a:buSzTx/>
              <a:buFont typeface="Arial" panose="020B0604020202020204" pitchFamily="34" charset="0"/>
              <a:buChar char="•"/>
            </a:pPr>
            <a:r>
              <a:rPr lang="vi-VN" dirty="0">
                <a:latin typeface="-apple-system"/>
              </a:rPr>
              <a:t>Ensemble learning kết hợp nhiều mô hình con (như Decision Tree, Logistic Regression, KNN</a:t>
            </a:r>
            <a:r>
              <a:rPr lang="vi-VN" dirty="0" smtClean="0">
                <a:latin typeface="-apple-system"/>
              </a:rPr>
              <a:t>…)</a:t>
            </a:r>
            <a:endParaRPr lang="en-US" b="1" dirty="0">
              <a:solidFill>
                <a:schemeClr val="tx1"/>
              </a:solidFill>
              <a:latin typeface="-apple-system"/>
            </a:endParaRPr>
          </a:p>
          <a:p>
            <a:pPr marL="285750" lvl="0" indent="-285750" algn="l" eaLnBrk="0" fontAlgn="base" hangingPunct="0">
              <a:spcBef>
                <a:spcPct val="0"/>
              </a:spcBef>
              <a:spcAft>
                <a:spcPct val="0"/>
              </a:spcAft>
              <a:buClrTx/>
              <a:buSzTx/>
              <a:buFont typeface="Arial" panose="020B0604020202020204" pitchFamily="34" charset="0"/>
              <a:buChar char="•"/>
            </a:pPr>
            <a:r>
              <a:rPr kumimoji="0" lang="en-US" altLang="en-US" b="1" i="0" u="none" strike="noStrike" cap="none" normalizeH="0" baseline="0" dirty="0" smtClean="0">
                <a:ln>
                  <a:noFill/>
                </a:ln>
                <a:solidFill>
                  <a:schemeClr val="tx1"/>
                </a:solidFill>
                <a:effectLst/>
                <a:latin typeface="-apple-system"/>
              </a:rPr>
              <a:t>Input</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Các</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thông</a:t>
            </a:r>
            <a:r>
              <a:rPr kumimoji="0" lang="en-US" altLang="en-US" b="0" i="0" u="none" strike="noStrike" cap="none" normalizeH="0" baseline="0" dirty="0" smtClean="0">
                <a:ln>
                  <a:noFill/>
                </a:ln>
                <a:solidFill>
                  <a:schemeClr val="tx1"/>
                </a:solidFill>
                <a:effectLst/>
                <a:latin typeface="-apple-system"/>
              </a:rPr>
              <a:t> tin </a:t>
            </a:r>
            <a:r>
              <a:rPr kumimoji="0" lang="en-US" altLang="en-US" b="0" i="0" u="none" strike="noStrike" cap="none" normalizeH="0" baseline="0" dirty="0" err="1" smtClean="0">
                <a:ln>
                  <a:noFill/>
                </a:ln>
                <a:solidFill>
                  <a:schemeClr val="tx1"/>
                </a:solidFill>
                <a:effectLst/>
                <a:latin typeface="-apple-system"/>
              </a:rPr>
              <a:t>cá</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nhân</a:t>
            </a:r>
            <a:r>
              <a:rPr kumimoji="0" lang="en-US" altLang="en-US" b="0" i="0" u="none" strike="noStrike" cap="none" normalizeH="0" baseline="0" dirty="0" smtClean="0">
                <a:ln>
                  <a:noFill/>
                </a:ln>
                <a:solidFill>
                  <a:schemeClr val="tx1"/>
                </a:solidFill>
                <a:effectLst/>
                <a:latin typeface="-apple-system"/>
              </a:rPr>
              <a:t>/</a:t>
            </a:r>
            <a:r>
              <a:rPr kumimoji="0" lang="en-US" altLang="en-US" b="0" i="0" u="none" strike="noStrike" cap="none" normalizeH="0" baseline="0" dirty="0" err="1" smtClean="0">
                <a:ln>
                  <a:noFill/>
                </a:ln>
                <a:solidFill>
                  <a:schemeClr val="tx1"/>
                </a:solidFill>
                <a:effectLst/>
                <a:latin typeface="-apple-system"/>
              </a:rPr>
              <a:t>sức</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khỏe</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của</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người</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cần</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dự</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đoán</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tuổi</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giới</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tính</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huyết</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áp</a:t>
            </a:r>
            <a:r>
              <a:rPr kumimoji="0" lang="en-US" altLang="en-US" b="0" i="0" u="none" strike="noStrike" cap="none" normalizeH="0" baseline="0" dirty="0" smtClean="0">
                <a:ln>
                  <a:noFill/>
                </a:ln>
                <a:solidFill>
                  <a:schemeClr val="tx1"/>
                </a:solidFill>
                <a:effectLst/>
                <a:latin typeface="-apple-system"/>
              </a:rPr>
              <a:t>, cholesterol, </a:t>
            </a:r>
            <a:r>
              <a:rPr kumimoji="0" lang="en-US" altLang="en-US" b="0" i="0" u="none" strike="noStrike" cap="none" normalizeH="0" baseline="0" dirty="0" err="1" smtClean="0">
                <a:ln>
                  <a:noFill/>
                </a:ln>
                <a:solidFill>
                  <a:schemeClr val="tx1"/>
                </a:solidFill>
                <a:effectLst/>
                <a:latin typeface="-apple-system"/>
              </a:rPr>
              <a:t>nhịp</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tim</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tiền</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sử</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bệnh</a:t>
            </a:r>
            <a:r>
              <a:rPr kumimoji="0" lang="en-US" altLang="en-US" b="0" i="0" u="none" strike="noStrike" cap="none" normalizeH="0" baseline="0" dirty="0" smtClean="0">
                <a:ln>
                  <a:noFill/>
                </a:ln>
                <a:solidFill>
                  <a:schemeClr val="tx1"/>
                </a:solidFill>
                <a:effectLst/>
                <a:latin typeface="-apple-system"/>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smtClean="0">
                <a:ln>
                  <a:noFill/>
                </a:ln>
                <a:solidFill>
                  <a:schemeClr val="tx1"/>
                </a:solidFill>
                <a:effectLst/>
                <a:latin typeface="-apple-system"/>
              </a:rPr>
              <a:t>Output</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Nhãn</a:t>
            </a:r>
            <a:r>
              <a:rPr kumimoji="0" lang="en-US" altLang="en-US" b="0" i="0" u="none" strike="noStrike" cap="none" normalizeH="0" baseline="0" dirty="0" smtClean="0">
                <a:ln>
                  <a:noFill/>
                </a:ln>
                <a:solidFill>
                  <a:schemeClr val="tx1"/>
                </a:solidFill>
                <a:effectLst/>
                <a:latin typeface="-apple-system"/>
              </a:rPr>
              <a:t> </a:t>
            </a:r>
            <a:r>
              <a:rPr kumimoji="0" lang="en-US" altLang="en-US" b="1" i="0" u="none" strike="noStrike" cap="none" normalizeH="0" baseline="0" dirty="0" err="1" smtClean="0">
                <a:ln>
                  <a:noFill/>
                </a:ln>
                <a:solidFill>
                  <a:schemeClr val="tx1"/>
                </a:solidFill>
                <a:effectLst/>
                <a:latin typeface="-apple-system"/>
              </a:rPr>
              <a:t>có</a:t>
            </a:r>
            <a:r>
              <a:rPr kumimoji="0" lang="en-US" altLang="en-US" b="1" i="0" u="none" strike="noStrike" cap="none" normalizeH="0" baseline="0" dirty="0" smtClean="0">
                <a:ln>
                  <a:noFill/>
                </a:ln>
                <a:solidFill>
                  <a:schemeClr val="tx1"/>
                </a:solidFill>
                <a:effectLst/>
                <a:latin typeface="-apple-system"/>
              </a:rPr>
              <a:t> </a:t>
            </a:r>
            <a:r>
              <a:rPr kumimoji="0" lang="en-US" altLang="en-US" b="1" i="0" u="none" strike="noStrike" cap="none" normalizeH="0" baseline="0" dirty="0" err="1" smtClean="0">
                <a:ln>
                  <a:noFill/>
                </a:ln>
                <a:solidFill>
                  <a:schemeClr val="tx1"/>
                </a:solidFill>
                <a:effectLst/>
                <a:latin typeface="-apple-system"/>
              </a:rPr>
              <a:t>nguy</a:t>
            </a:r>
            <a:r>
              <a:rPr kumimoji="0" lang="en-US" altLang="en-US" b="1" i="0" u="none" strike="noStrike" cap="none" normalizeH="0" baseline="0" dirty="0" smtClean="0">
                <a:ln>
                  <a:noFill/>
                </a:ln>
                <a:solidFill>
                  <a:schemeClr val="tx1"/>
                </a:solidFill>
                <a:effectLst/>
                <a:latin typeface="-apple-system"/>
              </a:rPr>
              <a:t> </a:t>
            </a:r>
            <a:r>
              <a:rPr kumimoji="0" lang="en-US" altLang="en-US" b="1" i="0" u="none" strike="noStrike" cap="none" normalizeH="0" baseline="0" dirty="0" err="1" smtClean="0">
                <a:ln>
                  <a:noFill/>
                </a:ln>
                <a:solidFill>
                  <a:schemeClr val="tx1"/>
                </a:solidFill>
                <a:effectLst/>
                <a:latin typeface="-apple-system"/>
              </a:rPr>
              <a:t>cơ</a:t>
            </a:r>
            <a:r>
              <a:rPr kumimoji="0" lang="en-US" altLang="en-US" b="1" i="0" u="none" strike="noStrike" cap="none" normalizeH="0" baseline="0" dirty="0" smtClean="0">
                <a:ln>
                  <a:noFill/>
                </a:ln>
                <a:solidFill>
                  <a:schemeClr val="tx1"/>
                </a:solidFill>
                <a:effectLst/>
                <a:latin typeface="-apple-system"/>
              </a:rPr>
              <a:t> </a:t>
            </a:r>
            <a:r>
              <a:rPr kumimoji="0" lang="en-US" altLang="en-US" b="1" i="0" u="none" strike="noStrike" cap="none" normalizeH="0" baseline="0" dirty="0" err="1" smtClean="0">
                <a:ln>
                  <a:noFill/>
                </a:ln>
                <a:solidFill>
                  <a:schemeClr val="tx1"/>
                </a:solidFill>
                <a:effectLst/>
                <a:latin typeface="-apple-system"/>
              </a:rPr>
              <a:t>mắc</a:t>
            </a:r>
            <a:r>
              <a:rPr kumimoji="0" lang="en-US" altLang="en-US" b="1" i="0" u="none" strike="noStrike" cap="none" normalizeH="0" baseline="0" dirty="0" smtClean="0">
                <a:ln>
                  <a:noFill/>
                </a:ln>
                <a:solidFill>
                  <a:schemeClr val="tx1"/>
                </a:solidFill>
                <a:effectLst/>
                <a:latin typeface="-apple-system"/>
              </a:rPr>
              <a:t> </a:t>
            </a:r>
            <a:r>
              <a:rPr kumimoji="0" lang="en-US" altLang="en-US" b="1" i="0" u="none" strike="noStrike" cap="none" normalizeH="0" baseline="0" dirty="0" err="1" smtClean="0">
                <a:ln>
                  <a:noFill/>
                </a:ln>
                <a:solidFill>
                  <a:schemeClr val="tx1"/>
                </a:solidFill>
                <a:effectLst/>
                <a:latin typeface="-apple-system"/>
              </a:rPr>
              <a:t>bệnh</a:t>
            </a:r>
            <a:r>
              <a:rPr kumimoji="0" lang="en-US" altLang="en-US" b="1" i="0" u="none" strike="noStrike" cap="none" normalizeH="0" baseline="0" dirty="0" smtClean="0">
                <a:ln>
                  <a:noFill/>
                </a:ln>
                <a:solidFill>
                  <a:schemeClr val="tx1"/>
                </a:solidFill>
                <a:effectLst/>
                <a:latin typeface="-apple-system"/>
              </a:rPr>
              <a:t> </a:t>
            </a:r>
            <a:r>
              <a:rPr kumimoji="0" lang="en-US" altLang="en-US" b="1" i="0" u="none" strike="noStrike" cap="none" normalizeH="0" baseline="0" dirty="0" err="1" smtClean="0">
                <a:ln>
                  <a:noFill/>
                </a:ln>
                <a:solidFill>
                  <a:schemeClr val="tx1"/>
                </a:solidFill>
                <a:effectLst/>
                <a:latin typeface="-apple-system"/>
              </a:rPr>
              <a:t>tim</a:t>
            </a:r>
            <a:r>
              <a:rPr kumimoji="0" lang="en-US" altLang="en-US" b="1" i="0" u="none" strike="noStrike" cap="none" normalizeH="0" baseline="0" dirty="0" smtClean="0">
                <a:ln>
                  <a:noFill/>
                </a:ln>
                <a:solidFill>
                  <a:schemeClr val="tx1"/>
                </a:solidFill>
                <a:effectLst/>
                <a:latin typeface="-apple-system"/>
              </a:rPr>
              <a:t> hay </a:t>
            </a:r>
            <a:r>
              <a:rPr kumimoji="0" lang="en-US" altLang="en-US" b="1" i="0" u="none" strike="noStrike" cap="none" normalizeH="0" baseline="0" dirty="0" err="1" smtClean="0">
                <a:ln>
                  <a:noFill/>
                </a:ln>
                <a:solidFill>
                  <a:schemeClr val="tx1"/>
                </a:solidFill>
                <a:effectLst/>
                <a:latin typeface="-apple-system"/>
              </a:rPr>
              <a:t>không</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nhị</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phân</a:t>
            </a:r>
            <a:r>
              <a:rPr kumimoji="0" lang="en-US" altLang="en-US" b="0" i="0" u="none" strike="noStrike" cap="none" normalizeH="0" baseline="0" dirty="0" smtClean="0">
                <a:ln>
                  <a:noFill/>
                </a:ln>
                <a:solidFill>
                  <a:schemeClr val="tx1"/>
                </a:solidFill>
                <a:effectLst/>
                <a:latin typeface="-apple-system"/>
              </a:rPr>
              <a:t>: </a:t>
            </a:r>
            <a:r>
              <a:rPr kumimoji="0" lang="en-US" altLang="en-US" b="1" i="0" u="none" strike="noStrike" cap="none" normalizeH="0" baseline="0" dirty="0" smtClean="0">
                <a:ln>
                  <a:noFill/>
                </a:ln>
                <a:solidFill>
                  <a:schemeClr val="tx1"/>
                </a:solidFill>
                <a:effectLst/>
                <a:latin typeface="-apple-system"/>
              </a:rPr>
              <a:t>1</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là</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có</a:t>
            </a:r>
            <a:r>
              <a:rPr kumimoji="0" lang="en-US" altLang="en-US" b="0" i="0" u="none" strike="noStrike" cap="none" normalizeH="0" baseline="0" dirty="0" smtClean="0">
                <a:ln>
                  <a:noFill/>
                </a:ln>
                <a:solidFill>
                  <a:schemeClr val="tx1"/>
                </a:solidFill>
                <a:effectLst/>
                <a:latin typeface="-apple-system"/>
              </a:rPr>
              <a:t>, </a:t>
            </a:r>
            <a:r>
              <a:rPr kumimoji="0" lang="en-US" altLang="en-US" b="1" i="0" u="none" strike="noStrike" cap="none" normalizeH="0" baseline="0" dirty="0" smtClean="0">
                <a:ln>
                  <a:noFill/>
                </a:ln>
                <a:solidFill>
                  <a:schemeClr val="tx1"/>
                </a:solidFill>
                <a:effectLst/>
                <a:latin typeface="-apple-system"/>
              </a:rPr>
              <a:t>0</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là</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smtClean="0">
                <a:ln>
                  <a:noFill/>
                </a:ln>
                <a:solidFill>
                  <a:schemeClr val="tx1"/>
                </a:solidFill>
                <a:effectLst/>
                <a:latin typeface="-apple-system"/>
              </a:rPr>
              <a:t>không</a:t>
            </a:r>
            <a:r>
              <a:rPr kumimoji="0" lang="en-US" altLang="en-US" b="0" i="0" u="none" strike="noStrike" cap="none" normalizeH="0" baseline="0" dirty="0" smtClean="0">
                <a:ln>
                  <a:noFill/>
                </a:ln>
                <a:solidFill>
                  <a:schemeClr val="tx1"/>
                </a:solidFill>
                <a:effectLst/>
                <a:latin typeface="-apple-system"/>
              </a:rPr>
              <a:t>).</a:t>
            </a:r>
          </a:p>
        </p:txBody>
      </p:sp>
    </p:spTree>
    <p:extLst>
      <p:ext uri="{BB962C8B-B14F-4D97-AF65-F5344CB8AC3E}">
        <p14:creationId xmlns:p14="http://schemas.microsoft.com/office/powerpoint/2010/main" val="177910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1729;p35">
            <a:extLst>
              <a:ext uri="{FF2B5EF4-FFF2-40B4-BE49-F238E27FC236}">
                <a16:creationId xmlns:a16="http://schemas.microsoft.com/office/drawing/2014/main" id="{AB381D73-B4B9-6EFE-8C7D-2AF35D9E0366}"/>
              </a:ext>
            </a:extLst>
          </p:cNvPr>
          <p:cNvSpPr txBox="1">
            <a:spLocks noGrp="1"/>
          </p:cNvSpPr>
          <p:nvPr>
            <p:ph type="ctrTitle"/>
          </p:nvPr>
        </p:nvSpPr>
        <p:spPr>
          <a:xfrm>
            <a:off x="1717674" y="680153"/>
            <a:ext cx="6571996" cy="640200"/>
          </a:xfrm>
          <a:prstGeom prst="rect">
            <a:avLst/>
          </a:prstGeom>
        </p:spPr>
        <p:txBody>
          <a:bodyPr spcFirstLastPara="1" wrap="square" lIns="91425" tIns="91425" rIns="91425" bIns="91425" anchor="b" anchorCtr="0">
            <a:noAutofit/>
          </a:bodyPr>
          <a:lstStyle/>
          <a:p>
            <a:pPr algn="l"/>
            <a:r>
              <a:rPr lang="en-US" b="0" i="0" dirty="0" err="1">
                <a:effectLst/>
                <a:latin typeface="Neucha" panose="020B0604020202020204" charset="0"/>
              </a:rPr>
              <a:t>Vấn</a:t>
            </a:r>
            <a:r>
              <a:rPr lang="en-US" b="0" i="0" dirty="0">
                <a:effectLst/>
                <a:latin typeface="Neucha" panose="020B0604020202020204" charset="0"/>
              </a:rPr>
              <a:t> </a:t>
            </a:r>
            <a:r>
              <a:rPr lang="en-US" b="0" i="0" dirty="0" err="1">
                <a:effectLst/>
                <a:latin typeface="Neucha" panose="020B0604020202020204" charset="0"/>
              </a:rPr>
              <a:t>đề</a:t>
            </a:r>
            <a:r>
              <a:rPr lang="en-US" b="0" i="0" dirty="0">
                <a:effectLst/>
                <a:latin typeface="Neucha" panose="020B0604020202020204" charset="0"/>
              </a:rPr>
              <a:t> </a:t>
            </a:r>
            <a:r>
              <a:rPr lang="en-US" b="0" i="0" dirty="0" err="1">
                <a:effectLst/>
                <a:latin typeface="Neucha" panose="020B0604020202020204" charset="0"/>
              </a:rPr>
              <a:t>nghiên</a:t>
            </a:r>
            <a:r>
              <a:rPr lang="en-US" b="0" i="0" dirty="0">
                <a:effectLst/>
                <a:latin typeface="Neucha" panose="020B0604020202020204" charset="0"/>
              </a:rPr>
              <a:t> </a:t>
            </a:r>
            <a:r>
              <a:rPr lang="en-US" b="0" i="0" dirty="0" err="1">
                <a:effectLst/>
                <a:latin typeface="Neucha" panose="020B0604020202020204" charset="0"/>
              </a:rPr>
              <a:t>cứu</a:t>
            </a:r>
            <a:r>
              <a:rPr lang="en-US" b="0" i="0" dirty="0">
                <a:effectLst/>
                <a:latin typeface="Neucha" panose="020B0604020202020204" charset="0"/>
              </a:rPr>
              <a:t> &amp; </a:t>
            </a:r>
            <a:r>
              <a:rPr lang="en-US" b="0" i="0" dirty="0" err="1">
                <a:effectLst/>
                <a:latin typeface="Neucha" panose="020B0604020202020204" charset="0"/>
              </a:rPr>
              <a:t>mục</a:t>
            </a:r>
            <a:r>
              <a:rPr lang="en-US" b="0" i="0" dirty="0">
                <a:effectLst/>
                <a:latin typeface="Neucha" panose="020B0604020202020204" charset="0"/>
              </a:rPr>
              <a:t> </a:t>
            </a:r>
            <a:r>
              <a:rPr lang="en-US" b="0" i="0" dirty="0" err="1">
                <a:effectLst/>
                <a:latin typeface="Neucha" panose="020B0604020202020204" charset="0"/>
              </a:rPr>
              <a:t>tiêu</a:t>
            </a:r>
            <a:endParaRPr lang="en-US" b="0" i="0" dirty="0">
              <a:effectLst/>
              <a:latin typeface="Neucha" panose="020B0604020202020204" charset="0"/>
            </a:endParaRPr>
          </a:p>
        </p:txBody>
      </p:sp>
      <p:grpSp>
        <p:nvGrpSpPr>
          <p:cNvPr id="12" name="Google Shape;1751;p36">
            <a:extLst>
              <a:ext uri="{FF2B5EF4-FFF2-40B4-BE49-F238E27FC236}">
                <a16:creationId xmlns:a16="http://schemas.microsoft.com/office/drawing/2014/main" id="{B3A71C57-BD0A-B1E9-55A6-044D1E1CDFFC}"/>
              </a:ext>
            </a:extLst>
          </p:cNvPr>
          <p:cNvGrpSpPr/>
          <p:nvPr/>
        </p:nvGrpSpPr>
        <p:grpSpPr>
          <a:xfrm>
            <a:off x="963716" y="595670"/>
            <a:ext cx="783918" cy="640201"/>
            <a:chOff x="2768600" y="1372700"/>
            <a:chExt cx="794203" cy="627015"/>
          </a:xfrm>
        </p:grpSpPr>
        <p:sp>
          <p:nvSpPr>
            <p:cNvPr id="13" name="Google Shape;1752;p36">
              <a:extLst>
                <a:ext uri="{FF2B5EF4-FFF2-40B4-BE49-F238E27FC236}">
                  <a16:creationId xmlns:a16="http://schemas.microsoft.com/office/drawing/2014/main" id="{D2A43BEF-B459-3EF9-3E44-A781B8DB48C9}"/>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753;p36">
              <a:extLst>
                <a:ext uri="{FF2B5EF4-FFF2-40B4-BE49-F238E27FC236}">
                  <a16:creationId xmlns:a16="http://schemas.microsoft.com/office/drawing/2014/main" id="{16F051F0-5F5C-1251-9DEA-038CFB75FF59}"/>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756;p36">
            <a:extLst>
              <a:ext uri="{FF2B5EF4-FFF2-40B4-BE49-F238E27FC236}">
                <a16:creationId xmlns:a16="http://schemas.microsoft.com/office/drawing/2014/main" id="{D9F4E016-5E41-504D-D76C-BF711ED62CE2}"/>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smtClean="0">
                <a:latin typeface="Neucha" panose="020B0604020202020204" charset="0"/>
              </a:rPr>
              <a:t>1.2</a:t>
            </a:r>
            <a:endParaRPr lang="en" sz="4000" dirty="0">
              <a:latin typeface="Neucha" panose="020B0604020202020204" charset="0"/>
            </a:endParaRPr>
          </a:p>
        </p:txBody>
      </p:sp>
      <p:grpSp>
        <p:nvGrpSpPr>
          <p:cNvPr id="16" name="Google Shape;1730;p35">
            <a:extLst>
              <a:ext uri="{FF2B5EF4-FFF2-40B4-BE49-F238E27FC236}">
                <a16:creationId xmlns:a16="http://schemas.microsoft.com/office/drawing/2014/main" id="{D8837606-94C7-8616-31CF-FCDB7AD77C77}"/>
              </a:ext>
            </a:extLst>
          </p:cNvPr>
          <p:cNvGrpSpPr/>
          <p:nvPr/>
        </p:nvGrpSpPr>
        <p:grpSpPr>
          <a:xfrm rot="512230">
            <a:off x="7406195" y="53064"/>
            <a:ext cx="1685788" cy="826640"/>
            <a:chOff x="5132575" y="2709875"/>
            <a:chExt cx="325950" cy="255550"/>
          </a:xfrm>
        </p:grpSpPr>
        <p:sp>
          <p:nvSpPr>
            <p:cNvPr id="17" name="Google Shape;1731;p35">
              <a:extLst>
                <a:ext uri="{FF2B5EF4-FFF2-40B4-BE49-F238E27FC236}">
                  <a16:creationId xmlns:a16="http://schemas.microsoft.com/office/drawing/2014/main" id="{61BBF634-8884-94DD-051D-4E1A3D9C511F}"/>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2;p35">
              <a:extLst>
                <a:ext uri="{FF2B5EF4-FFF2-40B4-BE49-F238E27FC236}">
                  <a16:creationId xmlns:a16="http://schemas.microsoft.com/office/drawing/2014/main" id="{45463D96-9A78-2EF2-0B3A-1E15AB6479D5}"/>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3;p35">
              <a:extLst>
                <a:ext uri="{FF2B5EF4-FFF2-40B4-BE49-F238E27FC236}">
                  <a16:creationId xmlns:a16="http://schemas.microsoft.com/office/drawing/2014/main" id="{24EFD9FD-895D-07C9-7703-1AC72A20E859}"/>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34;p35">
              <a:extLst>
                <a:ext uri="{FF2B5EF4-FFF2-40B4-BE49-F238E27FC236}">
                  <a16:creationId xmlns:a16="http://schemas.microsoft.com/office/drawing/2014/main" id="{6B854B19-566A-46F9-57EC-DF8CC7F35951}"/>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35;p35">
              <a:extLst>
                <a:ext uri="{FF2B5EF4-FFF2-40B4-BE49-F238E27FC236}">
                  <a16:creationId xmlns:a16="http://schemas.microsoft.com/office/drawing/2014/main" id="{4048D090-3C44-B03A-DF1B-70FEC798F771}"/>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36;p35">
              <a:extLst>
                <a:ext uri="{FF2B5EF4-FFF2-40B4-BE49-F238E27FC236}">
                  <a16:creationId xmlns:a16="http://schemas.microsoft.com/office/drawing/2014/main" id="{32976385-0AA8-9720-F5E7-27862B70E671}"/>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37;p35">
              <a:extLst>
                <a:ext uri="{FF2B5EF4-FFF2-40B4-BE49-F238E27FC236}">
                  <a16:creationId xmlns:a16="http://schemas.microsoft.com/office/drawing/2014/main" id="{7183A8A3-8170-B359-CF4E-7F69483DD421}"/>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38;p35">
              <a:extLst>
                <a:ext uri="{FF2B5EF4-FFF2-40B4-BE49-F238E27FC236}">
                  <a16:creationId xmlns:a16="http://schemas.microsoft.com/office/drawing/2014/main" id="{17A3B2E2-B1FA-9743-388D-538FED35A241}"/>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39;p35">
              <a:extLst>
                <a:ext uri="{FF2B5EF4-FFF2-40B4-BE49-F238E27FC236}">
                  <a16:creationId xmlns:a16="http://schemas.microsoft.com/office/drawing/2014/main" id="{20DA1C7E-FEDD-3BC8-6B5D-FAC6A1AD87E9}"/>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0;p35">
              <a:extLst>
                <a:ext uri="{FF2B5EF4-FFF2-40B4-BE49-F238E27FC236}">
                  <a16:creationId xmlns:a16="http://schemas.microsoft.com/office/drawing/2014/main" id="{7935AAFB-B5D9-A111-30E4-609BC4D07A13}"/>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741;p35">
              <a:extLst>
                <a:ext uri="{FF2B5EF4-FFF2-40B4-BE49-F238E27FC236}">
                  <a16:creationId xmlns:a16="http://schemas.microsoft.com/office/drawing/2014/main" id="{DBEA2783-54F6-A593-76A3-82D64F697241}"/>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42;p35">
              <a:extLst>
                <a:ext uri="{FF2B5EF4-FFF2-40B4-BE49-F238E27FC236}">
                  <a16:creationId xmlns:a16="http://schemas.microsoft.com/office/drawing/2014/main" id="{E6E8DE57-2E4D-D371-80D7-6C8D1684F789}"/>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43;p35">
              <a:extLst>
                <a:ext uri="{FF2B5EF4-FFF2-40B4-BE49-F238E27FC236}">
                  <a16:creationId xmlns:a16="http://schemas.microsoft.com/office/drawing/2014/main" id="{8AE4925B-25CA-F12C-DBDB-9B78011E81E2}"/>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44;p35">
              <a:extLst>
                <a:ext uri="{FF2B5EF4-FFF2-40B4-BE49-F238E27FC236}">
                  <a16:creationId xmlns:a16="http://schemas.microsoft.com/office/drawing/2014/main" id="{82A37ED4-25AB-AED7-468F-27ADAD26E1BC}"/>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45;p35">
              <a:extLst>
                <a:ext uri="{FF2B5EF4-FFF2-40B4-BE49-F238E27FC236}">
                  <a16:creationId xmlns:a16="http://schemas.microsoft.com/office/drawing/2014/main" id="{4D5BBEEA-292E-2652-9C58-0131D46BFB02}"/>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46;p35">
              <a:extLst>
                <a:ext uri="{FF2B5EF4-FFF2-40B4-BE49-F238E27FC236}">
                  <a16:creationId xmlns:a16="http://schemas.microsoft.com/office/drawing/2014/main" id="{FBC8CFB7-D97A-6A73-C6D2-F758063AA70B}"/>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Rectangle 2">
            <a:extLst>
              <a:ext uri="{FF2B5EF4-FFF2-40B4-BE49-F238E27FC236}">
                <a16:creationId xmlns:a16="http://schemas.microsoft.com/office/drawing/2014/main" id="{C0E39D32-B8EB-B1FA-1303-70392F1809C3}"/>
              </a:ext>
            </a:extLst>
          </p:cNvPr>
          <p:cNvSpPr>
            <a:spLocks noGrp="1" noChangeArrowheads="1"/>
          </p:cNvSpPr>
          <p:nvPr>
            <p:ph type="subTitle" idx="1"/>
          </p:nvPr>
        </p:nvSpPr>
        <p:spPr bwMode="auto">
          <a:xfrm>
            <a:off x="1210401" y="1326175"/>
            <a:ext cx="519707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err="1" smtClean="0">
                <a:ln>
                  <a:noFill/>
                </a:ln>
                <a:solidFill>
                  <a:schemeClr val="tx1"/>
                </a:solidFill>
                <a:effectLst/>
                <a:latin typeface="-apple-system"/>
              </a:rPr>
              <a:t>Mục</a:t>
            </a:r>
            <a:r>
              <a:rPr kumimoji="0" lang="en-US" altLang="en-US" b="1" i="0" u="none" strike="noStrike" cap="none" normalizeH="0" dirty="0" smtClean="0">
                <a:ln>
                  <a:noFill/>
                </a:ln>
                <a:solidFill>
                  <a:schemeClr val="tx1"/>
                </a:solidFill>
                <a:effectLst/>
                <a:latin typeface="-apple-system"/>
              </a:rPr>
              <a:t> </a:t>
            </a:r>
            <a:r>
              <a:rPr kumimoji="0" lang="en-US" altLang="en-US" b="1" i="0" u="none" strike="noStrike" cap="none" normalizeH="0" dirty="0" err="1" smtClean="0">
                <a:ln>
                  <a:noFill/>
                </a:ln>
                <a:solidFill>
                  <a:schemeClr val="tx1"/>
                </a:solidFill>
                <a:effectLst/>
                <a:latin typeface="-apple-system"/>
              </a:rPr>
              <a:t>tiêu</a:t>
            </a:r>
            <a:r>
              <a:rPr kumimoji="0" lang="en-US" altLang="en-US" b="1" i="0" u="none" strike="noStrike" cap="none" normalizeH="0" dirty="0" smtClean="0">
                <a:ln>
                  <a:noFill/>
                </a:ln>
                <a:solidFill>
                  <a:schemeClr val="tx1"/>
                </a:solidFill>
                <a:effectLst/>
                <a:latin typeface="-apple-system"/>
              </a:rPr>
              <a:t>:</a:t>
            </a:r>
            <a:endParaRPr kumimoji="0" lang="en-US" altLang="en-US" b="1" i="0" u="none" strike="noStrike" cap="none" normalizeH="0" baseline="0" dirty="0" smtClean="0">
              <a:ln>
                <a:noFill/>
              </a:ln>
              <a:solidFill>
                <a:schemeClr val="tx1"/>
              </a:solidFill>
              <a:effectLst/>
              <a:latin typeface="-apple-system"/>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smtClean="0">
                <a:ln>
                  <a:noFill/>
                </a:ln>
                <a:solidFill>
                  <a:schemeClr val="tx1"/>
                </a:solidFill>
                <a:effectLst/>
                <a:latin typeface="-apple-system"/>
              </a:rPr>
              <a:t>Đào</a:t>
            </a:r>
            <a:r>
              <a:rPr kumimoji="0" lang="en-US" altLang="en-US" b="0" i="0" u="none" strike="noStrike" cap="none" normalizeH="0" baseline="0" dirty="0" smtClean="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tạo</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mô</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hình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máy</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học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với</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độ</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chính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xác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cao</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và</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thời</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gian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xử</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lý</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nhanh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để</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dự</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đoán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bệnh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tim.</a:t>
            </a:r>
            <a:endParaRPr kumimoji="0" lang="en-US" altLang="en-US" b="0" i="0" u="none" strike="noStrike" cap="none" normalizeH="0" baseline="0" dirty="0">
              <a:ln>
                <a:noFill/>
              </a:ln>
              <a:solidFill>
                <a:schemeClr val="tx1"/>
              </a:solidFill>
              <a:effectLst/>
              <a:latin typeface="-apple-system"/>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apple-system"/>
              </a:rPr>
              <a:t>Xây</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dựng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và</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tối</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ưu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hóa</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mô</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hình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sử</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dụng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kỹ</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thuật</a:t>
            </a:r>
            <a:r>
              <a:rPr kumimoji="0" lang="en-US" altLang="en-US" b="0" i="0" u="none" strike="noStrike" cap="none" normalizeH="0" baseline="0" dirty="0">
                <a:ln>
                  <a:noFill/>
                </a:ln>
                <a:solidFill>
                  <a:schemeClr val="tx1"/>
                </a:solidFill>
                <a:effectLst/>
                <a:latin typeface="-apple-system"/>
              </a:rPr>
              <a:t> Ensemble Learning (</a:t>
            </a:r>
            <a:r>
              <a:rPr kumimoji="0" lang="en-US" altLang="en-US" b="0" i="0" u="none" strike="noStrike" cap="none" normalizeH="0" baseline="0" dirty="0" err="1">
                <a:ln>
                  <a:noFill/>
                </a:ln>
                <a:solidFill>
                  <a:schemeClr val="tx1"/>
                </a:solidFill>
                <a:effectLst/>
                <a:latin typeface="-apple-system"/>
              </a:rPr>
              <a:t>như</a:t>
            </a:r>
            <a:r>
              <a:rPr kumimoji="0" lang="en-US" altLang="en-US" b="0" i="0" u="none" strike="noStrike" cap="none" normalizeH="0" baseline="0" dirty="0">
                <a:ln>
                  <a:noFill/>
                </a:ln>
                <a:solidFill>
                  <a:schemeClr val="tx1"/>
                </a:solidFill>
                <a:effectLst/>
                <a:latin typeface="-apple-system"/>
              </a:rPr>
              <a:t> Random Forest, </a:t>
            </a:r>
            <a:r>
              <a:rPr kumimoji="0" lang="en-US" altLang="en-US" b="0" i="0" u="none" strike="noStrike" cap="none" normalizeH="0" baseline="0" dirty="0" err="1">
                <a:ln>
                  <a:noFill/>
                </a:ln>
                <a:solidFill>
                  <a:schemeClr val="tx1"/>
                </a:solidFill>
                <a:effectLst/>
                <a:latin typeface="-apple-system"/>
              </a:rPr>
              <a:t>XGBoost</a:t>
            </a:r>
            <a:r>
              <a:rPr kumimoji="0" lang="en-US" altLang="en-US" b="0" i="0" u="none" strike="noStrike" cap="none" normalizeH="0" baseline="0" dirty="0">
                <a:ln>
                  <a:noFill/>
                </a:ln>
                <a:solidFill>
                  <a:schemeClr val="tx1"/>
                </a:solidFill>
                <a:effectLst/>
                <a:latin typeface="-apple-system"/>
              </a:rPr>
              <a:t>, Voting...).</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apple-system"/>
              </a:rPr>
              <a:t>Đánh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giá</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hiệu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suất</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của</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các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mô</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hình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đơn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lẻ</a:t>
            </a:r>
            <a:r>
              <a:rPr kumimoji="0" lang="en-US" altLang="en-US" b="0" i="0" u="none" strike="noStrike" cap="none" normalizeH="0" baseline="0" dirty="0">
                <a:ln>
                  <a:noFill/>
                </a:ln>
                <a:solidFill>
                  <a:schemeClr val="tx1"/>
                </a:solidFill>
                <a:effectLst/>
                <a:latin typeface="-apple-system"/>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apple-system"/>
              </a:rPr>
              <a:t>Lựa</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chọn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các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mô</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hình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có</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độ</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chính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xác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cao</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để</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kết</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hợp</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thành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mô</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hình</a:t>
            </a:r>
            <a:r>
              <a:rPr kumimoji="0" lang="en-US" altLang="en-US" b="0" i="0" u="none" strike="noStrike" cap="none" normalizeH="0" baseline="0" dirty="0">
                <a:ln>
                  <a:noFill/>
                </a:ln>
                <a:solidFill>
                  <a:schemeClr val="tx1"/>
                </a:solidFill>
                <a:effectLst/>
                <a:latin typeface="-apple-system"/>
              </a:rPr>
              <a:t> Ensemble.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pple-system"/>
              </a:rPr>
              <a:t>Khai </a:t>
            </a:r>
            <a:r>
              <a:rPr kumimoji="0" lang="en-US" altLang="en-US" b="0" i="0" u="none" strike="noStrike" cap="none" normalizeH="0" baseline="0" dirty="0" err="1">
                <a:ln>
                  <a:noFill/>
                </a:ln>
                <a:solidFill>
                  <a:schemeClr val="tx1"/>
                </a:solidFill>
                <a:effectLst/>
                <a:latin typeface="-apple-system"/>
              </a:rPr>
              <a:t>thác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ưu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điểm</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của</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từng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mô</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hình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nhằm</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nâng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cao</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hiệu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quả</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dự</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đoán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tổng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thể</a:t>
            </a:r>
            <a:r>
              <a:rPr kumimoji="0" lang="en-US" altLang="en-US" b="0" i="0" u="none" strike="noStrike" cap="none" normalizeH="0" baseline="0" dirty="0">
                <a:ln>
                  <a:noFill/>
                </a:ln>
                <a:solidFill>
                  <a:schemeClr val="tx1"/>
                </a:solidFill>
                <a:effectLst/>
                <a:latin typeface="-apple-system"/>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pple-system"/>
            </a:endParaRPr>
          </a:p>
        </p:txBody>
      </p:sp>
    </p:spTree>
    <p:extLst>
      <p:ext uri="{BB962C8B-B14F-4D97-AF65-F5344CB8AC3E}">
        <p14:creationId xmlns:p14="http://schemas.microsoft.com/office/powerpoint/2010/main" val="300106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29;p35">
            <a:extLst>
              <a:ext uri="{FF2B5EF4-FFF2-40B4-BE49-F238E27FC236}">
                <a16:creationId xmlns:a16="http://schemas.microsoft.com/office/drawing/2014/main" id="{DBCE80CE-DB9C-1720-EF6B-9D4395DCC18F}"/>
              </a:ext>
            </a:extLst>
          </p:cNvPr>
          <p:cNvSpPr txBox="1">
            <a:spLocks noGrp="1"/>
          </p:cNvSpPr>
          <p:nvPr>
            <p:ph type="ctrTitle"/>
          </p:nvPr>
        </p:nvSpPr>
        <p:spPr>
          <a:xfrm>
            <a:off x="1717674" y="680153"/>
            <a:ext cx="6506064" cy="640200"/>
          </a:xfrm>
          <a:prstGeom prst="rect">
            <a:avLst/>
          </a:prstGeom>
        </p:spPr>
        <p:txBody>
          <a:bodyPr spcFirstLastPara="1" wrap="square" lIns="91425" tIns="91425" rIns="91425" bIns="91425" anchor="b" anchorCtr="0">
            <a:noAutofit/>
          </a:bodyPr>
          <a:lstStyle/>
          <a:p>
            <a:pPr algn="l"/>
            <a:r>
              <a:rPr lang="en-US" b="0" i="0" dirty="0" err="1">
                <a:effectLst/>
                <a:latin typeface="Neucha" panose="020B0604020202020204" charset="0"/>
              </a:rPr>
              <a:t>Câu</a:t>
            </a:r>
            <a:r>
              <a:rPr lang="en-US" b="0" i="0" dirty="0">
                <a:effectLst/>
                <a:latin typeface="Neucha" panose="020B0604020202020204" charset="0"/>
              </a:rPr>
              <a:t> </a:t>
            </a:r>
            <a:r>
              <a:rPr lang="en-US" b="0" i="0" dirty="0" err="1">
                <a:effectLst/>
                <a:latin typeface="Neucha" panose="020B0604020202020204" charset="0"/>
              </a:rPr>
              <a:t>hỏi</a:t>
            </a:r>
            <a:r>
              <a:rPr lang="en-US" b="0" i="0" dirty="0">
                <a:effectLst/>
                <a:latin typeface="Neucha" panose="020B0604020202020204" charset="0"/>
              </a:rPr>
              <a:t> &amp; </a:t>
            </a:r>
            <a:r>
              <a:rPr lang="en-US" b="0" i="0" dirty="0" err="1">
                <a:effectLst/>
                <a:latin typeface="Neucha" panose="020B0604020202020204" charset="0"/>
              </a:rPr>
              <a:t>phạm</a:t>
            </a:r>
            <a:r>
              <a:rPr lang="en-US" b="0" i="0" dirty="0">
                <a:effectLst/>
                <a:latin typeface="Neucha" panose="020B0604020202020204" charset="0"/>
              </a:rPr>
              <a:t> vi </a:t>
            </a:r>
            <a:r>
              <a:rPr lang="en-US" b="0" i="0" dirty="0" err="1">
                <a:effectLst/>
                <a:latin typeface="Neucha" panose="020B0604020202020204" charset="0"/>
              </a:rPr>
              <a:t>nghiên</a:t>
            </a:r>
            <a:r>
              <a:rPr lang="en-US" b="0" i="0" dirty="0">
                <a:effectLst/>
                <a:latin typeface="Neucha" panose="020B0604020202020204" charset="0"/>
              </a:rPr>
              <a:t> </a:t>
            </a:r>
            <a:r>
              <a:rPr lang="en-US" b="0" i="0" dirty="0" err="1">
                <a:effectLst/>
                <a:latin typeface="Neucha" panose="020B0604020202020204" charset="0"/>
              </a:rPr>
              <a:t>cứu</a:t>
            </a:r>
            <a:endParaRPr lang="en-US" b="0" i="0" dirty="0">
              <a:effectLst/>
              <a:latin typeface="Neucha" panose="020B0604020202020204" charset="0"/>
            </a:endParaRPr>
          </a:p>
        </p:txBody>
      </p:sp>
      <p:grpSp>
        <p:nvGrpSpPr>
          <p:cNvPr id="6" name="Google Shape;1751;p36">
            <a:extLst>
              <a:ext uri="{FF2B5EF4-FFF2-40B4-BE49-F238E27FC236}">
                <a16:creationId xmlns:a16="http://schemas.microsoft.com/office/drawing/2014/main" id="{1D968A4A-85F9-F384-360A-82C6E03351BF}"/>
              </a:ext>
            </a:extLst>
          </p:cNvPr>
          <p:cNvGrpSpPr/>
          <p:nvPr/>
        </p:nvGrpSpPr>
        <p:grpSpPr>
          <a:xfrm>
            <a:off x="963716" y="595670"/>
            <a:ext cx="783918" cy="640201"/>
            <a:chOff x="2768600" y="1372700"/>
            <a:chExt cx="794203" cy="627015"/>
          </a:xfrm>
        </p:grpSpPr>
        <p:sp>
          <p:nvSpPr>
            <p:cNvPr id="7" name="Google Shape;1752;p36">
              <a:extLst>
                <a:ext uri="{FF2B5EF4-FFF2-40B4-BE49-F238E27FC236}">
                  <a16:creationId xmlns:a16="http://schemas.microsoft.com/office/drawing/2014/main" id="{E7123088-9E26-AEB0-0AEC-78585D9777E7}"/>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 name="Google Shape;1753;p36">
              <a:extLst>
                <a:ext uri="{FF2B5EF4-FFF2-40B4-BE49-F238E27FC236}">
                  <a16:creationId xmlns:a16="http://schemas.microsoft.com/office/drawing/2014/main" id="{73728B82-014C-12B3-9E01-E3C2E7A62EE7}"/>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1756;p36">
            <a:extLst>
              <a:ext uri="{FF2B5EF4-FFF2-40B4-BE49-F238E27FC236}">
                <a16:creationId xmlns:a16="http://schemas.microsoft.com/office/drawing/2014/main" id="{CED81B3E-E47F-0EC8-A199-E6D5F7BB56DC}"/>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smtClean="0">
                <a:latin typeface="Neucha" panose="020B0604020202020204" charset="0"/>
              </a:rPr>
              <a:t>1.3</a:t>
            </a:r>
            <a:endParaRPr lang="en" sz="4000" dirty="0">
              <a:latin typeface="Neucha" panose="020B0604020202020204" charset="0"/>
            </a:endParaRPr>
          </a:p>
        </p:txBody>
      </p:sp>
      <p:grpSp>
        <p:nvGrpSpPr>
          <p:cNvPr id="10" name="Google Shape;1730;p35">
            <a:extLst>
              <a:ext uri="{FF2B5EF4-FFF2-40B4-BE49-F238E27FC236}">
                <a16:creationId xmlns:a16="http://schemas.microsoft.com/office/drawing/2014/main" id="{EFA90393-8902-16FC-3496-9AE8734DA01F}"/>
              </a:ext>
            </a:extLst>
          </p:cNvPr>
          <p:cNvGrpSpPr/>
          <p:nvPr/>
        </p:nvGrpSpPr>
        <p:grpSpPr>
          <a:xfrm rot="512230">
            <a:off x="7406195" y="53064"/>
            <a:ext cx="1685788" cy="826640"/>
            <a:chOff x="5132575" y="2709875"/>
            <a:chExt cx="325950" cy="255550"/>
          </a:xfrm>
        </p:grpSpPr>
        <p:sp>
          <p:nvSpPr>
            <p:cNvPr id="11" name="Google Shape;1731;p35">
              <a:extLst>
                <a:ext uri="{FF2B5EF4-FFF2-40B4-BE49-F238E27FC236}">
                  <a16:creationId xmlns:a16="http://schemas.microsoft.com/office/drawing/2014/main" id="{B78166E6-A427-105D-627C-B0AF394E0725}"/>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32;p35">
              <a:extLst>
                <a:ext uri="{FF2B5EF4-FFF2-40B4-BE49-F238E27FC236}">
                  <a16:creationId xmlns:a16="http://schemas.microsoft.com/office/drawing/2014/main" id="{54A1D00C-292D-CCAF-C19B-3EB3CD30C07C}"/>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33;p35">
              <a:extLst>
                <a:ext uri="{FF2B5EF4-FFF2-40B4-BE49-F238E27FC236}">
                  <a16:creationId xmlns:a16="http://schemas.microsoft.com/office/drawing/2014/main" id="{7EB29DCA-12E7-9ED0-E3BD-0E1B78757800}"/>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34;p35">
              <a:extLst>
                <a:ext uri="{FF2B5EF4-FFF2-40B4-BE49-F238E27FC236}">
                  <a16:creationId xmlns:a16="http://schemas.microsoft.com/office/drawing/2014/main" id="{371EB2E9-6A35-CEB0-C861-0700D9781DEC}"/>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35;p35">
              <a:extLst>
                <a:ext uri="{FF2B5EF4-FFF2-40B4-BE49-F238E27FC236}">
                  <a16:creationId xmlns:a16="http://schemas.microsoft.com/office/drawing/2014/main" id="{14CC8AF4-114D-652E-4DD9-81AF4F443B25}"/>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6;p35">
              <a:extLst>
                <a:ext uri="{FF2B5EF4-FFF2-40B4-BE49-F238E27FC236}">
                  <a16:creationId xmlns:a16="http://schemas.microsoft.com/office/drawing/2014/main" id="{9D3340C0-7065-D455-D47F-7AACCBA9B317}"/>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7;p35">
              <a:extLst>
                <a:ext uri="{FF2B5EF4-FFF2-40B4-BE49-F238E27FC236}">
                  <a16:creationId xmlns:a16="http://schemas.microsoft.com/office/drawing/2014/main" id="{E0BCEE7D-7F6D-B1EB-878D-22D1AB95577B}"/>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38;p35">
              <a:extLst>
                <a:ext uri="{FF2B5EF4-FFF2-40B4-BE49-F238E27FC236}">
                  <a16:creationId xmlns:a16="http://schemas.microsoft.com/office/drawing/2014/main" id="{4FD5D577-CA0C-5C17-7456-DB43DE46D4CD}"/>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39;p35">
              <a:extLst>
                <a:ext uri="{FF2B5EF4-FFF2-40B4-BE49-F238E27FC236}">
                  <a16:creationId xmlns:a16="http://schemas.microsoft.com/office/drawing/2014/main" id="{FCAD3127-69D0-0CA3-B2DA-E3284F80AE01}"/>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40;p35">
              <a:extLst>
                <a:ext uri="{FF2B5EF4-FFF2-40B4-BE49-F238E27FC236}">
                  <a16:creationId xmlns:a16="http://schemas.microsoft.com/office/drawing/2014/main" id="{4036D896-12C3-2FA8-918B-9D7FD01343F5}"/>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741;p35">
              <a:extLst>
                <a:ext uri="{FF2B5EF4-FFF2-40B4-BE49-F238E27FC236}">
                  <a16:creationId xmlns:a16="http://schemas.microsoft.com/office/drawing/2014/main" id="{42053A93-A51A-2E20-20BF-7C4B4B802376}"/>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42;p35">
              <a:extLst>
                <a:ext uri="{FF2B5EF4-FFF2-40B4-BE49-F238E27FC236}">
                  <a16:creationId xmlns:a16="http://schemas.microsoft.com/office/drawing/2014/main" id="{4B901825-1C6A-A6AE-CA47-7D29D98F9CC1}"/>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43;p35">
              <a:extLst>
                <a:ext uri="{FF2B5EF4-FFF2-40B4-BE49-F238E27FC236}">
                  <a16:creationId xmlns:a16="http://schemas.microsoft.com/office/drawing/2014/main" id="{8CBB50E1-4E26-0079-DE28-055ECB10A104}"/>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4;p35">
              <a:extLst>
                <a:ext uri="{FF2B5EF4-FFF2-40B4-BE49-F238E27FC236}">
                  <a16:creationId xmlns:a16="http://schemas.microsoft.com/office/drawing/2014/main" id="{5714296E-DBAD-E7A8-BCAA-76CE65FEBE62}"/>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45;p35">
              <a:extLst>
                <a:ext uri="{FF2B5EF4-FFF2-40B4-BE49-F238E27FC236}">
                  <a16:creationId xmlns:a16="http://schemas.microsoft.com/office/drawing/2014/main" id="{C1EC97D9-7D3D-3390-D660-E65293E39C20}"/>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46;p35">
              <a:extLst>
                <a:ext uri="{FF2B5EF4-FFF2-40B4-BE49-F238E27FC236}">
                  <a16:creationId xmlns:a16="http://schemas.microsoft.com/office/drawing/2014/main" id="{18A19F05-950A-E57E-AD5C-20CB18063315}"/>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Rectangle 1">
            <a:extLst>
              <a:ext uri="{FF2B5EF4-FFF2-40B4-BE49-F238E27FC236}">
                <a16:creationId xmlns:a16="http://schemas.microsoft.com/office/drawing/2014/main" id="{AFEE9B5D-DD8A-1ACA-47C8-6782CF861113}"/>
              </a:ext>
            </a:extLst>
          </p:cNvPr>
          <p:cNvSpPr>
            <a:spLocks noGrp="1" noChangeArrowheads="1"/>
          </p:cNvSpPr>
          <p:nvPr>
            <p:ph type="subTitle" idx="1"/>
          </p:nvPr>
        </p:nvSpPr>
        <p:spPr bwMode="auto">
          <a:xfrm>
            <a:off x="1223612" y="1167803"/>
            <a:ext cx="5170514" cy="413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a:lnSpc>
                <a:spcPct val="115000"/>
              </a:lnSpc>
              <a:spcAft>
                <a:spcPts val="800"/>
              </a:spcAft>
              <a:buFont typeface="Arial" panose="020B0604020202020204" pitchFamily="34" charset="0"/>
              <a:buChar char="•"/>
            </a:pPr>
            <a:r>
              <a:rPr lang="vi-VN" kern="100" dirty="0">
                <a:effectLst/>
                <a:latin typeface="-apple-system"/>
                <a:ea typeface="Aptos" panose="020B0004020202020204" pitchFamily="34" charset="0"/>
                <a:cs typeface="Times New Roman" panose="02020603050405020304" pitchFamily="18" charset="0"/>
              </a:rPr>
              <a:t>Thuật toán máy học nào phù hợp nhất để áp dụng trong việc dự đoán bệnh tim Làm thế nào để lựa chọn và kết hợp các mô hình học máy đơn lẻ nhằm tạo ra một mô hình Ensemble Learning có hiệu suất dự đoán bệnh tim cao??</a:t>
            </a:r>
            <a:endParaRPr lang="en-US" kern="100" dirty="0">
              <a:effectLst/>
              <a:latin typeface="-apple-system"/>
              <a:ea typeface="Aptos" panose="020B000402020202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apple-system"/>
              </a:rPr>
              <a:t>Yếu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tố</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dữ</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liệu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nào</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ảnh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hưởng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nhiều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đến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nguy</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cơ</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mắc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bệnh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tim</a:t>
            </a:r>
            <a:r>
              <a:rPr kumimoji="0" lang="en-US" altLang="en-US" b="0" i="0" u="none" strike="noStrike" cap="none" normalizeH="0" baseline="0" dirty="0">
                <a:ln>
                  <a:noFill/>
                </a:ln>
                <a:solidFill>
                  <a:schemeClr val="tx1"/>
                </a:solidFill>
                <a:effectLst/>
                <a:latin typeface="-apple-system"/>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apple-system"/>
              </a:rPr>
              <a:t>Đánh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giá</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hiệu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suất</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mô</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hình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dựa</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trên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tiêu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chí</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nào</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là</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toàn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diện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nhất</a:t>
            </a:r>
            <a:r>
              <a:rPr kumimoji="0" lang="en-US" altLang="en-US" b="0" i="0" u="none" strike="noStrike" cap="none" normalizeH="0" baseline="0" dirty="0">
                <a:ln>
                  <a:noFill/>
                </a:ln>
                <a:solidFill>
                  <a:schemeClr val="tx1"/>
                </a:solidFill>
                <a:effectLst/>
                <a:latin typeface="-apple-system"/>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apple-system"/>
              </a:rPr>
              <a:t>Làm</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sao</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tối</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ưu</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mô</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hình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để</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cân</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bằng</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giữa</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độ</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chính</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xác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và</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tốc</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độ</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xử</a:t>
            </a:r>
            <a:r>
              <a:rPr kumimoji="0" lang="en-US" altLang="en-US" b="0" i="0" u="none" strike="noStrike" cap="none" normalizeH="0" baseline="0" dirty="0">
                <a:ln>
                  <a:noFill/>
                </a:ln>
                <a:solidFill>
                  <a:schemeClr val="tx1"/>
                </a:solidFill>
                <a:effectLst/>
                <a:latin typeface="-apple-system"/>
              </a:rPr>
              <a:t> </a:t>
            </a:r>
            <a:r>
              <a:rPr kumimoji="0" lang="en-US" altLang="en-US" b="0" i="0" u="none" strike="noStrike" cap="none" normalizeH="0" baseline="0" dirty="0" err="1">
                <a:ln>
                  <a:noFill/>
                </a:ln>
                <a:solidFill>
                  <a:schemeClr val="tx1"/>
                </a:solidFill>
                <a:effectLst/>
                <a:latin typeface="-apple-system"/>
              </a:rPr>
              <a:t>lý</a:t>
            </a:r>
            <a:r>
              <a:rPr kumimoji="0" lang="en-US" altLang="en-US" b="0" i="0" u="none" strike="noStrike" cap="none" normalizeH="0" baseline="0" dirty="0">
                <a:ln>
                  <a:noFill/>
                </a:ln>
                <a:solidFill>
                  <a:schemeClr val="tx1"/>
                </a:solidFill>
                <a:effectLst/>
                <a:latin typeface="-apple-system"/>
              </a:rPr>
              <a:t>?</a:t>
            </a:r>
          </a:p>
          <a:p>
            <a:pPr marL="285750" indent="-285750" algn="just" eaLnBrk="0" fontAlgn="base" hangingPunct="0">
              <a:spcBef>
                <a:spcPct val="0"/>
              </a:spcBef>
              <a:spcAft>
                <a:spcPct val="0"/>
              </a:spcAft>
              <a:buClrTx/>
              <a:buSzTx/>
              <a:buFont typeface="Arial" panose="020B0604020202020204" pitchFamily="34" charset="0"/>
              <a:buChar char="•"/>
            </a:pPr>
            <a:r>
              <a:rPr lang="en-US" b="1" i="0" dirty="0">
                <a:effectLst/>
                <a:latin typeface="-apple-system"/>
              </a:rPr>
              <a:t>Phạm vi: </a:t>
            </a:r>
            <a:r>
              <a:rPr lang="en-US" b="0" i="0" dirty="0" err="1">
                <a:effectLst/>
                <a:latin typeface="-apple-system"/>
              </a:rPr>
              <a:t>Dữ</a:t>
            </a:r>
            <a:r>
              <a:rPr lang="en-US" b="0" i="0" dirty="0">
                <a:effectLst/>
                <a:latin typeface="-apple-system"/>
              </a:rPr>
              <a:t> </a:t>
            </a:r>
            <a:r>
              <a:rPr lang="en-US" b="0" i="0" dirty="0" err="1">
                <a:effectLst/>
                <a:latin typeface="-apple-system"/>
              </a:rPr>
              <a:t>liệu</a:t>
            </a:r>
            <a:r>
              <a:rPr lang="en-US" b="0" i="0" dirty="0">
                <a:effectLst/>
                <a:latin typeface="-apple-system"/>
              </a:rPr>
              <a:t> UCI Heart Disease </a:t>
            </a:r>
            <a:r>
              <a:rPr lang="en-US" b="0" i="0" dirty="0" err="1">
                <a:effectLst/>
                <a:latin typeface="-apple-system"/>
              </a:rPr>
              <a:t>thuộc</a:t>
            </a:r>
            <a:r>
              <a:rPr lang="en-US" b="0" i="0" dirty="0">
                <a:effectLst/>
                <a:latin typeface="-apple-system"/>
              </a:rPr>
              <a:t> </a:t>
            </a:r>
            <a:r>
              <a:rPr lang="en-US" dirty="0">
                <a:effectLst/>
                <a:latin typeface="-apple-system"/>
                <a:ea typeface="Aptos" panose="020B0004020202020204" pitchFamily="34" charset="0"/>
              </a:rPr>
              <a:t>UCI data Repository</a:t>
            </a:r>
            <a:r>
              <a:rPr lang="en-US" b="0" i="0" dirty="0">
                <a:effectLst/>
                <a:latin typeface="-apple-system"/>
              </a:rPr>
              <a:t>, </a:t>
            </a:r>
            <a:r>
              <a:rPr lang="en-US" b="0" i="0" dirty="0" err="1">
                <a:effectLst/>
                <a:latin typeface="-apple-system"/>
              </a:rPr>
              <a:t>mô</a:t>
            </a:r>
            <a:r>
              <a:rPr lang="en-US" b="0" i="0" dirty="0">
                <a:effectLst/>
                <a:latin typeface="-apple-system"/>
              </a:rPr>
              <a:t> </a:t>
            </a:r>
            <a:r>
              <a:rPr lang="en-US" b="0" i="0" dirty="0" err="1">
                <a:effectLst/>
                <a:latin typeface="-apple-system"/>
              </a:rPr>
              <a:t>hình</a:t>
            </a:r>
            <a:r>
              <a:rPr lang="en-US" b="0" i="0" dirty="0">
                <a:effectLst/>
                <a:latin typeface="-apple-system"/>
              </a:rPr>
              <a:t> bao </a:t>
            </a:r>
            <a:r>
              <a:rPr lang="en-US" b="0" i="0" dirty="0" err="1">
                <a:effectLst/>
                <a:latin typeface="-apple-system"/>
              </a:rPr>
              <a:t>gồm</a:t>
            </a:r>
            <a:r>
              <a:rPr lang="en-US" b="0" i="0" dirty="0">
                <a:effectLst/>
                <a:latin typeface="-apple-system"/>
              </a:rPr>
              <a:t> </a:t>
            </a:r>
            <a:r>
              <a:rPr lang="en-US" b="0" i="0" dirty="0" err="1">
                <a:effectLst/>
                <a:latin typeface="-apple-system"/>
              </a:rPr>
              <a:t>các</a:t>
            </a:r>
            <a:r>
              <a:rPr lang="en-US" b="0" i="0" dirty="0">
                <a:effectLst/>
                <a:latin typeface="-apple-system"/>
              </a:rPr>
              <a:t> </a:t>
            </a:r>
            <a:r>
              <a:rPr lang="en-US" dirty="0" err="1">
                <a:effectLst/>
                <a:latin typeface="-apple-system"/>
                <a:ea typeface="Aptos" panose="020B0004020202020204" pitchFamily="34" charset="0"/>
              </a:rPr>
              <a:t>các</a:t>
            </a:r>
            <a:r>
              <a:rPr lang="en-US" dirty="0">
                <a:effectLst/>
                <a:latin typeface="-apple-system"/>
                <a:ea typeface="Aptos" panose="020B0004020202020204" pitchFamily="34" charset="0"/>
              </a:rPr>
              <a:t> </a:t>
            </a:r>
            <a:r>
              <a:rPr lang="en-US" dirty="0" err="1">
                <a:effectLst/>
                <a:latin typeface="-apple-system"/>
                <a:ea typeface="Aptos" panose="020B0004020202020204" pitchFamily="34" charset="0"/>
              </a:rPr>
              <a:t>thông</a:t>
            </a:r>
            <a:r>
              <a:rPr lang="en-US" dirty="0">
                <a:effectLst/>
                <a:latin typeface="-apple-system"/>
                <a:ea typeface="Aptos" panose="020B0004020202020204" pitchFamily="34" charset="0"/>
              </a:rPr>
              <a:t> tin </a:t>
            </a:r>
            <a:r>
              <a:rPr lang="en-US" dirty="0" err="1">
                <a:effectLst/>
                <a:latin typeface="-apple-system"/>
                <a:ea typeface="Aptos" panose="020B0004020202020204" pitchFamily="34" charset="0"/>
              </a:rPr>
              <a:t>lâm</a:t>
            </a:r>
            <a:r>
              <a:rPr lang="en-US" dirty="0">
                <a:effectLst/>
                <a:latin typeface="-apple-system"/>
                <a:ea typeface="Aptos" panose="020B0004020202020204" pitchFamily="34" charset="0"/>
              </a:rPr>
              <a:t> </a:t>
            </a:r>
            <a:r>
              <a:rPr lang="en-US" dirty="0" err="1">
                <a:effectLst/>
                <a:latin typeface="-apple-system"/>
                <a:ea typeface="Aptos" panose="020B0004020202020204" pitchFamily="34" charset="0"/>
              </a:rPr>
              <a:t>sàng</a:t>
            </a:r>
            <a:r>
              <a:rPr lang="en-US" dirty="0">
                <a:effectLst/>
                <a:latin typeface="-apple-system"/>
                <a:ea typeface="Aptos" panose="020B0004020202020204" pitchFamily="34" charset="0"/>
              </a:rPr>
              <a:t> </a:t>
            </a:r>
            <a:r>
              <a:rPr lang="en-US" dirty="0" err="1">
                <a:effectLst/>
                <a:latin typeface="-apple-system"/>
                <a:ea typeface="Aptos" panose="020B0004020202020204" pitchFamily="34" charset="0"/>
              </a:rPr>
              <a:t>của</a:t>
            </a:r>
            <a:r>
              <a:rPr lang="en-US" dirty="0">
                <a:effectLst/>
                <a:latin typeface="-apple-system"/>
                <a:ea typeface="Aptos" panose="020B0004020202020204" pitchFamily="34" charset="0"/>
              </a:rPr>
              <a:t> </a:t>
            </a:r>
            <a:r>
              <a:rPr lang="en-US" dirty="0" err="1">
                <a:effectLst/>
                <a:latin typeface="-apple-system"/>
                <a:ea typeface="Aptos" panose="020B0004020202020204" pitchFamily="34" charset="0"/>
              </a:rPr>
              <a:t>bệnh</a:t>
            </a:r>
            <a:r>
              <a:rPr lang="en-US" dirty="0">
                <a:effectLst/>
                <a:latin typeface="-apple-system"/>
                <a:ea typeface="Aptos" panose="020B0004020202020204" pitchFamily="34" charset="0"/>
              </a:rPr>
              <a:t> </a:t>
            </a:r>
            <a:r>
              <a:rPr lang="en-US" dirty="0" err="1">
                <a:effectLst/>
                <a:latin typeface="-apple-system"/>
                <a:ea typeface="Aptos" panose="020B0004020202020204" pitchFamily="34" charset="0"/>
              </a:rPr>
              <a:t>nhân</a:t>
            </a:r>
            <a:endParaRPr lang="en-US" b="0" i="0" dirty="0">
              <a:effectLst/>
              <a:latin typeface="-apple-system"/>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pple-system"/>
            </a:endParaRPr>
          </a:p>
        </p:txBody>
      </p:sp>
    </p:spTree>
    <p:extLst>
      <p:ext uri="{BB962C8B-B14F-4D97-AF65-F5344CB8AC3E}">
        <p14:creationId xmlns:p14="http://schemas.microsoft.com/office/powerpoint/2010/main" val="347341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grpSp>
        <p:nvGrpSpPr>
          <p:cNvPr id="1751" name="Google Shape;1751;p36"/>
          <p:cNvGrpSpPr/>
          <p:nvPr/>
        </p:nvGrpSpPr>
        <p:grpSpPr>
          <a:xfrm>
            <a:off x="4095158" y="1452683"/>
            <a:ext cx="953679" cy="953690"/>
            <a:chOff x="2768600" y="1372700"/>
            <a:chExt cx="794203" cy="627015"/>
          </a:xfrm>
        </p:grpSpPr>
        <p:sp>
          <p:nvSpPr>
            <p:cNvPr id="1752" name="Google Shape;1752;p36"/>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53" name="Google Shape;1753;p36"/>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36"/>
          <p:cNvSpPr txBox="1">
            <a:spLocks noGrp="1"/>
          </p:cNvSpPr>
          <p:nvPr>
            <p:ph type="ctrTitle"/>
          </p:nvPr>
        </p:nvSpPr>
        <p:spPr>
          <a:xfrm>
            <a:off x="2220745" y="2530859"/>
            <a:ext cx="47025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Lược khảo tài liệu</a:t>
            </a:r>
          </a:p>
        </p:txBody>
      </p:sp>
      <p:sp>
        <p:nvSpPr>
          <p:cNvPr id="1756" name="Google Shape;1756;p36"/>
          <p:cNvSpPr txBox="1">
            <a:spLocks noGrp="1"/>
          </p:cNvSpPr>
          <p:nvPr>
            <p:ph type="title" idx="2"/>
          </p:nvPr>
        </p:nvSpPr>
        <p:spPr>
          <a:xfrm>
            <a:off x="3962995" y="1618421"/>
            <a:ext cx="1218000" cy="74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oogle Shape;1728;p35">
            <a:extLst>
              <a:ext uri="{FF2B5EF4-FFF2-40B4-BE49-F238E27FC236}">
                <a16:creationId xmlns:a16="http://schemas.microsoft.com/office/drawing/2014/main" id="{68FCF60C-4C07-45E4-CE75-E5BE51E4AF77}"/>
              </a:ext>
            </a:extLst>
          </p:cNvPr>
          <p:cNvSpPr txBox="1">
            <a:spLocks noGrp="1"/>
          </p:cNvSpPr>
          <p:nvPr>
            <p:ph type="subTitle" idx="1"/>
          </p:nvPr>
        </p:nvSpPr>
        <p:spPr>
          <a:xfrm>
            <a:off x="1117324" y="1425516"/>
            <a:ext cx="5250104" cy="1847726"/>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vi-VN" b="1" i="0" dirty="0">
                <a:effectLst/>
                <a:latin typeface="-apple-system"/>
              </a:rPr>
              <a:t>Logistic Regression, KNN, SVM, Decision Tree, Random Forest, XGBoost, ANN </a:t>
            </a:r>
            <a:r>
              <a:rPr lang="vi-VN" b="0" i="0" dirty="0">
                <a:effectLst/>
                <a:latin typeface="-apple-system"/>
              </a:rPr>
              <a:t>đều được áp dụng cho dự đoán bệnh tim.</a:t>
            </a:r>
          </a:p>
          <a:p>
            <a:pPr algn="l">
              <a:buFont typeface="Arial" panose="020B0604020202020204" pitchFamily="34" charset="0"/>
              <a:buChar char="•"/>
            </a:pPr>
            <a:r>
              <a:rPr lang="vi-VN" b="0" i="0" dirty="0">
                <a:effectLst/>
                <a:latin typeface="-apple-system"/>
              </a:rPr>
              <a:t>Các mô hình </a:t>
            </a:r>
            <a:r>
              <a:rPr lang="vi-VN" b="1" i="0" dirty="0">
                <a:effectLst/>
                <a:latin typeface="-apple-system"/>
              </a:rPr>
              <a:t>ensemble (Voting, Stacking, Bagging, Boosting) </a:t>
            </a:r>
            <a:r>
              <a:rPr lang="vi-VN" b="0" i="0" dirty="0">
                <a:effectLst/>
                <a:latin typeface="-apple-system"/>
              </a:rPr>
              <a:t>thường cho kết quả vượt trội so với mô hình đơn lẻ.</a:t>
            </a:r>
            <a:endParaRPr lang="en-US" b="0" i="0" dirty="0">
              <a:effectLst/>
              <a:latin typeface="-apple-system"/>
            </a:endParaRPr>
          </a:p>
          <a:p>
            <a:pPr marL="400050" indent="-285750" algn="l">
              <a:buFont typeface="Arial" panose="020B0604020202020204" pitchFamily="34" charset="0"/>
              <a:buChar char="•"/>
            </a:pPr>
            <a:r>
              <a:rPr lang="en-US" dirty="0">
                <a:latin typeface="-apple-system"/>
              </a:rPr>
              <a:t> </a:t>
            </a:r>
            <a:r>
              <a:rPr lang="en-US" dirty="0" err="1">
                <a:latin typeface="-apple-system"/>
              </a:rPr>
              <a:t>Nghiên</a:t>
            </a:r>
            <a:r>
              <a:rPr lang="en-US" dirty="0">
                <a:latin typeface="-apple-system"/>
              </a:rPr>
              <a:t> </a:t>
            </a:r>
            <a:r>
              <a:rPr lang="en-US" dirty="0" err="1">
                <a:latin typeface="-apple-system"/>
              </a:rPr>
              <a:t>cứu</a:t>
            </a:r>
            <a:r>
              <a:rPr lang="en-US" dirty="0">
                <a:latin typeface="-apple-system"/>
              </a:rPr>
              <a:t> </a:t>
            </a:r>
            <a:r>
              <a:rPr lang="en-US" dirty="0" err="1">
                <a:latin typeface="-apple-system"/>
              </a:rPr>
              <a:t>liên</a:t>
            </a:r>
            <a:r>
              <a:rPr lang="en-US" dirty="0">
                <a:latin typeface="-apple-system"/>
              </a:rPr>
              <a:t> </a:t>
            </a:r>
            <a:r>
              <a:rPr lang="en-US" dirty="0" err="1">
                <a:latin typeface="-apple-system"/>
              </a:rPr>
              <a:t>quan</a:t>
            </a:r>
            <a:r>
              <a:rPr lang="en-US" dirty="0">
                <a:latin typeface="-apple-system"/>
              </a:rPr>
              <a:t>:</a:t>
            </a:r>
          </a:p>
          <a:p>
            <a:pPr marL="857250" lvl="1" indent="-285750" algn="l">
              <a:buFont typeface="Arial" panose="020B0604020202020204" pitchFamily="34" charset="0"/>
              <a:buChar char="•"/>
            </a:pPr>
            <a:r>
              <a:rPr lang="en-US" sz="1600" b="1" i="0" dirty="0">
                <a:effectLst/>
                <a:latin typeface="-apple-system"/>
              </a:rPr>
              <a:t>An Improved Heart Disease Prediction Using Stacked Ensemble Method: </a:t>
            </a:r>
            <a:r>
              <a:rPr lang="en-US" sz="1600" b="0" i="0" dirty="0">
                <a:effectLst/>
                <a:latin typeface="-apple-system"/>
              </a:rPr>
              <a:t>9 </a:t>
            </a:r>
            <a:r>
              <a:rPr lang="en-US" sz="1600" b="0" i="0" dirty="0" err="1">
                <a:effectLst/>
                <a:latin typeface="-apple-system"/>
              </a:rPr>
              <a:t>thuật</a:t>
            </a:r>
            <a:r>
              <a:rPr lang="en-US" sz="1600" b="0" i="0" dirty="0">
                <a:effectLst/>
                <a:latin typeface="-apple-system"/>
              </a:rPr>
              <a:t> </a:t>
            </a:r>
            <a:r>
              <a:rPr lang="en-US" sz="1600" b="0" i="0" dirty="0" err="1">
                <a:effectLst/>
                <a:latin typeface="-apple-system"/>
              </a:rPr>
              <a:t>toán</a:t>
            </a:r>
            <a:r>
              <a:rPr lang="en-US" sz="1600" b="0" i="0" dirty="0">
                <a:effectLst/>
                <a:latin typeface="-apple-system"/>
              </a:rPr>
              <a:t> </a:t>
            </a:r>
            <a:r>
              <a:rPr lang="vi-VN" sz="1600" dirty="0">
                <a:effectLst/>
                <a:latin typeface="-apple-system"/>
                <a:ea typeface="Aptos" panose="020B0004020202020204" pitchFamily="34" charset="0"/>
              </a:rPr>
              <a:t>RF, MLP, KNN, XGBoost, SVM, Decision Tree, AdaBoost, Gradient Boosting và MLP</a:t>
            </a:r>
            <a:r>
              <a:rPr lang="en-US" sz="1600" b="0" i="0" dirty="0">
                <a:effectLst/>
                <a:latin typeface="-apple-system"/>
              </a:rPr>
              <a:t>, </a:t>
            </a:r>
            <a:r>
              <a:rPr lang="en-US" sz="1600" b="0" i="0" dirty="0" err="1">
                <a:effectLst/>
                <a:latin typeface="-apple-system"/>
              </a:rPr>
              <a:t>độ</a:t>
            </a:r>
            <a:r>
              <a:rPr lang="en-US" sz="1600" b="0" i="0" dirty="0">
                <a:effectLst/>
                <a:latin typeface="-apple-system"/>
              </a:rPr>
              <a:t> </a:t>
            </a:r>
            <a:r>
              <a:rPr lang="en-US" sz="1600" b="0" i="0" dirty="0" err="1">
                <a:effectLst/>
                <a:latin typeface="-apple-system"/>
              </a:rPr>
              <a:t>chính</a:t>
            </a:r>
            <a:r>
              <a:rPr lang="en-US" sz="1600" b="0" i="0" dirty="0">
                <a:effectLst/>
                <a:latin typeface="-apple-system"/>
              </a:rPr>
              <a:t> </a:t>
            </a:r>
            <a:r>
              <a:rPr lang="en-US" sz="1600" b="0" i="0" dirty="0" err="1">
                <a:effectLst/>
                <a:latin typeface="-apple-system"/>
              </a:rPr>
              <a:t>xác</a:t>
            </a:r>
            <a:r>
              <a:rPr lang="en-US" sz="1600" b="0" i="0" dirty="0">
                <a:effectLst/>
                <a:latin typeface="-apple-system"/>
              </a:rPr>
              <a:t> </a:t>
            </a:r>
            <a:r>
              <a:rPr lang="en-US" sz="1600" b="0" i="0" dirty="0" err="1">
                <a:effectLst/>
                <a:latin typeface="-apple-system"/>
              </a:rPr>
              <a:t>gần</a:t>
            </a:r>
            <a:r>
              <a:rPr lang="en-US" sz="1600" b="0" i="0" dirty="0">
                <a:effectLst/>
                <a:latin typeface="-apple-system"/>
              </a:rPr>
              <a:t> 100% (</a:t>
            </a:r>
            <a:r>
              <a:rPr lang="en-US" sz="1600" b="0" i="0" dirty="0" err="1">
                <a:effectLst/>
                <a:latin typeface="-apple-system"/>
              </a:rPr>
              <a:t>arXiv</a:t>
            </a:r>
            <a:r>
              <a:rPr lang="en-US" sz="1600" b="0" i="0" dirty="0">
                <a:effectLst/>
                <a:latin typeface="-apple-system"/>
              </a:rPr>
              <a:t>).</a:t>
            </a:r>
          </a:p>
          <a:p>
            <a:pPr marL="400050" indent="-285750" algn="l">
              <a:buFont typeface="Arial" panose="020B0604020202020204" pitchFamily="34" charset="0"/>
              <a:buChar char="•"/>
            </a:pPr>
            <a:endParaRPr lang="en-US" dirty="0">
              <a:latin typeface="-apple-system"/>
            </a:endParaRPr>
          </a:p>
          <a:p>
            <a:pPr marL="400050" indent="-285750" algn="l">
              <a:buFont typeface="Arial" panose="020B0604020202020204" pitchFamily="34" charset="0"/>
              <a:buChar char="•"/>
            </a:pPr>
            <a:endParaRPr lang="vi-VN" b="0" i="0" dirty="0">
              <a:effectLst/>
              <a:latin typeface="-apple-system"/>
            </a:endParaRPr>
          </a:p>
        </p:txBody>
      </p:sp>
      <p:sp>
        <p:nvSpPr>
          <p:cNvPr id="28" name="Google Shape;1729;p35">
            <a:extLst>
              <a:ext uri="{FF2B5EF4-FFF2-40B4-BE49-F238E27FC236}">
                <a16:creationId xmlns:a16="http://schemas.microsoft.com/office/drawing/2014/main" id="{7433A030-F452-8F43-7140-F012BC1B9E4B}"/>
              </a:ext>
            </a:extLst>
          </p:cNvPr>
          <p:cNvSpPr txBox="1">
            <a:spLocks noGrp="1"/>
          </p:cNvSpPr>
          <p:nvPr>
            <p:ph type="ctrTitle"/>
          </p:nvPr>
        </p:nvSpPr>
        <p:spPr>
          <a:xfrm>
            <a:off x="1717674" y="680153"/>
            <a:ext cx="4936755" cy="640200"/>
          </a:xfrm>
          <a:prstGeom prst="rect">
            <a:avLst/>
          </a:prstGeom>
        </p:spPr>
        <p:txBody>
          <a:bodyPr spcFirstLastPara="1" wrap="square" lIns="91425" tIns="91425" rIns="91425" bIns="91425" anchor="b" anchorCtr="0">
            <a:noAutofit/>
          </a:bodyPr>
          <a:lstStyle/>
          <a:p>
            <a:pPr algn="l"/>
            <a:r>
              <a:rPr lang="en-US" b="0" i="0" dirty="0" err="1">
                <a:effectLst/>
                <a:latin typeface="Neucha" panose="020B0604020202020204" charset="0"/>
              </a:rPr>
              <a:t>Tổng</a:t>
            </a:r>
            <a:r>
              <a:rPr lang="en-US" b="0" i="0" dirty="0">
                <a:effectLst/>
                <a:latin typeface="Neucha" panose="020B0604020202020204" charset="0"/>
              </a:rPr>
              <a:t> </a:t>
            </a:r>
            <a:r>
              <a:rPr lang="en-US" b="0" i="0" dirty="0" err="1">
                <a:effectLst/>
                <a:latin typeface="Neucha" panose="020B0604020202020204" charset="0"/>
              </a:rPr>
              <a:t>quan</a:t>
            </a:r>
            <a:r>
              <a:rPr lang="en-US" b="0" i="0" dirty="0">
                <a:effectLst/>
                <a:latin typeface="Neucha" panose="020B0604020202020204" charset="0"/>
              </a:rPr>
              <a:t> </a:t>
            </a:r>
            <a:r>
              <a:rPr lang="en-US" b="0" i="0" dirty="0" err="1">
                <a:effectLst/>
                <a:latin typeface="Neucha" panose="020B0604020202020204" charset="0"/>
              </a:rPr>
              <a:t>thuật</a:t>
            </a:r>
            <a:r>
              <a:rPr lang="en-US" b="0" i="0" dirty="0">
                <a:effectLst/>
                <a:latin typeface="Neucha" panose="020B0604020202020204" charset="0"/>
              </a:rPr>
              <a:t> </a:t>
            </a:r>
            <a:r>
              <a:rPr lang="en-US" b="0" i="0" dirty="0" err="1">
                <a:effectLst/>
                <a:latin typeface="Neucha" panose="020B0604020202020204" charset="0"/>
              </a:rPr>
              <a:t>toán</a:t>
            </a:r>
            <a:endParaRPr lang="en-US" b="0" i="0" dirty="0">
              <a:effectLst/>
              <a:latin typeface="Neucha" panose="020B0604020202020204" charset="0"/>
            </a:endParaRPr>
          </a:p>
        </p:txBody>
      </p:sp>
      <p:grpSp>
        <p:nvGrpSpPr>
          <p:cNvPr id="29" name="Google Shape;1751;p36">
            <a:extLst>
              <a:ext uri="{FF2B5EF4-FFF2-40B4-BE49-F238E27FC236}">
                <a16:creationId xmlns:a16="http://schemas.microsoft.com/office/drawing/2014/main" id="{68AA05B8-DD3B-7131-28FD-0ABD1916ADCC}"/>
              </a:ext>
            </a:extLst>
          </p:cNvPr>
          <p:cNvGrpSpPr/>
          <p:nvPr/>
        </p:nvGrpSpPr>
        <p:grpSpPr>
          <a:xfrm>
            <a:off x="963716" y="595670"/>
            <a:ext cx="783918" cy="640201"/>
            <a:chOff x="2768600" y="1372700"/>
            <a:chExt cx="794203" cy="627015"/>
          </a:xfrm>
        </p:grpSpPr>
        <p:sp>
          <p:nvSpPr>
            <p:cNvPr id="30" name="Google Shape;1752;p36">
              <a:extLst>
                <a:ext uri="{FF2B5EF4-FFF2-40B4-BE49-F238E27FC236}">
                  <a16:creationId xmlns:a16="http://schemas.microsoft.com/office/drawing/2014/main" id="{4991887C-8CF6-4E0C-6F90-6800498F35EF}"/>
                </a:ext>
              </a:extLst>
            </p:cNvPr>
            <p:cNvSpPr/>
            <p:nvPr/>
          </p:nvSpPr>
          <p:spPr>
            <a:xfrm>
              <a:off x="2768600" y="1372700"/>
              <a:ext cx="794203" cy="627015"/>
            </a:xfrm>
            <a:custGeom>
              <a:avLst/>
              <a:gdLst/>
              <a:ahLst/>
              <a:cxnLst/>
              <a:rect l="l" t="t" r="r" b="b"/>
              <a:pathLst>
                <a:path w="89842" h="64112" extrusionOk="0">
                  <a:moveTo>
                    <a:pt x="19416" y="8720"/>
                  </a:moveTo>
                  <a:lnTo>
                    <a:pt x="19416" y="8720"/>
                  </a:lnTo>
                  <a:cubicBezTo>
                    <a:pt x="16514" y="10641"/>
                    <a:pt x="13775" y="12848"/>
                    <a:pt x="11241" y="15301"/>
                  </a:cubicBezTo>
                  <a:cubicBezTo>
                    <a:pt x="13571" y="12603"/>
                    <a:pt x="16310" y="10396"/>
                    <a:pt x="19416" y="8720"/>
                  </a:cubicBezTo>
                  <a:close/>
                  <a:moveTo>
                    <a:pt x="56621" y="1552"/>
                  </a:moveTo>
                  <a:cubicBezTo>
                    <a:pt x="56955" y="1552"/>
                    <a:pt x="57294" y="1650"/>
                    <a:pt x="57633" y="1690"/>
                  </a:cubicBezTo>
                  <a:cubicBezTo>
                    <a:pt x="60086" y="2058"/>
                    <a:pt x="62415" y="2712"/>
                    <a:pt x="64786" y="3284"/>
                  </a:cubicBezTo>
                  <a:cubicBezTo>
                    <a:pt x="69568" y="4428"/>
                    <a:pt x="73656" y="6758"/>
                    <a:pt x="77375" y="9783"/>
                  </a:cubicBezTo>
                  <a:cubicBezTo>
                    <a:pt x="80359" y="12194"/>
                    <a:pt x="82648" y="15178"/>
                    <a:pt x="84692" y="18448"/>
                  </a:cubicBezTo>
                  <a:cubicBezTo>
                    <a:pt x="86245" y="20941"/>
                    <a:pt x="87389" y="23639"/>
                    <a:pt x="88084" y="26459"/>
                  </a:cubicBezTo>
                  <a:lnTo>
                    <a:pt x="88084" y="26786"/>
                  </a:lnTo>
                  <a:cubicBezTo>
                    <a:pt x="88084" y="28789"/>
                    <a:pt x="87921" y="30792"/>
                    <a:pt x="87716" y="32795"/>
                  </a:cubicBezTo>
                  <a:cubicBezTo>
                    <a:pt x="87676" y="32999"/>
                    <a:pt x="87676" y="33204"/>
                    <a:pt x="87594" y="33408"/>
                  </a:cubicBezTo>
                  <a:cubicBezTo>
                    <a:pt x="87716" y="33694"/>
                    <a:pt x="87716" y="34062"/>
                    <a:pt x="87512" y="34307"/>
                  </a:cubicBezTo>
                  <a:cubicBezTo>
                    <a:pt x="87267" y="34716"/>
                    <a:pt x="87022" y="35166"/>
                    <a:pt x="86735" y="35697"/>
                  </a:cubicBezTo>
                  <a:lnTo>
                    <a:pt x="86735" y="34062"/>
                  </a:lnTo>
                  <a:cubicBezTo>
                    <a:pt x="88697" y="24171"/>
                    <a:pt x="82239" y="14851"/>
                    <a:pt x="73778" y="9865"/>
                  </a:cubicBezTo>
                  <a:cubicBezTo>
                    <a:pt x="68383" y="6717"/>
                    <a:pt x="62538" y="4510"/>
                    <a:pt x="56407" y="3325"/>
                  </a:cubicBezTo>
                  <a:lnTo>
                    <a:pt x="56407" y="3284"/>
                  </a:lnTo>
                  <a:cubicBezTo>
                    <a:pt x="56284" y="3284"/>
                    <a:pt x="56203" y="3243"/>
                    <a:pt x="56121" y="3243"/>
                  </a:cubicBezTo>
                  <a:cubicBezTo>
                    <a:pt x="55549" y="3120"/>
                    <a:pt x="54976" y="2998"/>
                    <a:pt x="54404" y="2916"/>
                  </a:cubicBezTo>
                  <a:cubicBezTo>
                    <a:pt x="54200" y="2793"/>
                    <a:pt x="53995" y="2712"/>
                    <a:pt x="53750" y="2671"/>
                  </a:cubicBezTo>
                  <a:cubicBezTo>
                    <a:pt x="52360" y="2507"/>
                    <a:pt x="51012" y="2344"/>
                    <a:pt x="49622" y="2139"/>
                  </a:cubicBezTo>
                  <a:cubicBezTo>
                    <a:pt x="50583" y="1984"/>
                    <a:pt x="51528" y="1811"/>
                    <a:pt x="52466" y="1811"/>
                  </a:cubicBezTo>
                  <a:cubicBezTo>
                    <a:pt x="53005" y="1811"/>
                    <a:pt x="53541" y="1868"/>
                    <a:pt x="54077" y="2017"/>
                  </a:cubicBezTo>
                  <a:cubicBezTo>
                    <a:pt x="54380" y="2118"/>
                    <a:pt x="54776" y="2250"/>
                    <a:pt x="55102" y="2250"/>
                  </a:cubicBezTo>
                  <a:cubicBezTo>
                    <a:pt x="55304" y="2250"/>
                    <a:pt x="55480" y="2199"/>
                    <a:pt x="55589" y="2058"/>
                  </a:cubicBezTo>
                  <a:cubicBezTo>
                    <a:pt x="55924" y="1660"/>
                    <a:pt x="56270" y="1552"/>
                    <a:pt x="56621" y="1552"/>
                  </a:cubicBezTo>
                  <a:close/>
                  <a:moveTo>
                    <a:pt x="86531" y="35043"/>
                  </a:moveTo>
                  <a:lnTo>
                    <a:pt x="86531" y="35043"/>
                  </a:lnTo>
                  <a:cubicBezTo>
                    <a:pt x="86490" y="35533"/>
                    <a:pt x="86408" y="35983"/>
                    <a:pt x="86327" y="36474"/>
                  </a:cubicBezTo>
                  <a:lnTo>
                    <a:pt x="85714" y="37495"/>
                  </a:lnTo>
                  <a:cubicBezTo>
                    <a:pt x="85836" y="37250"/>
                    <a:pt x="85918" y="37005"/>
                    <a:pt x="86041" y="36719"/>
                  </a:cubicBezTo>
                  <a:cubicBezTo>
                    <a:pt x="86245" y="36147"/>
                    <a:pt x="86368" y="35615"/>
                    <a:pt x="86531" y="35043"/>
                  </a:cubicBezTo>
                  <a:close/>
                  <a:moveTo>
                    <a:pt x="1668" y="41255"/>
                  </a:moveTo>
                  <a:cubicBezTo>
                    <a:pt x="1671" y="41269"/>
                    <a:pt x="1674" y="41283"/>
                    <a:pt x="1677" y="41297"/>
                  </a:cubicBezTo>
                  <a:lnTo>
                    <a:pt x="1677" y="41256"/>
                  </a:lnTo>
                  <a:cubicBezTo>
                    <a:pt x="1674" y="41256"/>
                    <a:pt x="1671" y="41255"/>
                    <a:pt x="1668" y="41255"/>
                  </a:cubicBezTo>
                  <a:close/>
                  <a:moveTo>
                    <a:pt x="1677" y="41297"/>
                  </a:moveTo>
                  <a:lnTo>
                    <a:pt x="1677" y="42605"/>
                  </a:lnTo>
                  <a:lnTo>
                    <a:pt x="1758" y="42605"/>
                  </a:lnTo>
                  <a:lnTo>
                    <a:pt x="1677" y="41297"/>
                  </a:lnTo>
                  <a:close/>
                  <a:moveTo>
                    <a:pt x="82280" y="44076"/>
                  </a:moveTo>
                  <a:lnTo>
                    <a:pt x="82280" y="44076"/>
                  </a:lnTo>
                  <a:cubicBezTo>
                    <a:pt x="82239" y="44240"/>
                    <a:pt x="82198" y="44403"/>
                    <a:pt x="82158" y="44567"/>
                  </a:cubicBezTo>
                  <a:cubicBezTo>
                    <a:pt x="82035" y="44730"/>
                    <a:pt x="81871" y="44853"/>
                    <a:pt x="81749" y="44975"/>
                  </a:cubicBezTo>
                  <a:lnTo>
                    <a:pt x="81095" y="45507"/>
                  </a:lnTo>
                  <a:cubicBezTo>
                    <a:pt x="81422" y="45098"/>
                    <a:pt x="81749" y="44689"/>
                    <a:pt x="82035" y="44281"/>
                  </a:cubicBezTo>
                  <a:lnTo>
                    <a:pt x="82280" y="44076"/>
                  </a:lnTo>
                  <a:close/>
                  <a:moveTo>
                    <a:pt x="43009" y="3180"/>
                  </a:moveTo>
                  <a:cubicBezTo>
                    <a:pt x="49664" y="3180"/>
                    <a:pt x="56292" y="4208"/>
                    <a:pt x="62661" y="6227"/>
                  </a:cubicBezTo>
                  <a:cubicBezTo>
                    <a:pt x="74351" y="9906"/>
                    <a:pt x="87185" y="18816"/>
                    <a:pt x="85795" y="32631"/>
                  </a:cubicBezTo>
                  <a:cubicBezTo>
                    <a:pt x="85346" y="37005"/>
                    <a:pt x="83220" y="41051"/>
                    <a:pt x="80441" y="44526"/>
                  </a:cubicBezTo>
                  <a:cubicBezTo>
                    <a:pt x="78765" y="46038"/>
                    <a:pt x="76967" y="47428"/>
                    <a:pt x="75086" y="48695"/>
                  </a:cubicBezTo>
                  <a:cubicBezTo>
                    <a:pt x="74473" y="48981"/>
                    <a:pt x="74065" y="49512"/>
                    <a:pt x="73860" y="50125"/>
                  </a:cubicBezTo>
                  <a:cubicBezTo>
                    <a:pt x="75086" y="49676"/>
                    <a:pt x="76231" y="48981"/>
                    <a:pt x="77212" y="48082"/>
                  </a:cubicBezTo>
                  <a:lnTo>
                    <a:pt x="77212" y="48082"/>
                  </a:lnTo>
                  <a:cubicBezTo>
                    <a:pt x="76517" y="48777"/>
                    <a:pt x="75822" y="49390"/>
                    <a:pt x="75168" y="50003"/>
                  </a:cubicBezTo>
                  <a:cubicBezTo>
                    <a:pt x="74596" y="50493"/>
                    <a:pt x="73983" y="50984"/>
                    <a:pt x="73411" y="51433"/>
                  </a:cubicBezTo>
                  <a:cubicBezTo>
                    <a:pt x="72675" y="51924"/>
                    <a:pt x="71980" y="52374"/>
                    <a:pt x="71244" y="52823"/>
                  </a:cubicBezTo>
                  <a:cubicBezTo>
                    <a:pt x="70999" y="52946"/>
                    <a:pt x="70631" y="53068"/>
                    <a:pt x="70631" y="53436"/>
                  </a:cubicBezTo>
                  <a:cubicBezTo>
                    <a:pt x="66871" y="55930"/>
                    <a:pt x="62865" y="57932"/>
                    <a:pt x="58614" y="59445"/>
                  </a:cubicBezTo>
                  <a:lnTo>
                    <a:pt x="58614" y="59486"/>
                  </a:lnTo>
                  <a:cubicBezTo>
                    <a:pt x="53053" y="61522"/>
                    <a:pt x="47116" y="62725"/>
                    <a:pt x="41212" y="62725"/>
                  </a:cubicBezTo>
                  <a:cubicBezTo>
                    <a:pt x="36095" y="62725"/>
                    <a:pt x="31003" y="61821"/>
                    <a:pt x="26201" y="59772"/>
                  </a:cubicBezTo>
                  <a:cubicBezTo>
                    <a:pt x="24893" y="59200"/>
                    <a:pt x="23585" y="58546"/>
                    <a:pt x="22359" y="57810"/>
                  </a:cubicBezTo>
                  <a:cubicBezTo>
                    <a:pt x="20806" y="57278"/>
                    <a:pt x="19293" y="56543"/>
                    <a:pt x="17904" y="55643"/>
                  </a:cubicBezTo>
                  <a:lnTo>
                    <a:pt x="17863" y="55643"/>
                  </a:lnTo>
                  <a:cubicBezTo>
                    <a:pt x="17985" y="55930"/>
                    <a:pt x="18026" y="56297"/>
                    <a:pt x="17945" y="56624"/>
                  </a:cubicBezTo>
                  <a:cubicBezTo>
                    <a:pt x="18435" y="56992"/>
                    <a:pt x="18926" y="57319"/>
                    <a:pt x="19457" y="57646"/>
                  </a:cubicBezTo>
                  <a:cubicBezTo>
                    <a:pt x="18231" y="57238"/>
                    <a:pt x="17086" y="56747"/>
                    <a:pt x="15942" y="56175"/>
                  </a:cubicBezTo>
                  <a:cubicBezTo>
                    <a:pt x="13489" y="54949"/>
                    <a:pt x="11323" y="53273"/>
                    <a:pt x="9484" y="51311"/>
                  </a:cubicBezTo>
                  <a:cubicBezTo>
                    <a:pt x="8380" y="50125"/>
                    <a:pt x="7440" y="48818"/>
                    <a:pt x="6663" y="47428"/>
                  </a:cubicBezTo>
                  <a:cubicBezTo>
                    <a:pt x="6541" y="47019"/>
                    <a:pt x="6377" y="46692"/>
                    <a:pt x="6091" y="46406"/>
                  </a:cubicBezTo>
                  <a:cubicBezTo>
                    <a:pt x="5887" y="45956"/>
                    <a:pt x="5682" y="45466"/>
                    <a:pt x="5478" y="45016"/>
                  </a:cubicBezTo>
                  <a:cubicBezTo>
                    <a:pt x="5274" y="43381"/>
                    <a:pt x="4701" y="41746"/>
                    <a:pt x="5233" y="40152"/>
                  </a:cubicBezTo>
                  <a:cubicBezTo>
                    <a:pt x="5151" y="39825"/>
                    <a:pt x="5069" y="39457"/>
                    <a:pt x="4988" y="39130"/>
                  </a:cubicBezTo>
                  <a:cubicBezTo>
                    <a:pt x="4988" y="39090"/>
                    <a:pt x="4988" y="39049"/>
                    <a:pt x="4988" y="39008"/>
                  </a:cubicBezTo>
                  <a:cubicBezTo>
                    <a:pt x="4783" y="37986"/>
                    <a:pt x="4742" y="36923"/>
                    <a:pt x="4783" y="35860"/>
                  </a:cubicBezTo>
                  <a:lnTo>
                    <a:pt x="4783" y="35615"/>
                  </a:lnTo>
                  <a:cubicBezTo>
                    <a:pt x="4824" y="35288"/>
                    <a:pt x="4865" y="35002"/>
                    <a:pt x="4906" y="34675"/>
                  </a:cubicBezTo>
                  <a:lnTo>
                    <a:pt x="4906" y="34553"/>
                  </a:lnTo>
                  <a:cubicBezTo>
                    <a:pt x="4947" y="34185"/>
                    <a:pt x="5028" y="33817"/>
                    <a:pt x="5110" y="33490"/>
                  </a:cubicBezTo>
                  <a:cubicBezTo>
                    <a:pt x="5274" y="32754"/>
                    <a:pt x="5519" y="32018"/>
                    <a:pt x="5764" y="31323"/>
                  </a:cubicBezTo>
                  <a:cubicBezTo>
                    <a:pt x="6050" y="29525"/>
                    <a:pt x="6541" y="27727"/>
                    <a:pt x="7276" y="26051"/>
                  </a:cubicBezTo>
                  <a:cubicBezTo>
                    <a:pt x="8012" y="24334"/>
                    <a:pt x="8952" y="22658"/>
                    <a:pt x="10097" y="21146"/>
                  </a:cubicBezTo>
                  <a:lnTo>
                    <a:pt x="10179" y="21023"/>
                  </a:lnTo>
                  <a:cubicBezTo>
                    <a:pt x="10342" y="20778"/>
                    <a:pt x="10546" y="20533"/>
                    <a:pt x="10751" y="20287"/>
                  </a:cubicBezTo>
                  <a:lnTo>
                    <a:pt x="10914" y="20042"/>
                  </a:lnTo>
                  <a:cubicBezTo>
                    <a:pt x="11119" y="19838"/>
                    <a:pt x="11282" y="19634"/>
                    <a:pt x="11446" y="19388"/>
                  </a:cubicBezTo>
                  <a:cubicBezTo>
                    <a:pt x="11527" y="19307"/>
                    <a:pt x="11609" y="19266"/>
                    <a:pt x="11650" y="19184"/>
                  </a:cubicBezTo>
                  <a:cubicBezTo>
                    <a:pt x="11895" y="18898"/>
                    <a:pt x="12181" y="18612"/>
                    <a:pt x="12386" y="18366"/>
                  </a:cubicBezTo>
                  <a:cubicBezTo>
                    <a:pt x="14470" y="16077"/>
                    <a:pt x="16882" y="14156"/>
                    <a:pt x="19539" y="12644"/>
                  </a:cubicBezTo>
                  <a:cubicBezTo>
                    <a:pt x="22155" y="10478"/>
                    <a:pt x="25016" y="8598"/>
                    <a:pt x="28040" y="6963"/>
                  </a:cubicBezTo>
                  <a:cubicBezTo>
                    <a:pt x="30779" y="5450"/>
                    <a:pt x="33681" y="4306"/>
                    <a:pt x="36706" y="3488"/>
                  </a:cubicBezTo>
                  <a:cubicBezTo>
                    <a:pt x="38805" y="3282"/>
                    <a:pt x="40908" y="3180"/>
                    <a:pt x="43009" y="3180"/>
                  </a:cubicBezTo>
                  <a:close/>
                  <a:moveTo>
                    <a:pt x="50575" y="0"/>
                  </a:moveTo>
                  <a:cubicBezTo>
                    <a:pt x="48864" y="0"/>
                    <a:pt x="47142" y="76"/>
                    <a:pt x="45412" y="218"/>
                  </a:cubicBezTo>
                  <a:cubicBezTo>
                    <a:pt x="43736" y="259"/>
                    <a:pt x="42060" y="504"/>
                    <a:pt x="40384" y="913"/>
                  </a:cubicBezTo>
                  <a:lnTo>
                    <a:pt x="39485" y="995"/>
                  </a:lnTo>
                  <a:cubicBezTo>
                    <a:pt x="38463" y="1077"/>
                    <a:pt x="37482" y="1322"/>
                    <a:pt x="36542" y="1731"/>
                  </a:cubicBezTo>
                  <a:cubicBezTo>
                    <a:pt x="36174" y="1731"/>
                    <a:pt x="35806" y="1853"/>
                    <a:pt x="35520" y="2058"/>
                  </a:cubicBezTo>
                  <a:lnTo>
                    <a:pt x="34866" y="2058"/>
                  </a:lnTo>
                  <a:cubicBezTo>
                    <a:pt x="34172" y="2180"/>
                    <a:pt x="33477" y="2385"/>
                    <a:pt x="32823" y="2630"/>
                  </a:cubicBezTo>
                  <a:lnTo>
                    <a:pt x="32659" y="2712"/>
                  </a:lnTo>
                  <a:cubicBezTo>
                    <a:pt x="32496" y="2753"/>
                    <a:pt x="32332" y="2793"/>
                    <a:pt x="32169" y="2834"/>
                  </a:cubicBezTo>
                  <a:cubicBezTo>
                    <a:pt x="32290" y="2899"/>
                    <a:pt x="32404" y="2922"/>
                    <a:pt x="32514" y="2922"/>
                  </a:cubicBezTo>
                  <a:cubicBezTo>
                    <a:pt x="32793" y="2922"/>
                    <a:pt x="33042" y="2772"/>
                    <a:pt x="33285" y="2772"/>
                  </a:cubicBezTo>
                  <a:cubicBezTo>
                    <a:pt x="33431" y="2772"/>
                    <a:pt x="33574" y="2826"/>
                    <a:pt x="33722" y="2998"/>
                  </a:cubicBezTo>
                  <a:cubicBezTo>
                    <a:pt x="32986" y="3120"/>
                    <a:pt x="32250" y="3243"/>
                    <a:pt x="31515" y="3407"/>
                  </a:cubicBezTo>
                  <a:cubicBezTo>
                    <a:pt x="31405" y="3385"/>
                    <a:pt x="31293" y="3374"/>
                    <a:pt x="31179" y="3374"/>
                  </a:cubicBezTo>
                  <a:cubicBezTo>
                    <a:pt x="30868" y="3374"/>
                    <a:pt x="30547" y="3450"/>
                    <a:pt x="30248" y="3570"/>
                  </a:cubicBezTo>
                  <a:cubicBezTo>
                    <a:pt x="30207" y="3568"/>
                    <a:pt x="30168" y="3567"/>
                    <a:pt x="30128" y="3567"/>
                  </a:cubicBezTo>
                  <a:cubicBezTo>
                    <a:pt x="29324" y="3567"/>
                    <a:pt x="28656" y="3951"/>
                    <a:pt x="27877" y="4224"/>
                  </a:cubicBezTo>
                  <a:lnTo>
                    <a:pt x="27305" y="4469"/>
                  </a:lnTo>
                  <a:cubicBezTo>
                    <a:pt x="26692" y="4674"/>
                    <a:pt x="26038" y="4837"/>
                    <a:pt x="25425" y="5082"/>
                  </a:cubicBezTo>
                  <a:cubicBezTo>
                    <a:pt x="18272" y="7494"/>
                    <a:pt x="12018" y="11704"/>
                    <a:pt x="8094" y="18244"/>
                  </a:cubicBezTo>
                  <a:cubicBezTo>
                    <a:pt x="7890" y="18612"/>
                    <a:pt x="7644" y="18980"/>
                    <a:pt x="7481" y="19347"/>
                  </a:cubicBezTo>
                  <a:cubicBezTo>
                    <a:pt x="6336" y="20696"/>
                    <a:pt x="5233" y="22127"/>
                    <a:pt x="4211" y="23598"/>
                  </a:cubicBezTo>
                  <a:cubicBezTo>
                    <a:pt x="4047" y="23803"/>
                    <a:pt x="3761" y="24211"/>
                    <a:pt x="3884" y="24252"/>
                  </a:cubicBezTo>
                  <a:cubicBezTo>
                    <a:pt x="5560" y="24498"/>
                    <a:pt x="4129" y="25315"/>
                    <a:pt x="4047" y="25560"/>
                  </a:cubicBezTo>
                  <a:cubicBezTo>
                    <a:pt x="3843" y="25969"/>
                    <a:pt x="3680" y="26419"/>
                    <a:pt x="3516" y="26827"/>
                  </a:cubicBezTo>
                  <a:cubicBezTo>
                    <a:pt x="3475" y="26950"/>
                    <a:pt x="3393" y="27073"/>
                    <a:pt x="3353" y="27195"/>
                  </a:cubicBezTo>
                  <a:cubicBezTo>
                    <a:pt x="3230" y="27481"/>
                    <a:pt x="3107" y="27808"/>
                    <a:pt x="3026" y="28094"/>
                  </a:cubicBezTo>
                  <a:lnTo>
                    <a:pt x="2862" y="28503"/>
                  </a:lnTo>
                  <a:cubicBezTo>
                    <a:pt x="2739" y="28830"/>
                    <a:pt x="2658" y="29116"/>
                    <a:pt x="2535" y="29443"/>
                  </a:cubicBezTo>
                  <a:lnTo>
                    <a:pt x="2412" y="29811"/>
                  </a:lnTo>
                  <a:cubicBezTo>
                    <a:pt x="2290" y="30220"/>
                    <a:pt x="2126" y="30669"/>
                    <a:pt x="2004" y="31119"/>
                  </a:cubicBezTo>
                  <a:cubicBezTo>
                    <a:pt x="1677" y="32223"/>
                    <a:pt x="1431" y="33367"/>
                    <a:pt x="1186" y="34512"/>
                  </a:cubicBezTo>
                  <a:cubicBezTo>
                    <a:pt x="737" y="36801"/>
                    <a:pt x="1" y="39090"/>
                    <a:pt x="491" y="41665"/>
                  </a:cubicBezTo>
                  <a:cubicBezTo>
                    <a:pt x="543" y="41067"/>
                    <a:pt x="680" y="40890"/>
                    <a:pt x="855" y="40890"/>
                  </a:cubicBezTo>
                  <a:cubicBezTo>
                    <a:pt x="1095" y="40890"/>
                    <a:pt x="1408" y="41224"/>
                    <a:pt x="1668" y="41255"/>
                  </a:cubicBezTo>
                  <a:lnTo>
                    <a:pt x="1668" y="41255"/>
                  </a:lnTo>
                  <a:cubicBezTo>
                    <a:pt x="1226" y="39225"/>
                    <a:pt x="1150" y="37196"/>
                    <a:pt x="1881" y="35206"/>
                  </a:cubicBezTo>
                  <a:lnTo>
                    <a:pt x="1840" y="35206"/>
                  </a:lnTo>
                  <a:cubicBezTo>
                    <a:pt x="1922" y="34961"/>
                    <a:pt x="2004" y="34757"/>
                    <a:pt x="2126" y="34512"/>
                  </a:cubicBezTo>
                  <a:cubicBezTo>
                    <a:pt x="2331" y="35656"/>
                    <a:pt x="2412" y="36801"/>
                    <a:pt x="2331" y="37945"/>
                  </a:cubicBezTo>
                  <a:cubicBezTo>
                    <a:pt x="2249" y="39212"/>
                    <a:pt x="2535" y="40438"/>
                    <a:pt x="3230" y="41501"/>
                  </a:cubicBezTo>
                  <a:cubicBezTo>
                    <a:pt x="3843" y="44975"/>
                    <a:pt x="5601" y="48327"/>
                    <a:pt x="7603" y="51025"/>
                  </a:cubicBezTo>
                  <a:cubicBezTo>
                    <a:pt x="11200" y="55766"/>
                    <a:pt x="17536" y="59322"/>
                    <a:pt x="23422" y="60221"/>
                  </a:cubicBezTo>
                  <a:cubicBezTo>
                    <a:pt x="23446" y="60233"/>
                    <a:pt x="23470" y="60238"/>
                    <a:pt x="23494" y="60238"/>
                  </a:cubicBezTo>
                  <a:cubicBezTo>
                    <a:pt x="23551" y="60238"/>
                    <a:pt x="23609" y="60209"/>
                    <a:pt x="23667" y="60180"/>
                  </a:cubicBezTo>
                  <a:cubicBezTo>
                    <a:pt x="24689" y="60671"/>
                    <a:pt x="25711" y="61161"/>
                    <a:pt x="26732" y="61570"/>
                  </a:cubicBezTo>
                  <a:cubicBezTo>
                    <a:pt x="31145" y="63348"/>
                    <a:pt x="35815" y="64112"/>
                    <a:pt x="40520" y="64112"/>
                  </a:cubicBezTo>
                  <a:cubicBezTo>
                    <a:pt x="47497" y="64112"/>
                    <a:pt x="54548" y="62433"/>
                    <a:pt x="60944" y="59894"/>
                  </a:cubicBezTo>
                  <a:cubicBezTo>
                    <a:pt x="67157" y="57442"/>
                    <a:pt x="72838" y="53845"/>
                    <a:pt x="77702" y="49226"/>
                  </a:cubicBezTo>
                  <a:cubicBezTo>
                    <a:pt x="78438" y="48654"/>
                    <a:pt x="79174" y="48082"/>
                    <a:pt x="79950" y="47510"/>
                  </a:cubicBezTo>
                  <a:lnTo>
                    <a:pt x="79950" y="47510"/>
                  </a:lnTo>
                  <a:lnTo>
                    <a:pt x="78561" y="49063"/>
                  </a:lnTo>
                  <a:cubicBezTo>
                    <a:pt x="79787" y="48164"/>
                    <a:pt x="80890" y="47142"/>
                    <a:pt x="81912" y="45997"/>
                  </a:cubicBezTo>
                  <a:lnTo>
                    <a:pt x="82198" y="45752"/>
                  </a:lnTo>
                  <a:lnTo>
                    <a:pt x="82198" y="45752"/>
                  </a:lnTo>
                  <a:cubicBezTo>
                    <a:pt x="82444" y="46447"/>
                    <a:pt x="81749" y="46733"/>
                    <a:pt x="82117" y="47510"/>
                  </a:cubicBezTo>
                  <a:cubicBezTo>
                    <a:pt x="84692" y="43749"/>
                    <a:pt x="86695" y="39825"/>
                    <a:pt x="89024" y="36065"/>
                  </a:cubicBezTo>
                  <a:lnTo>
                    <a:pt x="89065" y="36187"/>
                  </a:lnTo>
                  <a:cubicBezTo>
                    <a:pt x="89065" y="36433"/>
                    <a:pt x="89024" y="36678"/>
                    <a:pt x="88984" y="36964"/>
                  </a:cubicBezTo>
                  <a:cubicBezTo>
                    <a:pt x="89024" y="37741"/>
                    <a:pt x="88943" y="38558"/>
                    <a:pt x="88738" y="39294"/>
                  </a:cubicBezTo>
                  <a:cubicBezTo>
                    <a:pt x="88534" y="39907"/>
                    <a:pt x="88330" y="40520"/>
                    <a:pt x="88207" y="41133"/>
                  </a:cubicBezTo>
                  <a:lnTo>
                    <a:pt x="88616" y="41215"/>
                  </a:lnTo>
                  <a:cubicBezTo>
                    <a:pt x="88738" y="40929"/>
                    <a:pt x="88861" y="40684"/>
                    <a:pt x="88943" y="40397"/>
                  </a:cubicBezTo>
                  <a:lnTo>
                    <a:pt x="88943" y="40397"/>
                  </a:lnTo>
                  <a:cubicBezTo>
                    <a:pt x="88738" y="41297"/>
                    <a:pt x="88493" y="42196"/>
                    <a:pt x="88248" y="43136"/>
                  </a:cubicBezTo>
                  <a:cubicBezTo>
                    <a:pt x="89270" y="41992"/>
                    <a:pt x="89842" y="40479"/>
                    <a:pt x="89801" y="38967"/>
                  </a:cubicBezTo>
                  <a:cubicBezTo>
                    <a:pt x="89597" y="35288"/>
                    <a:pt x="89638" y="31610"/>
                    <a:pt x="89392" y="27972"/>
                  </a:cubicBezTo>
                  <a:cubicBezTo>
                    <a:pt x="89311" y="26623"/>
                    <a:pt x="89065" y="25315"/>
                    <a:pt x="88657" y="24007"/>
                  </a:cubicBezTo>
                  <a:cubicBezTo>
                    <a:pt x="88411" y="23271"/>
                    <a:pt x="88166" y="22576"/>
                    <a:pt x="87880" y="21882"/>
                  </a:cubicBezTo>
                  <a:cubicBezTo>
                    <a:pt x="86981" y="19756"/>
                    <a:pt x="85836" y="17753"/>
                    <a:pt x="84487" y="15873"/>
                  </a:cubicBezTo>
                  <a:cubicBezTo>
                    <a:pt x="80809" y="10559"/>
                    <a:pt x="75740" y="6390"/>
                    <a:pt x="69855" y="3856"/>
                  </a:cubicBezTo>
                  <a:cubicBezTo>
                    <a:pt x="63652" y="1128"/>
                    <a:pt x="57191" y="0"/>
                    <a:pt x="5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1753;p36">
              <a:extLst>
                <a:ext uri="{FF2B5EF4-FFF2-40B4-BE49-F238E27FC236}">
                  <a16:creationId xmlns:a16="http://schemas.microsoft.com/office/drawing/2014/main" id="{C45E6692-726E-3D87-8BDA-1B91E10481A1}"/>
                </a:ext>
              </a:extLst>
            </p:cNvPr>
            <p:cNvSpPr/>
            <p:nvPr/>
          </p:nvSpPr>
          <p:spPr>
            <a:xfrm>
              <a:off x="2798950" y="1395650"/>
              <a:ext cx="733500" cy="581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756;p36">
            <a:extLst>
              <a:ext uri="{FF2B5EF4-FFF2-40B4-BE49-F238E27FC236}">
                <a16:creationId xmlns:a16="http://schemas.microsoft.com/office/drawing/2014/main" id="{5D09B6B1-751E-3E69-C78D-CBCCC727D545}"/>
              </a:ext>
            </a:extLst>
          </p:cNvPr>
          <p:cNvSpPr txBox="1">
            <a:spLocks/>
          </p:cNvSpPr>
          <p:nvPr/>
        </p:nvSpPr>
        <p:spPr>
          <a:xfrm>
            <a:off x="746673" y="594333"/>
            <a:ext cx="1218000" cy="746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4000" dirty="0">
                <a:latin typeface="Neucha" panose="020B0604020202020204" charset="0"/>
              </a:rPr>
              <a:t>2.1</a:t>
            </a:r>
          </a:p>
        </p:txBody>
      </p:sp>
      <p:grpSp>
        <p:nvGrpSpPr>
          <p:cNvPr id="33" name="Google Shape;1730;p35">
            <a:extLst>
              <a:ext uri="{FF2B5EF4-FFF2-40B4-BE49-F238E27FC236}">
                <a16:creationId xmlns:a16="http://schemas.microsoft.com/office/drawing/2014/main" id="{70DC72C5-C7DD-D82F-98EA-C46AD9292E32}"/>
              </a:ext>
            </a:extLst>
          </p:cNvPr>
          <p:cNvGrpSpPr/>
          <p:nvPr/>
        </p:nvGrpSpPr>
        <p:grpSpPr>
          <a:xfrm rot="512230">
            <a:off x="7406195" y="66412"/>
            <a:ext cx="1685788" cy="826640"/>
            <a:chOff x="5132575" y="2709875"/>
            <a:chExt cx="325950" cy="255550"/>
          </a:xfrm>
        </p:grpSpPr>
        <p:sp>
          <p:nvSpPr>
            <p:cNvPr id="34" name="Google Shape;1731;p35">
              <a:extLst>
                <a:ext uri="{FF2B5EF4-FFF2-40B4-BE49-F238E27FC236}">
                  <a16:creationId xmlns:a16="http://schemas.microsoft.com/office/drawing/2014/main" id="{CB57D3E7-811E-49C8-1945-3F2B78B52DD3}"/>
                </a:ext>
              </a:extLst>
            </p:cNvPr>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32;p35">
              <a:extLst>
                <a:ext uri="{FF2B5EF4-FFF2-40B4-BE49-F238E27FC236}">
                  <a16:creationId xmlns:a16="http://schemas.microsoft.com/office/drawing/2014/main" id="{850581A3-4664-27D4-A6DE-BED4A21BB93E}"/>
                </a:ext>
              </a:extLst>
            </p:cNvPr>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33;p35">
              <a:extLst>
                <a:ext uri="{FF2B5EF4-FFF2-40B4-BE49-F238E27FC236}">
                  <a16:creationId xmlns:a16="http://schemas.microsoft.com/office/drawing/2014/main" id="{04F7B561-2A52-5DD3-A736-F8918551FBFF}"/>
                </a:ext>
              </a:extLst>
            </p:cNvPr>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34;p35">
              <a:extLst>
                <a:ext uri="{FF2B5EF4-FFF2-40B4-BE49-F238E27FC236}">
                  <a16:creationId xmlns:a16="http://schemas.microsoft.com/office/drawing/2014/main" id="{B80D0FFC-65D2-2AF4-5AE5-AD9B1957FF6F}"/>
                </a:ext>
              </a:extLst>
            </p:cNvPr>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35;p35">
              <a:extLst>
                <a:ext uri="{FF2B5EF4-FFF2-40B4-BE49-F238E27FC236}">
                  <a16:creationId xmlns:a16="http://schemas.microsoft.com/office/drawing/2014/main" id="{41E68D84-0116-44FE-A9D9-B601DE1E6586}"/>
                </a:ext>
              </a:extLst>
            </p:cNvPr>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36;p35">
              <a:extLst>
                <a:ext uri="{FF2B5EF4-FFF2-40B4-BE49-F238E27FC236}">
                  <a16:creationId xmlns:a16="http://schemas.microsoft.com/office/drawing/2014/main" id="{052E9A65-A8D4-C5BA-0CA1-14FA957DC156}"/>
                </a:ext>
              </a:extLst>
            </p:cNvPr>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7;p35">
              <a:extLst>
                <a:ext uri="{FF2B5EF4-FFF2-40B4-BE49-F238E27FC236}">
                  <a16:creationId xmlns:a16="http://schemas.microsoft.com/office/drawing/2014/main" id="{208CFB43-9218-1ABF-3DB6-D34D3C0601F5}"/>
                </a:ext>
              </a:extLst>
            </p:cNvPr>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38;p35">
              <a:extLst>
                <a:ext uri="{FF2B5EF4-FFF2-40B4-BE49-F238E27FC236}">
                  <a16:creationId xmlns:a16="http://schemas.microsoft.com/office/drawing/2014/main" id="{8D933AF4-A6A6-9E23-F01A-C50A1A4CCD24}"/>
                </a:ext>
              </a:extLst>
            </p:cNvPr>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39;p35">
              <a:extLst>
                <a:ext uri="{FF2B5EF4-FFF2-40B4-BE49-F238E27FC236}">
                  <a16:creationId xmlns:a16="http://schemas.microsoft.com/office/drawing/2014/main" id="{0D7271B9-318C-83FE-0DC6-957B1EEA9ABF}"/>
                </a:ext>
              </a:extLst>
            </p:cNvPr>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0;p35">
              <a:extLst>
                <a:ext uri="{FF2B5EF4-FFF2-40B4-BE49-F238E27FC236}">
                  <a16:creationId xmlns:a16="http://schemas.microsoft.com/office/drawing/2014/main" id="{D21BD7D4-EBDA-A4AD-08D0-6338D4ABAB94}"/>
                </a:ext>
              </a:extLst>
            </p:cNvPr>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741;p35">
              <a:extLst>
                <a:ext uri="{FF2B5EF4-FFF2-40B4-BE49-F238E27FC236}">
                  <a16:creationId xmlns:a16="http://schemas.microsoft.com/office/drawing/2014/main" id="{E80B017A-50E7-51B1-8B40-4DB07AF58708}"/>
                </a:ext>
              </a:extLst>
            </p:cNvPr>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2;p35">
              <a:extLst>
                <a:ext uri="{FF2B5EF4-FFF2-40B4-BE49-F238E27FC236}">
                  <a16:creationId xmlns:a16="http://schemas.microsoft.com/office/drawing/2014/main" id="{3D9AA948-EFEC-4796-1B64-89A96261DD6A}"/>
                </a:ext>
              </a:extLst>
            </p:cNvPr>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43;p35">
              <a:extLst>
                <a:ext uri="{FF2B5EF4-FFF2-40B4-BE49-F238E27FC236}">
                  <a16:creationId xmlns:a16="http://schemas.microsoft.com/office/drawing/2014/main" id="{B9B4E3F0-33AE-6DCA-9F13-7FF7CE8F4A49}"/>
                </a:ext>
              </a:extLst>
            </p:cNvPr>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4;p35">
              <a:extLst>
                <a:ext uri="{FF2B5EF4-FFF2-40B4-BE49-F238E27FC236}">
                  <a16:creationId xmlns:a16="http://schemas.microsoft.com/office/drawing/2014/main" id="{601E81B3-E1C7-EEFB-4678-61C5D7DE48F0}"/>
                </a:ext>
              </a:extLst>
            </p:cNvPr>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5;p35">
              <a:extLst>
                <a:ext uri="{FF2B5EF4-FFF2-40B4-BE49-F238E27FC236}">
                  <a16:creationId xmlns:a16="http://schemas.microsoft.com/office/drawing/2014/main" id="{4A166A5C-67D6-0DF8-C7C3-F7A124347FAB}"/>
                </a:ext>
              </a:extLst>
            </p:cNvPr>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6;p35">
              <a:extLst>
                <a:ext uri="{FF2B5EF4-FFF2-40B4-BE49-F238E27FC236}">
                  <a16:creationId xmlns:a16="http://schemas.microsoft.com/office/drawing/2014/main" id="{CC638902-B854-98BF-B4A0-F71BC1928794}"/>
                </a:ext>
              </a:extLst>
            </p:cNvPr>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183951"/>
      </p:ext>
    </p:extLst>
  </p:cSld>
  <p:clrMapOvr>
    <a:masterClrMapping/>
  </p:clrMapOvr>
</p:sld>
</file>

<file path=ppt/theme/theme1.xml><?xml version="1.0" encoding="utf-8"?>
<a:theme xmlns:a="http://schemas.openxmlformats.org/drawingml/2006/main" name="Heart Disease by Slidesgo">
  <a:themeElements>
    <a:clrScheme name="Simple Light">
      <a:dk1>
        <a:srgbClr val="0A1533"/>
      </a:dk1>
      <a:lt1>
        <a:srgbClr val="FFFFFF"/>
      </a:lt1>
      <a:dk2>
        <a:srgbClr val="0088CC"/>
      </a:dk2>
      <a:lt2>
        <a:srgbClr val="0088CC"/>
      </a:lt2>
      <a:accent1>
        <a:srgbClr val="63CBFF"/>
      </a:accent1>
      <a:accent2>
        <a:srgbClr val="63CBFF"/>
      </a:accent2>
      <a:accent3>
        <a:srgbClr val="99DDFF"/>
      </a:accent3>
      <a:accent4>
        <a:srgbClr val="99DDFF"/>
      </a:accent4>
      <a:accent5>
        <a:srgbClr val="99DDFF"/>
      </a:accent5>
      <a:accent6>
        <a:srgbClr val="99DD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1519</Words>
  <Application>Microsoft Office PowerPoint</Application>
  <PresentationFormat>On-screen Show (16:9)</PresentationFormat>
  <Paragraphs>168</Paragraphs>
  <Slides>26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Wingdings</vt:lpstr>
      <vt:lpstr>Patrick Hand</vt:lpstr>
      <vt:lpstr>-apple-system</vt:lpstr>
      <vt:lpstr>Arial</vt:lpstr>
      <vt:lpstr>Times New Roman</vt:lpstr>
      <vt:lpstr>Roboto Condensed</vt:lpstr>
      <vt:lpstr>Neucha</vt:lpstr>
      <vt:lpstr>Heart Disease by Slidesgo</vt:lpstr>
      <vt:lpstr>DỰ ĐOÁN BỆNH TIM SỬ DỤNG MÁY HỌC</vt:lpstr>
      <vt:lpstr>Nội dung</vt:lpstr>
      <vt:lpstr>Tổng quan vấn đề</vt:lpstr>
      <vt:lpstr>Lý do chọn đề tài</vt:lpstr>
      <vt:lpstr>Vấn đề nghiên cứu &amp; mục tiêu</vt:lpstr>
      <vt:lpstr>Vấn đề nghiên cứu &amp; mục tiêu</vt:lpstr>
      <vt:lpstr>Câu hỏi &amp; phạm vi nghiên cứu</vt:lpstr>
      <vt:lpstr>Lược khảo tài liệu</vt:lpstr>
      <vt:lpstr>Tổng quan thuật toán</vt:lpstr>
      <vt:lpstr>Tổng quan thuật toán</vt:lpstr>
      <vt:lpstr>Tổng quan thuật toán</vt:lpstr>
      <vt:lpstr>Mô hình kết hợp</vt:lpstr>
      <vt:lpstr>Mô hình kết hợp</vt:lpstr>
      <vt:lpstr>Phương pháp nghiên cứu</vt:lpstr>
      <vt:lpstr>Thiết kế nghiên cứu</vt:lpstr>
      <vt:lpstr>Thu thập và xử lý dữ liệu</vt:lpstr>
      <vt:lpstr>PowerPoint Presentation</vt:lpstr>
      <vt:lpstr>Phân tích dữ liệu</vt:lpstr>
      <vt:lpstr>Thực nghiệm và thảo luận</vt:lpstr>
      <vt:lpstr>Kết quả huấn luyện và kiểm thử mô hình</vt:lpstr>
      <vt:lpstr>Đánh giá và phân tích kết quả</vt:lpstr>
      <vt:lpstr>Đề xuất lựa chọn mô hình</vt:lpstr>
      <vt:lpstr>Kết luận và hướng phát triển</vt:lpstr>
      <vt:lpstr>Kết luận</vt:lpstr>
      <vt:lpstr>Hướng phát triển &amp; khuyến nghị</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BỆNH TIM SỬ DỤNG MÁY HỌC</dc:title>
  <cp:lastModifiedBy>ASUS</cp:lastModifiedBy>
  <cp:revision>13</cp:revision>
  <dcterms:modified xsi:type="dcterms:W3CDTF">2025-05-16T07:51:13Z</dcterms:modified>
</cp:coreProperties>
</file>