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Alice" panose="020B0604020202020204" charset="0"/>
      <p:regular r:id="rId11"/>
    </p:embeddedFont>
    <p:embeddedFont>
      <p:font typeface="Lora" pitchFamily="2" charset="0"/>
      <p:regular r:id="rId12"/>
      <p:bold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277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alphaModFix amt="0"/>
            <a:lum/>
          </a:blip>
          <a:srcRect/>
          <a:stretch>
            <a:fillRect t="-9000" b="-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alphaModFix amt="0"/>
            <a:lum/>
          </a:blip>
          <a:srcRect/>
          <a:stretch>
            <a:fillRect t="-9000" b="-9000"/>
          </a:stretch>
        </a:blipFill>
        <a:effectLst/>
      </p:bgPr>
    </p:bg>
    <p:spTree>
      <p:nvGrpSpPr>
        <p:cNvPr id="1" name=""/>
        <p:cNvGrpSpPr/>
        <p:nvPr/>
      </p:nvGrpSpPr>
      <p:grpSpPr>
        <a:xfrm>
          <a:off x="0" y="0"/>
          <a:ext cx="0" cy="0"/>
          <a:chOff x="0" y="0"/>
          <a:chExt cx="0" cy="0"/>
        </a:xfrm>
      </p:grpSpPr>
      <p:sp>
        <p:nvSpPr>
          <p:cNvPr id="2" name="Text 0"/>
          <p:cNvSpPr/>
          <p:nvPr/>
        </p:nvSpPr>
        <p:spPr>
          <a:xfrm>
            <a:off x="793790" y="737873"/>
            <a:ext cx="8244840" cy="708779"/>
          </a:xfrm>
          <a:prstGeom prst="rect">
            <a:avLst/>
          </a:prstGeom>
          <a:noFill/>
          <a:ln/>
        </p:spPr>
        <p:txBody>
          <a:bodyPr wrap="none" lIns="0" tIns="0" rIns="0" bIns="0" rtlCol="0" anchor="t"/>
          <a:lstStyle/>
          <a:p>
            <a:pPr marL="0" indent="0">
              <a:lnSpc>
                <a:spcPts val="5550"/>
              </a:lnSpc>
              <a:buNone/>
            </a:pPr>
            <a:r>
              <a:rPr lang="en-US" sz="4450" dirty="0">
                <a:solidFill>
                  <a:srgbClr val="233E32"/>
                </a:solidFill>
                <a:latin typeface="Alice" pitchFamily="34" charset="0"/>
                <a:ea typeface="Alice" pitchFamily="34" charset="-122"/>
                <a:cs typeface="Alice" pitchFamily="34" charset="-120"/>
              </a:rPr>
              <a:t>Khảo Sát Dữ Liệu Ames Housing</a:t>
            </a:r>
            <a:endParaRPr lang="en-US" sz="4450" dirty="0"/>
          </a:p>
        </p:txBody>
      </p:sp>
      <p:sp>
        <p:nvSpPr>
          <p:cNvPr id="3" name="Text 1"/>
          <p:cNvSpPr/>
          <p:nvPr/>
        </p:nvSpPr>
        <p:spPr>
          <a:xfrm>
            <a:off x="793790" y="1790190"/>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2C2821"/>
                </a:solidFill>
                <a:latin typeface="Lora" pitchFamily="34" charset="0"/>
                <a:ea typeface="Lora" pitchFamily="34" charset="-122"/>
                <a:cs typeface="Lora" pitchFamily="34" charset="-120"/>
              </a:rPr>
              <a:t>Khảo sát dữ liệu Ames Housing là một nghiên cứu về bộ dữ liệu Ames Housing, một lựa chọn thay thế hiện đại cho bộ dữ liệu Boston Housing cổ điển. Nghiên cứu này tập trung vào cấu trúc và các ứng dụng thực tiễn của bộ dữ liệu trong các bài toán phân tích hồi quy và dự án học máy.</a:t>
            </a:r>
            <a:endParaRPr lang="en-US" sz="1750" dirty="0"/>
          </a:p>
        </p:txBody>
      </p:sp>
      <p:sp>
        <p:nvSpPr>
          <p:cNvPr id="4" name="Text 2"/>
          <p:cNvSpPr/>
          <p:nvPr/>
        </p:nvSpPr>
        <p:spPr>
          <a:xfrm>
            <a:off x="793789" y="3220379"/>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2C2821"/>
                </a:solidFill>
                <a:latin typeface="Lora" pitchFamily="34" charset="0"/>
                <a:ea typeface="Lora" pitchFamily="34" charset="-122"/>
                <a:cs typeface="Lora" pitchFamily="34" charset="-120"/>
              </a:rPr>
              <a:t>Bộ dữ liệu Ames Housing bao gồm các hồ sơ bán nhà từ năm 2006 đến 2010, với nhiều biến số phản ánh các đặc điểm vật lý và các yếu tố bối cảnh. Mục tiêu chính là khảo sát cấu trúc và các ứng dụng thực tiễn của bộ dữ liệu Ames Housing trong các bài toán phân tích hồi quy và dự án học máy.</a:t>
            </a:r>
            <a:endParaRPr lang="en-US" sz="1750" dirty="0"/>
          </a:p>
        </p:txBody>
      </p:sp>
      <p:sp>
        <p:nvSpPr>
          <p:cNvPr id="5" name="Shape 3"/>
          <p:cNvSpPr/>
          <p:nvPr/>
        </p:nvSpPr>
        <p:spPr>
          <a:xfrm>
            <a:off x="793790" y="5858351"/>
            <a:ext cx="362903" cy="362903"/>
          </a:xfrm>
          <a:prstGeom prst="roundRect">
            <a:avLst>
              <a:gd name="adj" fmla="val 25194296"/>
            </a:avLst>
          </a:prstGeom>
          <a:noFill/>
          <a:ln w="7620">
            <a:solidFill>
              <a:srgbClr val="FFFFFF"/>
            </a:solidFill>
            <a:prstDash val="solid"/>
          </a:ln>
        </p:spPr>
        <p:txBody>
          <a:bodyPr/>
          <a:lstStyle/>
          <a:p>
            <a:endParaRPr lang="en-US"/>
          </a:p>
        </p:txBody>
      </p:sp>
      <p:sp>
        <p:nvSpPr>
          <p:cNvPr id="9" name="TextBox 8">
            <a:extLst>
              <a:ext uri="{FF2B5EF4-FFF2-40B4-BE49-F238E27FC236}">
                <a16:creationId xmlns:a16="http://schemas.microsoft.com/office/drawing/2014/main" id="{2AB9D92C-0429-25B1-339C-6555C7C56BD0}"/>
              </a:ext>
            </a:extLst>
          </p:cNvPr>
          <p:cNvSpPr txBox="1"/>
          <p:nvPr/>
        </p:nvSpPr>
        <p:spPr>
          <a:xfrm>
            <a:off x="-534256" y="5762767"/>
            <a:ext cx="7315200" cy="1508105"/>
          </a:xfrm>
          <a:prstGeom prst="rect">
            <a:avLst/>
          </a:prstGeom>
          <a:noFill/>
        </p:spPr>
        <p:txBody>
          <a:bodyPr wrap="square">
            <a:spAutoFit/>
          </a:bodyPr>
          <a:lstStyle/>
          <a:p>
            <a:pPr algn="ctr">
              <a:spcBef>
                <a:spcPts val="400"/>
              </a:spcBef>
              <a:spcAft>
                <a:spcPts val="40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Phạm</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Tấn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Khương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3122410191</a:t>
            </a:r>
            <a:endParaRPr lang="en-US" sz="1600" b="1" dirty="0">
              <a:effectLst/>
              <a:latin typeface="VNI-Times"/>
              <a:ea typeface="Times New Roman" panose="02020603050405020304" pitchFamily="18" charset="0"/>
              <a:cs typeface="Times New Roman" panose="02020603050405020304" pitchFamily="18" charset="0"/>
            </a:endParaRPr>
          </a:p>
          <a:p>
            <a:pPr algn="ctr">
              <a:spcBef>
                <a:spcPts val="400"/>
              </a:spcBef>
              <a:spcAft>
                <a:spcPts val="4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Hoàng Vũ - 3122560089</a:t>
            </a:r>
            <a:endParaRPr lang="en-US" sz="1600" b="1" dirty="0">
              <a:effectLst/>
              <a:latin typeface="VNI-Times"/>
              <a:ea typeface="Times New Roman" panose="02020603050405020304" pitchFamily="18" charset="0"/>
              <a:cs typeface="Times New Roman" panose="02020603050405020304" pitchFamily="18" charset="0"/>
            </a:endParaRPr>
          </a:p>
          <a:p>
            <a:pPr algn="ctr">
              <a:spcBef>
                <a:spcPts val="400"/>
              </a:spcBef>
              <a:spcAft>
                <a:spcPts val="40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Huỳnh</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Thanh Bình - 3122410033</a:t>
            </a:r>
            <a:endParaRPr lang="en-US" sz="1600" b="1" dirty="0">
              <a:effectLst/>
              <a:latin typeface="VNI-Times"/>
              <a:ea typeface="Times New Roman" panose="02020603050405020304" pitchFamily="18" charset="0"/>
              <a:cs typeface="Times New Roman" panose="02020603050405020304" pitchFamily="18" charset="0"/>
            </a:endParaRPr>
          </a:p>
          <a:p>
            <a:pPr algn="ctr">
              <a:spcBef>
                <a:spcPts val="400"/>
              </a:spcBef>
              <a:spcAft>
                <a:spcPts val="40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Nguyễn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Minh Tú - 3120411167</a:t>
            </a:r>
            <a:endParaRPr lang="en-US" sz="1600" b="1" dirty="0">
              <a:effectLst/>
              <a:latin typeface="VNI-Times"/>
              <a:ea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67972"/>
            <a:ext cx="5969318" cy="708779"/>
          </a:xfrm>
          <a:prstGeom prst="rect">
            <a:avLst/>
          </a:prstGeom>
          <a:noFill/>
          <a:ln/>
        </p:spPr>
        <p:txBody>
          <a:bodyPr wrap="none" lIns="0" tIns="0" rIns="0" bIns="0" rtlCol="0" anchor="t"/>
          <a:lstStyle/>
          <a:p>
            <a:pPr marL="0" indent="0">
              <a:lnSpc>
                <a:spcPts val="5550"/>
              </a:lnSpc>
              <a:buNone/>
            </a:pPr>
            <a:r>
              <a:rPr lang="en-US" sz="4450" dirty="0">
                <a:solidFill>
                  <a:srgbClr val="233E32"/>
                </a:solidFill>
                <a:latin typeface="Alice" pitchFamily="34" charset="0"/>
                <a:ea typeface="Alice" pitchFamily="34" charset="-122"/>
                <a:cs typeface="Alice" pitchFamily="34" charset="-120"/>
              </a:rPr>
              <a:t>Tổng Quan Nghiên Cứu</a:t>
            </a:r>
            <a:endParaRPr lang="en-US" sz="4450" dirty="0"/>
          </a:p>
        </p:txBody>
      </p:sp>
      <p:sp>
        <p:nvSpPr>
          <p:cNvPr id="3" name="Text 1"/>
          <p:cNvSpPr/>
          <p:nvPr/>
        </p:nvSpPr>
        <p:spPr>
          <a:xfrm>
            <a:off x="793790" y="314372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33E32"/>
                </a:solidFill>
                <a:latin typeface="Alice" pitchFamily="34" charset="0"/>
                <a:ea typeface="Alice" pitchFamily="34" charset="-122"/>
                <a:cs typeface="Alice" pitchFamily="34" charset="-120"/>
              </a:rPr>
              <a:t>Mục tiêu</a:t>
            </a:r>
            <a:endParaRPr lang="en-US" sz="2200" dirty="0"/>
          </a:p>
        </p:txBody>
      </p:sp>
      <p:sp>
        <p:nvSpPr>
          <p:cNvPr id="4" name="Text 2"/>
          <p:cNvSpPr/>
          <p:nvPr/>
        </p:nvSpPr>
        <p:spPr>
          <a:xfrm>
            <a:off x="793790" y="3724870"/>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2C2821"/>
                </a:solidFill>
                <a:latin typeface="Lora" pitchFamily="34" charset="0"/>
                <a:ea typeface="Lora" pitchFamily="34" charset="-122"/>
                <a:cs typeface="Lora" pitchFamily="34" charset="-120"/>
              </a:rPr>
              <a:t>Khảo sát cấu trúc và ứng dụng của bộ dữ liệu Ames Housing trong các bài toán phân tích hồi quy và dự án học máy.</a:t>
            </a:r>
            <a:endParaRPr lang="en-US" sz="1750" dirty="0"/>
          </a:p>
        </p:txBody>
      </p:sp>
      <p:sp>
        <p:nvSpPr>
          <p:cNvPr id="5" name="Text 3"/>
          <p:cNvSpPr/>
          <p:nvPr/>
        </p:nvSpPr>
        <p:spPr>
          <a:xfrm>
            <a:off x="7599521" y="314372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33E32"/>
                </a:solidFill>
                <a:latin typeface="Alice" pitchFamily="34" charset="0"/>
                <a:ea typeface="Alice" pitchFamily="34" charset="-122"/>
                <a:cs typeface="Alice" pitchFamily="34" charset="-120"/>
              </a:rPr>
              <a:t>Phương pháp</a:t>
            </a:r>
            <a:endParaRPr lang="en-US" sz="2200" dirty="0"/>
          </a:p>
        </p:txBody>
      </p:sp>
      <p:sp>
        <p:nvSpPr>
          <p:cNvPr id="6" name="Text 4"/>
          <p:cNvSpPr/>
          <p:nvPr/>
        </p:nvSpPr>
        <p:spPr>
          <a:xfrm>
            <a:off x="7599521" y="3724870"/>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2C2821"/>
                </a:solidFill>
                <a:latin typeface="Lora" pitchFamily="34" charset="0"/>
                <a:ea typeface="Lora" pitchFamily="34" charset="-122"/>
                <a:cs typeface="Lora" pitchFamily="34" charset="-120"/>
              </a:rPr>
              <a:t>Sử dụng tiêu chuẩn PRISMA để tổng hợp và đánh giá các bài báo liên quan đến dự đoán giá nhà sử dụng tập dữ liệu Ames Housing.</a:t>
            </a:r>
            <a:endParaRPr lang="en-US" sz="1750" dirty="0"/>
          </a:p>
        </p:txBody>
      </p:sp>
      <p:sp>
        <p:nvSpPr>
          <p:cNvPr id="7" name="Text 5"/>
          <p:cNvSpPr/>
          <p:nvPr/>
        </p:nvSpPr>
        <p:spPr>
          <a:xfrm>
            <a:off x="793790" y="5272802"/>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2C2821"/>
                </a:solidFill>
                <a:latin typeface="Lora" pitchFamily="34" charset="0"/>
                <a:ea typeface="Lora" pitchFamily="34" charset="-122"/>
                <a:cs typeface="Lora" pitchFamily="34" charset="-120"/>
              </a:rPr>
              <a:t>Nghiên cứu này áp dụng tiêu chuẩn PRISMA để tổng hợp và đánh giá các bài báo liên quan đến dự đoán giá nhà sử dụng tập dữ liệu Ames Housing, được giới thiệu từ năm 2011 bởi Dean De Cock. Quy trình nghiên cứu bao gồm ba bước chính: xác định tài liệu nghiên cứu, sàng lọc và loại bỏ các bài báo không phù hợp, phân tích chi tiết các bài báo còn lại.</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22828" y="567928"/>
            <a:ext cx="5163860" cy="645438"/>
          </a:xfrm>
          <a:prstGeom prst="rect">
            <a:avLst/>
          </a:prstGeom>
          <a:noFill/>
          <a:ln/>
        </p:spPr>
        <p:txBody>
          <a:bodyPr wrap="none" lIns="0" tIns="0" rIns="0" bIns="0" rtlCol="0" anchor="t"/>
          <a:lstStyle/>
          <a:p>
            <a:pPr marL="0" indent="0">
              <a:lnSpc>
                <a:spcPts val="5050"/>
              </a:lnSpc>
              <a:buNone/>
            </a:pPr>
            <a:r>
              <a:rPr lang="en-US" sz="4050" dirty="0">
                <a:solidFill>
                  <a:srgbClr val="233E32"/>
                </a:solidFill>
                <a:latin typeface="Alice" pitchFamily="34" charset="0"/>
                <a:ea typeface="Alice" pitchFamily="34" charset="-122"/>
                <a:cs typeface="Alice" pitchFamily="34" charset="-120"/>
              </a:rPr>
              <a:t>Công Trình Liên Quan</a:t>
            </a:r>
            <a:endParaRPr lang="en-US" sz="4050" dirty="0"/>
          </a:p>
        </p:txBody>
      </p:sp>
      <p:pic>
        <p:nvPicPr>
          <p:cNvPr id="3" name="Image 0" descr="preencoded.png"/>
          <p:cNvPicPr>
            <a:picLocks noChangeAspect="1"/>
          </p:cNvPicPr>
          <p:nvPr/>
        </p:nvPicPr>
        <p:blipFill>
          <a:blip r:embed="rId3"/>
          <a:stretch>
            <a:fillRect/>
          </a:stretch>
        </p:blipFill>
        <p:spPr>
          <a:xfrm>
            <a:off x="722828" y="1755458"/>
            <a:ext cx="4527233" cy="4527233"/>
          </a:xfrm>
          <a:prstGeom prst="rect">
            <a:avLst/>
          </a:prstGeom>
        </p:spPr>
      </p:pic>
      <p:sp>
        <p:nvSpPr>
          <p:cNvPr id="4" name="Shape 1"/>
          <p:cNvSpPr/>
          <p:nvPr/>
        </p:nvSpPr>
        <p:spPr>
          <a:xfrm>
            <a:off x="6205895" y="1755458"/>
            <a:ext cx="3751421" cy="2264212"/>
          </a:xfrm>
          <a:prstGeom prst="roundRect">
            <a:avLst>
              <a:gd name="adj" fmla="val 1368"/>
            </a:avLst>
          </a:prstGeom>
          <a:solidFill>
            <a:srgbClr val="F0EDE6"/>
          </a:solidFill>
          <a:ln/>
        </p:spPr>
        <p:txBody>
          <a:bodyPr/>
          <a:lstStyle/>
          <a:p>
            <a:endParaRPr lang="en-US"/>
          </a:p>
        </p:txBody>
      </p:sp>
      <p:sp>
        <p:nvSpPr>
          <p:cNvPr id="5" name="Text 2"/>
          <p:cNvSpPr/>
          <p:nvPr/>
        </p:nvSpPr>
        <p:spPr>
          <a:xfrm>
            <a:off x="6412349" y="1961912"/>
            <a:ext cx="2581870" cy="322778"/>
          </a:xfrm>
          <a:prstGeom prst="rect">
            <a:avLst/>
          </a:prstGeom>
          <a:noFill/>
          <a:ln/>
        </p:spPr>
        <p:txBody>
          <a:bodyPr wrap="none" lIns="0" tIns="0" rIns="0" bIns="0" rtlCol="0" anchor="t"/>
          <a:lstStyle/>
          <a:p>
            <a:pPr marL="0" indent="0">
              <a:lnSpc>
                <a:spcPts val="2500"/>
              </a:lnSpc>
              <a:buNone/>
            </a:pPr>
            <a:r>
              <a:rPr lang="en-US" sz="2000" dirty="0">
                <a:solidFill>
                  <a:srgbClr val="2C2821"/>
                </a:solidFill>
                <a:latin typeface="Alice" pitchFamily="34" charset="0"/>
                <a:ea typeface="Alice" pitchFamily="34" charset="-122"/>
                <a:cs typeface="Alice" pitchFamily="34" charset="-120"/>
              </a:rPr>
              <a:t>Dự đoán giá nhà</a:t>
            </a:r>
            <a:endParaRPr lang="en-US" sz="2000" dirty="0"/>
          </a:p>
        </p:txBody>
      </p:sp>
      <p:sp>
        <p:nvSpPr>
          <p:cNvPr id="6" name="Text 3"/>
          <p:cNvSpPr/>
          <p:nvPr/>
        </p:nvSpPr>
        <p:spPr>
          <a:xfrm>
            <a:off x="6412349" y="2491145"/>
            <a:ext cx="3338513" cy="1322070"/>
          </a:xfrm>
          <a:prstGeom prst="rect">
            <a:avLst/>
          </a:prstGeom>
          <a:noFill/>
          <a:ln/>
        </p:spPr>
        <p:txBody>
          <a:bodyPr wrap="square" lIns="0" tIns="0" rIns="0" bIns="0" rtlCol="0" anchor="t"/>
          <a:lstStyle/>
          <a:p>
            <a:pPr marL="0" indent="0">
              <a:lnSpc>
                <a:spcPts val="2600"/>
              </a:lnSpc>
              <a:buNone/>
            </a:pPr>
            <a:r>
              <a:rPr lang="en-US" sz="1600" dirty="0">
                <a:solidFill>
                  <a:srgbClr val="2C2821"/>
                </a:solidFill>
                <a:latin typeface="Lora" pitchFamily="34" charset="0"/>
                <a:ea typeface="Lora" pitchFamily="34" charset="-122"/>
                <a:cs typeface="Lora" pitchFamily="34" charset="-120"/>
              </a:rPr>
              <a:t>Sử dụng hồi quy tuyến tính, Gradient Boosting (XGBoost, LightGBM), và mạng nơ-ron để dự đoán giá nhà.</a:t>
            </a:r>
            <a:endParaRPr lang="en-US" sz="1600" dirty="0"/>
          </a:p>
        </p:txBody>
      </p:sp>
      <p:sp>
        <p:nvSpPr>
          <p:cNvPr id="7" name="Shape 4"/>
          <p:cNvSpPr/>
          <p:nvPr/>
        </p:nvSpPr>
        <p:spPr>
          <a:xfrm>
            <a:off x="10163770" y="1755458"/>
            <a:ext cx="3751421" cy="2264212"/>
          </a:xfrm>
          <a:prstGeom prst="roundRect">
            <a:avLst>
              <a:gd name="adj" fmla="val 1368"/>
            </a:avLst>
          </a:prstGeom>
          <a:solidFill>
            <a:srgbClr val="F0EDE6"/>
          </a:solidFill>
          <a:ln/>
        </p:spPr>
        <p:txBody>
          <a:bodyPr/>
          <a:lstStyle/>
          <a:p>
            <a:endParaRPr lang="en-US"/>
          </a:p>
        </p:txBody>
      </p:sp>
      <p:sp>
        <p:nvSpPr>
          <p:cNvPr id="8" name="Text 5"/>
          <p:cNvSpPr/>
          <p:nvPr/>
        </p:nvSpPr>
        <p:spPr>
          <a:xfrm>
            <a:off x="10370225" y="1961912"/>
            <a:ext cx="3179207" cy="322778"/>
          </a:xfrm>
          <a:prstGeom prst="rect">
            <a:avLst/>
          </a:prstGeom>
          <a:noFill/>
          <a:ln/>
        </p:spPr>
        <p:txBody>
          <a:bodyPr wrap="none" lIns="0" tIns="0" rIns="0" bIns="0" rtlCol="0" anchor="t"/>
          <a:lstStyle/>
          <a:p>
            <a:pPr marL="0" indent="0">
              <a:lnSpc>
                <a:spcPts val="2500"/>
              </a:lnSpc>
              <a:buNone/>
            </a:pPr>
            <a:r>
              <a:rPr lang="en-US" sz="2000" dirty="0">
                <a:solidFill>
                  <a:srgbClr val="2C2821"/>
                </a:solidFill>
                <a:latin typeface="Alice" pitchFamily="34" charset="0"/>
                <a:ea typeface="Alice" pitchFamily="34" charset="-122"/>
                <a:cs typeface="Alice" pitchFamily="34" charset="-120"/>
              </a:rPr>
              <a:t>Phân tích dữ liệu khám phá</a:t>
            </a:r>
            <a:endParaRPr lang="en-US" sz="2000" dirty="0"/>
          </a:p>
        </p:txBody>
      </p:sp>
      <p:sp>
        <p:nvSpPr>
          <p:cNvPr id="9" name="Text 6"/>
          <p:cNvSpPr/>
          <p:nvPr/>
        </p:nvSpPr>
        <p:spPr>
          <a:xfrm>
            <a:off x="10370225" y="2491145"/>
            <a:ext cx="3338513" cy="991553"/>
          </a:xfrm>
          <a:prstGeom prst="rect">
            <a:avLst/>
          </a:prstGeom>
          <a:noFill/>
          <a:ln/>
        </p:spPr>
        <p:txBody>
          <a:bodyPr wrap="square" lIns="0" tIns="0" rIns="0" bIns="0" rtlCol="0" anchor="t"/>
          <a:lstStyle/>
          <a:p>
            <a:pPr marL="0" indent="0">
              <a:lnSpc>
                <a:spcPts val="2600"/>
              </a:lnSpc>
              <a:buNone/>
            </a:pPr>
            <a:r>
              <a:rPr lang="en-US" sz="1600" dirty="0">
                <a:solidFill>
                  <a:srgbClr val="2C2821"/>
                </a:solidFill>
                <a:latin typeface="Lora" pitchFamily="34" charset="0"/>
                <a:ea typeface="Lora" pitchFamily="34" charset="-122"/>
                <a:cs typeface="Lora" pitchFamily="34" charset="-120"/>
              </a:rPr>
              <a:t>Tập trung vào phân phối của SalePrice, tương quan giữa các biến, và xử lý giá trị ngoại lai.</a:t>
            </a:r>
            <a:endParaRPr lang="en-US" sz="1600" dirty="0"/>
          </a:p>
        </p:txBody>
      </p:sp>
      <p:sp>
        <p:nvSpPr>
          <p:cNvPr id="10" name="Shape 7"/>
          <p:cNvSpPr/>
          <p:nvPr/>
        </p:nvSpPr>
        <p:spPr>
          <a:xfrm>
            <a:off x="6205895" y="4226123"/>
            <a:ext cx="7709297" cy="1272659"/>
          </a:xfrm>
          <a:prstGeom prst="roundRect">
            <a:avLst>
              <a:gd name="adj" fmla="val 2435"/>
            </a:avLst>
          </a:prstGeom>
          <a:solidFill>
            <a:srgbClr val="F0EDE6"/>
          </a:solidFill>
          <a:ln/>
        </p:spPr>
        <p:txBody>
          <a:bodyPr/>
          <a:lstStyle/>
          <a:p>
            <a:endParaRPr lang="en-US"/>
          </a:p>
        </p:txBody>
      </p:sp>
      <p:sp>
        <p:nvSpPr>
          <p:cNvPr id="11" name="Text 8"/>
          <p:cNvSpPr/>
          <p:nvPr/>
        </p:nvSpPr>
        <p:spPr>
          <a:xfrm>
            <a:off x="6412349" y="4432578"/>
            <a:ext cx="2852618" cy="322778"/>
          </a:xfrm>
          <a:prstGeom prst="rect">
            <a:avLst/>
          </a:prstGeom>
          <a:noFill/>
          <a:ln/>
        </p:spPr>
        <p:txBody>
          <a:bodyPr wrap="none" lIns="0" tIns="0" rIns="0" bIns="0" rtlCol="0" anchor="t"/>
          <a:lstStyle/>
          <a:p>
            <a:pPr marL="0" indent="0">
              <a:lnSpc>
                <a:spcPts val="2500"/>
              </a:lnSpc>
              <a:buNone/>
            </a:pPr>
            <a:r>
              <a:rPr lang="en-US" sz="2000" dirty="0">
                <a:solidFill>
                  <a:srgbClr val="2C2821"/>
                </a:solidFill>
                <a:latin typeface="Alice" pitchFamily="34" charset="0"/>
                <a:ea typeface="Alice" pitchFamily="34" charset="-122"/>
                <a:cs typeface="Alice" pitchFamily="34" charset="-120"/>
              </a:rPr>
              <a:t>Kỹ thuật xử lý đặc trưng</a:t>
            </a:r>
            <a:endParaRPr lang="en-US" sz="2000" dirty="0"/>
          </a:p>
        </p:txBody>
      </p:sp>
      <p:sp>
        <p:nvSpPr>
          <p:cNvPr id="12" name="Text 9"/>
          <p:cNvSpPr/>
          <p:nvPr/>
        </p:nvSpPr>
        <p:spPr>
          <a:xfrm>
            <a:off x="6412349" y="4961811"/>
            <a:ext cx="7296388" cy="330517"/>
          </a:xfrm>
          <a:prstGeom prst="rect">
            <a:avLst/>
          </a:prstGeom>
          <a:noFill/>
          <a:ln/>
        </p:spPr>
        <p:txBody>
          <a:bodyPr wrap="none" lIns="0" tIns="0" rIns="0" bIns="0" rtlCol="0" anchor="t"/>
          <a:lstStyle/>
          <a:p>
            <a:pPr marL="0" indent="0">
              <a:lnSpc>
                <a:spcPts val="2600"/>
              </a:lnSpc>
              <a:buNone/>
            </a:pPr>
            <a:r>
              <a:rPr lang="en-US" sz="1600" dirty="0">
                <a:solidFill>
                  <a:srgbClr val="2C2821"/>
                </a:solidFill>
                <a:latin typeface="Lora" pitchFamily="34" charset="0"/>
                <a:ea typeface="Lora" pitchFamily="34" charset="-122"/>
                <a:cs typeface="Lora" pitchFamily="34" charset="-120"/>
              </a:rPr>
              <a:t>Tạo đặc trưng mới, mã hóa biến phân loại, và xử lý giá trị thiếu.</a:t>
            </a:r>
            <a:endParaRPr lang="en-US" sz="1600" dirty="0"/>
          </a:p>
        </p:txBody>
      </p:sp>
      <p:sp>
        <p:nvSpPr>
          <p:cNvPr id="13" name="Text 10"/>
          <p:cNvSpPr/>
          <p:nvPr/>
        </p:nvSpPr>
        <p:spPr>
          <a:xfrm>
            <a:off x="722828" y="6747272"/>
            <a:ext cx="13184743" cy="991553"/>
          </a:xfrm>
          <a:prstGeom prst="rect">
            <a:avLst/>
          </a:prstGeom>
          <a:noFill/>
          <a:ln/>
        </p:spPr>
        <p:txBody>
          <a:bodyPr wrap="square" lIns="0" tIns="0" rIns="0" bIns="0" rtlCol="0" anchor="t"/>
          <a:lstStyle/>
          <a:p>
            <a:pPr marL="0" indent="0">
              <a:lnSpc>
                <a:spcPts val="2600"/>
              </a:lnSpc>
              <a:buNone/>
            </a:pPr>
            <a:r>
              <a:rPr lang="en-US" sz="1600" dirty="0">
                <a:solidFill>
                  <a:srgbClr val="2C2821"/>
                </a:solidFill>
                <a:latin typeface="Lora" pitchFamily="34" charset="0"/>
                <a:ea typeface="Lora" pitchFamily="34" charset="-122"/>
                <a:cs typeface="Lora" pitchFamily="34" charset="-120"/>
              </a:rPr>
              <a:t>Tập dữ liệu Ames Housing đã được sử dụng trong nhiều nghiên cứu, bài viết, và notebook trên Kaggle, cũng như trong các nghiên cứu học thuật. Các phương pháp phổ biến bao gồm hồi quy tuyến tính, Gradient Boosting, và mạng nơ-ron. Nhiều notebook trên Kaggle tập trung vào EDA để hiểu rõ hơn về dữ liệu.</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ext 0"/>
          <p:cNvSpPr/>
          <p:nvPr/>
        </p:nvSpPr>
        <p:spPr>
          <a:xfrm>
            <a:off x="793790" y="640437"/>
            <a:ext cx="6587252" cy="708779"/>
          </a:xfrm>
          <a:prstGeom prst="rect">
            <a:avLst/>
          </a:prstGeom>
          <a:noFill/>
          <a:ln/>
        </p:spPr>
        <p:txBody>
          <a:bodyPr wrap="none" lIns="0" tIns="0" rIns="0" bIns="0" rtlCol="0" anchor="t"/>
          <a:lstStyle/>
          <a:p>
            <a:pPr marL="0" indent="0">
              <a:lnSpc>
                <a:spcPts val="5550"/>
              </a:lnSpc>
              <a:buNone/>
            </a:pPr>
            <a:r>
              <a:rPr lang="en-US" sz="4450" dirty="0">
                <a:solidFill>
                  <a:srgbClr val="233E32"/>
                </a:solidFill>
                <a:latin typeface="Alice" pitchFamily="34" charset="0"/>
                <a:ea typeface="Alice" pitchFamily="34" charset="-122"/>
                <a:cs typeface="Alice" pitchFamily="34" charset="-120"/>
              </a:rPr>
              <a:t>Phương Pháp Nghiên Cứu</a:t>
            </a:r>
            <a:endParaRPr lang="en-US" sz="4450" dirty="0"/>
          </a:p>
        </p:txBody>
      </p:sp>
      <p:pic>
        <p:nvPicPr>
          <p:cNvPr id="3" name="Image 0" descr="preencoded.png"/>
          <p:cNvPicPr>
            <a:picLocks noChangeAspect="1"/>
          </p:cNvPicPr>
          <p:nvPr/>
        </p:nvPicPr>
        <p:blipFill>
          <a:blip r:embed="rId3"/>
          <a:stretch>
            <a:fillRect/>
          </a:stretch>
        </p:blipFill>
        <p:spPr>
          <a:xfrm>
            <a:off x="793790" y="1802844"/>
            <a:ext cx="4347567" cy="907256"/>
          </a:xfrm>
          <a:prstGeom prst="rect">
            <a:avLst/>
          </a:prstGeom>
        </p:spPr>
      </p:pic>
      <p:sp>
        <p:nvSpPr>
          <p:cNvPr id="4" name="Text 1"/>
          <p:cNvSpPr/>
          <p:nvPr/>
        </p:nvSpPr>
        <p:spPr>
          <a:xfrm>
            <a:off x="1020604" y="30502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Xác định tài liệu</a:t>
            </a:r>
            <a:endParaRPr lang="en-US" sz="2200" dirty="0"/>
          </a:p>
        </p:txBody>
      </p:sp>
      <p:sp>
        <p:nvSpPr>
          <p:cNvPr id="5" name="Text 2"/>
          <p:cNvSpPr/>
          <p:nvPr/>
        </p:nvSpPr>
        <p:spPr>
          <a:xfrm>
            <a:off x="1020604" y="3540681"/>
            <a:ext cx="3893939" cy="1088708"/>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Thu thập và phân loại các bài báo liên quan đến dự đoán giá nhà ở tại Ames, Iowa.</a:t>
            </a:r>
            <a:endParaRPr lang="en-US" sz="1750" dirty="0"/>
          </a:p>
        </p:txBody>
      </p:sp>
      <p:pic>
        <p:nvPicPr>
          <p:cNvPr id="6" name="Image 1" descr="preencoded.png"/>
          <p:cNvPicPr>
            <a:picLocks noChangeAspect="1"/>
          </p:cNvPicPr>
          <p:nvPr/>
        </p:nvPicPr>
        <p:blipFill>
          <a:blip r:embed="rId4"/>
          <a:stretch>
            <a:fillRect/>
          </a:stretch>
        </p:blipFill>
        <p:spPr>
          <a:xfrm>
            <a:off x="5141357" y="1802844"/>
            <a:ext cx="4347567" cy="907256"/>
          </a:xfrm>
          <a:prstGeom prst="rect">
            <a:avLst/>
          </a:prstGeom>
        </p:spPr>
      </p:pic>
      <p:sp>
        <p:nvSpPr>
          <p:cNvPr id="7" name="Text 3"/>
          <p:cNvSpPr/>
          <p:nvPr/>
        </p:nvSpPr>
        <p:spPr>
          <a:xfrm>
            <a:off x="5368171" y="30502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Sàng lọc tài liệu</a:t>
            </a:r>
            <a:endParaRPr lang="en-US" sz="2200" dirty="0"/>
          </a:p>
        </p:txBody>
      </p:sp>
      <p:sp>
        <p:nvSpPr>
          <p:cNvPr id="8" name="Text 4"/>
          <p:cNvSpPr/>
          <p:nvPr/>
        </p:nvSpPr>
        <p:spPr>
          <a:xfrm>
            <a:off x="5368171" y="3540681"/>
            <a:ext cx="3893939" cy="1088708"/>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Loại bỏ các bài báo trùng lặp và không phù hợp bằng cách đọc tiêu đề và tóm tắt.</a:t>
            </a:r>
            <a:endParaRPr lang="en-US" sz="1750" dirty="0"/>
          </a:p>
        </p:txBody>
      </p:sp>
      <p:pic>
        <p:nvPicPr>
          <p:cNvPr id="9" name="Image 2" descr="preencoded.png"/>
          <p:cNvPicPr>
            <a:picLocks noChangeAspect="1"/>
          </p:cNvPicPr>
          <p:nvPr/>
        </p:nvPicPr>
        <p:blipFill>
          <a:blip r:embed="rId5"/>
          <a:stretch>
            <a:fillRect/>
          </a:stretch>
        </p:blipFill>
        <p:spPr>
          <a:xfrm>
            <a:off x="9488924" y="1802844"/>
            <a:ext cx="4347567" cy="907256"/>
          </a:xfrm>
          <a:prstGeom prst="rect">
            <a:avLst/>
          </a:prstGeom>
        </p:spPr>
      </p:pic>
      <p:sp>
        <p:nvSpPr>
          <p:cNvPr id="10" name="Text 5"/>
          <p:cNvSpPr/>
          <p:nvPr/>
        </p:nvSpPr>
        <p:spPr>
          <a:xfrm>
            <a:off x="9715738" y="30502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Phân tích chi tiết</a:t>
            </a:r>
            <a:endParaRPr lang="en-US" sz="2200" dirty="0"/>
          </a:p>
        </p:txBody>
      </p:sp>
      <p:sp>
        <p:nvSpPr>
          <p:cNvPr id="11" name="Text 6"/>
          <p:cNvSpPr/>
          <p:nvPr/>
        </p:nvSpPr>
        <p:spPr>
          <a:xfrm>
            <a:off x="9715738" y="3540681"/>
            <a:ext cx="3893939" cy="1451610"/>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Đánh giá mức độ phù hợp của các bài báo còn lại và loại bỏ các bài báo không liên quan trực tiếp đến dự đoán giá nhà ở Ames.</a:t>
            </a:r>
            <a:endParaRPr lang="en-US" sz="1750" dirty="0"/>
          </a:p>
        </p:txBody>
      </p:sp>
      <p:sp>
        <p:nvSpPr>
          <p:cNvPr id="12" name="Text 7"/>
          <p:cNvSpPr/>
          <p:nvPr/>
        </p:nvSpPr>
        <p:spPr>
          <a:xfrm>
            <a:off x="793790" y="5474256"/>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2C2821"/>
                </a:solidFill>
                <a:latin typeface="Lora" pitchFamily="34" charset="0"/>
                <a:ea typeface="Lora" pitchFamily="34" charset="-122"/>
                <a:cs typeface="Lora" pitchFamily="34" charset="-120"/>
              </a:rPr>
              <a:t>Việc áp dụng một phương pháp nghiên cứu tiêu chuẩn không chỉ giúp đảm bảo chất lượng nghiên cứu mà còn tạo điều kiện để các nhà nghiên cứu khác có thể tái lập quy trình đánh giá. Do đó, nghiên cứu này sử dụng tiêu chuẩn PRISMA để thực hiện quá trình đánh giá.</a:t>
            </a:r>
            <a:endParaRPr lang="en-US" sz="1750" dirty="0"/>
          </a:p>
        </p:txBody>
      </p:sp>
      <p:sp>
        <p:nvSpPr>
          <p:cNvPr id="13" name="Text 8"/>
          <p:cNvSpPr/>
          <p:nvPr/>
        </p:nvSpPr>
        <p:spPr>
          <a:xfrm>
            <a:off x="793790" y="7022187"/>
            <a:ext cx="5020985"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14" name="Text 9"/>
          <p:cNvSpPr/>
          <p:nvPr/>
        </p:nvSpPr>
        <p:spPr>
          <a:xfrm>
            <a:off x="6375797" y="7022187"/>
            <a:ext cx="7468314" cy="362903"/>
          </a:xfrm>
          <a:prstGeom prst="rect">
            <a:avLst/>
          </a:prstGeom>
          <a:noFill/>
          <a:ln/>
        </p:spPr>
        <p:txBody>
          <a:bodyPr wrap="none" lIns="0" tIns="0" rIns="0" bIns="0" rtlCol="0" anchor="t"/>
          <a:lstStyle/>
          <a:p>
            <a:pPr marL="0" indent="0">
              <a:lnSpc>
                <a:spcPts val="2850"/>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77334" y="453509"/>
            <a:ext cx="6626066" cy="515541"/>
          </a:xfrm>
          <a:prstGeom prst="rect">
            <a:avLst/>
          </a:prstGeom>
          <a:noFill/>
          <a:ln/>
        </p:spPr>
        <p:txBody>
          <a:bodyPr wrap="none" lIns="0" tIns="0" rIns="0" bIns="0" rtlCol="0" anchor="t"/>
          <a:lstStyle/>
          <a:p>
            <a:pPr marL="0" indent="0">
              <a:lnSpc>
                <a:spcPts val="4050"/>
              </a:lnSpc>
              <a:buNone/>
            </a:pPr>
            <a:r>
              <a:rPr lang="en-US" sz="3200" dirty="0">
                <a:solidFill>
                  <a:srgbClr val="233E32"/>
                </a:solidFill>
                <a:latin typeface="Alice" pitchFamily="34" charset="0"/>
                <a:ea typeface="Alice" pitchFamily="34" charset="-122"/>
                <a:cs typeface="Alice" pitchFamily="34" charset="-120"/>
              </a:rPr>
              <a:t>Đánh Giá Bộ Dữ Liệu Ames Housing</a:t>
            </a:r>
            <a:endParaRPr lang="en-US" sz="3200" dirty="0"/>
          </a:p>
        </p:txBody>
      </p:sp>
      <p:sp>
        <p:nvSpPr>
          <p:cNvPr id="3" name="Text 1"/>
          <p:cNvSpPr/>
          <p:nvPr/>
        </p:nvSpPr>
        <p:spPr>
          <a:xfrm>
            <a:off x="577334" y="1298853"/>
            <a:ext cx="13475732" cy="527685"/>
          </a:xfrm>
          <a:prstGeom prst="rect">
            <a:avLst/>
          </a:prstGeom>
          <a:noFill/>
          <a:ln/>
        </p:spPr>
        <p:txBody>
          <a:bodyPr wrap="squar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Ames Housing chứa thông tin về 2.930 giao dịch nhà ở tại Ames, Iowa từ 2006-2010, với 79 biến độc lập và 1 biến phụ thuộc (SalePrice). Các biến bao gồm cả định lượng và định tính. Bộ dữ liệu cho phép phân tích sâu về nhiều khía cạnh của ngôi nhà, từ cấu trúc vật lý đến yếu tố thẩm mỹ.</a:t>
            </a:r>
            <a:endParaRPr lang="en-US" sz="1250" dirty="0"/>
          </a:p>
        </p:txBody>
      </p:sp>
      <p:pic>
        <p:nvPicPr>
          <p:cNvPr id="4" name="Image 0" descr="preencoded.png"/>
          <p:cNvPicPr>
            <a:picLocks noChangeAspect="1"/>
          </p:cNvPicPr>
          <p:nvPr/>
        </p:nvPicPr>
        <p:blipFill>
          <a:blip r:embed="rId3"/>
          <a:stretch>
            <a:fillRect/>
          </a:stretch>
        </p:blipFill>
        <p:spPr>
          <a:xfrm>
            <a:off x="577334" y="2197537"/>
            <a:ext cx="5459968" cy="5459968"/>
          </a:xfrm>
          <a:prstGeom prst="rect">
            <a:avLst/>
          </a:prstGeom>
        </p:spPr>
      </p:pic>
      <p:sp>
        <p:nvSpPr>
          <p:cNvPr id="5" name="Text 2"/>
          <p:cNvSpPr/>
          <p:nvPr/>
        </p:nvSpPr>
        <p:spPr>
          <a:xfrm>
            <a:off x="8495467" y="2176939"/>
            <a:ext cx="2061805" cy="257770"/>
          </a:xfrm>
          <a:prstGeom prst="rect">
            <a:avLst/>
          </a:prstGeom>
          <a:noFill/>
          <a:ln/>
        </p:spPr>
        <p:txBody>
          <a:bodyPr wrap="none" lIns="0" tIns="0" rIns="0" bIns="0" rtlCol="0" anchor="t"/>
          <a:lstStyle/>
          <a:p>
            <a:pPr marL="0" indent="0">
              <a:lnSpc>
                <a:spcPts val="2000"/>
              </a:lnSpc>
              <a:buNone/>
            </a:pPr>
            <a:r>
              <a:rPr lang="en-US" sz="1600" dirty="0">
                <a:solidFill>
                  <a:srgbClr val="233E32"/>
                </a:solidFill>
                <a:latin typeface="Alice" pitchFamily="34" charset="0"/>
                <a:ea typeface="Alice" pitchFamily="34" charset="-122"/>
                <a:cs typeface="Alice" pitchFamily="34" charset="-120"/>
              </a:rPr>
              <a:t>Ưu điểm</a:t>
            </a:r>
            <a:endParaRPr lang="en-US" sz="1600" dirty="0"/>
          </a:p>
        </p:txBody>
      </p:sp>
      <p:sp>
        <p:nvSpPr>
          <p:cNvPr id="6" name="Text 3"/>
          <p:cNvSpPr/>
          <p:nvPr/>
        </p:nvSpPr>
        <p:spPr>
          <a:xfrm>
            <a:off x="8495467" y="2599611"/>
            <a:ext cx="5565100" cy="791527"/>
          </a:xfrm>
          <a:prstGeom prst="rect">
            <a:avLst/>
          </a:prstGeom>
          <a:noFill/>
          <a:ln/>
        </p:spPr>
        <p:txBody>
          <a:bodyPr wrap="squar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Độ chi tiết cao với 79 biến, tính thực tế dựa trên giao dịch thực tế, và phù hợp với các bài toán hồi quy, phân tích tương quan, và thử nghiệm các mô hình học máy.</a:t>
            </a:r>
            <a:endParaRPr lang="en-US" sz="1250" dirty="0"/>
          </a:p>
        </p:txBody>
      </p:sp>
      <p:sp>
        <p:nvSpPr>
          <p:cNvPr id="7" name="Text 4"/>
          <p:cNvSpPr/>
          <p:nvPr/>
        </p:nvSpPr>
        <p:spPr>
          <a:xfrm>
            <a:off x="8495467" y="3539490"/>
            <a:ext cx="5565100" cy="263843"/>
          </a:xfrm>
          <a:prstGeom prst="rect">
            <a:avLst/>
          </a:prstGeom>
          <a:noFill/>
          <a:ln/>
        </p:spPr>
        <p:txBody>
          <a:bodyPr wrap="none" lIns="0" tIns="0" rIns="0" bIns="0" rtlCol="0" anchor="t"/>
          <a:lstStyle/>
          <a:p>
            <a:pPr marL="0" indent="0">
              <a:lnSpc>
                <a:spcPts val="2050"/>
              </a:lnSpc>
              <a:buNone/>
            </a:pPr>
            <a:endParaRPr lang="en-US" sz="1250" dirty="0"/>
          </a:p>
        </p:txBody>
      </p:sp>
      <p:sp>
        <p:nvSpPr>
          <p:cNvPr id="8" name="Text 5"/>
          <p:cNvSpPr/>
          <p:nvPr/>
        </p:nvSpPr>
        <p:spPr>
          <a:xfrm>
            <a:off x="8495467" y="3968234"/>
            <a:ext cx="2061805" cy="257770"/>
          </a:xfrm>
          <a:prstGeom prst="rect">
            <a:avLst/>
          </a:prstGeom>
          <a:noFill/>
          <a:ln/>
        </p:spPr>
        <p:txBody>
          <a:bodyPr wrap="none" lIns="0" tIns="0" rIns="0" bIns="0" rtlCol="0" anchor="t"/>
          <a:lstStyle/>
          <a:p>
            <a:pPr marL="0" indent="0">
              <a:lnSpc>
                <a:spcPts val="2000"/>
              </a:lnSpc>
              <a:buNone/>
            </a:pPr>
            <a:r>
              <a:rPr lang="en-US" sz="1600" dirty="0">
                <a:solidFill>
                  <a:srgbClr val="233E32"/>
                </a:solidFill>
                <a:latin typeface="Alice" pitchFamily="34" charset="0"/>
                <a:ea typeface="Alice" pitchFamily="34" charset="-122"/>
                <a:cs typeface="Alice" pitchFamily="34" charset="-120"/>
              </a:rPr>
              <a:t>Nhược điểm</a:t>
            </a:r>
            <a:endParaRPr lang="en-US" sz="1600" dirty="0"/>
          </a:p>
        </p:txBody>
      </p:sp>
      <p:sp>
        <p:nvSpPr>
          <p:cNvPr id="9" name="Text 6"/>
          <p:cNvSpPr/>
          <p:nvPr/>
        </p:nvSpPr>
        <p:spPr>
          <a:xfrm>
            <a:off x="8495467" y="4390906"/>
            <a:ext cx="5565100" cy="791527"/>
          </a:xfrm>
          <a:prstGeom prst="rect">
            <a:avLst/>
          </a:prstGeom>
          <a:noFill/>
          <a:ln/>
        </p:spPr>
        <p:txBody>
          <a:bodyPr wrap="squar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Dữ liệu thiếu ở một số biến, phạm vi giới hạn chỉ đại diện cho Ames, Iowa trong giai đoạn 2006-2010, và phân phối lệch của biến mục tiêu SalePrice.</a:t>
            </a:r>
            <a:endParaRPr lang="en-US" sz="12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32115" y="575191"/>
            <a:ext cx="5615345" cy="653772"/>
          </a:xfrm>
          <a:prstGeom prst="rect">
            <a:avLst/>
          </a:prstGeom>
          <a:noFill/>
          <a:ln/>
        </p:spPr>
        <p:txBody>
          <a:bodyPr wrap="none" lIns="0" tIns="0" rIns="0" bIns="0" rtlCol="0" anchor="t"/>
          <a:lstStyle/>
          <a:p>
            <a:pPr marL="0" indent="0">
              <a:lnSpc>
                <a:spcPts val="5100"/>
              </a:lnSpc>
              <a:buNone/>
            </a:pPr>
            <a:r>
              <a:rPr lang="en-US" sz="4100" dirty="0">
                <a:solidFill>
                  <a:srgbClr val="233E32"/>
                </a:solidFill>
                <a:latin typeface="Alice" pitchFamily="34" charset="0"/>
                <a:ea typeface="Alice" pitchFamily="34" charset="-122"/>
                <a:cs typeface="Alice" pitchFamily="34" charset="-120"/>
              </a:rPr>
              <a:t>Phân Tích và Thảo Luận</a:t>
            </a:r>
            <a:endParaRPr lang="en-US" sz="4100" dirty="0"/>
          </a:p>
        </p:txBody>
      </p:sp>
      <p:pic>
        <p:nvPicPr>
          <p:cNvPr id="3" name="Image 0" descr="preencoded.png"/>
          <p:cNvPicPr>
            <a:picLocks noChangeAspect="1"/>
          </p:cNvPicPr>
          <p:nvPr/>
        </p:nvPicPr>
        <p:blipFill>
          <a:blip r:embed="rId3"/>
          <a:stretch>
            <a:fillRect/>
          </a:stretch>
        </p:blipFill>
        <p:spPr>
          <a:xfrm>
            <a:off x="732115" y="1777960"/>
            <a:ext cx="4476274" cy="4476274"/>
          </a:xfrm>
          <a:prstGeom prst="rect">
            <a:avLst/>
          </a:prstGeom>
        </p:spPr>
      </p:pic>
      <p:sp>
        <p:nvSpPr>
          <p:cNvPr id="4" name="Shape 1"/>
          <p:cNvSpPr/>
          <p:nvPr/>
        </p:nvSpPr>
        <p:spPr>
          <a:xfrm>
            <a:off x="6103620" y="2013228"/>
            <a:ext cx="470654" cy="470654"/>
          </a:xfrm>
          <a:prstGeom prst="roundRect">
            <a:avLst>
              <a:gd name="adj" fmla="val 6667"/>
            </a:avLst>
          </a:prstGeom>
          <a:solidFill>
            <a:srgbClr val="F0EDE6"/>
          </a:solidFill>
          <a:ln/>
        </p:spPr>
        <p:txBody>
          <a:bodyPr/>
          <a:lstStyle/>
          <a:p>
            <a:endParaRPr lang="en-US"/>
          </a:p>
        </p:txBody>
      </p:sp>
      <p:sp>
        <p:nvSpPr>
          <p:cNvPr id="5" name="Text 2"/>
          <p:cNvSpPr/>
          <p:nvPr/>
        </p:nvSpPr>
        <p:spPr>
          <a:xfrm>
            <a:off x="6182023" y="2052399"/>
            <a:ext cx="313730" cy="392192"/>
          </a:xfrm>
          <a:prstGeom prst="rect">
            <a:avLst/>
          </a:prstGeom>
          <a:noFill/>
          <a:ln/>
        </p:spPr>
        <p:txBody>
          <a:bodyPr wrap="none" lIns="0" tIns="0" rIns="0" bIns="0" rtlCol="0" anchor="t"/>
          <a:lstStyle/>
          <a:p>
            <a:pPr marL="0" indent="0" algn="ctr">
              <a:lnSpc>
                <a:spcPts val="2450"/>
              </a:lnSpc>
              <a:buNone/>
            </a:pPr>
            <a:r>
              <a:rPr lang="en-US" sz="2450" dirty="0">
                <a:solidFill>
                  <a:srgbClr val="2C2821"/>
                </a:solidFill>
                <a:latin typeface="Alice" pitchFamily="34" charset="0"/>
                <a:ea typeface="Alice" pitchFamily="34" charset="-122"/>
                <a:cs typeface="Alice" pitchFamily="34" charset="-120"/>
              </a:rPr>
              <a:t>1</a:t>
            </a:r>
            <a:endParaRPr lang="en-US" sz="2450" dirty="0"/>
          </a:p>
        </p:txBody>
      </p:sp>
      <p:sp>
        <p:nvSpPr>
          <p:cNvPr id="6" name="Text 3"/>
          <p:cNvSpPr/>
          <p:nvPr/>
        </p:nvSpPr>
        <p:spPr>
          <a:xfrm>
            <a:off x="6783467" y="2013228"/>
            <a:ext cx="2614851" cy="326827"/>
          </a:xfrm>
          <a:prstGeom prst="rect">
            <a:avLst/>
          </a:prstGeom>
          <a:noFill/>
          <a:ln/>
        </p:spPr>
        <p:txBody>
          <a:bodyPr wrap="none" lIns="0" tIns="0" rIns="0" bIns="0" rtlCol="0" anchor="t"/>
          <a:lstStyle/>
          <a:p>
            <a:pPr marL="0" indent="0">
              <a:lnSpc>
                <a:spcPts val="2550"/>
              </a:lnSpc>
              <a:buNone/>
            </a:pPr>
            <a:r>
              <a:rPr lang="en-US" sz="2050" dirty="0">
                <a:solidFill>
                  <a:srgbClr val="2C2821"/>
                </a:solidFill>
                <a:latin typeface="Alice" pitchFamily="34" charset="0"/>
                <a:ea typeface="Alice" pitchFamily="34" charset="-122"/>
                <a:cs typeface="Alice" pitchFamily="34" charset="-120"/>
              </a:rPr>
              <a:t>Nguồn gốc</a:t>
            </a:r>
            <a:endParaRPr lang="en-US" sz="2050" dirty="0"/>
          </a:p>
        </p:txBody>
      </p:sp>
      <p:sp>
        <p:nvSpPr>
          <p:cNvPr id="7" name="Text 4"/>
          <p:cNvSpPr/>
          <p:nvPr/>
        </p:nvSpPr>
        <p:spPr>
          <a:xfrm>
            <a:off x="6783467" y="2549247"/>
            <a:ext cx="7122319" cy="669369"/>
          </a:xfrm>
          <a:prstGeom prst="rect">
            <a:avLst/>
          </a:prstGeom>
          <a:noFill/>
          <a:ln/>
        </p:spPr>
        <p:txBody>
          <a:bodyPr wrap="square" lIns="0" tIns="0" rIns="0" bIns="0" rtlCol="0" anchor="t"/>
          <a:lstStyle/>
          <a:p>
            <a:pPr marL="0" indent="0">
              <a:lnSpc>
                <a:spcPts val="2600"/>
              </a:lnSpc>
              <a:buNone/>
            </a:pPr>
            <a:r>
              <a:rPr lang="en-US" sz="1600" dirty="0">
                <a:solidFill>
                  <a:srgbClr val="2C2821"/>
                </a:solidFill>
                <a:latin typeface="Lora" pitchFamily="34" charset="0"/>
                <a:ea typeface="Lora" pitchFamily="34" charset="-122"/>
                <a:cs typeface="Lora" pitchFamily="34" charset="-120"/>
              </a:rPr>
              <a:t>Được giới thiệu bởi Dean De Cock vào năm 2011 như một giải pháp thay thế cho tập dữ liệu Boston Housing.</a:t>
            </a:r>
            <a:endParaRPr lang="en-US" sz="1600" dirty="0"/>
          </a:p>
        </p:txBody>
      </p:sp>
      <p:sp>
        <p:nvSpPr>
          <p:cNvPr id="8" name="Shape 5"/>
          <p:cNvSpPr/>
          <p:nvPr/>
        </p:nvSpPr>
        <p:spPr>
          <a:xfrm>
            <a:off x="6103620" y="3663077"/>
            <a:ext cx="470654" cy="470654"/>
          </a:xfrm>
          <a:prstGeom prst="roundRect">
            <a:avLst>
              <a:gd name="adj" fmla="val 6667"/>
            </a:avLst>
          </a:prstGeom>
          <a:solidFill>
            <a:srgbClr val="F0EDE6"/>
          </a:solidFill>
          <a:ln/>
        </p:spPr>
        <p:txBody>
          <a:bodyPr/>
          <a:lstStyle/>
          <a:p>
            <a:endParaRPr lang="en-US"/>
          </a:p>
        </p:txBody>
      </p:sp>
      <p:sp>
        <p:nvSpPr>
          <p:cNvPr id="9" name="Text 6"/>
          <p:cNvSpPr/>
          <p:nvPr/>
        </p:nvSpPr>
        <p:spPr>
          <a:xfrm>
            <a:off x="6182023" y="3702248"/>
            <a:ext cx="313730" cy="392192"/>
          </a:xfrm>
          <a:prstGeom prst="rect">
            <a:avLst/>
          </a:prstGeom>
          <a:noFill/>
          <a:ln/>
        </p:spPr>
        <p:txBody>
          <a:bodyPr wrap="none" lIns="0" tIns="0" rIns="0" bIns="0" rtlCol="0" anchor="t"/>
          <a:lstStyle/>
          <a:p>
            <a:pPr marL="0" indent="0" algn="ctr">
              <a:lnSpc>
                <a:spcPts val="2450"/>
              </a:lnSpc>
              <a:buNone/>
            </a:pPr>
            <a:r>
              <a:rPr lang="en-US" sz="2450" dirty="0">
                <a:solidFill>
                  <a:srgbClr val="2C2821"/>
                </a:solidFill>
                <a:latin typeface="Alice" pitchFamily="34" charset="0"/>
                <a:ea typeface="Alice" pitchFamily="34" charset="-122"/>
                <a:cs typeface="Alice" pitchFamily="34" charset="-120"/>
              </a:rPr>
              <a:t>2</a:t>
            </a:r>
            <a:endParaRPr lang="en-US" sz="2450" dirty="0"/>
          </a:p>
        </p:txBody>
      </p:sp>
      <p:sp>
        <p:nvSpPr>
          <p:cNvPr id="10" name="Text 7"/>
          <p:cNvSpPr/>
          <p:nvPr/>
        </p:nvSpPr>
        <p:spPr>
          <a:xfrm>
            <a:off x="6783467" y="3663077"/>
            <a:ext cx="2614851" cy="326827"/>
          </a:xfrm>
          <a:prstGeom prst="rect">
            <a:avLst/>
          </a:prstGeom>
          <a:noFill/>
          <a:ln/>
        </p:spPr>
        <p:txBody>
          <a:bodyPr wrap="none" lIns="0" tIns="0" rIns="0" bIns="0" rtlCol="0" anchor="t"/>
          <a:lstStyle/>
          <a:p>
            <a:pPr marL="0" indent="0">
              <a:lnSpc>
                <a:spcPts val="2550"/>
              </a:lnSpc>
              <a:buNone/>
            </a:pPr>
            <a:r>
              <a:rPr lang="en-US" sz="2050" dirty="0">
                <a:solidFill>
                  <a:srgbClr val="2C2821"/>
                </a:solidFill>
                <a:latin typeface="Alice" pitchFamily="34" charset="0"/>
                <a:ea typeface="Alice" pitchFamily="34" charset="-122"/>
                <a:cs typeface="Alice" pitchFamily="34" charset="-120"/>
              </a:rPr>
              <a:t>Vị trí</a:t>
            </a:r>
            <a:endParaRPr lang="en-US" sz="2050" dirty="0"/>
          </a:p>
        </p:txBody>
      </p:sp>
      <p:sp>
        <p:nvSpPr>
          <p:cNvPr id="11" name="Text 8"/>
          <p:cNvSpPr/>
          <p:nvPr/>
        </p:nvSpPr>
        <p:spPr>
          <a:xfrm>
            <a:off x="6783467" y="4199096"/>
            <a:ext cx="7122319" cy="669369"/>
          </a:xfrm>
          <a:prstGeom prst="rect">
            <a:avLst/>
          </a:prstGeom>
          <a:noFill/>
          <a:ln/>
        </p:spPr>
        <p:txBody>
          <a:bodyPr wrap="square" lIns="0" tIns="0" rIns="0" bIns="0" rtlCol="0" anchor="t"/>
          <a:lstStyle/>
          <a:p>
            <a:pPr marL="0" indent="0">
              <a:lnSpc>
                <a:spcPts val="2600"/>
              </a:lnSpc>
              <a:buNone/>
            </a:pPr>
            <a:r>
              <a:rPr lang="en-US" sz="1600" dirty="0">
                <a:solidFill>
                  <a:srgbClr val="2C2821"/>
                </a:solidFill>
                <a:latin typeface="Lora" pitchFamily="34" charset="0"/>
                <a:ea typeface="Lora" pitchFamily="34" charset="-122"/>
                <a:cs typeface="Lora" pitchFamily="34" charset="-120"/>
              </a:rPr>
              <a:t>Có sẵn công khai từ nhiều nguồn, bao gồm Kaggle, UCI Machine Learning Repository, và OpenML.</a:t>
            </a:r>
            <a:endParaRPr lang="en-US" sz="1600" dirty="0"/>
          </a:p>
        </p:txBody>
      </p:sp>
      <p:sp>
        <p:nvSpPr>
          <p:cNvPr id="12" name="Shape 9"/>
          <p:cNvSpPr/>
          <p:nvPr/>
        </p:nvSpPr>
        <p:spPr>
          <a:xfrm>
            <a:off x="6103620" y="5312926"/>
            <a:ext cx="470654" cy="470654"/>
          </a:xfrm>
          <a:prstGeom prst="roundRect">
            <a:avLst>
              <a:gd name="adj" fmla="val 6667"/>
            </a:avLst>
          </a:prstGeom>
          <a:solidFill>
            <a:srgbClr val="F0EDE6"/>
          </a:solidFill>
          <a:ln/>
        </p:spPr>
        <p:txBody>
          <a:bodyPr/>
          <a:lstStyle/>
          <a:p>
            <a:endParaRPr lang="en-US"/>
          </a:p>
        </p:txBody>
      </p:sp>
      <p:sp>
        <p:nvSpPr>
          <p:cNvPr id="13" name="Text 10"/>
          <p:cNvSpPr/>
          <p:nvPr/>
        </p:nvSpPr>
        <p:spPr>
          <a:xfrm>
            <a:off x="6182023" y="5352098"/>
            <a:ext cx="313730" cy="392192"/>
          </a:xfrm>
          <a:prstGeom prst="rect">
            <a:avLst/>
          </a:prstGeom>
          <a:noFill/>
          <a:ln/>
        </p:spPr>
        <p:txBody>
          <a:bodyPr wrap="none" lIns="0" tIns="0" rIns="0" bIns="0" rtlCol="0" anchor="t"/>
          <a:lstStyle/>
          <a:p>
            <a:pPr marL="0" indent="0" algn="ctr">
              <a:lnSpc>
                <a:spcPts val="2450"/>
              </a:lnSpc>
              <a:buNone/>
            </a:pPr>
            <a:r>
              <a:rPr lang="en-US" sz="2450" dirty="0">
                <a:solidFill>
                  <a:srgbClr val="2C2821"/>
                </a:solidFill>
                <a:latin typeface="Alice" pitchFamily="34" charset="0"/>
                <a:ea typeface="Alice" pitchFamily="34" charset="-122"/>
                <a:cs typeface="Alice" pitchFamily="34" charset="-120"/>
              </a:rPr>
              <a:t>3</a:t>
            </a:r>
            <a:endParaRPr lang="en-US" sz="2450" dirty="0"/>
          </a:p>
        </p:txBody>
      </p:sp>
      <p:sp>
        <p:nvSpPr>
          <p:cNvPr id="14" name="Text 11"/>
          <p:cNvSpPr/>
          <p:nvPr/>
        </p:nvSpPr>
        <p:spPr>
          <a:xfrm>
            <a:off x="6783467" y="5312926"/>
            <a:ext cx="2614851" cy="326827"/>
          </a:xfrm>
          <a:prstGeom prst="rect">
            <a:avLst/>
          </a:prstGeom>
          <a:noFill/>
          <a:ln/>
        </p:spPr>
        <p:txBody>
          <a:bodyPr wrap="none" lIns="0" tIns="0" rIns="0" bIns="0" rtlCol="0" anchor="t"/>
          <a:lstStyle/>
          <a:p>
            <a:pPr marL="0" indent="0">
              <a:lnSpc>
                <a:spcPts val="2550"/>
              </a:lnSpc>
              <a:buNone/>
            </a:pPr>
            <a:r>
              <a:rPr lang="en-US" sz="2050" dirty="0">
                <a:solidFill>
                  <a:srgbClr val="2C2821"/>
                </a:solidFill>
                <a:latin typeface="Alice" pitchFamily="34" charset="0"/>
                <a:ea typeface="Alice" pitchFamily="34" charset="-122"/>
                <a:cs typeface="Alice" pitchFamily="34" charset="-120"/>
              </a:rPr>
              <a:t>Từ điển dữ liệu</a:t>
            </a:r>
            <a:endParaRPr lang="en-US" sz="2050" dirty="0"/>
          </a:p>
        </p:txBody>
      </p:sp>
      <p:sp>
        <p:nvSpPr>
          <p:cNvPr id="15" name="Text 12"/>
          <p:cNvSpPr/>
          <p:nvPr/>
        </p:nvSpPr>
        <p:spPr>
          <a:xfrm>
            <a:off x="6783467" y="5848945"/>
            <a:ext cx="7122319" cy="669369"/>
          </a:xfrm>
          <a:prstGeom prst="rect">
            <a:avLst/>
          </a:prstGeom>
          <a:noFill/>
          <a:ln/>
        </p:spPr>
        <p:txBody>
          <a:bodyPr wrap="square" lIns="0" tIns="0" rIns="0" bIns="0" rtlCol="0" anchor="t"/>
          <a:lstStyle/>
          <a:p>
            <a:pPr marL="0" indent="0">
              <a:lnSpc>
                <a:spcPts val="2600"/>
              </a:lnSpc>
              <a:buNone/>
            </a:pPr>
            <a:r>
              <a:rPr lang="en-US" sz="1600" dirty="0">
                <a:solidFill>
                  <a:srgbClr val="2C2821"/>
                </a:solidFill>
                <a:latin typeface="Lora" pitchFamily="34" charset="0"/>
                <a:ea typeface="Lora" pitchFamily="34" charset="-122"/>
                <a:cs typeface="Lora" pitchFamily="34" charset="-120"/>
              </a:rPr>
              <a:t>Chứa 2.930 quan sát và 81 thuộc tính mô tả các đặc điểm khác nhau của nhà ở tại Ames, Iowa.</a:t>
            </a:r>
            <a:endParaRPr lang="en-US" sz="1600" dirty="0"/>
          </a:p>
        </p:txBody>
      </p:sp>
      <p:sp>
        <p:nvSpPr>
          <p:cNvPr id="16" name="Text 13"/>
          <p:cNvSpPr/>
          <p:nvPr/>
        </p:nvSpPr>
        <p:spPr>
          <a:xfrm>
            <a:off x="732115" y="6988850"/>
            <a:ext cx="13166169" cy="669369"/>
          </a:xfrm>
          <a:prstGeom prst="rect">
            <a:avLst/>
          </a:prstGeom>
          <a:noFill/>
          <a:ln/>
        </p:spPr>
        <p:txBody>
          <a:bodyPr wrap="square" lIns="0" tIns="0" rIns="0" bIns="0" rtlCol="0" anchor="t"/>
          <a:lstStyle/>
          <a:p>
            <a:pPr marL="0" indent="0">
              <a:lnSpc>
                <a:spcPts val="2600"/>
              </a:lnSpc>
              <a:buNone/>
            </a:pPr>
            <a:r>
              <a:rPr lang="en-US" sz="1600" dirty="0">
                <a:solidFill>
                  <a:srgbClr val="2C2821"/>
                </a:solidFill>
                <a:latin typeface="Lora" pitchFamily="34" charset="0"/>
                <a:ea typeface="Lora" pitchFamily="34" charset="-122"/>
                <a:cs typeface="Lora" pitchFamily="34" charset="-120"/>
              </a:rPr>
              <a:t>Tập dữ liệu Ames Housing được giới thiệu bởi Dean De Cock vào năm 2011. Tập dữ liệu có sẵn công khai và có thể được truy cập từ nhiều nguồn. Tập dữ liệu chứa 2.930 quan sát và 81 thuộc tính mô tả các đặc điểm khác nhau của nhà ở tại Ames, Iowa.</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85098" y="616863"/>
            <a:ext cx="5884902" cy="700921"/>
          </a:xfrm>
          <a:prstGeom prst="rect">
            <a:avLst/>
          </a:prstGeom>
          <a:noFill/>
          <a:ln/>
        </p:spPr>
        <p:txBody>
          <a:bodyPr wrap="none" lIns="0" tIns="0" rIns="0" bIns="0" rtlCol="0" anchor="t"/>
          <a:lstStyle/>
          <a:p>
            <a:pPr marL="0" indent="0">
              <a:lnSpc>
                <a:spcPts val="5500"/>
              </a:lnSpc>
              <a:buNone/>
            </a:pPr>
            <a:r>
              <a:rPr lang="en-US" sz="4400" dirty="0">
                <a:solidFill>
                  <a:srgbClr val="233E32"/>
                </a:solidFill>
                <a:latin typeface="Alice" pitchFamily="34" charset="0"/>
                <a:ea typeface="Alice" pitchFamily="34" charset="-122"/>
                <a:cs typeface="Alice" pitchFamily="34" charset="-120"/>
              </a:rPr>
              <a:t>Các Bài Toán Liên Quan</a:t>
            </a:r>
            <a:endParaRPr lang="en-US" sz="4400" dirty="0"/>
          </a:p>
        </p:txBody>
      </p:sp>
      <p:sp>
        <p:nvSpPr>
          <p:cNvPr id="3" name="Text 1"/>
          <p:cNvSpPr/>
          <p:nvPr/>
        </p:nvSpPr>
        <p:spPr>
          <a:xfrm>
            <a:off x="1914168" y="2211110"/>
            <a:ext cx="2804160" cy="350401"/>
          </a:xfrm>
          <a:prstGeom prst="rect">
            <a:avLst/>
          </a:prstGeom>
          <a:noFill/>
          <a:ln/>
        </p:spPr>
        <p:txBody>
          <a:bodyPr wrap="none" lIns="0" tIns="0" rIns="0" bIns="0" rtlCol="0" anchor="t"/>
          <a:lstStyle/>
          <a:p>
            <a:pPr marL="0" indent="0" algn="r">
              <a:lnSpc>
                <a:spcPts val="2750"/>
              </a:lnSpc>
              <a:buNone/>
            </a:pPr>
            <a:r>
              <a:rPr lang="en-US" sz="2200" dirty="0">
                <a:solidFill>
                  <a:srgbClr val="2C2821"/>
                </a:solidFill>
                <a:latin typeface="Alice" pitchFamily="34" charset="0"/>
                <a:ea typeface="Alice" pitchFamily="34" charset="-122"/>
                <a:cs typeface="Alice" pitchFamily="34" charset="-120"/>
              </a:rPr>
              <a:t>Hồi quy</a:t>
            </a:r>
            <a:endParaRPr lang="en-US" sz="2200" dirty="0"/>
          </a:p>
        </p:txBody>
      </p:sp>
      <p:sp>
        <p:nvSpPr>
          <p:cNvPr id="4" name="Text 2"/>
          <p:cNvSpPr/>
          <p:nvPr/>
        </p:nvSpPr>
        <p:spPr>
          <a:xfrm>
            <a:off x="785098" y="2696051"/>
            <a:ext cx="3933230" cy="717709"/>
          </a:xfrm>
          <a:prstGeom prst="rect">
            <a:avLst/>
          </a:prstGeom>
          <a:noFill/>
          <a:ln/>
        </p:spPr>
        <p:txBody>
          <a:bodyPr wrap="square" lIns="0" tIns="0" rIns="0" bIns="0" rtlCol="0" anchor="t"/>
          <a:lstStyle/>
          <a:p>
            <a:pPr marL="0" indent="0" algn="r">
              <a:lnSpc>
                <a:spcPts val="2800"/>
              </a:lnSpc>
              <a:buNone/>
            </a:pPr>
            <a:r>
              <a:rPr lang="en-US" sz="1750" dirty="0">
                <a:solidFill>
                  <a:srgbClr val="2C2821"/>
                </a:solidFill>
                <a:latin typeface="Lora" pitchFamily="34" charset="0"/>
                <a:ea typeface="Lora" pitchFamily="34" charset="-122"/>
                <a:cs typeface="Lora" pitchFamily="34" charset="-120"/>
              </a:rPr>
              <a:t>Dự đoán giá nhà dựa trên các đặc điểm cấu trúc.</a:t>
            </a:r>
            <a:endParaRPr lang="en-US" sz="1750" dirty="0"/>
          </a:p>
        </p:txBody>
      </p:sp>
      <p:pic>
        <p:nvPicPr>
          <p:cNvPr id="5" name="Image 0" descr="preencoded.png"/>
          <p:cNvPicPr>
            <a:picLocks noChangeAspect="1"/>
          </p:cNvPicPr>
          <p:nvPr/>
        </p:nvPicPr>
        <p:blipFill>
          <a:blip r:embed="rId3"/>
          <a:stretch>
            <a:fillRect/>
          </a:stretch>
        </p:blipFill>
        <p:spPr>
          <a:xfrm>
            <a:off x="5054798" y="1766411"/>
            <a:ext cx="4520803" cy="4520803"/>
          </a:xfrm>
          <a:prstGeom prst="rect">
            <a:avLst/>
          </a:prstGeom>
        </p:spPr>
      </p:pic>
      <p:sp>
        <p:nvSpPr>
          <p:cNvPr id="6" name="Text 3"/>
          <p:cNvSpPr/>
          <p:nvPr/>
        </p:nvSpPr>
        <p:spPr>
          <a:xfrm>
            <a:off x="6237446" y="2522458"/>
            <a:ext cx="335637" cy="419576"/>
          </a:xfrm>
          <a:prstGeom prst="rect">
            <a:avLst/>
          </a:prstGeom>
          <a:noFill/>
          <a:ln/>
        </p:spPr>
        <p:txBody>
          <a:bodyPr wrap="none" lIns="0" tIns="0" rIns="0" bIns="0" rtlCol="0" anchor="t"/>
          <a:lstStyle/>
          <a:p>
            <a:pPr marL="0" indent="0">
              <a:lnSpc>
                <a:spcPts val="4200"/>
              </a:lnSpc>
              <a:buNone/>
            </a:pPr>
            <a:r>
              <a:rPr lang="en-US" sz="2600" dirty="0">
                <a:solidFill>
                  <a:srgbClr val="2C2821"/>
                </a:solidFill>
                <a:latin typeface="Alice" pitchFamily="34" charset="0"/>
                <a:ea typeface="Alice" pitchFamily="34" charset="-122"/>
                <a:cs typeface="Alice" pitchFamily="34" charset="-120"/>
              </a:rPr>
              <a:t>1</a:t>
            </a:r>
            <a:endParaRPr lang="en-US" sz="2600" dirty="0"/>
          </a:p>
        </p:txBody>
      </p:sp>
      <p:sp>
        <p:nvSpPr>
          <p:cNvPr id="7" name="Text 4"/>
          <p:cNvSpPr/>
          <p:nvPr/>
        </p:nvSpPr>
        <p:spPr>
          <a:xfrm>
            <a:off x="9912072" y="2211110"/>
            <a:ext cx="2804160" cy="350401"/>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Lựa chọn đặc trưng</a:t>
            </a:r>
            <a:endParaRPr lang="en-US" sz="2200" dirty="0"/>
          </a:p>
        </p:txBody>
      </p:sp>
      <p:sp>
        <p:nvSpPr>
          <p:cNvPr id="8" name="Text 5"/>
          <p:cNvSpPr/>
          <p:nvPr/>
        </p:nvSpPr>
        <p:spPr>
          <a:xfrm>
            <a:off x="9912072" y="2696051"/>
            <a:ext cx="3933230" cy="717709"/>
          </a:xfrm>
          <a:prstGeom prst="rect">
            <a:avLst/>
          </a:prstGeom>
          <a:noFill/>
          <a:ln/>
        </p:spPr>
        <p:txBody>
          <a:bodyPr wrap="square" lIns="0" tIns="0" rIns="0" bIns="0" rtlCol="0" anchor="t"/>
          <a:lstStyle/>
          <a:p>
            <a:pPr marL="0" indent="0" algn="l">
              <a:lnSpc>
                <a:spcPts val="2800"/>
              </a:lnSpc>
              <a:buNone/>
            </a:pPr>
            <a:r>
              <a:rPr lang="en-US" sz="1750" dirty="0">
                <a:solidFill>
                  <a:srgbClr val="2C2821"/>
                </a:solidFill>
                <a:latin typeface="Lora" pitchFamily="34" charset="0"/>
                <a:ea typeface="Lora" pitchFamily="34" charset="-122"/>
                <a:cs typeface="Lora" pitchFamily="34" charset="-120"/>
              </a:rPr>
              <a:t>Xác định những yếu tố ảnh hưởng lớn nhất đến giá nhà.</a:t>
            </a:r>
            <a:endParaRPr lang="en-US" sz="1750" dirty="0"/>
          </a:p>
        </p:txBody>
      </p:sp>
      <p:pic>
        <p:nvPicPr>
          <p:cNvPr id="9" name="Image 1" descr="preencoded.png"/>
          <p:cNvPicPr>
            <a:picLocks noChangeAspect="1"/>
          </p:cNvPicPr>
          <p:nvPr/>
        </p:nvPicPr>
        <p:blipFill>
          <a:blip r:embed="rId4"/>
          <a:stretch>
            <a:fillRect/>
          </a:stretch>
        </p:blipFill>
        <p:spPr>
          <a:xfrm>
            <a:off x="5054798" y="1766411"/>
            <a:ext cx="4520803" cy="4520803"/>
          </a:xfrm>
          <a:prstGeom prst="rect">
            <a:avLst/>
          </a:prstGeom>
        </p:spPr>
      </p:pic>
      <p:sp>
        <p:nvSpPr>
          <p:cNvPr id="10" name="Text 6"/>
          <p:cNvSpPr/>
          <p:nvPr/>
        </p:nvSpPr>
        <p:spPr>
          <a:xfrm>
            <a:off x="8441769" y="2907149"/>
            <a:ext cx="335637" cy="419576"/>
          </a:xfrm>
          <a:prstGeom prst="rect">
            <a:avLst/>
          </a:prstGeom>
          <a:noFill/>
          <a:ln/>
        </p:spPr>
        <p:txBody>
          <a:bodyPr wrap="none" lIns="0" tIns="0" rIns="0" bIns="0" rtlCol="0" anchor="t"/>
          <a:lstStyle/>
          <a:p>
            <a:pPr marL="0" indent="0">
              <a:lnSpc>
                <a:spcPts val="4200"/>
              </a:lnSpc>
              <a:buNone/>
            </a:pPr>
            <a:r>
              <a:rPr lang="en-US" sz="2600" dirty="0">
                <a:solidFill>
                  <a:srgbClr val="2C2821"/>
                </a:solidFill>
                <a:latin typeface="Alice" pitchFamily="34" charset="0"/>
                <a:ea typeface="Alice" pitchFamily="34" charset="-122"/>
                <a:cs typeface="Alice" pitchFamily="34" charset="-120"/>
              </a:rPr>
              <a:t>2</a:t>
            </a:r>
            <a:endParaRPr lang="en-US" sz="2600" dirty="0"/>
          </a:p>
        </p:txBody>
      </p:sp>
      <p:sp>
        <p:nvSpPr>
          <p:cNvPr id="11" name="Text 7"/>
          <p:cNvSpPr/>
          <p:nvPr/>
        </p:nvSpPr>
        <p:spPr>
          <a:xfrm>
            <a:off x="9912072" y="4819174"/>
            <a:ext cx="2804160" cy="350401"/>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Tiền xử lý dữ liệu</a:t>
            </a:r>
            <a:endParaRPr lang="en-US" sz="2200" dirty="0"/>
          </a:p>
        </p:txBody>
      </p:sp>
      <p:sp>
        <p:nvSpPr>
          <p:cNvPr id="12" name="Text 8"/>
          <p:cNvSpPr/>
          <p:nvPr/>
        </p:nvSpPr>
        <p:spPr>
          <a:xfrm>
            <a:off x="9912072" y="5304115"/>
            <a:ext cx="3933230" cy="358854"/>
          </a:xfrm>
          <a:prstGeom prst="rect">
            <a:avLst/>
          </a:prstGeom>
          <a:noFill/>
          <a:ln/>
        </p:spPr>
        <p:txBody>
          <a:bodyPr wrap="none" lIns="0" tIns="0" rIns="0" bIns="0" rtlCol="0" anchor="t"/>
          <a:lstStyle/>
          <a:p>
            <a:pPr marL="0" indent="0" algn="l">
              <a:lnSpc>
                <a:spcPts val="2800"/>
              </a:lnSpc>
              <a:buNone/>
            </a:pPr>
            <a:r>
              <a:rPr lang="en-US" sz="1750" dirty="0">
                <a:solidFill>
                  <a:srgbClr val="2C2821"/>
                </a:solidFill>
                <a:latin typeface="Lora" pitchFamily="34" charset="0"/>
                <a:ea typeface="Lora" pitchFamily="34" charset="-122"/>
                <a:cs typeface="Lora" pitchFamily="34" charset="-120"/>
              </a:rPr>
              <a:t>Xử lý giá trị khuyết và biến phân loại.</a:t>
            </a:r>
            <a:endParaRPr lang="en-US" sz="1750" dirty="0"/>
          </a:p>
        </p:txBody>
      </p:sp>
      <p:pic>
        <p:nvPicPr>
          <p:cNvPr id="13" name="Image 2" descr="preencoded.png"/>
          <p:cNvPicPr>
            <a:picLocks noChangeAspect="1"/>
          </p:cNvPicPr>
          <p:nvPr/>
        </p:nvPicPr>
        <p:blipFill>
          <a:blip r:embed="rId5"/>
          <a:stretch>
            <a:fillRect/>
          </a:stretch>
        </p:blipFill>
        <p:spPr>
          <a:xfrm>
            <a:off x="5054798" y="1766411"/>
            <a:ext cx="4520803" cy="4520803"/>
          </a:xfrm>
          <a:prstGeom prst="rect">
            <a:avLst/>
          </a:prstGeom>
        </p:spPr>
      </p:pic>
      <p:sp>
        <p:nvSpPr>
          <p:cNvPr id="14" name="Text 9"/>
          <p:cNvSpPr/>
          <p:nvPr/>
        </p:nvSpPr>
        <p:spPr>
          <a:xfrm>
            <a:off x="8057078" y="5111472"/>
            <a:ext cx="335637" cy="419576"/>
          </a:xfrm>
          <a:prstGeom prst="rect">
            <a:avLst/>
          </a:prstGeom>
          <a:noFill/>
          <a:ln/>
        </p:spPr>
        <p:txBody>
          <a:bodyPr wrap="none" lIns="0" tIns="0" rIns="0" bIns="0" rtlCol="0" anchor="t"/>
          <a:lstStyle/>
          <a:p>
            <a:pPr marL="0" indent="0">
              <a:lnSpc>
                <a:spcPts val="4200"/>
              </a:lnSpc>
              <a:buNone/>
            </a:pPr>
            <a:r>
              <a:rPr lang="en-US" sz="2600" dirty="0">
                <a:solidFill>
                  <a:srgbClr val="2C2821"/>
                </a:solidFill>
                <a:latin typeface="Alice" pitchFamily="34" charset="0"/>
                <a:ea typeface="Alice" pitchFamily="34" charset="-122"/>
                <a:cs typeface="Alice" pitchFamily="34" charset="-120"/>
              </a:rPr>
              <a:t>3</a:t>
            </a:r>
            <a:endParaRPr lang="en-US" sz="2600" dirty="0"/>
          </a:p>
        </p:txBody>
      </p:sp>
      <p:sp>
        <p:nvSpPr>
          <p:cNvPr id="15" name="Text 10"/>
          <p:cNvSpPr/>
          <p:nvPr/>
        </p:nvSpPr>
        <p:spPr>
          <a:xfrm>
            <a:off x="1914168" y="4639747"/>
            <a:ext cx="2804160" cy="350401"/>
          </a:xfrm>
          <a:prstGeom prst="rect">
            <a:avLst/>
          </a:prstGeom>
          <a:noFill/>
          <a:ln/>
        </p:spPr>
        <p:txBody>
          <a:bodyPr wrap="none" lIns="0" tIns="0" rIns="0" bIns="0" rtlCol="0" anchor="t"/>
          <a:lstStyle/>
          <a:p>
            <a:pPr marL="0" indent="0" algn="r">
              <a:lnSpc>
                <a:spcPts val="2750"/>
              </a:lnSpc>
              <a:buNone/>
            </a:pPr>
            <a:r>
              <a:rPr lang="en-US" sz="2200" dirty="0">
                <a:solidFill>
                  <a:srgbClr val="2C2821"/>
                </a:solidFill>
                <a:latin typeface="Alice" pitchFamily="34" charset="0"/>
                <a:ea typeface="Alice" pitchFamily="34" charset="-122"/>
                <a:cs typeface="Alice" pitchFamily="34" charset="-120"/>
              </a:rPr>
              <a:t>Phân tích khám phá</a:t>
            </a:r>
            <a:endParaRPr lang="en-US" sz="2200" dirty="0"/>
          </a:p>
        </p:txBody>
      </p:sp>
      <p:sp>
        <p:nvSpPr>
          <p:cNvPr id="16" name="Text 11"/>
          <p:cNvSpPr/>
          <p:nvPr/>
        </p:nvSpPr>
        <p:spPr>
          <a:xfrm>
            <a:off x="785098" y="5124688"/>
            <a:ext cx="3933230" cy="717709"/>
          </a:xfrm>
          <a:prstGeom prst="rect">
            <a:avLst/>
          </a:prstGeom>
          <a:noFill/>
          <a:ln/>
        </p:spPr>
        <p:txBody>
          <a:bodyPr wrap="square" lIns="0" tIns="0" rIns="0" bIns="0" rtlCol="0" anchor="t"/>
          <a:lstStyle/>
          <a:p>
            <a:pPr marL="0" indent="0" algn="r">
              <a:lnSpc>
                <a:spcPts val="2800"/>
              </a:lnSpc>
              <a:buNone/>
            </a:pPr>
            <a:r>
              <a:rPr lang="en-US" sz="1750" dirty="0">
                <a:solidFill>
                  <a:srgbClr val="2C2821"/>
                </a:solidFill>
                <a:latin typeface="Lora" pitchFamily="34" charset="0"/>
                <a:ea typeface="Lora" pitchFamily="34" charset="-122"/>
                <a:cs typeface="Lora" pitchFamily="34" charset="-120"/>
              </a:rPr>
              <a:t>Tìm hiểu xu hướng và mối tương quan giữa các biến.</a:t>
            </a:r>
            <a:endParaRPr lang="en-US" sz="1750" dirty="0"/>
          </a:p>
        </p:txBody>
      </p:sp>
      <p:pic>
        <p:nvPicPr>
          <p:cNvPr id="17" name="Image 3" descr="preencoded.png"/>
          <p:cNvPicPr>
            <a:picLocks noChangeAspect="1"/>
          </p:cNvPicPr>
          <p:nvPr/>
        </p:nvPicPr>
        <p:blipFill>
          <a:blip r:embed="rId6"/>
          <a:stretch>
            <a:fillRect/>
          </a:stretch>
        </p:blipFill>
        <p:spPr>
          <a:xfrm>
            <a:off x="5054798" y="1766411"/>
            <a:ext cx="4520803" cy="4520803"/>
          </a:xfrm>
          <a:prstGeom prst="rect">
            <a:avLst/>
          </a:prstGeom>
        </p:spPr>
      </p:pic>
      <p:sp>
        <p:nvSpPr>
          <p:cNvPr id="18" name="Text 12"/>
          <p:cNvSpPr/>
          <p:nvPr/>
        </p:nvSpPr>
        <p:spPr>
          <a:xfrm>
            <a:off x="5852755" y="4726781"/>
            <a:ext cx="335637" cy="419576"/>
          </a:xfrm>
          <a:prstGeom prst="rect">
            <a:avLst/>
          </a:prstGeom>
          <a:noFill/>
          <a:ln/>
        </p:spPr>
        <p:txBody>
          <a:bodyPr wrap="none" lIns="0" tIns="0" rIns="0" bIns="0" rtlCol="0" anchor="t"/>
          <a:lstStyle/>
          <a:p>
            <a:pPr marL="0" indent="0">
              <a:lnSpc>
                <a:spcPts val="4200"/>
              </a:lnSpc>
              <a:buNone/>
            </a:pPr>
            <a:r>
              <a:rPr lang="en-US" sz="2600" dirty="0">
                <a:solidFill>
                  <a:srgbClr val="2C2821"/>
                </a:solidFill>
                <a:latin typeface="Alice" pitchFamily="34" charset="0"/>
                <a:ea typeface="Alice" pitchFamily="34" charset="-122"/>
                <a:cs typeface="Alice" pitchFamily="34" charset="-120"/>
              </a:rPr>
              <a:t>4</a:t>
            </a:r>
            <a:endParaRPr lang="en-US" sz="2600" dirty="0"/>
          </a:p>
        </p:txBody>
      </p:sp>
      <p:sp>
        <p:nvSpPr>
          <p:cNvPr id="19" name="Text 13"/>
          <p:cNvSpPr/>
          <p:nvPr/>
        </p:nvSpPr>
        <p:spPr>
          <a:xfrm>
            <a:off x="785098" y="6539508"/>
            <a:ext cx="13060204" cy="1076563"/>
          </a:xfrm>
          <a:prstGeom prst="rect">
            <a:avLst/>
          </a:prstGeom>
          <a:noFill/>
          <a:ln/>
        </p:spPr>
        <p:txBody>
          <a:bodyPr wrap="square" lIns="0" tIns="0" rIns="0" bIns="0" rtlCol="0" anchor="t"/>
          <a:lstStyle/>
          <a:p>
            <a:pPr marL="0" indent="0">
              <a:lnSpc>
                <a:spcPts val="2800"/>
              </a:lnSpc>
              <a:buNone/>
            </a:pPr>
            <a:r>
              <a:rPr lang="en-US" sz="1750" dirty="0">
                <a:solidFill>
                  <a:srgbClr val="2C2821"/>
                </a:solidFill>
                <a:latin typeface="Lora" pitchFamily="34" charset="0"/>
                <a:ea typeface="Lora" pitchFamily="34" charset="-122"/>
                <a:cs typeface="Lora" pitchFamily="34" charset="-120"/>
              </a:rPr>
              <a:t>Tập dữ liệu Ames Housing được sử dụng rộng rãi trong học máy và phân tích thống kê cho nhiều bài toán khác nhau. Nhiều mô hình học máy đã được áp dụng cho tập dữ liệu này, sử dụng các độ đo như lỗi trung bình tuyệt đối, lỗi bình phương trung bình, lỗi căn bậc hai trung bình, và hệ số xác định.</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31731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233E32"/>
                </a:solidFill>
                <a:latin typeface="Alice" pitchFamily="34" charset="0"/>
                <a:ea typeface="Alice" pitchFamily="34" charset="-122"/>
                <a:cs typeface="Alice" pitchFamily="34" charset="-120"/>
              </a:rPr>
              <a:t>Kết Luận</a:t>
            </a:r>
            <a:endParaRPr lang="en-US" sz="4450" dirty="0"/>
          </a:p>
        </p:txBody>
      </p:sp>
      <p:sp>
        <p:nvSpPr>
          <p:cNvPr id="3" name="Text 1"/>
          <p:cNvSpPr/>
          <p:nvPr/>
        </p:nvSpPr>
        <p:spPr>
          <a:xfrm>
            <a:off x="793790" y="3479721"/>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2C2821"/>
                </a:solidFill>
                <a:latin typeface="Lora" pitchFamily="34" charset="0"/>
                <a:ea typeface="Lora" pitchFamily="34" charset="-122"/>
                <a:cs typeface="Lora" pitchFamily="34" charset="-120"/>
              </a:rPr>
              <a:t>Tập dữ liệu Ames Housing là một bộ dữ liệu phong phú và đa dạng, phù hợp cho các bài toán dự đoán giá bất động sản và nghiên cứu học máy. Nó cung cấp một tập dữ liệu thực tế với nhiều đặc trưng quan trọng, giúp cải thiện khả năng thực hành của các nhà khoa học dữ liệu và sinh viên.</a:t>
            </a:r>
            <a:endParaRPr lang="en-US" sz="1750" dirty="0"/>
          </a:p>
        </p:txBody>
      </p:sp>
      <p:sp>
        <p:nvSpPr>
          <p:cNvPr id="4" name="Text 2"/>
          <p:cNvSpPr/>
          <p:nvPr/>
        </p:nvSpPr>
        <p:spPr>
          <a:xfrm>
            <a:off x="793790" y="4823579"/>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2C2821"/>
                </a:solidFill>
                <a:latin typeface="Lora" pitchFamily="34" charset="0"/>
                <a:ea typeface="Lora" pitchFamily="34" charset="-122"/>
                <a:cs typeface="Lora" pitchFamily="34" charset="-120"/>
              </a:rPr>
              <a:t>Dù được sử dụng rộng rãi, tập dữ liệu Ames Housing vẫn có một số hạn chế, bao gồm dữ liệu chỉ áp dụng cho thành phố Ames, Iowa, biến phân loại cần được xử lý kỹ lưỡng, và một số biến có tỷ lệ giá trị khuyết cao. Các hướng nghiên cứu tương lai có thể bao gồm mô hình học sâu, phân tích chuỗi thời gian, và tích hợp dữ liệu bên ngoài.</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1202</Words>
  <Application>Microsoft Office PowerPoint</Application>
  <PresentationFormat>Custom</PresentationFormat>
  <Paragraphs>71</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Times New Roman</vt:lpstr>
      <vt:lpstr>Arial</vt:lpstr>
      <vt:lpstr>Lora</vt:lpstr>
      <vt:lpstr>VNI-Times</vt:lpstr>
      <vt:lpstr>Alice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Hoàng Vũ</cp:lastModifiedBy>
  <cp:revision>2</cp:revision>
  <dcterms:created xsi:type="dcterms:W3CDTF">2025-03-06T17:36:12Z</dcterms:created>
  <dcterms:modified xsi:type="dcterms:W3CDTF">2025-03-06T18:01:36Z</dcterms:modified>
</cp:coreProperties>
</file>