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ton" charset="1" panose="00000500000000000000"/>
      <p:regular r:id="rId17"/>
    </p:embeddedFont>
    <p:embeddedFont>
      <p:font typeface="Montserrat" charset="1" panose="00000500000000000000"/>
      <p:regular r:id="rId18"/>
    </p:embeddedFont>
    <p:embeddedFont>
      <p:font typeface="Open Sans" charset="1" panose="00000000000000000000"/>
      <p:regular r:id="rId19"/>
    </p:embeddedFont>
    <p:embeddedFont>
      <p:font typeface="Open Sans Italic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grpSp>
        <p:nvGrpSpPr>
          <p:cNvPr name="Group 3" id="3"/>
          <p:cNvGrpSpPr/>
          <p:nvPr/>
        </p:nvGrpSpPr>
        <p:grpSpPr>
          <a:xfrm rot="0">
            <a:off x="-1357611" y="-1286368"/>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6" id="6"/>
          <p:cNvSpPr txBox="true"/>
          <p:nvPr/>
        </p:nvSpPr>
        <p:spPr>
          <a:xfrm rot="0">
            <a:off x="1989156" y="857251"/>
            <a:ext cx="14309688" cy="9429749"/>
          </a:xfrm>
          <a:prstGeom prst="rect">
            <a:avLst/>
          </a:prstGeom>
        </p:spPr>
        <p:txBody>
          <a:bodyPr anchor="t" rtlCol="false" tIns="0" lIns="0" bIns="0" rIns="0">
            <a:spAutoFit/>
          </a:bodyPr>
          <a:lstStyle/>
          <a:p>
            <a:pPr algn="l">
              <a:lnSpc>
                <a:spcPts val="24791"/>
              </a:lnSpc>
            </a:pPr>
            <a:r>
              <a:rPr lang="en-US" sz="20659">
                <a:solidFill>
                  <a:srgbClr val="FF4454"/>
                </a:solidFill>
                <a:latin typeface="Anton"/>
                <a:ea typeface="Anton"/>
                <a:cs typeface="Anton"/>
                <a:sym typeface="Anton"/>
              </a:rPr>
              <a:t>HEART DISEASE</a:t>
            </a:r>
          </a:p>
          <a:p>
            <a:pPr algn="l">
              <a:lnSpc>
                <a:spcPts val="24791"/>
              </a:lnSpc>
            </a:pPr>
            <a:r>
              <a:rPr lang="en-US" sz="20659">
                <a:solidFill>
                  <a:srgbClr val="FF4454"/>
                </a:solidFill>
                <a:latin typeface="Anton"/>
                <a:ea typeface="Anton"/>
                <a:cs typeface="Anton"/>
                <a:sym typeface="Anton"/>
              </a:rPr>
              <a:t>DATASET</a:t>
            </a:r>
          </a:p>
          <a:p>
            <a:pPr algn="l">
              <a:lnSpc>
                <a:spcPts val="24791"/>
              </a:lnSpc>
            </a:pPr>
          </a:p>
        </p:txBody>
      </p:sp>
      <p:grpSp>
        <p:nvGrpSpPr>
          <p:cNvPr name="Group 7" id="7"/>
          <p:cNvGrpSpPr/>
          <p:nvPr/>
        </p:nvGrpSpPr>
        <p:grpSpPr>
          <a:xfrm rot="0">
            <a:off x="743479" y="690861"/>
            <a:ext cx="1191540" cy="119154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9" id="9"/>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0" id="10"/>
          <p:cNvGrpSpPr/>
          <p:nvPr/>
        </p:nvGrpSpPr>
        <p:grpSpPr>
          <a:xfrm rot="0">
            <a:off x="16241813" y="8802151"/>
            <a:ext cx="3086100" cy="3086100"/>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2" id="12"/>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3" id="13"/>
          <p:cNvGrpSpPr/>
          <p:nvPr/>
        </p:nvGrpSpPr>
        <p:grpSpPr>
          <a:xfrm rot="0">
            <a:off x="16241813" y="8440825"/>
            <a:ext cx="1191540" cy="119154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5" id="1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6" id="16"/>
          <p:cNvGrpSpPr/>
          <p:nvPr/>
        </p:nvGrpSpPr>
        <p:grpSpPr>
          <a:xfrm rot="0">
            <a:off x="828916" y="9058516"/>
            <a:ext cx="399568" cy="39956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8" id="18"/>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9" id="19"/>
          <p:cNvGrpSpPr/>
          <p:nvPr/>
        </p:nvGrpSpPr>
        <p:grpSpPr>
          <a:xfrm rot="0">
            <a:off x="16241813" y="1882401"/>
            <a:ext cx="712885" cy="71288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1" id="21"/>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22" id="22"/>
          <p:cNvSpPr txBox="true"/>
          <p:nvPr/>
        </p:nvSpPr>
        <p:spPr>
          <a:xfrm rot="0">
            <a:off x="11842228" y="5086350"/>
            <a:ext cx="5591125" cy="2423916"/>
          </a:xfrm>
          <a:prstGeom prst="rect">
            <a:avLst/>
          </a:prstGeom>
        </p:spPr>
        <p:txBody>
          <a:bodyPr anchor="t" rtlCol="false" tIns="0" lIns="0" bIns="0" rIns="0">
            <a:spAutoFit/>
          </a:bodyPr>
          <a:lstStyle/>
          <a:p>
            <a:pPr algn="ctr">
              <a:lnSpc>
                <a:spcPts val="3872"/>
              </a:lnSpc>
              <a:spcBef>
                <a:spcPct val="0"/>
              </a:spcBef>
            </a:pPr>
            <a:r>
              <a:rPr lang="en-US" sz="2766">
                <a:solidFill>
                  <a:srgbClr val="FF4454"/>
                </a:solidFill>
                <a:latin typeface="Montserrat"/>
                <a:ea typeface="Montserrat"/>
                <a:cs typeface="Montserrat"/>
                <a:sym typeface="Montserrat"/>
              </a:rPr>
              <a:t>Các sinh viên tham gia </a:t>
            </a:r>
          </a:p>
          <a:p>
            <a:pPr algn="ctr">
              <a:lnSpc>
                <a:spcPts val="3872"/>
              </a:lnSpc>
              <a:spcBef>
                <a:spcPct val="0"/>
              </a:spcBef>
            </a:pPr>
            <a:r>
              <a:rPr lang="en-US" sz="2766">
                <a:solidFill>
                  <a:srgbClr val="FF4454"/>
                </a:solidFill>
                <a:latin typeface="Montserrat"/>
                <a:ea typeface="Montserrat"/>
                <a:cs typeface="Montserrat"/>
                <a:sym typeface="Montserrat"/>
              </a:rPr>
              <a:t>Phạm Tấn Khương – 3122410191</a:t>
            </a:r>
          </a:p>
          <a:p>
            <a:pPr algn="ctr">
              <a:lnSpc>
                <a:spcPts val="3872"/>
              </a:lnSpc>
              <a:spcBef>
                <a:spcPct val="0"/>
              </a:spcBef>
            </a:pPr>
            <a:r>
              <a:rPr lang="en-US" sz="2766">
                <a:solidFill>
                  <a:srgbClr val="FF4454"/>
                </a:solidFill>
                <a:latin typeface="Montserrat"/>
                <a:ea typeface="Montserrat"/>
                <a:cs typeface="Montserrat"/>
                <a:sym typeface="Montserrat"/>
              </a:rPr>
              <a:t>Hoàng Vũ - 3122560089</a:t>
            </a:r>
          </a:p>
          <a:p>
            <a:pPr algn="ctr">
              <a:lnSpc>
                <a:spcPts val="3872"/>
              </a:lnSpc>
              <a:spcBef>
                <a:spcPct val="0"/>
              </a:spcBef>
            </a:pPr>
            <a:r>
              <a:rPr lang="en-US" sz="2766">
                <a:solidFill>
                  <a:srgbClr val="FF4454"/>
                </a:solidFill>
                <a:latin typeface="Montserrat"/>
                <a:ea typeface="Montserrat"/>
                <a:cs typeface="Montserrat"/>
                <a:sym typeface="Montserrat"/>
              </a:rPr>
              <a:t>Huỳnh Thanh Bình - 3122410033</a:t>
            </a:r>
          </a:p>
          <a:p>
            <a:pPr algn="ctr">
              <a:lnSpc>
                <a:spcPts val="3872"/>
              </a:lnSpc>
              <a:spcBef>
                <a:spcPct val="0"/>
              </a:spcBef>
            </a:pPr>
            <a:r>
              <a:rPr lang="en-US" sz="2766">
                <a:solidFill>
                  <a:srgbClr val="FF4454"/>
                </a:solidFill>
                <a:latin typeface="Montserrat"/>
                <a:ea typeface="Montserrat"/>
                <a:cs typeface="Montserrat"/>
                <a:sym typeface="Montserrat"/>
              </a:rPr>
              <a:t>Nguyễn Minh Tú - 3120411167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grpSp>
        <p:nvGrpSpPr>
          <p:cNvPr name="Group 3" id="3"/>
          <p:cNvGrpSpPr/>
          <p:nvPr/>
        </p:nvGrpSpPr>
        <p:grpSpPr>
          <a:xfrm rot="0">
            <a:off x="-1357611" y="-1286368"/>
            <a:ext cx="3086100" cy="3086100"/>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5" id="5"/>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743479" y="690861"/>
            <a:ext cx="1191540" cy="1191540"/>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16241813" y="8802151"/>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2" id="12"/>
          <p:cNvGrpSpPr/>
          <p:nvPr/>
        </p:nvGrpSpPr>
        <p:grpSpPr>
          <a:xfrm rot="0">
            <a:off x="16241813" y="8440825"/>
            <a:ext cx="1191540" cy="119154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4" id="1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5" id="15"/>
          <p:cNvGrpSpPr/>
          <p:nvPr/>
        </p:nvGrpSpPr>
        <p:grpSpPr>
          <a:xfrm rot="0">
            <a:off x="828916" y="9058516"/>
            <a:ext cx="399568" cy="39956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7" id="1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8" id="18"/>
          <p:cNvGrpSpPr/>
          <p:nvPr/>
        </p:nvGrpSpPr>
        <p:grpSpPr>
          <a:xfrm rot="0">
            <a:off x="16402137" y="1525959"/>
            <a:ext cx="712885" cy="71288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20" id="2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21" id="21"/>
          <p:cNvSpPr/>
          <p:nvPr/>
        </p:nvSpPr>
        <p:spPr>
          <a:xfrm flipH="false" flipV="false" rot="0">
            <a:off x="185439" y="1525959"/>
            <a:ext cx="8083865" cy="5475237"/>
          </a:xfrm>
          <a:custGeom>
            <a:avLst/>
            <a:gdLst/>
            <a:ahLst/>
            <a:cxnLst/>
            <a:rect r="r" b="b" t="t" l="l"/>
            <a:pathLst>
              <a:path h="5475237" w="8083865">
                <a:moveTo>
                  <a:pt x="0" y="0"/>
                </a:moveTo>
                <a:lnTo>
                  <a:pt x="8083864" y="0"/>
                </a:lnTo>
                <a:lnTo>
                  <a:pt x="8083864" y="5475237"/>
                </a:lnTo>
                <a:lnTo>
                  <a:pt x="0" y="5475237"/>
                </a:lnTo>
                <a:lnTo>
                  <a:pt x="0" y="0"/>
                </a:lnTo>
                <a:close/>
              </a:path>
            </a:pathLst>
          </a:custGeom>
          <a:blipFill>
            <a:blip r:embed="rId3"/>
            <a:stretch>
              <a:fillRect l="0" t="0" r="-33613" b="0"/>
            </a:stretch>
          </a:blipFill>
        </p:spPr>
      </p:sp>
      <p:sp>
        <p:nvSpPr>
          <p:cNvPr name="TextBox 22" id="22"/>
          <p:cNvSpPr txBox="true"/>
          <p:nvPr/>
        </p:nvSpPr>
        <p:spPr>
          <a:xfrm rot="0">
            <a:off x="8635026" y="2440849"/>
            <a:ext cx="8798327" cy="2502909"/>
          </a:xfrm>
          <a:prstGeom prst="rect">
            <a:avLst/>
          </a:prstGeom>
        </p:spPr>
        <p:txBody>
          <a:bodyPr anchor="t" rtlCol="false" tIns="0" lIns="0" bIns="0" rIns="0">
            <a:spAutoFit/>
          </a:bodyPr>
          <a:lstStyle/>
          <a:p>
            <a:pPr algn="ctr">
              <a:lnSpc>
                <a:spcPts val="2856"/>
              </a:lnSpc>
              <a:spcBef>
                <a:spcPct val="0"/>
              </a:spcBef>
            </a:pPr>
            <a:r>
              <a:rPr lang="en-US" sz="2040">
                <a:solidFill>
                  <a:srgbClr val="FFFFFF"/>
                </a:solidFill>
                <a:latin typeface="Montserrat"/>
                <a:ea typeface="Montserrat"/>
                <a:cs typeface="Montserrat"/>
                <a:sym typeface="Montserrat"/>
              </a:rPr>
              <a:t>Bệnh nhân có bệnh tim thường đạt nhịp tim tối đa cao hơn (140–180 nhịp/phút) so với người khỏe mạnh (80–140 nhịp/phút).</a:t>
            </a:r>
          </a:p>
          <a:p>
            <a:pPr algn="ctr">
              <a:lnSpc>
                <a:spcPts val="2856"/>
              </a:lnSpc>
              <a:spcBef>
                <a:spcPct val="0"/>
              </a:spcBef>
            </a:pPr>
            <a:r>
              <a:rPr lang="en-US" sz="2040">
                <a:solidFill>
                  <a:srgbClr val="FFFFFF"/>
                </a:solidFill>
                <a:latin typeface="Montserrat"/>
                <a:ea typeface="Montserrat"/>
                <a:cs typeface="Montserrat"/>
                <a:sym typeface="Montserrat"/>
              </a:rPr>
              <a:t>Nguyên nhân có thể do tim phải hoạt động quá sức để bù đắp hiệu suất bơm máu giảm.</a:t>
            </a:r>
          </a:p>
          <a:p>
            <a:pPr algn="ctr">
              <a:lnSpc>
                <a:spcPts val="2856"/>
              </a:lnSpc>
              <a:spcBef>
                <a:spcPct val="0"/>
              </a:spcBef>
            </a:pPr>
            <a:r>
              <a:rPr lang="en-US" sz="2040">
                <a:solidFill>
                  <a:srgbClr val="FFFFFF"/>
                </a:solidFill>
                <a:latin typeface="Montserrat"/>
                <a:ea typeface="Montserrat"/>
                <a:cs typeface="Montserrat"/>
                <a:sym typeface="Montserrat"/>
              </a:rPr>
              <a:t>Nhịp tim cao (&gt;140 nhịp/phút) có thể là dấu hiệu cảnh báo bệnh tim, nhưng cần kết hợp thêm các xét nghiệm khác để chẩn đoán chính xác.</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57611" y="-1286368"/>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743479" y="690861"/>
            <a:ext cx="1191540" cy="11915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8" id="8"/>
          <p:cNvSpPr/>
          <p:nvPr/>
        </p:nvSpPr>
        <p:spPr>
          <a:xfrm flipH="false" flipV="false" rot="0">
            <a:off x="368203" y="1286631"/>
            <a:ext cx="8499306" cy="5923528"/>
          </a:xfrm>
          <a:custGeom>
            <a:avLst/>
            <a:gdLst/>
            <a:ahLst/>
            <a:cxnLst/>
            <a:rect r="r" b="b" t="t" l="l"/>
            <a:pathLst>
              <a:path h="5923528" w="8499306">
                <a:moveTo>
                  <a:pt x="0" y="0"/>
                </a:moveTo>
                <a:lnTo>
                  <a:pt x="8499306" y="0"/>
                </a:lnTo>
                <a:lnTo>
                  <a:pt x="8499306" y="5923529"/>
                </a:lnTo>
                <a:lnTo>
                  <a:pt x="0" y="5923529"/>
                </a:lnTo>
                <a:lnTo>
                  <a:pt x="0" y="0"/>
                </a:lnTo>
                <a:close/>
              </a:path>
            </a:pathLst>
          </a:custGeom>
          <a:blipFill>
            <a:blip r:embed="rId2"/>
            <a:stretch>
              <a:fillRect l="0" t="0" r="-11057" b="0"/>
            </a:stretch>
          </a:blipFill>
        </p:spPr>
      </p:sp>
      <p:sp>
        <p:nvSpPr>
          <p:cNvPr name="TextBox 9" id="9"/>
          <p:cNvSpPr txBox="true"/>
          <p:nvPr/>
        </p:nvSpPr>
        <p:spPr>
          <a:xfrm rot="0">
            <a:off x="9144000" y="417656"/>
            <a:ext cx="8910304" cy="8435541"/>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Montserrat"/>
                <a:ea typeface="Montserrat"/>
                <a:cs typeface="Montserrat"/>
                <a:sym typeface="Montserrat"/>
              </a:rPr>
              <a:t>Các yếu tố có tương quan mạnh với bệnh tim (target):</a:t>
            </a:r>
          </a:p>
          <a:p>
            <a:pPr algn="ctr">
              <a:lnSpc>
                <a:spcPts val="2799"/>
              </a:lnSpc>
              <a:spcBef>
                <a:spcPct val="0"/>
              </a:spcBef>
            </a:pPr>
            <a:r>
              <a:rPr lang="en-US" sz="1999">
                <a:solidFill>
                  <a:srgbClr val="FFFFFF"/>
                </a:solidFill>
                <a:latin typeface="Montserrat"/>
                <a:ea typeface="Montserrat"/>
                <a:cs typeface="Montserrat"/>
                <a:sym typeface="Montserrat"/>
              </a:rPr>
              <a:t>Đau ngực (cp): Tương quan dương mạnh nhất (0.43) → Loại đau ngực là chỉ báo quan trọng.</a:t>
            </a:r>
          </a:p>
          <a:p>
            <a:pPr algn="ctr">
              <a:lnSpc>
                <a:spcPts val="2799"/>
              </a:lnSpc>
              <a:spcBef>
                <a:spcPct val="0"/>
              </a:spcBef>
            </a:pPr>
            <a:r>
              <a:rPr lang="en-US" sz="1999">
                <a:solidFill>
                  <a:srgbClr val="FFFFFF"/>
                </a:solidFill>
                <a:latin typeface="Montserrat"/>
                <a:ea typeface="Montserrat"/>
                <a:cs typeface="Montserrat"/>
                <a:sym typeface="Montserrat"/>
              </a:rPr>
              <a:t>Đau thắt ngực khi gắng sức (exang): 0.44 → Triệu chứng này liên quan chặt chẽ đến bệnh tim.</a:t>
            </a:r>
          </a:p>
          <a:p>
            <a:pPr algn="ctr">
              <a:lnSpc>
                <a:spcPts val="2799"/>
              </a:lnSpc>
              <a:spcBef>
                <a:spcPct val="0"/>
              </a:spcBef>
            </a:pPr>
            <a:r>
              <a:rPr lang="en-US" sz="1999">
                <a:solidFill>
                  <a:srgbClr val="FFFFFF"/>
                </a:solidFill>
                <a:latin typeface="Montserrat"/>
                <a:ea typeface="Montserrat"/>
                <a:cs typeface="Montserrat"/>
                <a:sym typeface="Montserrat"/>
              </a:rPr>
              <a:t>Nhịp tim tối đa (thalach): 0.42 → Nhịp tim cao khi gắng sức cảnh báo nguy cơ.</a:t>
            </a:r>
          </a:p>
          <a:p>
            <a:pPr algn="ctr">
              <a:lnSpc>
                <a:spcPts val="2799"/>
              </a:lnSpc>
              <a:spcBef>
                <a:spcPct val="0"/>
              </a:spcBef>
            </a:pPr>
            <a:r>
              <a:rPr lang="en-US" sz="1999">
                <a:solidFill>
                  <a:srgbClr val="FFFFFF"/>
                </a:solidFill>
                <a:latin typeface="Montserrat"/>
                <a:ea typeface="Montserrat"/>
                <a:cs typeface="Montserrat"/>
                <a:sym typeface="Montserrat"/>
              </a:rPr>
              <a:t>Độ dốc ST (slope) và số mạch vành bị tắc (ca): Lần lượt 0.35 và -0.39 → Bất thường điện tim và tắc nghẽn mạch vành là dấu hiệu rõ rệt.</a:t>
            </a:r>
          </a:p>
          <a:p>
            <a:pPr algn="ctr">
              <a:lnSpc>
                <a:spcPts val="2799"/>
              </a:lnSpc>
              <a:spcBef>
                <a:spcPct val="0"/>
              </a:spcBef>
            </a:pPr>
            <a:r>
              <a:rPr lang="en-US" sz="1999">
                <a:solidFill>
                  <a:srgbClr val="FFFFFF"/>
                </a:solidFill>
                <a:latin typeface="Montserrat"/>
                <a:ea typeface="Montserrat"/>
                <a:cs typeface="Montserrat"/>
                <a:sym typeface="Montserrat"/>
              </a:rPr>
              <a:t>Mối quan hệ giữa các biến độc lập:</a:t>
            </a:r>
          </a:p>
          <a:p>
            <a:pPr algn="ctr">
              <a:lnSpc>
                <a:spcPts val="2799"/>
              </a:lnSpc>
              <a:spcBef>
                <a:spcPct val="0"/>
              </a:spcBef>
            </a:pPr>
            <a:r>
              <a:rPr lang="en-US" sz="1999">
                <a:solidFill>
                  <a:srgbClr val="FFFFFF"/>
                </a:solidFill>
                <a:latin typeface="Montserrat"/>
                <a:ea typeface="Montserrat"/>
                <a:cs typeface="Montserrat"/>
                <a:sym typeface="Montserrat"/>
              </a:rPr>
              <a:t>Tuổi (age) có tương quan vừa phải với huyết áp (0.28) và cholesterol (0.21), phù hợp với lão hóa tự nhiên.</a:t>
            </a:r>
          </a:p>
          <a:p>
            <a:pPr algn="ctr">
              <a:lnSpc>
                <a:spcPts val="2799"/>
              </a:lnSpc>
              <a:spcBef>
                <a:spcPct val="0"/>
              </a:spcBef>
            </a:pPr>
            <a:r>
              <a:rPr lang="en-US" sz="1999">
                <a:solidFill>
                  <a:srgbClr val="FFFFFF"/>
                </a:solidFill>
                <a:latin typeface="Montserrat"/>
                <a:ea typeface="Montserrat"/>
                <a:cs typeface="Montserrat"/>
                <a:sym typeface="Montserrat"/>
              </a:rPr>
              <a:t>Giới tính (sex) tương quan yếu với các biến khác, ngoại trừ thal (0.21).</a:t>
            </a:r>
          </a:p>
          <a:p>
            <a:pPr algn="ctr">
              <a:lnSpc>
                <a:spcPts val="2799"/>
              </a:lnSpc>
              <a:spcBef>
                <a:spcPct val="0"/>
              </a:spcBef>
            </a:pPr>
            <a:r>
              <a:rPr lang="en-US" sz="1999">
                <a:solidFill>
                  <a:srgbClr val="FFFFFF"/>
                </a:solidFill>
                <a:latin typeface="Montserrat"/>
                <a:ea typeface="Montserrat"/>
                <a:cs typeface="Montserrat"/>
                <a:sym typeface="Montserrat"/>
              </a:rPr>
              <a:t>oldpeak và slope: Tương quan âm mạnh (-0.58) → Độ giảm ST càng lớn, độ dốc ST càng thấp (dấu hiệu bệnh lý).</a:t>
            </a:r>
          </a:p>
          <a:p>
            <a:pPr algn="ctr">
              <a:lnSpc>
                <a:spcPts val="2799"/>
              </a:lnSpc>
              <a:spcBef>
                <a:spcPct val="0"/>
              </a:spcBef>
            </a:pPr>
            <a:r>
              <a:rPr lang="en-US" sz="1999">
                <a:solidFill>
                  <a:srgbClr val="FFFFFF"/>
                </a:solidFill>
                <a:latin typeface="Montserrat"/>
                <a:ea typeface="Montserrat"/>
                <a:cs typeface="Montserrat"/>
                <a:sym typeface="Montserrat"/>
              </a:rPr>
              <a:t>Yếu tố ít ảnh hưởng:</a:t>
            </a:r>
          </a:p>
          <a:p>
            <a:pPr algn="ctr">
              <a:lnSpc>
                <a:spcPts val="2799"/>
              </a:lnSpc>
              <a:spcBef>
                <a:spcPct val="0"/>
              </a:spcBef>
            </a:pPr>
            <a:r>
              <a:rPr lang="en-US" sz="1999">
                <a:solidFill>
                  <a:srgbClr val="FFFFFF"/>
                </a:solidFill>
                <a:latin typeface="Montserrat"/>
                <a:ea typeface="Montserrat"/>
                <a:cs typeface="Montserrat"/>
                <a:sym typeface="Montserrat"/>
              </a:rPr>
              <a:t>Đường huyết đói (fbs) và kết quả điện tâm đồ nghỉ (restecg) có tương quan rất yếu với bệnh tim (&lt;0.15).</a:t>
            </a:r>
          </a:p>
          <a:p>
            <a:pPr algn="ctr">
              <a:lnSpc>
                <a:spcPts val="2799"/>
              </a:lnSpc>
              <a:spcBef>
                <a:spcPct val="0"/>
              </a:spcBef>
            </a:pPr>
            <a:r>
              <a:rPr lang="en-US" sz="1999">
                <a:solidFill>
                  <a:srgbClr val="FFFFFF"/>
                </a:solidFill>
                <a:latin typeface="Montserrat"/>
                <a:ea typeface="Montserrat"/>
                <a:cs typeface="Montserrat"/>
                <a:sym typeface="Montserrat"/>
              </a:rPr>
              <a:t>Kết luận chung:</a:t>
            </a:r>
          </a:p>
          <a:p>
            <a:pPr algn="ctr">
              <a:lnSpc>
                <a:spcPts val="2799"/>
              </a:lnSpc>
              <a:spcBef>
                <a:spcPct val="0"/>
              </a:spcBef>
            </a:pPr>
            <a:r>
              <a:rPr lang="en-US" sz="1999">
                <a:solidFill>
                  <a:srgbClr val="FFFFFF"/>
                </a:solidFill>
                <a:latin typeface="Montserrat"/>
                <a:ea typeface="Montserrat"/>
                <a:cs typeface="Montserrat"/>
                <a:sym typeface="Montserrat"/>
              </a:rPr>
              <a:t>Triệu chứng lâm sàng (đau ngực, đau khi gắng sức) và chỉ số tim mạch (nhịp tim, ST slope, tắc mạch vành) là các yếu tố dự báo mạnh nhất cho bệnh tim.</a:t>
            </a:r>
          </a:p>
          <a:p>
            <a:pPr algn="ctr">
              <a:lnSpc>
                <a:spcPts val="2799"/>
              </a:lnSpc>
              <a:spcBef>
                <a:spcPct val="0"/>
              </a:spcBef>
            </a:pPr>
            <a:r>
              <a:rPr lang="en-US" sz="1999">
                <a:solidFill>
                  <a:srgbClr val="FFFFFF"/>
                </a:solidFill>
                <a:latin typeface="Montserrat"/>
                <a:ea typeface="Montserrat"/>
                <a:cs typeface="Montserrat"/>
                <a:sym typeface="Montserrat"/>
              </a:rPr>
              <a:t>Tuổi, giới tính, huyết áp và cholesterol có vai trò hỗ trợ nhưng không quyết định đơn lẻ.</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57611" y="-1286368"/>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743479" y="690861"/>
            <a:ext cx="1191540" cy="11915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6837583" y="1599948"/>
            <a:ext cx="399568" cy="399568"/>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1" id="11"/>
          <p:cNvSpPr txBox="true"/>
          <p:nvPr/>
        </p:nvSpPr>
        <p:spPr>
          <a:xfrm rot="0">
            <a:off x="10153810" y="257913"/>
            <a:ext cx="6683773" cy="1028718"/>
          </a:xfrm>
          <a:prstGeom prst="rect">
            <a:avLst/>
          </a:prstGeom>
        </p:spPr>
        <p:txBody>
          <a:bodyPr anchor="t" rtlCol="false" tIns="0" lIns="0" bIns="0" rIns="0">
            <a:spAutoFit/>
          </a:bodyPr>
          <a:lstStyle/>
          <a:p>
            <a:pPr algn="l">
              <a:lnSpc>
                <a:spcPts val="8155"/>
              </a:lnSpc>
            </a:pPr>
            <a:r>
              <a:rPr lang="en-US" sz="6796">
                <a:solidFill>
                  <a:srgbClr val="FF4454"/>
                </a:solidFill>
                <a:latin typeface="Anton"/>
                <a:ea typeface="Anton"/>
                <a:cs typeface="Anton"/>
                <a:sym typeface="Anton"/>
              </a:rPr>
              <a:t>GIẢI THÍCH CÁC BIẾN </a:t>
            </a:r>
          </a:p>
        </p:txBody>
      </p:sp>
      <p:sp>
        <p:nvSpPr>
          <p:cNvPr name="TextBox 12" id="12"/>
          <p:cNvSpPr txBox="true"/>
          <p:nvPr/>
        </p:nvSpPr>
        <p:spPr>
          <a:xfrm rot="0">
            <a:off x="1728489" y="173038"/>
            <a:ext cx="13847450" cy="9836149"/>
          </a:xfrm>
          <a:prstGeom prst="rect">
            <a:avLst/>
          </a:prstGeom>
        </p:spPr>
        <p:txBody>
          <a:bodyPr anchor="t" rtlCol="false" tIns="0" lIns="0" bIns="0" rIns="0">
            <a:spAutoFit/>
          </a:bodyPr>
          <a:lstStyle/>
          <a:p>
            <a:pPr algn="l" marL="431801" indent="-215900" lvl="1">
              <a:lnSpc>
                <a:spcPts val="3400"/>
              </a:lnSpc>
              <a:spcBef>
                <a:spcPct val="0"/>
              </a:spcBef>
              <a:buFont typeface="Arial"/>
              <a:buChar char="•"/>
            </a:pPr>
            <a:r>
              <a:rPr lang="en-US" sz="2000">
                <a:solidFill>
                  <a:srgbClr val="FFFFFF">
                    <a:alpha val="80000"/>
                  </a:srgbClr>
                </a:solidFill>
                <a:latin typeface="Open Sans"/>
                <a:ea typeface="Open Sans"/>
                <a:cs typeface="Open Sans"/>
                <a:sym typeface="Open Sans"/>
              </a:rPr>
              <a:t>ag</a:t>
            </a:r>
            <a:r>
              <a:rPr lang="en-US" sz="2000" strike="noStrike" u="none">
                <a:solidFill>
                  <a:srgbClr val="FFFFFF">
                    <a:alpha val="80000"/>
                  </a:srgbClr>
                </a:solidFill>
                <a:latin typeface="Open Sans"/>
                <a:ea typeface="Open Sans"/>
                <a:cs typeface="Open Sans"/>
                <a:sym typeface="Open Sans"/>
              </a:rPr>
              <a:t>e - Tuổi</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sex - Giới tính (1 = nam; 0 = nữ)</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cp - Loại đau ngực</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0: Đau thắt ngực điển hình (Typical angina) – đau ngực do giảm cung cấp máu đến tim</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1: Đau thắt ngực không điển hình (Atypical angina) – đau ngực không liên quan đến tim</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2: Đau không do tim (Non-anginal pain) – thường là co thắt thực quản (không liên quan đến tim)</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3: Không có triệu chứng (Asymptomatic) – không có dấu hiệu bệnh</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trestbps - Huyết áp lúc nghỉ ngơi (mm Hg khi nhập viện)</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Trên 130-140 thường là dấu hiệu đáng lo ngại</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chol - Lượng cholesterol trong máu (mg/dl)</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Tổng lượng cholesterol = LDL + HDL + 0.2 * Triglycerides</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Trên 200 là dấu hiệu đáng lo ngại</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fbs - Lượng đường trong máu lúc đói (&gt; 120 mg/dl)</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1 = có (true); 0 = không (false)</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Trên 126 mg/dl có thể là dấu hiệu của bệnh tiểu đường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restecg - Kết quả điện tâm đồ lúc nghỉ</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0: Không có gì đáng chú ý</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1: Bất thường sóng ST-T</a:t>
            </a:r>
          </a:p>
          <a:p>
            <a:pPr algn="l" marL="863601" indent="-287867" lvl="2">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Có thể từ triệu chứng nhẹ đến vấn đề nghiêm trọng</a:t>
            </a:r>
          </a:p>
          <a:p>
            <a:pPr algn="l" marL="863601" indent="-287867" lvl="2">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Dấu hiệu nhịp tim bất thường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2: Có thể hoặc chắc chắn phì đại tâm thất trái</a:t>
            </a:r>
          </a:p>
          <a:p>
            <a:pPr algn="l" marL="863601" indent="-287867" lvl="2">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Tâm thất chính của tim bị phì đại</a:t>
            </a:r>
          </a:p>
          <a:p>
            <a:pPr algn="l" marL="0" indent="0" lvl="0">
              <a:lnSpc>
                <a:spcPts val="340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357611" y="-128636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743479" y="690861"/>
            <a:ext cx="1191540" cy="11915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16837583" y="1599948"/>
            <a:ext cx="399568" cy="399568"/>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TextBox 14" id="14"/>
          <p:cNvSpPr txBox="true"/>
          <p:nvPr/>
        </p:nvSpPr>
        <p:spPr>
          <a:xfrm rot="0">
            <a:off x="10153810" y="257913"/>
            <a:ext cx="6683773" cy="1028718"/>
          </a:xfrm>
          <a:prstGeom prst="rect">
            <a:avLst/>
          </a:prstGeom>
        </p:spPr>
        <p:txBody>
          <a:bodyPr anchor="t" rtlCol="false" tIns="0" lIns="0" bIns="0" rIns="0">
            <a:spAutoFit/>
          </a:bodyPr>
          <a:lstStyle/>
          <a:p>
            <a:pPr algn="l">
              <a:lnSpc>
                <a:spcPts val="8155"/>
              </a:lnSpc>
            </a:pPr>
            <a:r>
              <a:rPr lang="en-US" sz="6796">
                <a:solidFill>
                  <a:srgbClr val="FF4454"/>
                </a:solidFill>
                <a:latin typeface="Anton"/>
                <a:ea typeface="Anton"/>
                <a:cs typeface="Anton"/>
                <a:sym typeface="Anton"/>
              </a:rPr>
              <a:t>GIẢI THÍCH CÁC BIẾN </a:t>
            </a:r>
          </a:p>
        </p:txBody>
      </p:sp>
      <p:sp>
        <p:nvSpPr>
          <p:cNvPr name="TextBox 15" id="15"/>
          <p:cNvSpPr txBox="true"/>
          <p:nvPr/>
        </p:nvSpPr>
        <p:spPr>
          <a:xfrm rot="0">
            <a:off x="1728489" y="1694957"/>
            <a:ext cx="13847450" cy="7693024"/>
          </a:xfrm>
          <a:prstGeom prst="rect">
            <a:avLst/>
          </a:prstGeom>
        </p:spPr>
        <p:txBody>
          <a:bodyPr anchor="t" rtlCol="false" tIns="0" lIns="0" bIns="0" rIns="0">
            <a:spAutoFit/>
          </a:bodyPr>
          <a:lstStyle/>
          <a:p>
            <a:pPr algn="l" marL="431801" indent="-215900" lvl="1">
              <a:lnSpc>
                <a:spcPts val="3400"/>
              </a:lnSpc>
              <a:spcBef>
                <a:spcPct val="0"/>
              </a:spcBef>
              <a:buFont typeface="Arial"/>
              <a:buChar char="•"/>
            </a:pPr>
            <a:r>
              <a:rPr lang="en-US" sz="2000">
                <a:solidFill>
                  <a:srgbClr val="FFFFFF">
                    <a:alpha val="80000"/>
                  </a:srgbClr>
                </a:solidFill>
                <a:latin typeface="Open Sans"/>
                <a:ea typeface="Open Sans"/>
                <a:cs typeface="Open Sans"/>
                <a:sym typeface="Open Sans"/>
              </a:rPr>
              <a:t>thalach</a:t>
            </a:r>
            <a:r>
              <a:rPr lang="en-US" sz="2000" strike="noStrike" u="none">
                <a:solidFill>
                  <a:srgbClr val="FFFFFF">
                    <a:alpha val="80000"/>
                  </a:srgbClr>
                </a:solidFill>
                <a:latin typeface="Open Sans"/>
                <a:ea typeface="Open Sans"/>
                <a:cs typeface="Open Sans"/>
                <a:sym typeface="Open Sans"/>
              </a:rPr>
              <a:t> - Nhịp tim tối đa đạt được</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exang - Đau thắt ngực khi tập thể dục (1 = có; 0 = không)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oldpeak - Độ giảm ST khi tập thể dục so với lúc nghỉ (mức độ stress của tim)</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Tim</a:t>
            </a:r>
            <a:r>
              <a:rPr lang="en-US" sz="2000" strike="noStrike" u="none">
                <a:solidFill>
                  <a:srgbClr val="FFFFFF">
                    <a:alpha val="80000"/>
                  </a:srgbClr>
                </a:solidFill>
                <a:latin typeface="Open Sans"/>
                <a:ea typeface="Open Sans"/>
                <a:cs typeface="Open Sans"/>
                <a:sym typeface="Open Sans"/>
              </a:rPr>
              <a:t> không khỏe mạnh sẽ căng thẳng nhiều hơn khi tập luyện</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slope - Độ dốc của đoạn ST khi tập thể dục</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0: Dốc lên (Upsloping) – nhịp tim cải thiện khi tập (hiếm gặp)</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1: Dốc ngang (Flat sloping) – thay đổi ít (tim khỏe mạnh bình thường)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2: Dốc xuống (Downsloping) – dấu hiệu của tim không khỏe mạnh</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ca</a:t>
            </a:r>
            <a:r>
              <a:rPr lang="en-US" sz="2000" strike="noStrike" u="none">
                <a:solidFill>
                  <a:srgbClr val="FFFFFF">
                    <a:alpha val="80000"/>
                  </a:srgbClr>
                </a:solidFill>
                <a:latin typeface="Open Sans"/>
                <a:ea typeface="Open Sans"/>
                <a:cs typeface="Open Sans"/>
                <a:sym typeface="Open Sans"/>
              </a:rPr>
              <a:t> - Số lượng mạch máu chính (0-3) được tô màu bằng phương pháp chụp huỳnh quang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Mạch</a:t>
            </a:r>
            <a:r>
              <a:rPr lang="en-US" sz="2000" strike="noStrike" u="none">
                <a:solidFill>
                  <a:srgbClr val="FFFFFF">
                    <a:alpha val="80000"/>
                  </a:srgbClr>
                </a:solidFill>
                <a:latin typeface="Open Sans"/>
                <a:ea typeface="Open Sans"/>
                <a:cs typeface="Open Sans"/>
                <a:sym typeface="Open Sans"/>
              </a:rPr>
              <a:t> máu được tô màu nghĩa là bác sĩ có thể nhìn thấy dòng máu chảy qua</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Lưu</a:t>
            </a:r>
            <a:r>
              <a:rPr lang="en-US" sz="2000" strike="noStrike" u="none">
                <a:solidFill>
                  <a:srgbClr val="FFFFFF">
                    <a:alpha val="80000"/>
                  </a:srgbClr>
                </a:solidFill>
                <a:latin typeface="Open Sans"/>
                <a:ea typeface="Open Sans"/>
                <a:cs typeface="Open Sans"/>
                <a:sym typeface="Open Sans"/>
              </a:rPr>
              <a:t> thông máu tốt là dấu hiệu tích cực (không bị tắc nghẽn)</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thal - Kết quả kiểm tra stress với Thallium</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1, 3: Bình thường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6</a:t>
            </a:r>
            <a:r>
              <a:rPr lang="en-US" sz="2000" strike="noStrike" u="none">
                <a:solidFill>
                  <a:srgbClr val="FFFFFF">
                    <a:alpha val="80000"/>
                  </a:srgbClr>
                </a:solidFill>
                <a:latin typeface="Open Sans"/>
                <a:ea typeface="Open Sans"/>
                <a:cs typeface="Open Sans"/>
                <a:sym typeface="Open Sans"/>
              </a:rPr>
              <a:t>: Khiếm khuyết cố định (Fixed defect) – từng bị nhưng giờ đã ổn</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7:</a:t>
            </a:r>
            <a:r>
              <a:rPr lang="en-US" sz="2000" strike="noStrike" u="none">
                <a:solidFill>
                  <a:srgbClr val="FFFFFF">
                    <a:alpha val="80000"/>
                  </a:srgbClr>
                </a:solidFill>
                <a:latin typeface="Open Sans"/>
                <a:ea typeface="Open Sans"/>
                <a:cs typeface="Open Sans"/>
                <a:sym typeface="Open Sans"/>
              </a:rPr>
              <a:t> Khiếm khuyết có thể hồi phục (Reversible defect) – dòng máu không lưu thông tốt khi tập thể dục</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target - Có bị bệnh tim hay không (1 = có; 0 = không)</a:t>
            </a:r>
          </a:p>
          <a:p>
            <a:pPr algn="l" marL="431801" indent="-215900" lvl="1">
              <a:lnSpc>
                <a:spcPts val="3400"/>
              </a:lnSpc>
              <a:spcBef>
                <a:spcPct val="0"/>
              </a:spcBef>
              <a:buFont typeface="Arial"/>
              <a:buChar char="•"/>
            </a:pPr>
            <a:r>
              <a:rPr lang="en-US" sz="2000" strike="noStrike" u="none">
                <a:solidFill>
                  <a:srgbClr val="FFFFFF">
                    <a:alpha val="80000"/>
                  </a:srgbClr>
                </a:solidFill>
                <a:latin typeface="Open Sans"/>
                <a:ea typeface="Open Sans"/>
                <a:cs typeface="Open Sans"/>
                <a:sym typeface="Open Sans"/>
              </a:rPr>
              <a:t>Đ</a:t>
            </a:r>
            <a:r>
              <a:rPr lang="en-US" sz="2000" strike="noStrike" u="none">
                <a:solidFill>
                  <a:srgbClr val="FFFFFF">
                    <a:alpha val="80000"/>
                  </a:srgbClr>
                </a:solidFill>
                <a:latin typeface="Open Sans"/>
                <a:ea typeface="Open Sans"/>
                <a:cs typeface="Open Sans"/>
                <a:sym typeface="Open Sans"/>
              </a:rPr>
              <a:t>ây là biến mục tiêu (dùng để dự đoán)</a:t>
            </a:r>
          </a:p>
          <a:p>
            <a:pPr algn="l" marL="0" indent="0" lvl="0">
              <a:lnSpc>
                <a:spcPts val="340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9631915" y="2796465"/>
            <a:ext cx="399568" cy="39956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357611" y="-1286368"/>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743479" y="690861"/>
            <a:ext cx="1191540" cy="119154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14" id="14"/>
          <p:cNvSpPr/>
          <p:nvPr/>
        </p:nvSpPr>
        <p:spPr>
          <a:xfrm flipH="false" flipV="false" rot="0">
            <a:off x="1728489" y="3710530"/>
            <a:ext cx="7697572" cy="4093391"/>
          </a:xfrm>
          <a:custGeom>
            <a:avLst/>
            <a:gdLst/>
            <a:ahLst/>
            <a:cxnLst/>
            <a:rect r="r" b="b" t="t" l="l"/>
            <a:pathLst>
              <a:path h="4093391" w="7697572">
                <a:moveTo>
                  <a:pt x="0" y="0"/>
                </a:moveTo>
                <a:lnTo>
                  <a:pt x="7697571" y="0"/>
                </a:lnTo>
                <a:lnTo>
                  <a:pt x="7697571" y="4093391"/>
                </a:lnTo>
                <a:lnTo>
                  <a:pt x="0" y="4093391"/>
                </a:lnTo>
                <a:lnTo>
                  <a:pt x="0" y="0"/>
                </a:lnTo>
                <a:close/>
              </a:path>
            </a:pathLst>
          </a:custGeom>
          <a:blipFill>
            <a:blip r:embed="rId2"/>
            <a:stretch>
              <a:fillRect l="0" t="0" r="0" b="0"/>
            </a:stretch>
          </a:blipFill>
        </p:spPr>
      </p:sp>
      <p:sp>
        <p:nvSpPr>
          <p:cNvPr name="Freeform 15" id="15"/>
          <p:cNvSpPr/>
          <p:nvPr/>
        </p:nvSpPr>
        <p:spPr>
          <a:xfrm flipH="false" flipV="false" rot="0">
            <a:off x="1728489" y="2090619"/>
            <a:ext cx="5759204" cy="1411692"/>
          </a:xfrm>
          <a:custGeom>
            <a:avLst/>
            <a:gdLst/>
            <a:ahLst/>
            <a:cxnLst/>
            <a:rect r="r" b="b" t="t" l="l"/>
            <a:pathLst>
              <a:path h="1411692" w="5759204">
                <a:moveTo>
                  <a:pt x="0" y="0"/>
                </a:moveTo>
                <a:lnTo>
                  <a:pt x="5759203" y="0"/>
                </a:lnTo>
                <a:lnTo>
                  <a:pt x="5759203" y="1411692"/>
                </a:lnTo>
                <a:lnTo>
                  <a:pt x="0" y="1411692"/>
                </a:lnTo>
                <a:lnTo>
                  <a:pt x="0" y="0"/>
                </a:lnTo>
                <a:close/>
              </a:path>
            </a:pathLst>
          </a:custGeom>
          <a:blipFill>
            <a:blip r:embed="rId3"/>
            <a:stretch>
              <a:fillRect l="0" t="0" r="0" b="0"/>
            </a:stretch>
          </a:blipFill>
        </p:spPr>
      </p:sp>
      <p:sp>
        <p:nvSpPr>
          <p:cNvPr name="TextBox 16" id="16"/>
          <p:cNvSpPr txBox="true"/>
          <p:nvPr/>
        </p:nvSpPr>
        <p:spPr>
          <a:xfrm rot="0">
            <a:off x="10321474" y="2691690"/>
            <a:ext cx="7966526" cy="835025"/>
          </a:xfrm>
          <a:prstGeom prst="rect">
            <a:avLst/>
          </a:prstGeom>
        </p:spPr>
        <p:txBody>
          <a:bodyPr anchor="t" rtlCol="false" tIns="0" lIns="0" bIns="0" rIns="0">
            <a:spAutoFit/>
          </a:bodyPr>
          <a:lstStyle/>
          <a:p>
            <a:pPr algn="l" marL="0" indent="0" lvl="0">
              <a:lnSpc>
                <a:spcPts val="3400"/>
              </a:lnSpc>
              <a:spcBef>
                <a:spcPct val="0"/>
              </a:spcBef>
            </a:pPr>
            <a:r>
              <a:rPr lang="en-US" sz="2000">
                <a:solidFill>
                  <a:srgbClr val="FFFFFF">
                    <a:alpha val="80000"/>
                  </a:srgbClr>
                </a:solidFill>
                <a:latin typeface="Open Sans"/>
                <a:ea typeface="Open Sans"/>
                <a:cs typeface="Open Sans"/>
                <a:sym typeface="Open Sans"/>
              </a:rPr>
              <a:t>Bộ dữ liệu bao gồm 165 trường hợp bị bệnh và 138 trường hợp không bị</a:t>
            </a:r>
          </a:p>
        </p:txBody>
      </p:sp>
      <p:sp>
        <p:nvSpPr>
          <p:cNvPr name="TextBox 17" id="17"/>
          <p:cNvSpPr txBox="true"/>
          <p:nvPr/>
        </p:nvSpPr>
        <p:spPr>
          <a:xfrm rot="0">
            <a:off x="4608090" y="8213496"/>
            <a:ext cx="969184" cy="406400"/>
          </a:xfrm>
          <a:prstGeom prst="rect">
            <a:avLst/>
          </a:prstGeom>
        </p:spPr>
        <p:txBody>
          <a:bodyPr anchor="t" rtlCol="false" tIns="0" lIns="0" bIns="0" rIns="0">
            <a:spAutoFit/>
          </a:bodyPr>
          <a:lstStyle/>
          <a:p>
            <a:pPr algn="l" marL="0" indent="0" lvl="0">
              <a:lnSpc>
                <a:spcPts val="3400"/>
              </a:lnSpc>
              <a:spcBef>
                <a:spcPct val="0"/>
              </a:spcBef>
            </a:pPr>
            <a:r>
              <a:rPr lang="en-US" sz="2000" i="true">
                <a:solidFill>
                  <a:srgbClr val="FFFFFF">
                    <a:alpha val="80000"/>
                  </a:srgbClr>
                </a:solidFill>
                <a:latin typeface="Open Sans Italics"/>
                <a:ea typeface="Open Sans Italics"/>
                <a:cs typeface="Open Sans Italics"/>
                <a:sym typeface="Open Sans Italics"/>
              </a:rPr>
              <a:t>Biểu đồ</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357611" y="-128636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743479" y="690861"/>
            <a:ext cx="1191540" cy="11915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11" id="11"/>
          <p:cNvSpPr/>
          <p:nvPr/>
        </p:nvSpPr>
        <p:spPr>
          <a:xfrm flipH="false" flipV="false" rot="0">
            <a:off x="185439" y="1882401"/>
            <a:ext cx="8130021" cy="4765963"/>
          </a:xfrm>
          <a:custGeom>
            <a:avLst/>
            <a:gdLst/>
            <a:ahLst/>
            <a:cxnLst/>
            <a:rect r="r" b="b" t="t" l="l"/>
            <a:pathLst>
              <a:path h="4765963" w="8130021">
                <a:moveTo>
                  <a:pt x="0" y="0"/>
                </a:moveTo>
                <a:lnTo>
                  <a:pt x="8130020" y="0"/>
                </a:lnTo>
                <a:lnTo>
                  <a:pt x="8130020" y="4765963"/>
                </a:lnTo>
                <a:lnTo>
                  <a:pt x="0" y="4765963"/>
                </a:lnTo>
                <a:lnTo>
                  <a:pt x="0" y="0"/>
                </a:lnTo>
                <a:close/>
              </a:path>
            </a:pathLst>
          </a:custGeom>
          <a:blipFill>
            <a:blip r:embed="rId2"/>
            <a:stretch>
              <a:fillRect l="0" t="0" r="-3809" b="0"/>
            </a:stretch>
          </a:blipFill>
        </p:spPr>
      </p:sp>
      <p:sp>
        <p:nvSpPr>
          <p:cNvPr name="TextBox 12" id="12"/>
          <p:cNvSpPr txBox="true"/>
          <p:nvPr/>
        </p:nvSpPr>
        <p:spPr>
          <a:xfrm rot="0">
            <a:off x="8315459" y="1248531"/>
            <a:ext cx="9662835" cy="5026634"/>
          </a:xfrm>
          <a:prstGeom prst="rect">
            <a:avLst/>
          </a:prstGeom>
        </p:spPr>
        <p:txBody>
          <a:bodyPr anchor="t" rtlCol="false" tIns="0" lIns="0" bIns="0" rIns="0">
            <a:spAutoFit/>
          </a:bodyPr>
          <a:lstStyle/>
          <a:p>
            <a:pPr algn="ctr" marL="475455" indent="-237727" lvl="1">
              <a:lnSpc>
                <a:spcPts val="3083"/>
              </a:lnSpc>
              <a:buFont typeface="Arial"/>
              <a:buChar char="•"/>
            </a:pPr>
            <a:r>
              <a:rPr lang="en-US" sz="2202">
                <a:solidFill>
                  <a:srgbClr val="FFFFFF"/>
                </a:solidFill>
                <a:latin typeface="Montserrat"/>
                <a:ea typeface="Montserrat"/>
                <a:cs typeface="Montserrat"/>
                <a:sym typeface="Montserrat"/>
              </a:rPr>
              <a:t>Bệnh tim phổ biến hơn ở nam giới: 56.10% số ca mắc bệnh tim là nam, trong khi 43.90% là nữ. Điều này cho thấy nam giới có nguy cơ mắc bệnh tim cao hơn một chút so với nữ giới.</a:t>
            </a:r>
          </a:p>
          <a:p>
            <a:pPr algn="ctr" marL="475455" indent="-237727" lvl="1">
              <a:lnSpc>
                <a:spcPts val="3083"/>
              </a:lnSpc>
              <a:spcBef>
                <a:spcPct val="0"/>
              </a:spcBef>
              <a:buFont typeface="Arial"/>
              <a:buChar char="•"/>
            </a:pPr>
            <a:r>
              <a:rPr lang="en-US" sz="2202">
                <a:solidFill>
                  <a:srgbClr val="FFFFFF"/>
                </a:solidFill>
                <a:latin typeface="Montserrat"/>
                <a:ea typeface="Montserrat"/>
                <a:cs typeface="Montserrat"/>
                <a:sym typeface="Montserrat"/>
              </a:rPr>
              <a:t>Phần lớn người không mắc bệnh tim là nam: Trong nhóm không mắc bệnh tim, 82.61% là nam và chỉ 17.39% là nữ.</a:t>
            </a:r>
          </a:p>
          <a:p>
            <a:pPr algn="ctr" marL="475455" indent="-237727" lvl="1">
              <a:lnSpc>
                <a:spcPts val="3083"/>
              </a:lnSpc>
              <a:spcBef>
                <a:spcPct val="0"/>
              </a:spcBef>
              <a:buFont typeface="Arial"/>
              <a:buChar char="•"/>
            </a:pPr>
            <a:r>
              <a:rPr lang="en-US" sz="2202">
                <a:solidFill>
                  <a:srgbClr val="FFFFFF"/>
                </a:solidFill>
                <a:latin typeface="Montserrat"/>
                <a:ea typeface="Montserrat"/>
                <a:cs typeface="Montserrat"/>
                <a:sym typeface="Montserrat"/>
              </a:rPr>
              <a:t>Tỷ lệ mắc bệnh tim ở nữ giới cao hơn so với tổng số nữ: Mặc dù số lượng nữ giới trong nhóm không mắc bệnh ít hơn, nhưng tỷ lệ nữ mắc bệnh tim (43.90%) lại khá cao so với tổng số nữ trong dữ liệu. Điều này cho thấy phụ nữ cũng không thể chủ quan với nguy cơ mắc bệnh tim.</a:t>
            </a:r>
          </a:p>
          <a:p>
            <a:pPr algn="ctr" marL="475455" indent="-237727" lvl="1">
              <a:lnSpc>
                <a:spcPts val="3083"/>
              </a:lnSpc>
              <a:spcBef>
                <a:spcPct val="0"/>
              </a:spcBef>
              <a:buFont typeface="Arial"/>
              <a:buChar char="•"/>
            </a:pPr>
            <a:r>
              <a:rPr lang="en-US" sz="2202">
                <a:solidFill>
                  <a:srgbClr val="FFFFFF"/>
                </a:solidFill>
                <a:latin typeface="Montserrat"/>
                <a:ea typeface="Montserrat"/>
                <a:cs typeface="Montserrat"/>
                <a:sym typeface="Montserrat"/>
              </a:rPr>
              <a:t>Nhìn chung, nam giới có nguy cơ mắc bệnh tim cao hơn nữ giới, nhưng bệnh tim vẫn là một mối lo ngại đáng kể ở cả hai giới.</a:t>
            </a:r>
          </a:p>
          <a:p>
            <a:pPr algn="ctr">
              <a:lnSpc>
                <a:spcPts val="3083"/>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357611" y="-128636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743479" y="690861"/>
            <a:ext cx="1191540" cy="119154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11" id="11"/>
          <p:cNvSpPr/>
          <p:nvPr/>
        </p:nvSpPr>
        <p:spPr>
          <a:xfrm flipH="false" flipV="false" rot="0">
            <a:off x="349028" y="169569"/>
            <a:ext cx="7162726" cy="9088731"/>
          </a:xfrm>
          <a:custGeom>
            <a:avLst/>
            <a:gdLst/>
            <a:ahLst/>
            <a:cxnLst/>
            <a:rect r="r" b="b" t="t" l="l"/>
            <a:pathLst>
              <a:path h="9088731" w="7162726">
                <a:moveTo>
                  <a:pt x="0" y="0"/>
                </a:moveTo>
                <a:lnTo>
                  <a:pt x="7162725" y="0"/>
                </a:lnTo>
                <a:lnTo>
                  <a:pt x="7162725" y="9088731"/>
                </a:lnTo>
                <a:lnTo>
                  <a:pt x="0" y="9088731"/>
                </a:lnTo>
                <a:lnTo>
                  <a:pt x="0" y="0"/>
                </a:lnTo>
                <a:close/>
              </a:path>
            </a:pathLst>
          </a:custGeom>
          <a:blipFill>
            <a:blip r:embed="rId2"/>
            <a:stretch>
              <a:fillRect l="0" t="0" r="0" b="0"/>
            </a:stretch>
          </a:blipFill>
        </p:spPr>
      </p:sp>
      <p:sp>
        <p:nvSpPr>
          <p:cNvPr name="TextBox 12" id="12"/>
          <p:cNvSpPr txBox="true"/>
          <p:nvPr/>
        </p:nvSpPr>
        <p:spPr>
          <a:xfrm rot="0">
            <a:off x="8247259" y="365732"/>
            <a:ext cx="9144000" cy="5616286"/>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Montserrat"/>
                <a:ea typeface="Montserrat"/>
                <a:cs typeface="Montserrat"/>
                <a:sym typeface="Montserrat"/>
              </a:rPr>
              <a:t>Phân tích biểu đồ:</a:t>
            </a:r>
          </a:p>
          <a:p>
            <a:pPr algn="ctr">
              <a:lnSpc>
                <a:spcPts val="2799"/>
              </a:lnSpc>
              <a:spcBef>
                <a:spcPct val="0"/>
              </a:spcBef>
            </a:pPr>
            <a:r>
              <a:rPr lang="en-US" sz="1999">
                <a:solidFill>
                  <a:srgbClr val="FFFFFF"/>
                </a:solidFill>
                <a:latin typeface="Montserrat"/>
                <a:ea typeface="Montserrat"/>
                <a:cs typeface="Montserrat"/>
                <a:sym typeface="Montserrat"/>
              </a:rPr>
              <a:t>Biểu đồ đầu tiên ("Heart Disease") thể hiện số lượng bệnh nhân mắc bệnh tim theo từng loại đau ngực. Có thể thấy rằng loại đau ngực không điển hình (Atypical angina) hoặc không có triệu chứng (Asymptomatic) chiếm tỷ lệ cao hơn trong nhóm mắc bệnh tim.</a:t>
            </a:r>
          </a:p>
          <a:p>
            <a:pPr algn="ctr">
              <a:lnSpc>
                <a:spcPts val="2799"/>
              </a:lnSpc>
              <a:spcBef>
                <a:spcPct val="0"/>
              </a:spcBef>
            </a:pPr>
            <a:r>
              <a:rPr lang="en-US" sz="1999">
                <a:solidFill>
                  <a:srgbClr val="FFFFFF"/>
                </a:solidFill>
                <a:latin typeface="Montserrat"/>
                <a:ea typeface="Montserrat"/>
                <a:cs typeface="Montserrat"/>
                <a:sym typeface="Montserrat"/>
              </a:rPr>
              <a:t>Biểu đồ thứ hai ("No Heart Disease") cho thấy số lượng bệnh nhân không mắc bệnh tim theo từng loại đau ngực. Đau thắt ngực điển hình (Typical angina) có thể chiếm tỷ lệ thấp hơn trong nhóm này.</a:t>
            </a:r>
          </a:p>
          <a:p>
            <a:pPr algn="ctr">
              <a:lnSpc>
                <a:spcPts val="2799"/>
              </a:lnSpc>
              <a:spcBef>
                <a:spcPct val="0"/>
              </a:spcBef>
            </a:pPr>
            <a:r>
              <a:rPr lang="en-US" sz="1999">
                <a:solidFill>
                  <a:srgbClr val="FFFFFF"/>
                </a:solidFill>
                <a:latin typeface="Montserrat"/>
                <a:ea typeface="Montserrat"/>
                <a:cs typeface="Montserrat"/>
                <a:sym typeface="Montserrat"/>
              </a:rPr>
              <a:t>Kết luận chung:</a:t>
            </a:r>
          </a:p>
          <a:p>
            <a:pPr algn="ctr">
              <a:lnSpc>
                <a:spcPts val="2799"/>
              </a:lnSpc>
              <a:spcBef>
                <a:spcPct val="0"/>
              </a:spcBef>
            </a:pPr>
            <a:r>
              <a:rPr lang="en-US" sz="1999">
                <a:solidFill>
                  <a:srgbClr val="FFFFFF"/>
                </a:solidFill>
                <a:latin typeface="Montserrat"/>
                <a:ea typeface="Montserrat"/>
                <a:cs typeface="Montserrat"/>
                <a:sym typeface="Montserrat"/>
              </a:rPr>
              <a:t>Các yếu tố như loại đau ngực, huyết áp, cholesterol, và kết quả điện tâm đồ đóng vai trò quan trọng trong việc xác định nguy cơ bệnh tim. Đặc biệt, những bệnh nhân không có triệu chứng rõ ràng (Asymptomatic) vẫn có thể mắc bệnh tim, điều này nhấn mạnh tầm quan trọng của việc kiểm tra sức khỏe định kỳ. Dữ liệu này có thể được sử dụng để xây dựng mô hình dự đoán bệnh tim dựa trên các biến đã nêu.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6837583" y="1599948"/>
            <a:ext cx="399568" cy="399568"/>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357611" y="-1286368"/>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11" id="11"/>
          <p:cNvGrpSpPr/>
          <p:nvPr/>
        </p:nvGrpSpPr>
        <p:grpSpPr>
          <a:xfrm rot="0">
            <a:off x="743479" y="690861"/>
            <a:ext cx="1191540" cy="119154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3" id="13"/>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14" id="14"/>
          <p:cNvSpPr/>
          <p:nvPr/>
        </p:nvSpPr>
        <p:spPr>
          <a:xfrm flipH="false" flipV="false" rot="0">
            <a:off x="743479" y="2042717"/>
            <a:ext cx="9696420" cy="6201566"/>
          </a:xfrm>
          <a:custGeom>
            <a:avLst/>
            <a:gdLst/>
            <a:ahLst/>
            <a:cxnLst/>
            <a:rect r="r" b="b" t="t" l="l"/>
            <a:pathLst>
              <a:path h="6201566" w="9696420">
                <a:moveTo>
                  <a:pt x="0" y="0"/>
                </a:moveTo>
                <a:lnTo>
                  <a:pt x="9696419" y="0"/>
                </a:lnTo>
                <a:lnTo>
                  <a:pt x="9696419" y="6201566"/>
                </a:lnTo>
                <a:lnTo>
                  <a:pt x="0" y="6201566"/>
                </a:lnTo>
                <a:lnTo>
                  <a:pt x="0" y="0"/>
                </a:lnTo>
                <a:close/>
              </a:path>
            </a:pathLst>
          </a:custGeom>
          <a:blipFill>
            <a:blip r:embed="rId2"/>
            <a:stretch>
              <a:fillRect l="0" t="0" r="-16550" b="0"/>
            </a:stretch>
          </a:blipFill>
        </p:spPr>
      </p:sp>
      <p:sp>
        <p:nvSpPr>
          <p:cNvPr name="TextBox 15" id="15"/>
          <p:cNvSpPr txBox="true"/>
          <p:nvPr/>
        </p:nvSpPr>
        <p:spPr>
          <a:xfrm rot="0">
            <a:off x="10439898" y="1991929"/>
            <a:ext cx="7326100" cy="6457813"/>
          </a:xfrm>
          <a:prstGeom prst="rect">
            <a:avLst/>
          </a:prstGeom>
        </p:spPr>
        <p:txBody>
          <a:bodyPr anchor="t" rtlCol="false" tIns="0" lIns="0" bIns="0" rIns="0">
            <a:spAutoFit/>
          </a:bodyPr>
          <a:lstStyle/>
          <a:p>
            <a:pPr algn="ctr" marL="495357" indent="-247679" lvl="1">
              <a:lnSpc>
                <a:spcPts val="3212"/>
              </a:lnSpc>
              <a:spcBef>
                <a:spcPct val="0"/>
              </a:spcBef>
              <a:buFont typeface="Arial"/>
              <a:buChar char="•"/>
            </a:pPr>
            <a:r>
              <a:rPr lang="en-US" sz="2294">
                <a:solidFill>
                  <a:srgbClr val="FFFFFF"/>
                </a:solidFill>
                <a:latin typeface="Montserrat"/>
                <a:ea typeface="Montserrat"/>
                <a:cs typeface="Montserrat"/>
                <a:sym typeface="Montserrat"/>
              </a:rPr>
              <a:t>Bệnh tim xuất hiện nhiều hơn ở nhóm n</a:t>
            </a:r>
            <a:r>
              <a:rPr lang="en-US" sz="2294">
                <a:solidFill>
                  <a:srgbClr val="FFFFFF"/>
                </a:solidFill>
                <a:latin typeface="Montserrat"/>
                <a:ea typeface="Montserrat"/>
                <a:cs typeface="Montserrat"/>
                <a:sym typeface="Montserrat"/>
              </a:rPr>
              <a:t>gười trung niên và cao tuổi (từ khoảng 40 đến 65 tuổi).</a:t>
            </a:r>
          </a:p>
          <a:p>
            <a:pPr algn="ctr" marL="495357" indent="-247679" lvl="1">
              <a:lnSpc>
                <a:spcPts val="3212"/>
              </a:lnSpc>
              <a:spcBef>
                <a:spcPct val="0"/>
              </a:spcBef>
              <a:buFont typeface="Arial"/>
              <a:buChar char="•"/>
            </a:pPr>
            <a:r>
              <a:rPr lang="en-US" sz="2294">
                <a:solidFill>
                  <a:srgbClr val="FFFFFF"/>
                </a:solidFill>
                <a:latin typeface="Montserrat"/>
                <a:ea typeface="Montserrat"/>
                <a:cs typeface="Montserrat"/>
                <a:sym typeface="Montserrat"/>
              </a:rPr>
              <a:t>Nhóm có nguy cơ cao nhất mắc bệnh tim nằm trong khoảng 50 - 60 tuổi, khi số ca mắc bệnh cao hơn rõ rệt so với nhóm trẻ hơn.</a:t>
            </a:r>
          </a:p>
          <a:p>
            <a:pPr algn="ctr" marL="495357" indent="-247679" lvl="1">
              <a:lnSpc>
                <a:spcPts val="3212"/>
              </a:lnSpc>
              <a:spcBef>
                <a:spcPct val="0"/>
              </a:spcBef>
              <a:buFont typeface="Arial"/>
              <a:buChar char="•"/>
            </a:pPr>
            <a:r>
              <a:rPr lang="en-US" sz="2294">
                <a:solidFill>
                  <a:srgbClr val="FFFFFF"/>
                </a:solidFill>
                <a:latin typeface="Montserrat"/>
                <a:ea typeface="Montserrat"/>
                <a:cs typeface="Montserrat"/>
                <a:sym typeface="Montserrat"/>
              </a:rPr>
              <a:t>Ở nhóm dưới 40 tuổi, số ca mắc bệnh tim tương đối ít, cho thấy nguy cơ mắc bệnh ở nhóm này thấp hơn.</a:t>
            </a:r>
          </a:p>
          <a:p>
            <a:pPr algn="ctr" marL="495357" indent="-247679" lvl="1">
              <a:lnSpc>
                <a:spcPts val="3212"/>
              </a:lnSpc>
              <a:spcBef>
                <a:spcPct val="0"/>
              </a:spcBef>
              <a:buFont typeface="Arial"/>
              <a:buChar char="•"/>
            </a:pPr>
            <a:r>
              <a:rPr lang="en-US" sz="2294">
                <a:solidFill>
                  <a:srgbClr val="FFFFFF"/>
                </a:solidFill>
                <a:latin typeface="Montserrat"/>
                <a:ea typeface="Montserrat"/>
                <a:cs typeface="Montserrat"/>
                <a:sym typeface="Montserrat"/>
              </a:rPr>
              <a:t>Người trên 70 tuổi cũng có tỷ lệ mắc bệnh tim, nhưng số lượng không nhiều, có thể do số mẫu trong tập dữ liệu ít hơn ở độ tuổi này.</a:t>
            </a:r>
          </a:p>
          <a:p>
            <a:pPr algn="ctr" marL="495357" indent="-247679" lvl="1">
              <a:lnSpc>
                <a:spcPts val="3212"/>
              </a:lnSpc>
              <a:spcBef>
                <a:spcPct val="0"/>
              </a:spcBef>
              <a:buFont typeface="Arial"/>
              <a:buChar char="•"/>
            </a:pPr>
            <a:r>
              <a:rPr lang="en-US" sz="2294">
                <a:solidFill>
                  <a:srgbClr val="FFFFFF"/>
                </a:solidFill>
                <a:latin typeface="Montserrat"/>
                <a:ea typeface="Montserrat"/>
                <a:cs typeface="Montserrat"/>
                <a:sym typeface="Montserrat"/>
              </a:rPr>
              <a:t>Nhìn chung, tuổi tác là một yếu tố quan trọng trong nguy cơ mắc bệnh tim, với nguy cơ gia tăng theo độ tuổi.</a:t>
            </a:r>
          </a:p>
          <a:p>
            <a:pPr algn="ctr">
              <a:lnSpc>
                <a:spcPts val="321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357611" y="-1286368"/>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743479" y="690861"/>
            <a:ext cx="1191540" cy="119154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8" id="8"/>
          <p:cNvGrpSpPr/>
          <p:nvPr/>
        </p:nvGrpSpPr>
        <p:grpSpPr>
          <a:xfrm rot="0">
            <a:off x="17016012" y="289260"/>
            <a:ext cx="997371" cy="99737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11" id="11"/>
          <p:cNvSpPr/>
          <p:nvPr/>
        </p:nvSpPr>
        <p:spPr>
          <a:xfrm flipH="false" flipV="false" rot="0">
            <a:off x="743479" y="690861"/>
            <a:ext cx="10754366" cy="5663742"/>
          </a:xfrm>
          <a:custGeom>
            <a:avLst/>
            <a:gdLst/>
            <a:ahLst/>
            <a:cxnLst/>
            <a:rect r="r" b="b" t="t" l="l"/>
            <a:pathLst>
              <a:path h="5663742" w="10754366">
                <a:moveTo>
                  <a:pt x="0" y="0"/>
                </a:moveTo>
                <a:lnTo>
                  <a:pt x="10754366" y="0"/>
                </a:lnTo>
                <a:lnTo>
                  <a:pt x="10754366" y="5663742"/>
                </a:lnTo>
                <a:lnTo>
                  <a:pt x="0" y="5663742"/>
                </a:lnTo>
                <a:lnTo>
                  <a:pt x="0" y="0"/>
                </a:lnTo>
                <a:close/>
              </a:path>
            </a:pathLst>
          </a:custGeom>
          <a:blipFill>
            <a:blip r:embed="rId2"/>
            <a:stretch>
              <a:fillRect l="0" t="0" r="0" b="0"/>
            </a:stretch>
          </a:blipFill>
        </p:spPr>
      </p:sp>
      <p:sp>
        <p:nvSpPr>
          <p:cNvPr name="TextBox 12" id="12"/>
          <p:cNvSpPr txBox="true"/>
          <p:nvPr/>
        </p:nvSpPr>
        <p:spPr>
          <a:xfrm rot="0">
            <a:off x="11733435" y="662286"/>
            <a:ext cx="5282578" cy="4911472"/>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Montserrat"/>
                <a:ea typeface="Montserrat"/>
                <a:cs typeface="Montserrat"/>
                <a:sym typeface="Montserrat"/>
              </a:rPr>
              <a:t>Biểu đồ so sánh huyết áp lúc nghỉ (trestbps) giữa nhóm có bệnh tim (đỏ) và không bệnh (xanh). Kết quả cho thấy:</a:t>
            </a:r>
          </a:p>
          <a:p>
            <a:pPr algn="ctr">
              <a:lnSpc>
                <a:spcPts val="2799"/>
              </a:lnSpc>
              <a:spcBef>
                <a:spcPct val="0"/>
              </a:spcBef>
            </a:pPr>
            <a:r>
              <a:rPr lang="en-US" sz="1999">
                <a:solidFill>
                  <a:srgbClr val="FFFFFF"/>
                </a:solidFill>
                <a:latin typeface="Montserrat"/>
                <a:ea typeface="Montserrat"/>
                <a:cs typeface="Montserrat"/>
                <a:sym typeface="Montserrat"/>
              </a:rPr>
              <a:t>Nhóm mắc bệnh tim có xu hướng huyết áp cao hơn (&gt;140 mmHg), đặc biệt trên 160 mmHg.</a:t>
            </a:r>
          </a:p>
          <a:p>
            <a:pPr algn="ctr">
              <a:lnSpc>
                <a:spcPts val="2799"/>
              </a:lnSpc>
              <a:spcBef>
                <a:spcPct val="0"/>
              </a:spcBef>
            </a:pPr>
            <a:r>
              <a:rPr lang="en-US" sz="1999">
                <a:solidFill>
                  <a:srgbClr val="FFFFFF"/>
                </a:solidFill>
                <a:latin typeface="Montserrat"/>
                <a:ea typeface="Montserrat"/>
                <a:cs typeface="Montserrat"/>
                <a:sym typeface="Montserrat"/>
              </a:rPr>
              <a:t>Nhóm không bệnh tập trung ở mức 100–120 mmHg.</a:t>
            </a:r>
          </a:p>
          <a:p>
            <a:pPr algn="ctr">
              <a:lnSpc>
                <a:spcPts val="2799"/>
              </a:lnSpc>
              <a:spcBef>
                <a:spcPct val="0"/>
              </a:spcBef>
            </a:pPr>
            <a:r>
              <a:rPr lang="en-US" sz="1999">
                <a:solidFill>
                  <a:srgbClr val="FFFFFF"/>
                </a:solidFill>
                <a:latin typeface="Montserrat"/>
                <a:ea typeface="Montserrat"/>
                <a:cs typeface="Montserrat"/>
                <a:sym typeface="Montserrat"/>
              </a:rPr>
              <a:t>Huyết áp cao liên quan đến nguy cơ tim mạch, nhưng cần kết hợp thêm các chỉ số khác để chẩn đoán chính xác.</a:t>
            </a:r>
          </a:p>
          <a:p>
            <a:pPr algn="ctr">
              <a:lnSpc>
                <a:spcPts val="2799"/>
              </a:lnSpc>
              <a:spcBef>
                <a:spcPct val="0"/>
              </a:spcBef>
            </a:pPr>
            <a:r>
              <a:rPr lang="en-US" sz="1999">
                <a:solidFill>
                  <a:srgbClr val="FFFFFF"/>
                </a:solidFill>
                <a:latin typeface="Montserrat"/>
                <a:ea typeface="Montserrat"/>
                <a:cs typeface="Montserrat"/>
                <a:sym typeface="Montserrat"/>
              </a:rPr>
              <a:t>Kết luận: Theo dõi huyết áp giúp sàng lọc bệnh tim, đặc biệt ở người có huyết áp ≥140 mmHg.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6222949" y="8925787"/>
            <a:ext cx="3086100" cy="308610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grpSp>
        <p:nvGrpSpPr>
          <p:cNvPr name="Group 5" id="5"/>
          <p:cNvGrpSpPr/>
          <p:nvPr/>
        </p:nvGrpSpPr>
        <p:grpSpPr>
          <a:xfrm rot="0">
            <a:off x="-1357611" y="-1286368"/>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DC0E20">
                    <a:alpha val="100000"/>
                  </a:srgbClr>
                </a:gs>
                <a:gs pos="100000">
                  <a:srgbClr val="FF4454">
                    <a:alpha val="100000"/>
                  </a:srgbClr>
                </a:gs>
              </a:gsLst>
              <a:lin ang="0"/>
            </a:gra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799"/>
                </a:lnSpc>
              </a:pPr>
            </a:p>
          </p:txBody>
        </p:sp>
      </p:grpSp>
      <p:sp>
        <p:nvSpPr>
          <p:cNvPr name="Freeform 8" id="8"/>
          <p:cNvSpPr/>
          <p:nvPr/>
        </p:nvSpPr>
        <p:spPr>
          <a:xfrm flipH="false" flipV="false" rot="0">
            <a:off x="185439" y="1799732"/>
            <a:ext cx="7828706" cy="4906411"/>
          </a:xfrm>
          <a:custGeom>
            <a:avLst/>
            <a:gdLst/>
            <a:ahLst/>
            <a:cxnLst/>
            <a:rect r="r" b="b" t="t" l="l"/>
            <a:pathLst>
              <a:path h="4906411" w="7828706">
                <a:moveTo>
                  <a:pt x="0" y="0"/>
                </a:moveTo>
                <a:lnTo>
                  <a:pt x="7828705" y="0"/>
                </a:lnTo>
                <a:lnTo>
                  <a:pt x="7828705" y="4906411"/>
                </a:lnTo>
                <a:lnTo>
                  <a:pt x="0" y="4906411"/>
                </a:lnTo>
                <a:lnTo>
                  <a:pt x="0" y="0"/>
                </a:lnTo>
                <a:close/>
              </a:path>
            </a:pathLst>
          </a:custGeom>
          <a:blipFill>
            <a:blip r:embed="rId2"/>
            <a:stretch>
              <a:fillRect l="0" t="0" r="-30971" b="0"/>
            </a:stretch>
          </a:blipFill>
        </p:spPr>
      </p:sp>
      <p:sp>
        <p:nvSpPr>
          <p:cNvPr name="TextBox 9" id="9"/>
          <p:cNvSpPr txBox="true"/>
          <p:nvPr/>
        </p:nvSpPr>
        <p:spPr>
          <a:xfrm rot="0">
            <a:off x="8021124" y="1166778"/>
            <a:ext cx="9539516" cy="6673507"/>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Montserrat"/>
                <a:ea typeface="Montserrat"/>
                <a:cs typeface="Montserrat"/>
                <a:sym typeface="Montserrat"/>
              </a:rPr>
              <a:t>Phân bố Cholesterol:</a:t>
            </a:r>
          </a:p>
          <a:p>
            <a:pPr algn="ctr">
              <a:lnSpc>
                <a:spcPts val="2799"/>
              </a:lnSpc>
              <a:spcBef>
                <a:spcPct val="0"/>
              </a:spcBef>
            </a:pPr>
            <a:r>
              <a:rPr lang="en-US" sz="1999">
                <a:solidFill>
                  <a:srgbClr val="FFFFFF"/>
                </a:solidFill>
                <a:latin typeface="Montserrat"/>
                <a:ea typeface="Montserrat"/>
                <a:cs typeface="Montserrat"/>
                <a:sym typeface="Montserrat"/>
              </a:rPr>
              <a:t>Cả hai nhóm (có bệnh tim và không bệnh) đều có mức cholesterol tập trung chủ yếu trong khoảng 200-300 mg/dl.</a:t>
            </a:r>
          </a:p>
          <a:p>
            <a:pPr algn="ctr">
              <a:lnSpc>
                <a:spcPts val="2799"/>
              </a:lnSpc>
              <a:spcBef>
                <a:spcPct val="0"/>
              </a:spcBef>
            </a:pPr>
            <a:r>
              <a:rPr lang="en-US" sz="1999">
                <a:solidFill>
                  <a:srgbClr val="FFFFFF"/>
                </a:solidFill>
                <a:latin typeface="Montserrat"/>
                <a:ea typeface="Montserrat"/>
                <a:cs typeface="Montserrat"/>
                <a:sym typeface="Montserrat"/>
              </a:rPr>
              <a:t>Nhóm mắc bệnh tim (màu đỏ) có xu hướng phân bố rộng hơn, với nhiều trường hợp vượt ngưỡng 300 mg/dl so với nhóm không bệnh (màu xanh).</a:t>
            </a:r>
          </a:p>
          <a:p>
            <a:pPr algn="ctr">
              <a:lnSpc>
                <a:spcPts val="2799"/>
              </a:lnSpc>
              <a:spcBef>
                <a:spcPct val="0"/>
              </a:spcBef>
            </a:pPr>
            <a:r>
              <a:rPr lang="en-US" sz="1999">
                <a:solidFill>
                  <a:srgbClr val="FFFFFF"/>
                </a:solidFill>
                <a:latin typeface="Montserrat"/>
                <a:ea typeface="Montserrat"/>
                <a:cs typeface="Montserrat"/>
                <a:sym typeface="Montserrat"/>
              </a:rPr>
              <a:t>Ngưỡng Cholesterol nguy hiểm:</a:t>
            </a:r>
          </a:p>
          <a:p>
            <a:pPr algn="ctr">
              <a:lnSpc>
                <a:spcPts val="2799"/>
              </a:lnSpc>
              <a:spcBef>
                <a:spcPct val="0"/>
              </a:spcBef>
            </a:pPr>
            <a:r>
              <a:rPr lang="en-US" sz="1999">
                <a:solidFill>
                  <a:srgbClr val="FFFFFF"/>
                </a:solidFill>
                <a:latin typeface="Montserrat"/>
                <a:ea typeface="Montserrat"/>
                <a:cs typeface="Montserrat"/>
                <a:sym typeface="Montserrat"/>
              </a:rPr>
              <a:t>Mức cholesterol &gt; 200 mg/dl được xem là có nguy cơ, và &gt; 300 mg/dl là nguy cơ cao. Biểu đồ cho thấy nhóm mắc bệnh tim có tỷ lệ cao hơn ở các ngưỡng này.</a:t>
            </a:r>
          </a:p>
          <a:p>
            <a:pPr algn="ctr">
              <a:lnSpc>
                <a:spcPts val="2799"/>
              </a:lnSpc>
              <a:spcBef>
                <a:spcPct val="0"/>
              </a:spcBef>
            </a:pPr>
            <a:r>
              <a:rPr lang="en-US" sz="1999">
                <a:solidFill>
                  <a:srgbClr val="FFFFFF"/>
                </a:solidFill>
                <a:latin typeface="Montserrat"/>
                <a:ea typeface="Montserrat"/>
                <a:cs typeface="Montserrat"/>
                <a:sym typeface="Montserrat"/>
              </a:rPr>
              <a:t>Khác biệt giữa hai nhóm:</a:t>
            </a:r>
          </a:p>
          <a:p>
            <a:pPr algn="ctr">
              <a:lnSpc>
                <a:spcPts val="2799"/>
              </a:lnSpc>
              <a:spcBef>
                <a:spcPct val="0"/>
              </a:spcBef>
            </a:pPr>
            <a:r>
              <a:rPr lang="en-US" sz="1999">
                <a:solidFill>
                  <a:srgbClr val="FFFFFF"/>
                </a:solidFill>
                <a:latin typeface="Montserrat"/>
                <a:ea typeface="Montserrat"/>
                <a:cs typeface="Montserrat"/>
                <a:sym typeface="Montserrat"/>
              </a:rPr>
              <a:t>Nhóm không bệnh tập trung nhiều ở mức cholesterol dưới 250 mg/dl.</a:t>
            </a:r>
          </a:p>
          <a:p>
            <a:pPr algn="ctr">
              <a:lnSpc>
                <a:spcPts val="2799"/>
              </a:lnSpc>
              <a:spcBef>
                <a:spcPct val="0"/>
              </a:spcBef>
            </a:pPr>
            <a:r>
              <a:rPr lang="en-US" sz="1999">
                <a:solidFill>
                  <a:srgbClr val="FFFFFF"/>
                </a:solidFill>
                <a:latin typeface="Montserrat"/>
                <a:ea typeface="Montserrat"/>
                <a:cs typeface="Montserrat"/>
                <a:sym typeface="Montserrat"/>
              </a:rPr>
              <a:t>Nhóm có bệnh tim xuất hiện nhiều hơn ở khoảng 250-400 mg/dl, cho thấy mối liên hệ giữa cholesterol cao và bệnh tim.</a:t>
            </a:r>
          </a:p>
          <a:p>
            <a:pPr algn="ctr">
              <a:lnSpc>
                <a:spcPts val="2799"/>
              </a:lnSpc>
              <a:spcBef>
                <a:spcPct val="0"/>
              </a:spcBef>
            </a:pPr>
            <a:r>
              <a:rPr lang="en-US" sz="1999">
                <a:solidFill>
                  <a:srgbClr val="FFFFFF"/>
                </a:solidFill>
                <a:latin typeface="Montserrat"/>
                <a:ea typeface="Montserrat"/>
                <a:cs typeface="Montserrat"/>
                <a:sym typeface="Montserrat"/>
              </a:rPr>
              <a:t>Kết luận chung:</a:t>
            </a:r>
          </a:p>
          <a:p>
            <a:pPr algn="ctr">
              <a:lnSpc>
                <a:spcPts val="2799"/>
              </a:lnSpc>
              <a:spcBef>
                <a:spcPct val="0"/>
              </a:spcBef>
            </a:pPr>
            <a:r>
              <a:rPr lang="en-US" sz="1999">
                <a:solidFill>
                  <a:srgbClr val="FFFFFF"/>
                </a:solidFill>
                <a:latin typeface="Montserrat"/>
                <a:ea typeface="Montserrat"/>
                <a:cs typeface="Montserrat"/>
                <a:sym typeface="Montserrat"/>
              </a:rPr>
              <a:t>Mức cholesterol trong máu cao (đặc biệt &gt; 300 mg/dl) có liên quan đến tăng nguy cơ mắc bệnh tim. Tuy nhiên, vẫn có trường hợp bệnh tim ở người có cholesterol bình thường, nên cần kết hợp với các chỉ số khác để đánh giá toàn diện. Kiểm soát cholesterol là biện pháp quan trọng để phòng ngừa bệnh tim mạch.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DAGi7vhtAO4</dc:identifier>
  <dcterms:modified xsi:type="dcterms:W3CDTF">2011-08-01T06:04:30Z</dcterms:modified>
  <cp:revision>1</cp:revision>
  <dc:title>Black Red Modern Bold Data Analysis Presentation</dc:title>
</cp:coreProperties>
</file>