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bin" charset="1" panose="00000500000000000000"/>
      <p:regular r:id="rId17"/>
    </p:embeddedFont>
    <p:embeddedFont>
      <p:font typeface="Muli Bold" charset="1" panose="00000800000000000000"/>
      <p:regular r:id="rId18"/>
    </p:embeddedFont>
    <p:embeddedFont>
      <p:font typeface="Arimo Bold" charset="1" panose="020B0704020202020204"/>
      <p:regular r:id="rId19"/>
    </p:embeddedFont>
    <p:embeddedFont>
      <p:font typeface="Muli Ultra-Bold" charset="1" panose="000009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jpe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1315441"/>
            <a:ext cx="9009410" cy="6082798"/>
            <a:chOff x="0" y="0"/>
            <a:chExt cx="3286657" cy="22190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2219021"/>
            </a:xfrm>
            <a:custGeom>
              <a:avLst/>
              <a:gdLst/>
              <a:ahLst/>
              <a:cxnLst/>
              <a:rect r="r" b="b" t="t" l="l"/>
              <a:pathLst>
                <a:path h="2219021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2219021"/>
                  </a:lnTo>
                  <a:lnTo>
                    <a:pt x="0" y="2219021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-2156129" y="8872350"/>
            <a:ext cx="6662470" cy="1611106"/>
          </a:xfrm>
          <a:custGeom>
            <a:avLst/>
            <a:gdLst/>
            <a:ahLst/>
            <a:cxnLst/>
            <a:rect r="r" b="b" t="t" l="l"/>
            <a:pathLst>
              <a:path h="1611106" w="6662470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791434" y="-196457"/>
            <a:ext cx="5652695" cy="1366924"/>
          </a:xfrm>
          <a:custGeom>
            <a:avLst/>
            <a:gdLst/>
            <a:ahLst/>
            <a:cxnLst/>
            <a:rect r="r" b="b" t="t" l="l"/>
            <a:pathLst>
              <a:path h="1366924" w="5652695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61150" y="1315441"/>
            <a:ext cx="7087021" cy="7701883"/>
            <a:chOff x="0" y="0"/>
            <a:chExt cx="2585364" cy="28096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85364" cy="2809668"/>
            </a:xfrm>
            <a:custGeom>
              <a:avLst/>
              <a:gdLst/>
              <a:ahLst/>
              <a:cxnLst/>
              <a:rect r="r" b="b" t="t" l="l"/>
              <a:pathLst>
                <a:path h="2809668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4809114" y="8090431"/>
            <a:ext cx="5149262" cy="926893"/>
            <a:chOff x="0" y="0"/>
            <a:chExt cx="6865682" cy="123585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6865682" cy="1235858"/>
              <a:chOff x="0" y="0"/>
              <a:chExt cx="1878465" cy="3381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78465" cy="338133"/>
              </a:xfrm>
              <a:custGeom>
                <a:avLst/>
                <a:gdLst/>
                <a:ahLst/>
                <a:cxnLst/>
                <a:rect r="r" b="b" t="t" l="l"/>
                <a:pathLst>
                  <a:path h="338133" w="1878465">
                    <a:moveTo>
                      <a:pt x="0" y="0"/>
                    </a:moveTo>
                    <a:lnTo>
                      <a:pt x="1878465" y="0"/>
                    </a:lnTo>
                    <a:lnTo>
                      <a:pt x="1878465" y="338133"/>
                    </a:lnTo>
                    <a:lnTo>
                      <a:pt x="0" y="33813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408587" y="418989"/>
              <a:ext cx="450823" cy="450823"/>
            </a:xfrm>
            <a:custGeom>
              <a:avLst/>
              <a:gdLst/>
              <a:ahLst/>
              <a:cxnLst/>
              <a:rect r="r" b="b" t="t" l="l"/>
              <a:pathLst>
                <a:path h="450823" w="450823">
                  <a:moveTo>
                    <a:pt x="0" y="0"/>
                  </a:moveTo>
                  <a:lnTo>
                    <a:pt x="450822" y="0"/>
                  </a:lnTo>
                  <a:lnTo>
                    <a:pt x="450822" y="450823"/>
                  </a:lnTo>
                  <a:lnTo>
                    <a:pt x="0" y="4508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1142357" y="487965"/>
              <a:ext cx="5432627" cy="3818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72"/>
                </a:lnSpc>
                <a:spcBef>
                  <a:spcPct val="0"/>
                </a:spcBef>
              </a:pPr>
              <a:r>
                <a:rPr lang="en-US" sz="1824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 Tác giả : Phạm Quí Luận 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692016" y="4401714"/>
            <a:ext cx="6225288" cy="3893634"/>
          </a:xfrm>
          <a:custGeom>
            <a:avLst/>
            <a:gdLst/>
            <a:ahLst/>
            <a:cxnLst/>
            <a:rect r="r" b="b" t="t" l="l"/>
            <a:pathLst>
              <a:path h="3893634" w="6225288">
                <a:moveTo>
                  <a:pt x="0" y="0"/>
                </a:moveTo>
                <a:lnTo>
                  <a:pt x="6225288" y="0"/>
                </a:lnTo>
                <a:lnTo>
                  <a:pt x="6225288" y="3893634"/>
                </a:lnTo>
                <a:lnTo>
                  <a:pt x="0" y="38936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100246" y="3001723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203414">
            <a:off x="11173930" y="3499519"/>
            <a:ext cx="321948" cy="461574"/>
          </a:xfrm>
          <a:custGeom>
            <a:avLst/>
            <a:gdLst/>
            <a:ahLst/>
            <a:cxnLst/>
            <a:rect r="r" b="b" t="t" l="l"/>
            <a:pathLst>
              <a:path h="461574" w="321948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887383" y="8090431"/>
            <a:ext cx="3544008" cy="926893"/>
            <a:chOff x="0" y="0"/>
            <a:chExt cx="4725344" cy="1235858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4725344" cy="1235858"/>
              <a:chOff x="0" y="0"/>
              <a:chExt cx="1292864" cy="338133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292864" cy="338133"/>
              </a:xfrm>
              <a:custGeom>
                <a:avLst/>
                <a:gdLst/>
                <a:ahLst/>
                <a:cxnLst/>
                <a:rect r="r" b="b" t="t" l="l"/>
                <a:pathLst>
                  <a:path h="338133" w="1292864">
                    <a:moveTo>
                      <a:pt x="0" y="0"/>
                    </a:moveTo>
                    <a:lnTo>
                      <a:pt x="1292864" y="0"/>
                    </a:lnTo>
                    <a:lnTo>
                      <a:pt x="1292864" y="338133"/>
                    </a:lnTo>
                    <a:lnTo>
                      <a:pt x="0" y="33813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289760" y="288340"/>
              <a:ext cx="974589" cy="659177"/>
            </a:xfrm>
            <a:custGeom>
              <a:avLst/>
              <a:gdLst/>
              <a:ahLst/>
              <a:cxnLst/>
              <a:rect r="r" b="b" t="t" l="l"/>
              <a:pathLst>
                <a:path h="659177" w="974589">
                  <a:moveTo>
                    <a:pt x="0" y="0"/>
                  </a:moveTo>
                  <a:lnTo>
                    <a:pt x="974589" y="0"/>
                  </a:lnTo>
                  <a:lnTo>
                    <a:pt x="974589" y="659177"/>
                  </a:lnTo>
                  <a:lnTo>
                    <a:pt x="0" y="659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1583848" y="298523"/>
              <a:ext cx="2836341" cy="5911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rPr>
                <a:t>Nhóm 29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2690344" y="1991652"/>
            <a:ext cx="2228632" cy="1815322"/>
          </a:xfrm>
          <a:custGeom>
            <a:avLst/>
            <a:gdLst/>
            <a:ahLst/>
            <a:cxnLst/>
            <a:rect r="r" b="b" t="t" l="l"/>
            <a:pathLst>
              <a:path h="1815322" w="2228632">
                <a:moveTo>
                  <a:pt x="0" y="0"/>
                </a:moveTo>
                <a:lnTo>
                  <a:pt x="2228632" y="0"/>
                </a:lnTo>
                <a:lnTo>
                  <a:pt x="2228632" y="1815322"/>
                </a:lnTo>
                <a:lnTo>
                  <a:pt x="0" y="181532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437079" y="1877492"/>
            <a:ext cx="7946241" cy="437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107" b="true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Nhận diện cảm xúc mặt người sử dụng mạng học sâu có chú ý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917575" y="2066192"/>
          <a:ext cx="16452850" cy="7718876"/>
        </p:xfrm>
        <a:graphic>
          <a:graphicData uri="http://schemas.openxmlformats.org/drawingml/2006/table">
            <a:tbl>
              <a:tblPr/>
              <a:tblGrid>
                <a:gridCol w="8208278"/>
                <a:gridCol w="8244572"/>
              </a:tblGrid>
              <a:tr h="22849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3EA8"/>
                          </a:solidFill>
                          <a:latin typeface="Muli Ultra-Bold"/>
                          <a:ea typeface="Muli Ultra-Bold"/>
                          <a:cs typeface="Muli Ultra-Bold"/>
                          <a:sym typeface="Muli Ultra-Bold"/>
                        </a:rPr>
                        <a:t>Phương pháp thu thập thông tin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3EA8"/>
                          </a:solidFill>
                          <a:latin typeface="Muli Ultra-Bold"/>
                          <a:ea typeface="Muli Ultra-Bold"/>
                          <a:cs typeface="Muli Ultra-Bold"/>
                          <a:sym typeface="Muli Ultra-Bold"/>
                        </a:rPr>
                        <a:t>Phương pháp xử lý thông tin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433905">
                <a:tc>
                  <a:txBody>
                    <a:bodyPr anchor="t" rtlCol="false"/>
                    <a:lstStyle/>
                    <a:p>
                      <a:pPr algn="l" marL="755642" indent="-377821" lvl="1">
                        <a:lnSpc>
                          <a:spcPts val="489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Nguồn dữ liệu</a:t>
                      </a:r>
                      <a:endParaRPr lang="en-US" sz="1100"/>
                    </a:p>
                    <a:p>
                      <a:pPr algn="l" marL="755642" indent="-377821" lvl="1">
                        <a:lnSpc>
                          <a:spcPts val="4899"/>
                        </a:lnSpc>
                        <a:buFont typeface="Arial"/>
                        <a:buChar char="•"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Hình thức thu thập</a:t>
                      </a:r>
                    </a:p>
                    <a:p>
                      <a:pPr algn="l">
                        <a:lnSpc>
                          <a:spcPts val="489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 marL="755642" indent="-377821" lvl="1">
                        <a:lnSpc>
                          <a:spcPts val="489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Phát hiện và cân chỉnh khuôn mặt</a:t>
                      </a:r>
                      <a:endParaRPr lang="en-US" sz="1100"/>
                    </a:p>
                    <a:p>
                      <a:pPr algn="l" marL="755642" indent="-377821" lvl="1">
                        <a:lnSpc>
                          <a:spcPts val="4899"/>
                        </a:lnSpc>
                        <a:buFont typeface="Arial"/>
                        <a:buChar char="•"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Làm giàu dữ liệu (Data Augmentation)</a:t>
                      </a:r>
                    </a:p>
                    <a:p>
                      <a:pPr algn="l" marL="755642" indent="-377821" lvl="1">
                        <a:lnSpc>
                          <a:spcPts val="4899"/>
                        </a:lnSpc>
                        <a:buFont typeface="Arial"/>
                        <a:buChar char="•"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Chuẩn hóa dữ liệu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-278358">
            <a:off x="-187185" y="433311"/>
            <a:ext cx="2756025" cy="866895"/>
          </a:xfrm>
          <a:custGeom>
            <a:avLst/>
            <a:gdLst/>
            <a:ahLst/>
            <a:cxnLst/>
            <a:rect r="r" b="b" t="t" l="l"/>
            <a:pathLst>
              <a:path h="866895" w="2756025">
                <a:moveTo>
                  <a:pt x="0" y="0"/>
                </a:moveTo>
                <a:lnTo>
                  <a:pt x="2756025" y="0"/>
                </a:lnTo>
                <a:lnTo>
                  <a:pt x="2756025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78358">
            <a:off x="15881287" y="7952572"/>
            <a:ext cx="2756025" cy="866895"/>
          </a:xfrm>
          <a:custGeom>
            <a:avLst/>
            <a:gdLst/>
            <a:ahLst/>
            <a:cxnLst/>
            <a:rect r="r" b="b" t="t" l="l"/>
            <a:pathLst>
              <a:path h="866895" w="2756025">
                <a:moveTo>
                  <a:pt x="0" y="0"/>
                </a:moveTo>
                <a:lnTo>
                  <a:pt x="2756026" y="0"/>
                </a:lnTo>
                <a:lnTo>
                  <a:pt x="2756026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62188" y="8728374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84196" y="-309867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96482" y="342900"/>
            <a:ext cx="16444941" cy="934419"/>
            <a:chOff x="0" y="0"/>
            <a:chExt cx="21926588" cy="1245892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1926588" cy="1245892"/>
              <a:chOff x="0" y="0"/>
              <a:chExt cx="5999159" cy="34087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999159" cy="340879"/>
              </a:xfrm>
              <a:custGeom>
                <a:avLst/>
                <a:gdLst/>
                <a:ahLst/>
                <a:cxnLst/>
                <a:rect r="r" b="b" t="t" l="l"/>
                <a:pathLst>
                  <a:path h="340879" w="5999159">
                    <a:moveTo>
                      <a:pt x="0" y="0"/>
                    </a:moveTo>
                    <a:lnTo>
                      <a:pt x="5999159" y="0"/>
                    </a:lnTo>
                    <a:lnTo>
                      <a:pt x="5999159" y="340879"/>
                    </a:lnTo>
                    <a:lnTo>
                      <a:pt x="0" y="3408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414243" y="0"/>
              <a:ext cx="20687049" cy="952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40"/>
                </a:lnSpc>
              </a:pPr>
              <a:r>
                <a:rPr lang="en-US" b="true" sz="4700">
                  <a:solidFill>
                    <a:srgbClr val="003EA8"/>
                  </a:solidFill>
                  <a:latin typeface="Muli Bold"/>
                  <a:ea typeface="Muli Bold"/>
                  <a:cs typeface="Muli Bold"/>
                  <a:sym typeface="Muli Bold"/>
                </a:rPr>
                <a:t>Phương pháp thu nhập và xử lý thông tin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2392" y="1028700"/>
            <a:ext cx="8045761" cy="4490625"/>
            <a:chOff x="0" y="0"/>
            <a:chExt cx="2935115" cy="16381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35115" cy="1638192"/>
            </a:xfrm>
            <a:custGeom>
              <a:avLst/>
              <a:gdLst/>
              <a:ahLst/>
              <a:cxnLst/>
              <a:rect r="r" b="b" t="t" l="l"/>
              <a:pathLst>
                <a:path h="1638192" w="2935115">
                  <a:moveTo>
                    <a:pt x="0" y="0"/>
                  </a:moveTo>
                  <a:lnTo>
                    <a:pt x="2935115" y="0"/>
                  </a:lnTo>
                  <a:lnTo>
                    <a:pt x="2935115" y="1638192"/>
                  </a:lnTo>
                  <a:lnTo>
                    <a:pt x="0" y="163819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990049"/>
            <a:ext cx="6777837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Kết luận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849128" y="1028700"/>
            <a:ext cx="8693441" cy="7702925"/>
            <a:chOff x="0" y="0"/>
            <a:chExt cx="3171391" cy="28100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71391" cy="2810048"/>
            </a:xfrm>
            <a:custGeom>
              <a:avLst/>
              <a:gdLst/>
              <a:ahLst/>
              <a:cxnLst/>
              <a:rect r="r" b="b" t="t" l="l"/>
              <a:pathLst>
                <a:path h="2810048" w="3171391">
                  <a:moveTo>
                    <a:pt x="0" y="0"/>
                  </a:moveTo>
                  <a:lnTo>
                    <a:pt x="3171391" y="0"/>
                  </a:lnTo>
                  <a:lnTo>
                    <a:pt x="3171391" y="2810048"/>
                  </a:lnTo>
                  <a:lnTo>
                    <a:pt x="0" y="281004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278358">
            <a:off x="-187185" y="433311"/>
            <a:ext cx="2756025" cy="866895"/>
          </a:xfrm>
          <a:custGeom>
            <a:avLst/>
            <a:gdLst/>
            <a:ahLst/>
            <a:cxnLst/>
            <a:rect r="r" b="b" t="t" l="l"/>
            <a:pathLst>
              <a:path h="866895" w="2756025">
                <a:moveTo>
                  <a:pt x="0" y="0"/>
                </a:moveTo>
                <a:lnTo>
                  <a:pt x="2756025" y="0"/>
                </a:lnTo>
                <a:lnTo>
                  <a:pt x="2756025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278358">
            <a:off x="15881287" y="7952572"/>
            <a:ext cx="2756025" cy="866895"/>
          </a:xfrm>
          <a:custGeom>
            <a:avLst/>
            <a:gdLst/>
            <a:ahLst/>
            <a:cxnLst/>
            <a:rect r="r" b="b" t="t" l="l"/>
            <a:pathLst>
              <a:path h="866895" w="2756025">
                <a:moveTo>
                  <a:pt x="0" y="0"/>
                </a:moveTo>
                <a:lnTo>
                  <a:pt x="2756026" y="0"/>
                </a:lnTo>
                <a:lnTo>
                  <a:pt x="2756026" y="866895"/>
                </a:lnTo>
                <a:lnTo>
                  <a:pt x="0" y="8668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444800" y="3754995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1584" y="8067717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061636" y="1372143"/>
            <a:ext cx="8603971" cy="68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Kết quả đạt được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Hiệu suất cao: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ResMaskingNet đạt 74.14% (FER2013), cao hơn VGG19, ResNet18, DenseNet121.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Dùng Ensemble đạt 76.82%, vượt các công bố trước.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Trên VEMO (người Việt): đạt 65.95%.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Đóng góp VEMO: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Xây dựng bộ dữ liệu cảm xúc khuôn mặt người Việt.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Tích hợp Attention: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Giúp mô hình tập trung vùng mắt/miệng, nâng cao độ chính xác (có minh họa GradCAM).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Thử nghiệm thực tế: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Hiệu quả tốt trên ảnh thực như phim Mắt Biếc, Harry Potter.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Thực nghiệm công bằng: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Môi trường huấn luyện giống nhau, đảm bảo kết quả đáng tin cậy.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Xử lý dữ liệu mất cân bằng: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Nhận diện tốt 7 cảm xúc cơ bản.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Tiềm năng ứng dụng:</a:t>
            </a:r>
          </a:p>
          <a:p>
            <a:pPr algn="l">
              <a:lnSpc>
                <a:spcPts val="2877"/>
              </a:lnSpc>
              <a:spcBef>
                <a:spcPct val="0"/>
              </a:spcBef>
            </a:pPr>
            <a:r>
              <a:rPr lang="en-US" b="true" sz="2055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Áp dụng được trong giám sát, phân tích cảm xúc.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80808"/>
            <a:ext cx="16439375" cy="3503822"/>
            <a:chOff x="0" y="0"/>
            <a:chExt cx="5997128" cy="127820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7129" cy="1278204"/>
            </a:xfrm>
            <a:custGeom>
              <a:avLst/>
              <a:gdLst/>
              <a:ahLst/>
              <a:cxnLst/>
              <a:rect r="r" b="b" t="t" l="l"/>
              <a:pathLst>
                <a:path h="1278204" w="5997129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924313" y="4542372"/>
          <a:ext cx="16439375" cy="1264425"/>
        </p:xfrm>
        <a:graphic>
          <a:graphicData uri="http://schemas.openxmlformats.org/drawingml/2006/table">
            <a:tbl>
              <a:tblPr/>
              <a:tblGrid>
                <a:gridCol w="5479792"/>
                <a:gridCol w="5479792"/>
                <a:gridCol w="5479792"/>
              </a:tblGrid>
              <a:tr h="10336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Phạm vi nghiên cứu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Mục tiêu nghiên cứu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Cơ sở lý thuyết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11989663" y="8797919"/>
            <a:ext cx="7147788" cy="1728465"/>
          </a:xfrm>
          <a:custGeom>
            <a:avLst/>
            <a:gdLst/>
            <a:ahLst/>
            <a:cxnLst/>
            <a:rect r="r" b="b" t="t" l="l"/>
            <a:pathLst>
              <a:path h="1728465" w="7147788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02764" y="8942224"/>
            <a:ext cx="573798" cy="822649"/>
          </a:xfrm>
          <a:custGeom>
            <a:avLst/>
            <a:gdLst/>
            <a:ahLst/>
            <a:cxnLst/>
            <a:rect r="r" b="b" t="t" l="l"/>
            <a:pathLst>
              <a:path h="822649" w="573798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18882" y="-411324"/>
            <a:ext cx="573798" cy="822649"/>
          </a:xfrm>
          <a:custGeom>
            <a:avLst/>
            <a:gdLst/>
            <a:ahLst/>
            <a:cxnLst/>
            <a:rect r="r" b="b" t="t" l="l"/>
            <a:pathLst>
              <a:path h="822649" w="573798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608297" y="158885"/>
            <a:ext cx="3927179" cy="1392364"/>
          </a:xfrm>
          <a:custGeom>
            <a:avLst/>
            <a:gdLst/>
            <a:ahLst/>
            <a:cxnLst/>
            <a:rect r="r" b="b" t="t" l="l"/>
            <a:pathLst>
              <a:path h="1392364" w="3927179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60195" y="1247996"/>
            <a:ext cx="13395565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 b="true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Mục tiêu nghiên cứu và cơ sở lý thuyết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9009410" cy="1907038"/>
            <a:chOff x="0" y="0"/>
            <a:chExt cx="3286657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6657" cy="695693"/>
            </a:xfrm>
            <a:custGeom>
              <a:avLst/>
              <a:gdLst/>
              <a:ahLst/>
              <a:cxnLst/>
              <a:rect r="r" b="b" t="t" l="l"/>
              <a:pathLst>
                <a:path h="695693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05495" y="2915205"/>
            <a:ext cx="9009410" cy="5787794"/>
            <a:chOff x="0" y="0"/>
            <a:chExt cx="3286657" cy="21114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86657" cy="2111403"/>
            </a:xfrm>
            <a:custGeom>
              <a:avLst/>
              <a:gdLst/>
              <a:ahLst/>
              <a:cxnLst/>
              <a:rect r="r" b="b" t="t" l="l"/>
              <a:pathLst>
                <a:path h="2111403" w="3286657">
                  <a:moveTo>
                    <a:pt x="0" y="0"/>
                  </a:moveTo>
                  <a:lnTo>
                    <a:pt x="3286657" y="0"/>
                  </a:lnTo>
                  <a:lnTo>
                    <a:pt x="3286657" y="2111403"/>
                  </a:lnTo>
                  <a:lnTo>
                    <a:pt x="0" y="21114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61150" y="657204"/>
            <a:ext cx="7087021" cy="8045795"/>
            <a:chOff x="0" y="0"/>
            <a:chExt cx="2585364" cy="29351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85364" cy="2935128"/>
            </a:xfrm>
            <a:custGeom>
              <a:avLst/>
              <a:gdLst/>
              <a:ahLst/>
              <a:cxnLst/>
              <a:rect r="r" b="b" t="t" l="l"/>
              <a:pathLst>
                <a:path h="2935128" w="2585364">
                  <a:moveTo>
                    <a:pt x="0" y="0"/>
                  </a:moveTo>
                  <a:lnTo>
                    <a:pt x="2585364" y="0"/>
                  </a:lnTo>
                  <a:lnTo>
                    <a:pt x="2585364" y="2935128"/>
                  </a:lnTo>
                  <a:lnTo>
                    <a:pt x="0" y="293512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626673" y="1011978"/>
            <a:ext cx="6355975" cy="7351955"/>
            <a:chOff x="0" y="0"/>
            <a:chExt cx="8474633" cy="9802607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3"/>
            <a:srcRect l="0" t="11443" r="0" b="11443"/>
            <a:stretch>
              <a:fillRect/>
            </a:stretch>
          </p:blipFill>
          <p:spPr>
            <a:xfrm flipH="false" flipV="false">
              <a:off x="0" y="0"/>
              <a:ext cx="8474633" cy="9802607"/>
            </a:xfrm>
            <a:prstGeom prst="rect">
              <a:avLst/>
            </a:prstGeom>
          </p:spPr>
        </p:pic>
      </p:grpSp>
      <p:sp>
        <p:nvSpPr>
          <p:cNvPr name="TextBox 11" id="11"/>
          <p:cNvSpPr txBox="true"/>
          <p:nvPr/>
        </p:nvSpPr>
        <p:spPr>
          <a:xfrm rot="0">
            <a:off x="1235699" y="1011978"/>
            <a:ext cx="7908301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00"/>
              </a:lnSpc>
              <a:spcBef>
                <a:spcPct val="0"/>
              </a:spcBef>
            </a:pPr>
            <a:r>
              <a:rPr lang="en-US" b="true" sz="650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Phạm vi nghiên cứu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87918" y="7543079"/>
            <a:ext cx="7049083" cy="334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2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5301511" y="-207276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0800000">
            <a:off x="8469322" y="9150674"/>
            <a:ext cx="4876557" cy="1728961"/>
          </a:xfrm>
          <a:custGeom>
            <a:avLst/>
            <a:gdLst/>
            <a:ahLst/>
            <a:cxnLst/>
            <a:rect r="r" b="b" t="t" l="l"/>
            <a:pathLst>
              <a:path h="1728961" w="4876557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95787" y="29178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3872175"/>
            <a:ext cx="8575000" cy="252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869" indent="-237435" lvl="1">
              <a:lnSpc>
                <a:spcPts val="285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</a:t>
            </a:r>
            <a:r>
              <a:rPr lang="en-US" sz="21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hương pháp: Tập trung khảo sát và cải tiến các mô hình học sâu hiện đại, ưu tiên mạng nơ-ron có cơ chế chú ý.</a:t>
            </a:r>
          </a:p>
          <a:p>
            <a:pPr algn="l" marL="474869" indent="-237435" lvl="1">
              <a:lnSpc>
                <a:spcPts val="285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Dữ liệu: Sử dụng ảnh tĩnh "in-the-wild", gồm FER2013 và VEMO (dữ liệu người Việt).</a:t>
            </a:r>
          </a:p>
          <a:p>
            <a:pPr algn="l" marL="474869" indent="-237435" lvl="1">
              <a:lnSpc>
                <a:spcPts val="285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Đánh giá: Tự huấn luyện lại các mô hình chuẩn dưới cùng điều kiện để so sánh công bằng.</a:t>
            </a:r>
          </a:p>
          <a:p>
            <a:pPr algn="ctr">
              <a:lnSpc>
                <a:spcPts val="28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16445245" cy="1906519"/>
            <a:chOff x="0" y="0"/>
            <a:chExt cx="5999270" cy="6955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9270" cy="695503"/>
            </a:xfrm>
            <a:custGeom>
              <a:avLst/>
              <a:gdLst/>
              <a:ahLst/>
              <a:cxnLst/>
              <a:rect r="r" b="b" t="t" l="l"/>
              <a:pathLst>
                <a:path h="695503" w="5999270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625957" y="2915205"/>
            <a:ext cx="7724783" cy="5768744"/>
            <a:chOff x="0" y="0"/>
            <a:chExt cx="2818022" cy="21044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18022" cy="2104453"/>
            </a:xfrm>
            <a:custGeom>
              <a:avLst/>
              <a:gdLst/>
              <a:ahLst/>
              <a:cxnLst/>
              <a:rect r="r" b="b" t="t" l="l"/>
              <a:pathLst>
                <a:path h="2104453" w="2818022">
                  <a:moveTo>
                    <a:pt x="0" y="0"/>
                  </a:moveTo>
                  <a:lnTo>
                    <a:pt x="2818022" y="0"/>
                  </a:lnTo>
                  <a:lnTo>
                    <a:pt x="2818022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26069" y="2915205"/>
            <a:ext cx="8358265" cy="5768744"/>
            <a:chOff x="0" y="0"/>
            <a:chExt cx="3049118" cy="21044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49118" cy="2104453"/>
            </a:xfrm>
            <a:custGeom>
              <a:avLst/>
              <a:gdLst/>
              <a:ahLst/>
              <a:cxnLst/>
              <a:rect r="r" b="b" t="t" l="l"/>
              <a:pathLst>
                <a:path h="2104453" w="3049118">
                  <a:moveTo>
                    <a:pt x="0" y="0"/>
                  </a:moveTo>
                  <a:lnTo>
                    <a:pt x="3049118" y="0"/>
                  </a:lnTo>
                  <a:lnTo>
                    <a:pt x="3049118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31960" y="3545972"/>
            <a:ext cx="5778474" cy="4507210"/>
          </a:xfrm>
          <a:custGeom>
            <a:avLst/>
            <a:gdLst/>
            <a:ahLst/>
            <a:cxnLst/>
            <a:rect r="r" b="b" t="t" l="l"/>
            <a:pathLst>
              <a:path h="4507210" w="5778474">
                <a:moveTo>
                  <a:pt x="0" y="0"/>
                </a:moveTo>
                <a:lnTo>
                  <a:pt x="5778474" y="0"/>
                </a:lnTo>
                <a:lnTo>
                  <a:pt x="5778474" y="4507210"/>
                </a:lnTo>
                <a:lnTo>
                  <a:pt x="0" y="4507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203414">
            <a:off x="16137868" y="4585735"/>
            <a:ext cx="417336" cy="598331"/>
          </a:xfrm>
          <a:custGeom>
            <a:avLst/>
            <a:gdLst/>
            <a:ahLst/>
            <a:cxnLst/>
            <a:rect r="r" b="b" t="t" l="l"/>
            <a:pathLst>
              <a:path h="598331" w="417336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908900" y="3235000"/>
            <a:ext cx="121908" cy="121908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055579" y="7995212"/>
            <a:ext cx="121908" cy="121908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3343782" y="924697"/>
            <a:ext cx="11600436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b="true" sz="900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Mục tiêu nghiên cứu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203414">
            <a:off x="11489227" y="4583034"/>
            <a:ext cx="321948" cy="461574"/>
          </a:xfrm>
          <a:custGeom>
            <a:avLst/>
            <a:gdLst/>
            <a:ahLst/>
            <a:cxnLst/>
            <a:rect r="r" b="b" t="t" l="l"/>
            <a:pathLst>
              <a:path h="461574" w="321948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278358">
            <a:off x="13186236" y="8430575"/>
            <a:ext cx="5868613" cy="1845945"/>
          </a:xfrm>
          <a:custGeom>
            <a:avLst/>
            <a:gdLst/>
            <a:ahLst/>
            <a:cxnLst/>
            <a:rect r="r" b="b" t="t" l="l"/>
            <a:pathLst>
              <a:path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53392" y="4132149"/>
            <a:ext cx="8358265" cy="379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4"/>
              </a:lnSpc>
              <a:spcBef>
                <a:spcPct val="0"/>
              </a:spcBef>
            </a:pPr>
            <a:r>
              <a:rPr lang="en-US" sz="2724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Cải thiện độ chính xác nhận diện cảm xúc trên ảnh "in-the-wild".</a:t>
            </a:r>
          </a:p>
          <a:p>
            <a:pPr algn="l">
              <a:lnSpc>
                <a:spcPts val="3814"/>
              </a:lnSpc>
              <a:spcBef>
                <a:spcPct val="0"/>
              </a:spcBef>
            </a:pPr>
            <a:r>
              <a:rPr lang="en-US" sz="2724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Xây dựng bộ dữ liệu khuôn mặt người Việt (VEMO) phục vụ nghiên cứu trong nước.</a:t>
            </a:r>
          </a:p>
          <a:p>
            <a:pPr algn="l">
              <a:lnSpc>
                <a:spcPts val="3814"/>
              </a:lnSpc>
              <a:spcBef>
                <a:spcPct val="0"/>
              </a:spcBef>
            </a:pPr>
            <a:r>
              <a:rPr lang="en-US" sz="2724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Áp dụng giả thuyết biểu cảm phổ quát với 6 cảm xúc cơ bản, xử lý dưới dạng phân lớp.</a:t>
            </a:r>
          </a:p>
          <a:p>
            <a:pPr algn="l">
              <a:lnSpc>
                <a:spcPts val="3814"/>
              </a:lnSpc>
              <a:spcBef>
                <a:spcPct val="0"/>
              </a:spcBef>
            </a:pPr>
            <a:r>
              <a:rPr lang="en-US" sz="2724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Đối chiếu kết quả với mô hình hiện đại và các báo cáo khoa học để đánh giá hiệu quả.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70659" y="4841794"/>
            <a:ext cx="6111414" cy="2190837"/>
            <a:chOff x="0" y="0"/>
            <a:chExt cx="2229460" cy="7992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29460" cy="799223"/>
            </a:xfrm>
            <a:custGeom>
              <a:avLst/>
              <a:gdLst/>
              <a:ahLst/>
              <a:cxnLst/>
              <a:rect r="r" b="b" t="t" l="l"/>
              <a:pathLst>
                <a:path h="799223" w="2229460">
                  <a:moveTo>
                    <a:pt x="0" y="0"/>
                  </a:moveTo>
                  <a:lnTo>
                    <a:pt x="2229460" y="0"/>
                  </a:lnTo>
                  <a:lnTo>
                    <a:pt x="2229460" y="799223"/>
                  </a:lnTo>
                  <a:lnTo>
                    <a:pt x="0" y="7992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219294" y="657204"/>
            <a:ext cx="15795020" cy="3535020"/>
            <a:chOff x="0" y="0"/>
            <a:chExt cx="5762066" cy="12895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62066" cy="1289585"/>
            </a:xfrm>
            <a:custGeom>
              <a:avLst/>
              <a:gdLst/>
              <a:ahLst/>
              <a:cxnLst/>
              <a:rect r="r" b="b" t="t" l="l"/>
              <a:pathLst>
                <a:path h="1289585" w="5762066">
                  <a:moveTo>
                    <a:pt x="0" y="0"/>
                  </a:moveTo>
                  <a:lnTo>
                    <a:pt x="5762066" y="0"/>
                  </a:lnTo>
                  <a:lnTo>
                    <a:pt x="5762066" y="1289585"/>
                  </a:lnTo>
                  <a:lnTo>
                    <a:pt x="0" y="128958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14972495" y="7296334"/>
            <a:ext cx="5533751" cy="1961966"/>
          </a:xfrm>
          <a:custGeom>
            <a:avLst/>
            <a:gdLst/>
            <a:ahLst/>
            <a:cxnLst/>
            <a:rect r="r" b="b" t="t" l="l"/>
            <a:pathLst>
              <a:path h="1961966" w="5533751">
                <a:moveTo>
                  <a:pt x="5533751" y="0"/>
                </a:moveTo>
                <a:lnTo>
                  <a:pt x="0" y="0"/>
                </a:lnTo>
                <a:lnTo>
                  <a:pt x="0" y="1961966"/>
                </a:lnTo>
                <a:lnTo>
                  <a:pt x="5533751" y="1961966"/>
                </a:lnTo>
                <a:lnTo>
                  <a:pt x="553375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218246" y="7296334"/>
            <a:ext cx="5533751" cy="1961966"/>
          </a:xfrm>
          <a:custGeom>
            <a:avLst/>
            <a:gdLst/>
            <a:ahLst/>
            <a:cxnLst/>
            <a:rect r="r" b="b" t="t" l="l"/>
            <a:pathLst>
              <a:path h="1961966" w="5533751">
                <a:moveTo>
                  <a:pt x="0" y="0"/>
                </a:moveTo>
                <a:lnTo>
                  <a:pt x="5533751" y="0"/>
                </a:lnTo>
                <a:lnTo>
                  <a:pt x="5533751" y="1961966"/>
                </a:lnTo>
                <a:lnTo>
                  <a:pt x="0" y="19619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70659" y="1924652"/>
            <a:ext cx="1389229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sz="5499" b="true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Cơ sở lý thuyết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793505" y="3742304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9650" y="1281714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70659" y="5015299"/>
            <a:ext cx="6111414" cy="1438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Cảm xúc con người thông qua biểu thị nét mặt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Mạng nơ-ron tích chập trong nhận diện ảnh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Kiến trúc mã hóa - giải mã &amp; Cơ chế chú ý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3EA8"/>
                </a:solidFill>
                <a:latin typeface="Cabin"/>
                <a:ea typeface="Cabin"/>
                <a:cs typeface="Cabin"/>
                <a:sym typeface="Cabin"/>
              </a:rPr>
              <a:t>Phương pháp nhận diện khuôn mặt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16436355" cy="1907038"/>
            <a:chOff x="0" y="0"/>
            <a:chExt cx="5996027" cy="6956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6027" cy="695693"/>
            </a:xfrm>
            <a:custGeom>
              <a:avLst/>
              <a:gdLst/>
              <a:ahLst/>
              <a:cxnLst/>
              <a:rect r="r" b="b" t="t" l="l"/>
              <a:pathLst>
                <a:path h="695693" w="5996027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22945" y="2412017"/>
            <a:ext cx="16436355" cy="5768915"/>
            <a:chOff x="0" y="0"/>
            <a:chExt cx="5996027" cy="21045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96027" cy="2104516"/>
            </a:xfrm>
            <a:custGeom>
              <a:avLst/>
              <a:gdLst/>
              <a:ahLst/>
              <a:cxnLst/>
              <a:rect r="r" b="b" t="t" l="l"/>
              <a:pathLst>
                <a:path h="2104516" w="5996027">
                  <a:moveTo>
                    <a:pt x="0" y="0"/>
                  </a:moveTo>
                  <a:lnTo>
                    <a:pt x="5996027" y="0"/>
                  </a:lnTo>
                  <a:lnTo>
                    <a:pt x="5996027" y="2104516"/>
                  </a:lnTo>
                  <a:lnTo>
                    <a:pt x="0" y="210451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21737" y="1019175"/>
            <a:ext cx="15617654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b="true" sz="675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Cảm</a:t>
            </a:r>
            <a:r>
              <a:rPr lang="en-US" b="true" sz="675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 xúc con người thông qua biểu thị nét mặt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08445" y="3874362"/>
            <a:ext cx="4400437" cy="361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r>
              <a:rPr lang="en-US" sz="21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iểu thị cảm xúc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Cảm xúc thể hiện qua biểu cảm khuôn mặt.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6 cảm xúc cơ bản (Ekman): Giận, Ghê tởm, Sợ, Vui, Buồn, Ngạc nhiên (+ Bình thường, Khinh bỉ).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Phổ biến giả thuyết biểu cảm phổ quát trong phân lớp cảm xúc.</a:t>
            </a:r>
          </a:p>
          <a:p>
            <a:pPr algn="l">
              <a:lnSpc>
                <a:spcPts val="28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498367" y="3874362"/>
            <a:ext cx="4516020" cy="216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FACS – Hệ mã hóa</a:t>
            </a:r>
            <a:r>
              <a:rPr lang="en-US" sz="21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cơ mặt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Phân tích biểu cảm qua các đơn vị hành động (AUs).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Định lượng chuyển động cơ để suy ra cảm xúc.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5484919" y="8123782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782425" y="8123782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641794">
            <a:off x="8923192" y="-178822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5495" y="657204"/>
            <a:ext cx="16445245" cy="1906519"/>
            <a:chOff x="0" y="0"/>
            <a:chExt cx="5999270" cy="6955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9270" cy="695503"/>
            </a:xfrm>
            <a:custGeom>
              <a:avLst/>
              <a:gdLst/>
              <a:ahLst/>
              <a:cxnLst/>
              <a:rect r="r" b="b" t="t" l="l"/>
              <a:pathLst>
                <a:path h="695503" w="5999270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915172"/>
            <a:ext cx="1632204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Mạng nơ-ron tí</a:t>
            </a:r>
            <a:r>
              <a:rPr lang="en-US" b="true" sz="600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ch chập trong nhận diện ảnh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276562" y="-156776"/>
            <a:ext cx="6732164" cy="1627960"/>
          </a:xfrm>
          <a:custGeom>
            <a:avLst/>
            <a:gdLst/>
            <a:ahLst/>
            <a:cxnLst/>
            <a:rect r="r" b="b" t="t" l="l"/>
            <a:pathLst>
              <a:path h="1627960" w="6732164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3879" y="-156776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11526" y="8735435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796740"/>
            <a:ext cx="9165428" cy="4353578"/>
          </a:xfrm>
          <a:custGeom>
            <a:avLst/>
            <a:gdLst/>
            <a:ahLst/>
            <a:cxnLst/>
            <a:rect r="r" b="b" t="t" l="l"/>
            <a:pathLst>
              <a:path h="4353578" w="9165428">
                <a:moveTo>
                  <a:pt x="0" y="0"/>
                </a:moveTo>
                <a:lnTo>
                  <a:pt x="9165428" y="0"/>
                </a:lnTo>
                <a:lnTo>
                  <a:pt x="9165428" y="4353578"/>
                </a:lnTo>
                <a:lnTo>
                  <a:pt x="0" y="43535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9282" y="7378918"/>
            <a:ext cx="6744205" cy="2248068"/>
          </a:xfrm>
          <a:custGeom>
            <a:avLst/>
            <a:gdLst/>
            <a:ahLst/>
            <a:cxnLst/>
            <a:rect r="r" b="b" t="t" l="l"/>
            <a:pathLst>
              <a:path h="2248068" w="6744205">
                <a:moveTo>
                  <a:pt x="0" y="0"/>
                </a:moveTo>
                <a:lnTo>
                  <a:pt x="6744206" y="0"/>
                </a:lnTo>
                <a:lnTo>
                  <a:pt x="6744206" y="2248069"/>
                </a:lnTo>
                <a:lnTo>
                  <a:pt x="0" y="22480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393876" y="4611052"/>
            <a:ext cx="6700757" cy="3610033"/>
          </a:xfrm>
          <a:custGeom>
            <a:avLst/>
            <a:gdLst/>
            <a:ahLst/>
            <a:cxnLst/>
            <a:rect r="r" b="b" t="t" l="l"/>
            <a:pathLst>
              <a:path h="3610033" w="6700757">
                <a:moveTo>
                  <a:pt x="0" y="0"/>
                </a:moveTo>
                <a:lnTo>
                  <a:pt x="6700757" y="0"/>
                </a:lnTo>
                <a:lnTo>
                  <a:pt x="6700757" y="3610033"/>
                </a:lnTo>
                <a:lnTo>
                  <a:pt x="0" y="361003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566687" y="2945111"/>
            <a:ext cx="6371882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Tổng quan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· Mỗi lớp của CNN có 3 chiều: rộng, cao, sâu.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· CNN gồm nhiều lớp cơ bản như: Convolution (CONV), ReLU, Pooling (POOL) và Fully Connected (FC).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· Kiến trúc mẫu: [INPUT - CONV - RELU - POOL - FC].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26000" y="7998128"/>
            <a:ext cx="5521578" cy="1156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b="true" sz="16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o Depth: số lượng bộ lọc.</a:t>
            </a:r>
          </a:p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b="true" sz="16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o Stride: bước trượt của bộ lọc.</a:t>
            </a:r>
          </a:p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b="true" sz="16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o Zero-padding: đệm thêm 0 để giữ kích thước đầu ra.</a:t>
            </a:r>
          </a:p>
          <a:p>
            <a:pPr algn="l">
              <a:lnSpc>
                <a:spcPts val="2379"/>
              </a:lnSpc>
              <a:spcBef>
                <a:spcPct val="0"/>
              </a:spcBef>
            </a:pPr>
            <a:r>
              <a:rPr lang="en-US" b="true" sz="16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o Công thức tính kích thước đầu ra: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-28596"/>
            <a:ext cx="16444937" cy="1906519"/>
            <a:chOff x="0" y="0"/>
            <a:chExt cx="5999157" cy="6955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99157" cy="695503"/>
            </a:xfrm>
            <a:custGeom>
              <a:avLst/>
              <a:gdLst/>
              <a:ahLst/>
              <a:cxnLst/>
              <a:rect r="r" b="b" t="t" l="l"/>
              <a:pathLst>
                <a:path h="695503" w="5999157">
                  <a:moveTo>
                    <a:pt x="0" y="0"/>
                  </a:moveTo>
                  <a:lnTo>
                    <a:pt x="5999157" y="0"/>
                  </a:lnTo>
                  <a:lnTo>
                    <a:pt x="5999157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374448" y="9044945"/>
            <a:ext cx="3539104" cy="617207"/>
            <a:chOff x="0" y="0"/>
            <a:chExt cx="1291075" cy="2251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1075" cy="225159"/>
            </a:xfrm>
            <a:custGeom>
              <a:avLst/>
              <a:gdLst/>
              <a:ahLst/>
              <a:cxnLst/>
              <a:rect r="r" b="b" t="t" l="l"/>
              <a:pathLst>
                <a:path h="225159" w="1291075">
                  <a:moveTo>
                    <a:pt x="0" y="0"/>
                  </a:moveTo>
                  <a:lnTo>
                    <a:pt x="1291075" y="0"/>
                  </a:lnTo>
                  <a:lnTo>
                    <a:pt x="1291075" y="225159"/>
                  </a:lnTo>
                  <a:lnTo>
                    <a:pt x="0" y="22515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15484919" y="8123782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782425" y="8123782"/>
            <a:ext cx="4585506" cy="1625770"/>
          </a:xfrm>
          <a:custGeom>
            <a:avLst/>
            <a:gdLst/>
            <a:ahLst/>
            <a:cxnLst/>
            <a:rect r="r" b="b" t="t" l="l"/>
            <a:pathLst>
              <a:path h="1625770" w="4585506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923192" y="-166829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05495" y="2740163"/>
            <a:ext cx="8540447" cy="5860882"/>
          </a:xfrm>
          <a:custGeom>
            <a:avLst/>
            <a:gdLst/>
            <a:ahLst/>
            <a:cxnLst/>
            <a:rect r="r" b="b" t="t" l="l"/>
            <a:pathLst>
              <a:path h="5860882" w="8540447">
                <a:moveTo>
                  <a:pt x="0" y="0"/>
                </a:moveTo>
                <a:lnTo>
                  <a:pt x="8540447" y="0"/>
                </a:lnTo>
                <a:lnTo>
                  <a:pt x="8540447" y="5860882"/>
                </a:lnTo>
                <a:lnTo>
                  <a:pt x="0" y="58608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07165" y="342900"/>
            <a:ext cx="15515286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b="true" sz="900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Kiế</a:t>
            </a:r>
            <a:r>
              <a:rPr lang="en-US" b="true" sz="9000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n trúc mã hóa - giải mã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71929" y="3089896"/>
            <a:ext cx="8416071" cy="271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U-Net trong phân đoạn ảnh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Kiến trúc nổi bật trong phân đoạn ảnh y tế.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Gồm phần mã hóa (giảm kích thước, trích đặc trưng) và giải mã (tăng độ phân giải).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Kết nối skip giúp giữ thông tin chi tiết.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Convolution 1x1 ở cuối để phân lớp chính xác.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Hiệu quả với bài toán ít dữ liệu.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354" r="-1468" b="-560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78358">
            <a:off x="13186236" y="8760183"/>
            <a:ext cx="5868613" cy="1845945"/>
          </a:xfrm>
          <a:custGeom>
            <a:avLst/>
            <a:gdLst/>
            <a:ahLst/>
            <a:cxnLst/>
            <a:rect r="r" b="b" t="t" l="l"/>
            <a:pathLst>
              <a:path h="1845945" w="5868613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09762" y="7735400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3671" y="950893"/>
            <a:ext cx="441616" cy="633141"/>
          </a:xfrm>
          <a:custGeom>
            <a:avLst/>
            <a:gdLst/>
            <a:ahLst/>
            <a:cxnLst/>
            <a:rect r="r" b="b" t="t" l="l"/>
            <a:pathLst>
              <a:path h="633141" w="441616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3671" y="3086100"/>
            <a:ext cx="9275282" cy="5739081"/>
          </a:xfrm>
          <a:custGeom>
            <a:avLst/>
            <a:gdLst/>
            <a:ahLst/>
            <a:cxnLst/>
            <a:rect r="r" b="b" t="t" l="l"/>
            <a:pathLst>
              <a:path h="5739081" w="9275282">
                <a:moveTo>
                  <a:pt x="0" y="0"/>
                </a:moveTo>
                <a:lnTo>
                  <a:pt x="9275282" y="0"/>
                </a:lnTo>
                <a:lnTo>
                  <a:pt x="9275282" y="5739081"/>
                </a:lnTo>
                <a:lnTo>
                  <a:pt x="0" y="57390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53096" y="4608170"/>
            <a:ext cx="7006204" cy="265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Cơ chế chú ý (Attention Mechanism)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Giúp mô hình tập trung vào vùng dữ liệu quan trọng, giảm nhiễu, tăng hiệu suất.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Khởi đầu từ dịch máy, nay ứng dụng rộng rãi trong xử lý ảnh.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Ứng dụng trong nhận diện cảm xúc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Mắt và miệng quan trọng hơn các vùng khác.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3EA8"/>
                </a:solidFill>
                <a:latin typeface="Muli Bold"/>
                <a:ea typeface="Muli Bold"/>
                <a:cs typeface="Muli Bold"/>
                <a:sym typeface="Muli Bold"/>
              </a:rPr>
              <a:t>Sử dụng điểm mốc khuôn mặt để xác định vùng chú ý, cải thiện độ chính xác phân loại cảm xúc.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96482" y="342900"/>
            <a:ext cx="16444941" cy="934419"/>
            <a:chOff x="0" y="0"/>
            <a:chExt cx="21926588" cy="1245892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1926588" cy="1245892"/>
              <a:chOff x="0" y="0"/>
              <a:chExt cx="5999159" cy="34087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999159" cy="340879"/>
              </a:xfrm>
              <a:custGeom>
                <a:avLst/>
                <a:gdLst/>
                <a:ahLst/>
                <a:cxnLst/>
                <a:rect r="r" b="b" t="t" l="l"/>
                <a:pathLst>
                  <a:path h="340879" w="5999159">
                    <a:moveTo>
                      <a:pt x="0" y="0"/>
                    </a:moveTo>
                    <a:lnTo>
                      <a:pt x="5999159" y="0"/>
                    </a:lnTo>
                    <a:lnTo>
                      <a:pt x="5999159" y="340879"/>
                    </a:lnTo>
                    <a:lnTo>
                      <a:pt x="0" y="3408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414243" y="0"/>
              <a:ext cx="20687049" cy="952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640"/>
                </a:lnSpc>
              </a:pPr>
              <a:r>
                <a:rPr lang="en-US" b="true" sz="4700">
                  <a:solidFill>
                    <a:srgbClr val="003EA8"/>
                  </a:solidFill>
                  <a:latin typeface="Muli Bold"/>
                  <a:ea typeface="Muli Bold"/>
                  <a:cs typeface="Muli Bold"/>
                  <a:sym typeface="Muli Bold"/>
                </a:rPr>
                <a:t> Cơ chế chú ý và phương pháp nhận diện khuôn mặt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DAGk9z4drRE</dc:identifier>
  <dcterms:modified xsi:type="dcterms:W3CDTF">2011-08-01T06:04:30Z</dcterms:modified>
  <cp:revision>1</cp:revision>
  <dc:title>Kế hoạch Kinh doanh</dc:title>
</cp:coreProperties>
</file>