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69" r:id="rId16"/>
    <p:sldId id="271" r:id="rId17"/>
    <p:sldId id="273" r:id="rId18"/>
    <p:sldId id="272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3CE2B-C990-49AC-9C21-1A1C067D1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AD920D-72D4-47DB-BA07-499235380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59DA65-1007-4237-81E5-5694591A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0DB8-B811-4748-8AFC-AA39C60D720E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221AB-C44F-4D0D-A187-88AFBF43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62768-A334-436C-9EA7-BBD16F52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1D8C-E580-4151-8C87-277216C21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F7B29-B08E-4585-A3EF-97BFD788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63D268-D7CE-4225-8659-F63CA5D28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2138AE-4D04-48A8-8091-338D7C39D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0DB8-B811-4748-8AFC-AA39C60D720E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A735A-A35F-487D-BA1E-7D8C89F8C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D4D2A9-D941-4C2D-B884-18C2E29D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1D8C-E580-4151-8C87-277216C21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11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E19B62-C6D6-4953-8B52-CD3D482F1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72B705-8211-43F5-9033-E5EE2EAF3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E27D5-F234-4FAB-90D8-442158E7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0DB8-B811-4748-8AFC-AA39C60D720E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3EBB9-B9CB-4197-96B1-824D411BE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0AADCB-2741-440C-B893-857678242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1D8C-E580-4151-8C87-277216C21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05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A2A3D-31F4-4A72-A1FF-CD371BCBD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6B11AF-8BF8-4FB4-AB2B-AB561E4E3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B21C16-D26F-47CD-B7C7-22B22C59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0DB8-B811-4748-8AFC-AA39C60D720E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C93C27-22F2-4058-AFB2-789B55E1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BF205D-724F-4C8E-AF8C-EEF9D257B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1D8C-E580-4151-8C87-277216C21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25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D9BB9-17C1-407B-B663-F1EAA7240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00682B-9EF2-419B-B9BE-F028D618F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2D9B66-3BE9-4D23-B37B-2D48EF00F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0DB8-B811-4748-8AFC-AA39C60D720E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8FB69E-C9A3-48C7-818E-F21CD08ED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1A54F9-7788-44B3-98BE-B5351628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1D8C-E580-4151-8C87-277216C21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36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07A22-B46C-4B5C-8D33-73A134585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A5DC8-6001-4AF0-B3E7-627FE4D23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6F76BA-73B4-49FB-A69D-2CCD9608A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2ADC0E-2B90-4253-B179-C946C147D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0DB8-B811-4748-8AFC-AA39C60D720E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281A7A-6C10-4836-ABC8-20576417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E6AECD-50C0-4722-92C3-922A7FCF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1D8C-E580-4151-8C87-277216C21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24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0ECB1-08A5-4817-8759-320AC781C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5B03CE-8C91-4C5D-BFC9-810CE4218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0094F2-3C5F-4504-9A9F-221ED06D7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46C223-BA8C-4DE7-B53E-C2D4EFD5AA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4EC137-D246-44A9-BE85-326D47BD4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9BAD2E-E1AE-4AC3-A9E0-A3AC29012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0DB8-B811-4748-8AFC-AA39C60D720E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0FB9C8-C334-40FA-A3FB-DB5FF7D6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1FBB41-969D-47C5-B5C3-FEA363B1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1D8C-E580-4151-8C87-277216C21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46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0F88D-86A0-4F25-9D01-53E3C1056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3A38B0-6B3C-4B84-AB09-C7DA5527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0DB8-B811-4748-8AFC-AA39C60D720E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4BB1F5-818B-42A0-A38A-887ACC1F9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50A46B-14E0-488B-9D93-4C11B8C7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1D8C-E580-4151-8C87-277216C21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11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774091-739F-4D1A-9ACC-E453A2DA2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0DB8-B811-4748-8AFC-AA39C60D720E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4D2EA4-467A-4DA1-92AB-A139B02BD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78D7F2-68A0-4D93-B58E-905FA79A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1D8C-E580-4151-8C87-277216C21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35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32BDF-48BF-46B5-9508-CEFC296C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548C28-FEEB-4FC7-AB12-9ABA19D59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685E74-109B-48BD-8048-B04DB0717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57B3D0-5ED2-4CD3-B8E1-4AE638D0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0DB8-B811-4748-8AFC-AA39C60D720E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1156B9-793B-4FC9-9CAF-A7E65907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DB6E26-20FC-49CE-ACEA-351A82E5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1D8C-E580-4151-8C87-277216C21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83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A9ED4-CFB6-487B-BE5A-032B2C7B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6A9335-4FFD-4BC8-A10A-D464DC85C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AFA429-8014-4C07-A1A8-4E42FD297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E806AE-9FE9-4FD0-AA1A-25BCCE4D6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0DB8-B811-4748-8AFC-AA39C60D720E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50D88E-1586-4B54-950F-A04BD0AB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61A5A6-051A-441F-870F-2ADE1540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1D8C-E580-4151-8C87-277216C21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09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8C28A0-536B-461E-A90B-8087B2743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67C37C-FA2E-4548-92B4-A046F8A17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BEA9CF-A733-4CD5-945B-7AFAA376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20DB8-B811-4748-8AFC-AA39C60D720E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A96F87-6E91-4F38-B663-F0E0649B0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B9561E-8013-4EE9-BDA4-A093F736D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71D8C-E580-4151-8C87-277216C21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6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2.jpe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19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7.pn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5F883953-0FC5-4A3E-B6FF-928FA451C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E358D7-960A-4225-97E2-9E538712C8F9}"/>
              </a:ext>
            </a:extLst>
          </p:cNvPr>
          <p:cNvSpPr/>
          <p:nvPr/>
        </p:nvSpPr>
        <p:spPr>
          <a:xfrm>
            <a:off x="7102136" y="4165821"/>
            <a:ext cx="406698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조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2015041014 </a:t>
            </a: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정윤재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2017038023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반예린</a:t>
            </a:r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2015023025</a:t>
            </a: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배나영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7814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6A559-1FF0-4361-A82F-8745A670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6EB3C8CF-FA90-4BAC-9DF8-1531EE2B1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25" y="5364605"/>
            <a:ext cx="1574846" cy="812358"/>
          </a:xfrm>
        </p:spPr>
      </p:pic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D5F07BDD-3524-4DEB-9FA3-C09E1B769B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A7AAF24-5A19-40F3-B113-05D68D87513F}"/>
              </a:ext>
            </a:extLst>
          </p:cNvPr>
          <p:cNvGrpSpPr/>
          <p:nvPr/>
        </p:nvGrpSpPr>
        <p:grpSpPr>
          <a:xfrm>
            <a:off x="247650" y="209551"/>
            <a:ext cx="3803196" cy="667858"/>
            <a:chOff x="829339" y="2620154"/>
            <a:chExt cx="2429302" cy="46783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1171E6A-1F95-4A22-9BEF-B4ACA0FE15A8}"/>
                </a:ext>
              </a:extLst>
            </p:cNvPr>
            <p:cNvSpPr/>
            <p:nvPr/>
          </p:nvSpPr>
          <p:spPr>
            <a:xfrm>
              <a:off x="829339" y="2620154"/>
              <a:ext cx="467833" cy="46783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DE94F4-1382-45B4-93B9-34A081373EDB}"/>
                </a:ext>
              </a:extLst>
            </p:cNvPr>
            <p:cNvSpPr txBox="1"/>
            <p:nvPr/>
          </p:nvSpPr>
          <p:spPr>
            <a:xfrm>
              <a:off x="947962" y="2686983"/>
              <a:ext cx="230587" cy="334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>
                  <a:solidFill>
                    <a:schemeClr val="bg1"/>
                  </a:solidFill>
                </a:rPr>
                <a:t>4</a:t>
              </a:r>
              <a:endParaRPr lang="ko-KR" altLang="en-US" sz="25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078178-B101-44D4-BA85-AAF0DCA9C29D}"/>
                </a:ext>
              </a:extLst>
            </p:cNvPr>
            <p:cNvSpPr txBox="1"/>
            <p:nvPr/>
          </p:nvSpPr>
          <p:spPr>
            <a:xfrm>
              <a:off x="1506504" y="2633082"/>
              <a:ext cx="1752137" cy="441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500" b="1" dirty="0">
                  <a:solidFill>
                    <a:schemeClr val="accent5">
                      <a:lumMod val="75000"/>
                    </a:schemeClr>
                  </a:solidFill>
                  <a:latin typeface="+mn-ea"/>
                  <a:cs typeface="Arial" panose="020B0604020202020204" pitchFamily="34" charset="0"/>
                </a:rPr>
                <a:t>구현 및 결론</a:t>
              </a: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9236B4-D081-4E6E-BB13-DEB04189FBD3}"/>
              </a:ext>
            </a:extLst>
          </p:cNvPr>
          <p:cNvSpPr/>
          <p:nvPr/>
        </p:nvSpPr>
        <p:spPr>
          <a:xfrm>
            <a:off x="617239" y="1257296"/>
            <a:ext cx="289855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④ </a:t>
            </a:r>
            <a:r>
              <a:rPr lang="en-US" altLang="ko-KR" sz="3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MySQL</a:t>
            </a:r>
            <a:r>
              <a:rPr lang="ko-KR" altLang="en-US" sz="3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구현</a:t>
            </a:r>
            <a:endParaRPr lang="en-US" altLang="ko-KR" sz="3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823CE0-B0CC-4012-89D3-44B957A349B6}"/>
              </a:ext>
            </a:extLst>
          </p:cNvPr>
          <p:cNvSpPr/>
          <p:nvPr/>
        </p:nvSpPr>
        <p:spPr>
          <a:xfrm>
            <a:off x="2061207" y="5077524"/>
            <a:ext cx="50794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</a:rPr>
              <a:t>&lt;</a:t>
            </a:r>
            <a:r>
              <a:rPr lang="ko-KR" altLang="en-US" sz="1600" b="1" dirty="0">
                <a:solidFill>
                  <a:srgbClr val="00B0F0"/>
                </a:solidFill>
              </a:rPr>
              <a:t>학교 주변의 음식점 정보를 넣어준 </a:t>
            </a:r>
            <a:r>
              <a:rPr lang="en-US" altLang="ko-KR" sz="1600" b="1" dirty="0">
                <a:solidFill>
                  <a:srgbClr val="00B0F0"/>
                </a:solidFill>
              </a:rPr>
              <a:t>DB</a:t>
            </a:r>
            <a:r>
              <a:rPr lang="ko-KR" altLang="en-US" sz="1600" b="1" dirty="0">
                <a:solidFill>
                  <a:srgbClr val="00B0F0"/>
                </a:solidFill>
              </a:rPr>
              <a:t>테이블</a:t>
            </a:r>
            <a:r>
              <a:rPr lang="en-US" altLang="ko-KR" sz="1600" b="1" dirty="0">
                <a:solidFill>
                  <a:srgbClr val="00B0F0"/>
                </a:solidFill>
              </a:rPr>
              <a:t>(MySQL Workbench</a:t>
            </a:r>
            <a:r>
              <a:rPr lang="ko-KR" altLang="en-US" sz="1600" b="1" dirty="0">
                <a:solidFill>
                  <a:srgbClr val="00B0F0"/>
                </a:solidFill>
              </a:rPr>
              <a:t>사용</a:t>
            </a:r>
            <a:r>
              <a:rPr lang="en-US" altLang="ko-KR" sz="1600" b="1" dirty="0">
                <a:solidFill>
                  <a:srgbClr val="00B0F0"/>
                </a:solidFill>
              </a:rPr>
              <a:t>)&gt;</a:t>
            </a:r>
            <a:endParaRPr lang="ko-KR" altLang="en-US" sz="1600" b="1" dirty="0">
              <a:solidFill>
                <a:srgbClr val="00B0F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8A9F681-D330-4F5F-B76B-AD8D0AB02A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56" y="2241825"/>
            <a:ext cx="4353192" cy="2692249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D796CD4-DAC4-4BA8-8A79-2033FDDFC441}"/>
              </a:ext>
            </a:extLst>
          </p:cNvPr>
          <p:cNvSpPr/>
          <p:nvPr/>
        </p:nvSpPr>
        <p:spPr>
          <a:xfrm>
            <a:off x="5941884" y="2676716"/>
            <a:ext cx="5243334" cy="18224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F15515-F7EF-4E3C-915B-3391F6372014}"/>
              </a:ext>
            </a:extLst>
          </p:cNvPr>
          <p:cNvSpPr txBox="1"/>
          <p:nvPr/>
        </p:nvSpPr>
        <p:spPr>
          <a:xfrm>
            <a:off x="6096000" y="3049340"/>
            <a:ext cx="4979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전체 음식점 정보 레코드들이 들어있는 테이블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레코드에는 음식점의 이름</a:t>
            </a:r>
            <a:r>
              <a:rPr lang="en-US" altLang="ko-KR" sz="1600" dirty="0"/>
              <a:t>, </a:t>
            </a:r>
            <a:r>
              <a:rPr lang="ko-KR" altLang="en-US" sz="1600" dirty="0"/>
              <a:t>위치</a:t>
            </a:r>
            <a:r>
              <a:rPr lang="en-US" altLang="ko-KR" sz="1600" dirty="0"/>
              <a:t>, </a:t>
            </a:r>
            <a:r>
              <a:rPr lang="ko-KR" altLang="en-US" sz="1600" dirty="0"/>
              <a:t>음식종류</a:t>
            </a:r>
            <a:r>
              <a:rPr lang="en-US" altLang="ko-KR" sz="1600" dirty="0"/>
              <a:t>, </a:t>
            </a:r>
            <a:r>
              <a:rPr lang="ko-KR" altLang="en-US" sz="1600" dirty="0"/>
              <a:t>지도</a:t>
            </a:r>
            <a:r>
              <a:rPr lang="en-US" altLang="ko-KR" sz="1600" dirty="0"/>
              <a:t>URL, </a:t>
            </a:r>
            <a:r>
              <a:rPr lang="ko-KR" altLang="en-US" sz="1600" dirty="0"/>
              <a:t>가격대</a:t>
            </a:r>
            <a:r>
              <a:rPr lang="en-US" altLang="ko-KR" sz="1600" dirty="0"/>
              <a:t> </a:t>
            </a:r>
            <a:r>
              <a:rPr lang="ko-KR" altLang="en-US" sz="1600" dirty="0"/>
              <a:t>정보가 들어있음</a:t>
            </a:r>
            <a:r>
              <a:rPr lang="en-US" altLang="ko-KR" sz="1600" dirty="0"/>
              <a:t>.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5324CCA-A2FD-4D8A-85A4-20190D0D00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781" y="971295"/>
            <a:ext cx="1728806" cy="89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43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4A1DB2C-1221-45AF-8B59-5C361F364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4B77324A-412F-480F-ADE2-421679AA6DA2}"/>
              </a:ext>
            </a:extLst>
          </p:cNvPr>
          <p:cNvGrpSpPr/>
          <p:nvPr/>
        </p:nvGrpSpPr>
        <p:grpSpPr>
          <a:xfrm>
            <a:off x="247650" y="209551"/>
            <a:ext cx="3803196" cy="667858"/>
            <a:chOff x="829339" y="2620154"/>
            <a:chExt cx="2429302" cy="46783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3A05513-FE62-464B-8A0D-62B9D3370775}"/>
                </a:ext>
              </a:extLst>
            </p:cNvPr>
            <p:cNvSpPr/>
            <p:nvPr/>
          </p:nvSpPr>
          <p:spPr>
            <a:xfrm>
              <a:off x="829339" y="2620154"/>
              <a:ext cx="467833" cy="46783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467B1D-0542-49BA-B099-64763DB9AACA}"/>
                </a:ext>
              </a:extLst>
            </p:cNvPr>
            <p:cNvSpPr txBox="1"/>
            <p:nvPr/>
          </p:nvSpPr>
          <p:spPr>
            <a:xfrm>
              <a:off x="947962" y="2686983"/>
              <a:ext cx="230587" cy="334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>
                  <a:solidFill>
                    <a:schemeClr val="bg1"/>
                  </a:solidFill>
                </a:rPr>
                <a:t>4</a:t>
              </a:r>
              <a:endParaRPr lang="ko-KR" altLang="en-US" sz="25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4DF5D8-912C-4632-A267-09E0ADEF1A0B}"/>
                </a:ext>
              </a:extLst>
            </p:cNvPr>
            <p:cNvSpPr txBox="1"/>
            <p:nvPr/>
          </p:nvSpPr>
          <p:spPr>
            <a:xfrm>
              <a:off x="1506504" y="2633082"/>
              <a:ext cx="1752137" cy="441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500" b="1" dirty="0">
                  <a:solidFill>
                    <a:schemeClr val="accent5">
                      <a:lumMod val="75000"/>
                    </a:schemeClr>
                  </a:solidFill>
                  <a:latin typeface="+mn-ea"/>
                  <a:cs typeface="Arial" panose="020B0604020202020204" pitchFamily="34" charset="0"/>
                </a:rPr>
                <a:t>구현 및 결론</a:t>
              </a: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0581DF-2387-40B9-9043-54B9D96F2EFD}"/>
              </a:ext>
            </a:extLst>
          </p:cNvPr>
          <p:cNvSpPr/>
          <p:nvPr/>
        </p:nvSpPr>
        <p:spPr>
          <a:xfrm>
            <a:off x="247650" y="1271700"/>
            <a:ext cx="314701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⑤ 설정화면 구현</a:t>
            </a:r>
            <a:endParaRPr lang="en-US" altLang="ko-KR" sz="3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BD83B1C-E6D6-45B1-8E1F-9245655D4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51" y="2182973"/>
            <a:ext cx="2251903" cy="32059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8CD1E3-27CD-4978-86EF-921C2B23573C}"/>
              </a:ext>
            </a:extLst>
          </p:cNvPr>
          <p:cNvSpPr txBox="1"/>
          <p:nvPr/>
        </p:nvSpPr>
        <p:spPr>
          <a:xfrm>
            <a:off x="3229428" y="2852137"/>
            <a:ext cx="3977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클릭하면 이전 화면인 </a:t>
            </a:r>
            <a:r>
              <a:rPr lang="en-US" altLang="ko-KR" sz="1400" dirty="0"/>
              <a:t>‘</a:t>
            </a:r>
            <a:r>
              <a:rPr lang="ko-KR" altLang="en-US" sz="1400" dirty="0"/>
              <a:t>뽑기 화면</a:t>
            </a:r>
            <a:r>
              <a:rPr lang="en-US" altLang="ko-KR" sz="1400" dirty="0"/>
              <a:t>’</a:t>
            </a:r>
            <a:r>
              <a:rPr lang="ko-KR" altLang="en-US" sz="1400" dirty="0"/>
              <a:t>으로 돌아 감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672E654-FEE7-44EF-91B9-69937C62DA1C}"/>
              </a:ext>
            </a:extLst>
          </p:cNvPr>
          <p:cNvSpPr/>
          <p:nvPr/>
        </p:nvSpPr>
        <p:spPr>
          <a:xfrm>
            <a:off x="4088775" y="454051"/>
            <a:ext cx="2131754" cy="231157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8792A1-8FC1-4EE0-8397-9E64D502ADF3}"/>
              </a:ext>
            </a:extLst>
          </p:cNvPr>
          <p:cNvSpPr txBox="1"/>
          <p:nvPr/>
        </p:nvSpPr>
        <p:spPr>
          <a:xfrm>
            <a:off x="4645143" y="474369"/>
            <a:ext cx="1465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rgbClr val="00B0F0"/>
                </a:solidFill>
              </a:rPr>
              <a:t>뽑기 화면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FDCBD88-071F-4F29-905B-82404D9E8D32}"/>
              </a:ext>
            </a:extLst>
          </p:cNvPr>
          <p:cNvCxnSpPr>
            <a:cxnSpLocks/>
          </p:cNvCxnSpPr>
          <p:nvPr/>
        </p:nvCxnSpPr>
        <p:spPr>
          <a:xfrm flipV="1">
            <a:off x="878889" y="1548699"/>
            <a:ext cx="3491567" cy="937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325D9014-6A72-412A-A1C0-060369F192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85661" y="802464"/>
            <a:ext cx="1323174" cy="189086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0B69396-5912-4A0F-96BC-6C52FE41D4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5926" y="3538102"/>
            <a:ext cx="1187590" cy="167571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75FDDB9-9F66-428B-BC9E-BB6FA8615B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5143" y="3538102"/>
            <a:ext cx="1187590" cy="169070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0C411F6-CAFE-4623-A83D-184A107DBA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0939" y="3553099"/>
            <a:ext cx="1187590" cy="16757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8A9AC4-3F8A-4A61-B88F-351ECED8E9B0}"/>
              </a:ext>
            </a:extLst>
          </p:cNvPr>
          <p:cNvSpPr txBox="1"/>
          <p:nvPr/>
        </p:nvSpPr>
        <p:spPr>
          <a:xfrm>
            <a:off x="3078241" y="5258675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장소 </a:t>
            </a:r>
            <a:r>
              <a:rPr lang="ko-KR" altLang="en-US" sz="1200" dirty="0" err="1"/>
              <a:t>클릭시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E205B6-B9C8-49BA-A646-301569488C9E}"/>
              </a:ext>
            </a:extLst>
          </p:cNvPr>
          <p:cNvSpPr txBox="1"/>
          <p:nvPr/>
        </p:nvSpPr>
        <p:spPr>
          <a:xfrm>
            <a:off x="5939140" y="5278768"/>
            <a:ext cx="1531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음식종류 </a:t>
            </a:r>
            <a:r>
              <a:rPr lang="ko-KR" altLang="en-US" sz="1200" dirty="0" err="1"/>
              <a:t>클릭시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97A98E-2A16-4924-BD84-A7FF6F325623}"/>
              </a:ext>
            </a:extLst>
          </p:cNvPr>
          <p:cNvSpPr txBox="1"/>
          <p:nvPr/>
        </p:nvSpPr>
        <p:spPr>
          <a:xfrm>
            <a:off x="4529420" y="5288099"/>
            <a:ext cx="1377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가격대 </a:t>
            </a:r>
            <a:r>
              <a:rPr lang="ko-KR" altLang="en-US" sz="1200" dirty="0" err="1"/>
              <a:t>클릭시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CA55611-3356-4B33-AFC1-6A085A49FD53}"/>
              </a:ext>
            </a:extLst>
          </p:cNvPr>
          <p:cNvSpPr/>
          <p:nvPr/>
        </p:nvSpPr>
        <p:spPr>
          <a:xfrm>
            <a:off x="7374019" y="492637"/>
            <a:ext cx="4713039" cy="440138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각각의 </a:t>
            </a:r>
            <a:r>
              <a:rPr lang="ko-KR" altLang="en-US" dirty="0" err="1">
                <a:solidFill>
                  <a:schemeClr val="tx1"/>
                </a:solidFill>
              </a:rPr>
              <a:t>설정값</a:t>
            </a:r>
            <a:r>
              <a:rPr lang="ko-KR" altLang="en-US" dirty="0">
                <a:solidFill>
                  <a:schemeClr val="tx1"/>
                </a:solidFill>
              </a:rPr>
              <a:t> 페이지로 이동하는 화면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Jbutton</a:t>
            </a:r>
            <a:r>
              <a:rPr lang="ko-KR" altLang="en-US" dirty="0">
                <a:solidFill>
                  <a:schemeClr val="tx1"/>
                </a:solidFill>
              </a:rPr>
              <a:t>을 이용하여 구현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장소를 클릭하면 장소 설정 화면으로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가격대를 클릭하면 가격대 설정 화면으로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음식 종류를 클릭하면 음식 종류 설정 화면으로 이동한다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8217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4A1DB2C-1221-45AF-8B59-5C361F364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4B77324A-412F-480F-ADE2-421679AA6DA2}"/>
              </a:ext>
            </a:extLst>
          </p:cNvPr>
          <p:cNvGrpSpPr/>
          <p:nvPr/>
        </p:nvGrpSpPr>
        <p:grpSpPr>
          <a:xfrm>
            <a:off x="247650" y="209551"/>
            <a:ext cx="3803196" cy="667858"/>
            <a:chOff x="829339" y="2620154"/>
            <a:chExt cx="2429302" cy="46783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3A05513-FE62-464B-8A0D-62B9D3370775}"/>
                </a:ext>
              </a:extLst>
            </p:cNvPr>
            <p:cNvSpPr/>
            <p:nvPr/>
          </p:nvSpPr>
          <p:spPr>
            <a:xfrm>
              <a:off x="829339" y="2620154"/>
              <a:ext cx="467833" cy="46783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467B1D-0542-49BA-B099-64763DB9AACA}"/>
                </a:ext>
              </a:extLst>
            </p:cNvPr>
            <p:cNvSpPr txBox="1"/>
            <p:nvPr/>
          </p:nvSpPr>
          <p:spPr>
            <a:xfrm>
              <a:off x="947962" y="2686983"/>
              <a:ext cx="230587" cy="334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>
                  <a:solidFill>
                    <a:schemeClr val="bg1"/>
                  </a:solidFill>
                </a:rPr>
                <a:t>4</a:t>
              </a:r>
              <a:endParaRPr lang="ko-KR" altLang="en-US" sz="25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4DF5D8-912C-4632-A267-09E0ADEF1A0B}"/>
                </a:ext>
              </a:extLst>
            </p:cNvPr>
            <p:cNvSpPr txBox="1"/>
            <p:nvPr/>
          </p:nvSpPr>
          <p:spPr>
            <a:xfrm>
              <a:off x="1506504" y="2633082"/>
              <a:ext cx="1752137" cy="441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500" b="1" dirty="0">
                  <a:solidFill>
                    <a:schemeClr val="accent5">
                      <a:lumMod val="75000"/>
                    </a:schemeClr>
                  </a:solidFill>
                  <a:latin typeface="+mn-ea"/>
                  <a:cs typeface="Arial" panose="020B0604020202020204" pitchFamily="34" charset="0"/>
                </a:rPr>
                <a:t>구현 및 결론</a:t>
              </a: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97B3BE-E6DA-42C5-A326-D43F3006B36F}"/>
              </a:ext>
            </a:extLst>
          </p:cNvPr>
          <p:cNvSpPr/>
          <p:nvPr/>
        </p:nvSpPr>
        <p:spPr>
          <a:xfrm>
            <a:off x="247650" y="1271700"/>
            <a:ext cx="314701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⑥ 장소설정 구현</a:t>
            </a:r>
            <a:endParaRPr lang="en-US" altLang="ko-KR" sz="3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7A2F72B-E139-45AA-9E9A-33405B65D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56" y="2042185"/>
            <a:ext cx="2082014" cy="29640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BD9239-82ED-464F-AC54-899B4CF345E1}"/>
              </a:ext>
            </a:extLst>
          </p:cNvPr>
          <p:cNvSpPr txBox="1"/>
          <p:nvPr/>
        </p:nvSpPr>
        <p:spPr>
          <a:xfrm>
            <a:off x="3479246" y="2613685"/>
            <a:ext cx="3835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클릭하면 이전 화면인 </a:t>
            </a:r>
            <a:r>
              <a:rPr lang="en-US" altLang="ko-KR" sz="1400" dirty="0"/>
              <a:t>‘</a:t>
            </a:r>
            <a:r>
              <a:rPr lang="ko-KR" altLang="en-US" sz="1400" dirty="0"/>
              <a:t>설정 메뉴 화면</a:t>
            </a:r>
            <a:r>
              <a:rPr lang="en-US" altLang="ko-KR" sz="1400" dirty="0"/>
              <a:t>’</a:t>
            </a:r>
            <a:r>
              <a:rPr lang="ko-KR" altLang="en-US" sz="1400" dirty="0"/>
              <a:t>으로 돌아 감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26705BE-BCF7-40F3-8055-E27F3E458DB1}"/>
              </a:ext>
            </a:extLst>
          </p:cNvPr>
          <p:cNvSpPr/>
          <p:nvPr/>
        </p:nvSpPr>
        <p:spPr>
          <a:xfrm>
            <a:off x="4107800" y="228006"/>
            <a:ext cx="2131754" cy="231157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6E9593-D406-4C10-9C4F-C4699280A47E}"/>
              </a:ext>
            </a:extLst>
          </p:cNvPr>
          <p:cNvSpPr txBox="1"/>
          <p:nvPr/>
        </p:nvSpPr>
        <p:spPr>
          <a:xfrm>
            <a:off x="4549378" y="304953"/>
            <a:ext cx="1465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B0F0"/>
                </a:solidFill>
              </a:rPr>
              <a:t>설정 메뉴 화면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7F91234-2946-4D3B-91CD-0E3D05EEC425}"/>
              </a:ext>
            </a:extLst>
          </p:cNvPr>
          <p:cNvCxnSpPr>
            <a:cxnSpLocks/>
          </p:cNvCxnSpPr>
          <p:nvPr/>
        </p:nvCxnSpPr>
        <p:spPr>
          <a:xfrm flipV="1">
            <a:off x="1074198" y="1571348"/>
            <a:ext cx="2867487" cy="73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8F400164-57E3-4FB1-9E38-56CD6E757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524" y="642615"/>
            <a:ext cx="1240840" cy="1766516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1657264-E410-41BE-87DF-AB1ECF3D81A5}"/>
              </a:ext>
            </a:extLst>
          </p:cNvPr>
          <p:cNvSpPr/>
          <p:nvPr/>
        </p:nvSpPr>
        <p:spPr>
          <a:xfrm>
            <a:off x="7160290" y="1571348"/>
            <a:ext cx="4713039" cy="331831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>
                <a:solidFill>
                  <a:schemeClr val="tx1"/>
                </a:solidFill>
              </a:rPr>
              <a:t>-</a:t>
            </a:r>
            <a:r>
              <a:rPr lang="en-US" altLang="ko-KR" sz="1700" dirty="0" err="1">
                <a:solidFill>
                  <a:schemeClr val="tx1"/>
                </a:solidFill>
              </a:rPr>
              <a:t>JCheckBox</a:t>
            </a:r>
            <a:r>
              <a:rPr lang="ko-KR" altLang="en-US" sz="1700" dirty="0">
                <a:solidFill>
                  <a:schemeClr val="tx1"/>
                </a:solidFill>
              </a:rPr>
              <a:t>를 통해 원하는 장소를 </a:t>
            </a:r>
            <a:endParaRPr lang="en-US" altLang="ko-KR" sz="1700" dirty="0">
              <a:solidFill>
                <a:schemeClr val="tx1"/>
              </a:solidFill>
            </a:endParaRPr>
          </a:p>
          <a:p>
            <a:pPr algn="ctr"/>
            <a:r>
              <a:rPr lang="ko-KR" altLang="en-US" sz="1700" dirty="0">
                <a:solidFill>
                  <a:schemeClr val="tx1"/>
                </a:solidFill>
              </a:rPr>
              <a:t>선택하도록 구현</a:t>
            </a:r>
            <a:endParaRPr lang="en-US" altLang="ko-KR" sz="1700" dirty="0">
              <a:solidFill>
                <a:schemeClr val="tx1"/>
              </a:solidFill>
            </a:endParaRPr>
          </a:p>
          <a:p>
            <a:pPr algn="ctr"/>
            <a:endParaRPr lang="en-US" altLang="ko-KR" sz="1700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700" dirty="0">
                <a:solidFill>
                  <a:schemeClr val="tx1"/>
                </a:solidFill>
              </a:rPr>
              <a:t>사용자가 보기 편하게 </a:t>
            </a:r>
            <a:r>
              <a:rPr lang="en-US" altLang="ko-KR" sz="1700" dirty="0" err="1">
                <a:solidFill>
                  <a:schemeClr val="tx1"/>
                </a:solidFill>
              </a:rPr>
              <a:t>JLabel</a:t>
            </a:r>
            <a:r>
              <a:rPr lang="ko-KR" altLang="en-US" sz="1700" dirty="0">
                <a:solidFill>
                  <a:schemeClr val="tx1"/>
                </a:solidFill>
              </a:rPr>
              <a:t>로 지도</a:t>
            </a:r>
            <a:r>
              <a:rPr lang="en-US" altLang="ko-KR" sz="17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700" dirty="0">
                <a:solidFill>
                  <a:schemeClr val="tx1"/>
                </a:solidFill>
              </a:rPr>
              <a:t>장소아이콘 구현</a:t>
            </a:r>
            <a:endParaRPr lang="en-US" altLang="ko-KR" sz="1700" dirty="0">
              <a:solidFill>
                <a:schemeClr val="tx1"/>
              </a:solidFill>
            </a:endParaRPr>
          </a:p>
          <a:p>
            <a:pPr algn="ctr"/>
            <a:endParaRPr lang="ko-KR" altLang="en-US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436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4A1DB2C-1221-45AF-8B59-5C361F364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4B77324A-412F-480F-ADE2-421679AA6DA2}"/>
              </a:ext>
            </a:extLst>
          </p:cNvPr>
          <p:cNvGrpSpPr/>
          <p:nvPr/>
        </p:nvGrpSpPr>
        <p:grpSpPr>
          <a:xfrm>
            <a:off x="247650" y="209551"/>
            <a:ext cx="3803196" cy="667858"/>
            <a:chOff x="829339" y="2620154"/>
            <a:chExt cx="2429302" cy="46783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3A05513-FE62-464B-8A0D-62B9D3370775}"/>
                </a:ext>
              </a:extLst>
            </p:cNvPr>
            <p:cNvSpPr/>
            <p:nvPr/>
          </p:nvSpPr>
          <p:spPr>
            <a:xfrm>
              <a:off x="829339" y="2620154"/>
              <a:ext cx="467833" cy="46783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467B1D-0542-49BA-B099-64763DB9AACA}"/>
                </a:ext>
              </a:extLst>
            </p:cNvPr>
            <p:cNvSpPr txBox="1"/>
            <p:nvPr/>
          </p:nvSpPr>
          <p:spPr>
            <a:xfrm>
              <a:off x="947962" y="2686983"/>
              <a:ext cx="230587" cy="334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>
                  <a:solidFill>
                    <a:schemeClr val="bg1"/>
                  </a:solidFill>
                </a:rPr>
                <a:t>4</a:t>
              </a:r>
              <a:endParaRPr lang="ko-KR" altLang="en-US" sz="25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4DF5D8-912C-4632-A267-09E0ADEF1A0B}"/>
                </a:ext>
              </a:extLst>
            </p:cNvPr>
            <p:cNvSpPr txBox="1"/>
            <p:nvPr/>
          </p:nvSpPr>
          <p:spPr>
            <a:xfrm>
              <a:off x="1506504" y="2633082"/>
              <a:ext cx="1752137" cy="441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500" b="1" dirty="0">
                  <a:solidFill>
                    <a:schemeClr val="accent5">
                      <a:lumMod val="75000"/>
                    </a:schemeClr>
                  </a:solidFill>
                  <a:latin typeface="+mn-ea"/>
                  <a:cs typeface="Arial" panose="020B0604020202020204" pitchFamily="34" charset="0"/>
                </a:rPr>
                <a:t>구현 및 결론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D078C5-9712-464C-8219-6F0541EC1CE7}"/>
              </a:ext>
            </a:extLst>
          </p:cNvPr>
          <p:cNvSpPr/>
          <p:nvPr/>
        </p:nvSpPr>
        <p:spPr>
          <a:xfrm>
            <a:off x="55290" y="1271700"/>
            <a:ext cx="353173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⑦ 가격대설정 구현</a:t>
            </a:r>
            <a:endParaRPr lang="en-US" altLang="ko-KR" sz="3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DD40F60-79CE-4F64-B235-8B1551FDF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98" y="2130637"/>
            <a:ext cx="1933519" cy="27526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4AEA0A-2791-44AE-9F6D-CBEB60C2215A}"/>
              </a:ext>
            </a:extLst>
          </p:cNvPr>
          <p:cNvSpPr txBox="1"/>
          <p:nvPr/>
        </p:nvSpPr>
        <p:spPr>
          <a:xfrm>
            <a:off x="3479246" y="2613685"/>
            <a:ext cx="368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클릭하면 이전 화면인 </a:t>
            </a:r>
            <a:r>
              <a:rPr lang="en-US" altLang="ko-KR" sz="1400" dirty="0"/>
              <a:t>‘</a:t>
            </a:r>
            <a:r>
              <a:rPr lang="ko-KR" altLang="en-US" sz="1400" dirty="0"/>
              <a:t>설정 메뉴 화면</a:t>
            </a:r>
            <a:r>
              <a:rPr lang="en-US" altLang="ko-KR" sz="1400" dirty="0"/>
              <a:t>’</a:t>
            </a:r>
            <a:r>
              <a:rPr lang="ko-KR" altLang="en-US" sz="1400" dirty="0"/>
              <a:t>으로 돌아 감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440E46A-A4EF-4F0E-BFC9-D96B139F440C}"/>
              </a:ext>
            </a:extLst>
          </p:cNvPr>
          <p:cNvSpPr/>
          <p:nvPr/>
        </p:nvSpPr>
        <p:spPr>
          <a:xfrm>
            <a:off x="4107800" y="228006"/>
            <a:ext cx="2131754" cy="231157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B0505F-4D5F-4FDC-896D-E56855D973F7}"/>
              </a:ext>
            </a:extLst>
          </p:cNvPr>
          <p:cNvSpPr txBox="1"/>
          <p:nvPr/>
        </p:nvSpPr>
        <p:spPr>
          <a:xfrm>
            <a:off x="4571620" y="284701"/>
            <a:ext cx="1465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B0F0"/>
                </a:solidFill>
              </a:rPr>
              <a:t>설정 메뉴 화면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8D2347B-3717-4A23-AD2E-3D1B7B809A9B}"/>
              </a:ext>
            </a:extLst>
          </p:cNvPr>
          <p:cNvCxnSpPr>
            <a:cxnSpLocks/>
          </p:cNvCxnSpPr>
          <p:nvPr/>
        </p:nvCxnSpPr>
        <p:spPr>
          <a:xfrm flipV="1">
            <a:off x="1096388" y="1571348"/>
            <a:ext cx="2845297" cy="83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AEDAE06B-B2DA-4304-A1DD-040A10694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524" y="642615"/>
            <a:ext cx="1240840" cy="1766516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9014855-9FED-440B-B6D6-947A9CA66C69}"/>
              </a:ext>
            </a:extLst>
          </p:cNvPr>
          <p:cNvSpPr/>
          <p:nvPr/>
        </p:nvSpPr>
        <p:spPr>
          <a:xfrm>
            <a:off x="7160290" y="1571348"/>
            <a:ext cx="4713039" cy="331831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>
                <a:solidFill>
                  <a:schemeClr val="tx1"/>
                </a:solidFill>
              </a:rPr>
              <a:t>-</a:t>
            </a:r>
            <a:r>
              <a:rPr lang="ko-KR" altLang="en-US" sz="1700" dirty="0">
                <a:solidFill>
                  <a:schemeClr val="tx1"/>
                </a:solidFill>
              </a:rPr>
              <a:t> 세로 </a:t>
            </a:r>
            <a:r>
              <a:rPr lang="en-US" altLang="ko-KR" sz="1700" dirty="0" err="1">
                <a:solidFill>
                  <a:schemeClr val="tx1"/>
                </a:solidFill>
              </a:rPr>
              <a:t>JSlider</a:t>
            </a:r>
            <a:r>
              <a:rPr lang="ko-KR" altLang="en-US" sz="1700" dirty="0">
                <a:solidFill>
                  <a:schemeClr val="tx1"/>
                </a:solidFill>
              </a:rPr>
              <a:t>로 구현</a:t>
            </a:r>
            <a:endParaRPr lang="en-US" altLang="ko-KR" sz="1700" dirty="0">
              <a:solidFill>
                <a:schemeClr val="tx1"/>
              </a:solidFill>
            </a:endParaRPr>
          </a:p>
          <a:p>
            <a:pPr algn="ctr"/>
            <a:endParaRPr lang="en-US" altLang="ko-KR" sz="1700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700" dirty="0">
                <a:solidFill>
                  <a:schemeClr val="tx1"/>
                </a:solidFill>
              </a:rPr>
              <a:t>최소가격과 최대가격을 설정하여</a:t>
            </a:r>
            <a:endParaRPr lang="en-US" altLang="ko-KR" sz="1700" dirty="0">
              <a:solidFill>
                <a:schemeClr val="tx1"/>
              </a:solidFill>
            </a:endParaRPr>
          </a:p>
          <a:p>
            <a:pPr algn="ctr"/>
            <a:r>
              <a:rPr lang="ko-KR" altLang="en-US" sz="1700" dirty="0">
                <a:solidFill>
                  <a:schemeClr val="tx1"/>
                </a:solidFill>
              </a:rPr>
              <a:t>사용자가 원하는 가격대로 설정하게 구현함</a:t>
            </a:r>
            <a:r>
              <a:rPr lang="en-US" altLang="ko-KR" sz="17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ko-KR" altLang="en-US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304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4A1DB2C-1221-45AF-8B59-5C361F364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4B77324A-412F-480F-ADE2-421679AA6DA2}"/>
              </a:ext>
            </a:extLst>
          </p:cNvPr>
          <p:cNvGrpSpPr/>
          <p:nvPr/>
        </p:nvGrpSpPr>
        <p:grpSpPr>
          <a:xfrm>
            <a:off x="247650" y="209551"/>
            <a:ext cx="3803196" cy="667858"/>
            <a:chOff x="829339" y="2620154"/>
            <a:chExt cx="2429302" cy="46783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3A05513-FE62-464B-8A0D-62B9D3370775}"/>
                </a:ext>
              </a:extLst>
            </p:cNvPr>
            <p:cNvSpPr/>
            <p:nvPr/>
          </p:nvSpPr>
          <p:spPr>
            <a:xfrm>
              <a:off x="829339" y="2620154"/>
              <a:ext cx="467833" cy="46783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467B1D-0542-49BA-B099-64763DB9AACA}"/>
                </a:ext>
              </a:extLst>
            </p:cNvPr>
            <p:cNvSpPr txBox="1"/>
            <p:nvPr/>
          </p:nvSpPr>
          <p:spPr>
            <a:xfrm>
              <a:off x="947962" y="2686983"/>
              <a:ext cx="230587" cy="334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>
                  <a:solidFill>
                    <a:schemeClr val="bg1"/>
                  </a:solidFill>
                </a:rPr>
                <a:t>4</a:t>
              </a:r>
              <a:endParaRPr lang="ko-KR" altLang="en-US" sz="25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4DF5D8-912C-4632-A267-09E0ADEF1A0B}"/>
                </a:ext>
              </a:extLst>
            </p:cNvPr>
            <p:cNvSpPr txBox="1"/>
            <p:nvPr/>
          </p:nvSpPr>
          <p:spPr>
            <a:xfrm>
              <a:off x="1506504" y="2633082"/>
              <a:ext cx="1752137" cy="441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500" b="1" dirty="0">
                  <a:solidFill>
                    <a:schemeClr val="accent5">
                      <a:lumMod val="75000"/>
                    </a:schemeClr>
                  </a:solidFill>
                  <a:latin typeface="+mn-ea"/>
                  <a:cs typeface="Arial" panose="020B0604020202020204" pitchFamily="34" charset="0"/>
                </a:rPr>
                <a:t>구현 및 결론</a:t>
              </a: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C7A280-0A68-4808-8CE6-81C363F3C064}"/>
              </a:ext>
            </a:extLst>
          </p:cNvPr>
          <p:cNvSpPr/>
          <p:nvPr/>
        </p:nvSpPr>
        <p:spPr>
          <a:xfrm>
            <a:off x="108285" y="1257296"/>
            <a:ext cx="391645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⑧ 음식종류설정 구현</a:t>
            </a:r>
            <a:endParaRPr lang="en-US" altLang="ko-KR" sz="3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C74699-DB73-42CA-9CE1-122FF6CBE464}"/>
              </a:ext>
            </a:extLst>
          </p:cNvPr>
          <p:cNvSpPr txBox="1"/>
          <p:nvPr/>
        </p:nvSpPr>
        <p:spPr>
          <a:xfrm>
            <a:off x="3479246" y="2613685"/>
            <a:ext cx="3835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클릭하면 이전 화면인 </a:t>
            </a:r>
            <a:r>
              <a:rPr lang="en-US" altLang="ko-KR" sz="1400" dirty="0"/>
              <a:t>‘</a:t>
            </a:r>
            <a:r>
              <a:rPr lang="ko-KR" altLang="en-US" sz="1400" dirty="0"/>
              <a:t>설정 메뉴 화면</a:t>
            </a:r>
            <a:r>
              <a:rPr lang="en-US" altLang="ko-KR" sz="1400" dirty="0"/>
              <a:t>’</a:t>
            </a:r>
            <a:r>
              <a:rPr lang="ko-KR" altLang="en-US" sz="1400" dirty="0"/>
              <a:t>으로 돌아 감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2F15DB1-845A-4020-B200-AC42C4D3732C}"/>
              </a:ext>
            </a:extLst>
          </p:cNvPr>
          <p:cNvSpPr/>
          <p:nvPr/>
        </p:nvSpPr>
        <p:spPr>
          <a:xfrm>
            <a:off x="4107800" y="228006"/>
            <a:ext cx="2131754" cy="231157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682EDF-F61F-4471-AC6D-28CB6302A439}"/>
              </a:ext>
            </a:extLst>
          </p:cNvPr>
          <p:cNvSpPr txBox="1"/>
          <p:nvPr/>
        </p:nvSpPr>
        <p:spPr>
          <a:xfrm>
            <a:off x="4501228" y="297784"/>
            <a:ext cx="1465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rgbClr val="00B0F0"/>
                </a:solidFill>
              </a:rPr>
              <a:t>설정 메뉴 </a:t>
            </a:r>
            <a:r>
              <a:rPr lang="ko-KR" altLang="en-US" sz="1400" dirty="0">
                <a:solidFill>
                  <a:srgbClr val="00B0F0"/>
                </a:solidFill>
              </a:rPr>
              <a:t>화면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7F7023B-E81F-4840-90AC-AEC118A59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524" y="642615"/>
            <a:ext cx="1240840" cy="176651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63C343B-2A6C-4D05-BD17-F62D9C06C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692" y="2125346"/>
            <a:ext cx="2131754" cy="3007942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A38BB10-1D62-484E-8346-8E49A9452898}"/>
              </a:ext>
            </a:extLst>
          </p:cNvPr>
          <p:cNvCxnSpPr>
            <a:cxnSpLocks/>
          </p:cNvCxnSpPr>
          <p:nvPr/>
        </p:nvCxnSpPr>
        <p:spPr>
          <a:xfrm flipV="1">
            <a:off x="1198485" y="1571348"/>
            <a:ext cx="2743200" cy="83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FAA7BA1-2EDC-497B-BF77-B2C3B8E731FF}"/>
              </a:ext>
            </a:extLst>
          </p:cNvPr>
          <p:cNvSpPr/>
          <p:nvPr/>
        </p:nvSpPr>
        <p:spPr>
          <a:xfrm>
            <a:off x="7160290" y="1571348"/>
            <a:ext cx="4713039" cy="331831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>
                <a:solidFill>
                  <a:schemeClr val="tx1"/>
                </a:solidFill>
              </a:rPr>
              <a:t>-</a:t>
            </a:r>
            <a:r>
              <a:rPr lang="en-US" altLang="ko-KR" sz="1700" dirty="0" err="1">
                <a:solidFill>
                  <a:schemeClr val="tx1"/>
                </a:solidFill>
              </a:rPr>
              <a:t>Jcheckbox</a:t>
            </a:r>
            <a:r>
              <a:rPr lang="ko-KR" altLang="en-US" sz="1700" dirty="0">
                <a:solidFill>
                  <a:schemeClr val="tx1"/>
                </a:solidFill>
              </a:rPr>
              <a:t>를 통해 사용자가 기피하는</a:t>
            </a:r>
            <a:endParaRPr lang="en-US" altLang="ko-KR" sz="1700" dirty="0">
              <a:solidFill>
                <a:schemeClr val="tx1"/>
              </a:solidFill>
            </a:endParaRPr>
          </a:p>
          <a:p>
            <a:pPr algn="ctr"/>
            <a:r>
              <a:rPr lang="ko-KR" altLang="en-US" sz="1700" dirty="0">
                <a:solidFill>
                  <a:schemeClr val="tx1"/>
                </a:solidFill>
              </a:rPr>
              <a:t>음식종류를 제외하도록 구현</a:t>
            </a:r>
            <a:endParaRPr lang="en-US" altLang="ko-KR" sz="1700" dirty="0">
              <a:solidFill>
                <a:schemeClr val="tx1"/>
              </a:solidFill>
            </a:endParaRPr>
          </a:p>
          <a:p>
            <a:pPr algn="ctr"/>
            <a:endParaRPr lang="en-US" altLang="ko-KR" sz="1700" dirty="0">
              <a:solidFill>
                <a:schemeClr val="tx1"/>
              </a:solidFill>
            </a:endParaRPr>
          </a:p>
          <a:p>
            <a:pPr algn="ctr"/>
            <a:r>
              <a:rPr lang="en-US" altLang="ko-KR" sz="1700" dirty="0">
                <a:solidFill>
                  <a:schemeClr val="tx1"/>
                </a:solidFill>
              </a:rPr>
              <a:t>-</a:t>
            </a:r>
            <a:r>
              <a:rPr lang="ko-KR" altLang="en-US" sz="1700" dirty="0">
                <a:solidFill>
                  <a:schemeClr val="tx1"/>
                </a:solidFill>
              </a:rPr>
              <a:t>음식종류의 대표 이미지를 넣어서 </a:t>
            </a:r>
            <a:endParaRPr lang="en-US" altLang="ko-KR" sz="1700" dirty="0">
              <a:solidFill>
                <a:schemeClr val="tx1"/>
              </a:solidFill>
            </a:endParaRPr>
          </a:p>
          <a:p>
            <a:pPr algn="ctr"/>
            <a:r>
              <a:rPr lang="ko-KR" altLang="en-US" sz="1700" dirty="0">
                <a:solidFill>
                  <a:schemeClr val="tx1"/>
                </a:solidFill>
              </a:rPr>
              <a:t>사용자에게 좀 더 편한 </a:t>
            </a:r>
            <a:r>
              <a:rPr lang="en-US" altLang="ko-KR" sz="1700" dirty="0">
                <a:solidFill>
                  <a:schemeClr val="tx1"/>
                </a:solidFill>
              </a:rPr>
              <a:t>UI</a:t>
            </a:r>
            <a:r>
              <a:rPr lang="ko-KR" altLang="en-US" sz="1700" dirty="0">
                <a:solidFill>
                  <a:schemeClr val="tx1"/>
                </a:solidFill>
              </a:rPr>
              <a:t>를</a:t>
            </a:r>
            <a:r>
              <a:rPr lang="en-US" altLang="ko-KR" sz="1700" dirty="0">
                <a:solidFill>
                  <a:schemeClr val="tx1"/>
                </a:solidFill>
              </a:rPr>
              <a:t> </a:t>
            </a:r>
            <a:r>
              <a:rPr lang="ko-KR" altLang="en-US" sz="1700" dirty="0">
                <a:solidFill>
                  <a:schemeClr val="tx1"/>
                </a:solidFill>
              </a:rPr>
              <a:t>제공</a:t>
            </a:r>
          </a:p>
        </p:txBody>
      </p:sp>
    </p:spTree>
    <p:extLst>
      <p:ext uri="{BB962C8B-B14F-4D97-AF65-F5344CB8AC3E}">
        <p14:creationId xmlns:p14="http://schemas.microsoft.com/office/powerpoint/2010/main" val="3385339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38F59-CAC5-4786-B7A2-87A5F5EC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B78D6D-3843-4D49-90CA-A76F85ACB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BBC81B1E-D5EB-47C2-A9B5-17919C950F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9331"/>
            <a:ext cx="12191980" cy="685799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CF5968B-4645-4CA6-B684-BD8E93BB64E8}"/>
              </a:ext>
            </a:extLst>
          </p:cNvPr>
          <p:cNvGrpSpPr/>
          <p:nvPr/>
        </p:nvGrpSpPr>
        <p:grpSpPr>
          <a:xfrm>
            <a:off x="247650" y="209551"/>
            <a:ext cx="3803196" cy="667858"/>
            <a:chOff x="829339" y="2620154"/>
            <a:chExt cx="2429302" cy="46783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67D6458-3FAD-41FA-9CB5-28B0401D7E96}"/>
                </a:ext>
              </a:extLst>
            </p:cNvPr>
            <p:cNvSpPr/>
            <p:nvPr/>
          </p:nvSpPr>
          <p:spPr>
            <a:xfrm>
              <a:off x="829339" y="2620154"/>
              <a:ext cx="467833" cy="46783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F9C09C2-A1BB-4345-A136-146C535464A8}"/>
                </a:ext>
              </a:extLst>
            </p:cNvPr>
            <p:cNvSpPr txBox="1"/>
            <p:nvPr/>
          </p:nvSpPr>
          <p:spPr>
            <a:xfrm>
              <a:off x="947962" y="2686983"/>
              <a:ext cx="230587" cy="334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>
                  <a:solidFill>
                    <a:schemeClr val="bg1"/>
                  </a:solidFill>
                </a:rPr>
                <a:t>4</a:t>
              </a:r>
              <a:endParaRPr lang="ko-KR" altLang="en-US" sz="25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F21D47D-AAB6-4683-999E-35705837E2CE}"/>
                </a:ext>
              </a:extLst>
            </p:cNvPr>
            <p:cNvSpPr txBox="1"/>
            <p:nvPr/>
          </p:nvSpPr>
          <p:spPr>
            <a:xfrm>
              <a:off x="1506504" y="2633082"/>
              <a:ext cx="1752137" cy="441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500" b="1" dirty="0">
                  <a:solidFill>
                    <a:schemeClr val="accent5">
                      <a:lumMod val="75000"/>
                    </a:schemeClr>
                  </a:solidFill>
                  <a:latin typeface="+mn-ea"/>
                  <a:cs typeface="Arial" panose="020B0604020202020204" pitchFamily="34" charset="0"/>
                </a:rPr>
                <a:t>구현 및 결론</a:t>
              </a: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61524C-32E5-48AC-8CAF-586A997B42AB}"/>
              </a:ext>
            </a:extLst>
          </p:cNvPr>
          <p:cNvSpPr/>
          <p:nvPr/>
        </p:nvSpPr>
        <p:spPr>
          <a:xfrm>
            <a:off x="-18302" y="1034406"/>
            <a:ext cx="418576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⑨ 뽑기 결과 출력 구현</a:t>
            </a:r>
            <a:endParaRPr lang="en-US" altLang="ko-KR" sz="3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A9FE17D-194D-48D6-85B2-A903ACFBC9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3007" y="2001084"/>
            <a:ext cx="1825383" cy="2608541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F45CF6A-1502-49CF-AEC7-B867B275E446}"/>
              </a:ext>
            </a:extLst>
          </p:cNvPr>
          <p:cNvCxnSpPr>
            <a:cxnSpLocks/>
          </p:cNvCxnSpPr>
          <p:nvPr/>
        </p:nvCxnSpPr>
        <p:spPr>
          <a:xfrm flipV="1">
            <a:off x="1405698" y="1658521"/>
            <a:ext cx="2938670" cy="2410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FC59E77-54D0-45AC-B3F6-0F91F4DD375C}"/>
              </a:ext>
            </a:extLst>
          </p:cNvPr>
          <p:cNvSpPr/>
          <p:nvPr/>
        </p:nvSpPr>
        <p:spPr>
          <a:xfrm>
            <a:off x="6678375" y="280056"/>
            <a:ext cx="3999882" cy="34241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F59199-A07B-44F9-AD06-E74E66704CD7}"/>
              </a:ext>
            </a:extLst>
          </p:cNvPr>
          <p:cNvSpPr txBox="1"/>
          <p:nvPr/>
        </p:nvSpPr>
        <p:spPr>
          <a:xfrm>
            <a:off x="6938157" y="359755"/>
            <a:ext cx="34803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랜덤 뽑기 버튼을 눌렀을 때 랜덤으로 뽑힌 레코드를 가져와서 화면에 출력해줌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다시 뽑기를 클릭하면 홈 화면으로 이동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Jlabel</a:t>
            </a:r>
            <a:r>
              <a:rPr lang="ko-KR" altLang="en-US" dirty="0"/>
              <a:t>을 이용하여 지도 </a:t>
            </a:r>
            <a:r>
              <a:rPr lang="en-US" altLang="ko-KR" dirty="0" err="1"/>
              <a:t>url</a:t>
            </a:r>
            <a:r>
              <a:rPr lang="ko-KR" altLang="en-US" dirty="0"/>
              <a:t> 출력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ImageIcon</a:t>
            </a:r>
            <a:r>
              <a:rPr lang="ko-KR" altLang="en-US" dirty="0"/>
              <a:t>을 이용하여 이미지 출력 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FC9244-5DDC-4954-893E-79585A909C11}"/>
              </a:ext>
            </a:extLst>
          </p:cNvPr>
          <p:cNvSpPr txBox="1"/>
          <p:nvPr/>
        </p:nvSpPr>
        <p:spPr>
          <a:xfrm rot="19134058">
            <a:off x="1384721" y="2927863"/>
            <a:ext cx="321594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&lt;</a:t>
            </a:r>
            <a:r>
              <a:rPr lang="ko-KR" altLang="en-US" sz="1300" dirty="0"/>
              <a:t>설정 값에 일치하는 음식점 있는 경우</a:t>
            </a:r>
            <a:r>
              <a:rPr lang="en-US" altLang="ko-KR" sz="1300" dirty="0"/>
              <a:t>&gt;</a:t>
            </a:r>
            <a:endParaRPr lang="ko-KR" altLang="en-US" sz="13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C41967E-54FC-4DB6-90CE-B308AE8D8C9D}"/>
              </a:ext>
            </a:extLst>
          </p:cNvPr>
          <p:cNvSpPr/>
          <p:nvPr/>
        </p:nvSpPr>
        <p:spPr>
          <a:xfrm>
            <a:off x="6641051" y="4069284"/>
            <a:ext cx="4037206" cy="222888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8AB8B8-B7BF-4001-9A31-C9926BB3349D}"/>
              </a:ext>
            </a:extLst>
          </p:cNvPr>
          <p:cNvSpPr txBox="1"/>
          <p:nvPr/>
        </p:nvSpPr>
        <p:spPr>
          <a:xfrm>
            <a:off x="6889990" y="4305875"/>
            <a:ext cx="34803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설정한 범위 안에 해당하는 식당이 없을 경우 출력되는 이미지와 문구 구현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Jlabel</a:t>
            </a:r>
            <a:r>
              <a:rPr lang="ko-KR" altLang="en-US" dirty="0"/>
              <a:t>을 이용하여 지도 </a:t>
            </a:r>
            <a:r>
              <a:rPr lang="en-US" altLang="ko-KR" dirty="0" err="1"/>
              <a:t>url</a:t>
            </a:r>
            <a:r>
              <a:rPr lang="ko-KR" altLang="en-US" dirty="0"/>
              <a:t> 출력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0744798-9BEA-432C-99EA-372F6699459E}"/>
              </a:ext>
            </a:extLst>
          </p:cNvPr>
          <p:cNvCxnSpPr>
            <a:cxnSpLocks/>
          </p:cNvCxnSpPr>
          <p:nvPr/>
        </p:nvCxnSpPr>
        <p:spPr>
          <a:xfrm>
            <a:off x="1472513" y="4150527"/>
            <a:ext cx="2694946" cy="184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7732FD3-4E90-4671-BD55-CB4C403445B6}"/>
              </a:ext>
            </a:extLst>
          </p:cNvPr>
          <p:cNvSpPr txBox="1"/>
          <p:nvPr/>
        </p:nvSpPr>
        <p:spPr>
          <a:xfrm rot="226843">
            <a:off x="1572753" y="4326707"/>
            <a:ext cx="243047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&lt;</a:t>
            </a:r>
            <a:r>
              <a:rPr lang="ko-KR" altLang="en-US" sz="1300" dirty="0"/>
              <a:t>일치하는 음식점 없는 경우</a:t>
            </a:r>
            <a:r>
              <a:rPr lang="en-US" altLang="ko-KR" sz="1300" dirty="0"/>
              <a:t>&gt;</a:t>
            </a:r>
            <a:endParaRPr lang="ko-KR" altLang="en-US" sz="13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28B99E2-18CD-44C0-906E-CD37BDA82D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89" y="359755"/>
            <a:ext cx="2163620" cy="306924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39DD140-843E-44A5-BF0D-B351A7CDF3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416" y="3626160"/>
            <a:ext cx="2150965" cy="303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41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9D2AEECB-2C52-49C2-8882-C6DCA1FB54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77F67F07-1CD7-4DFB-829B-79E8A7472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80" cy="6857999"/>
          </a:xfrm>
        </p:spPr>
      </p:pic>
    </p:spTree>
    <p:extLst>
      <p:ext uri="{BB962C8B-B14F-4D97-AF65-F5344CB8AC3E}">
        <p14:creationId xmlns:p14="http://schemas.microsoft.com/office/powerpoint/2010/main" val="2859799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BE7AE81D-C349-4DF2-9CE2-CEDB1F791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3B91345-A4F1-4237-A27C-4454CCB381D1}"/>
              </a:ext>
            </a:extLst>
          </p:cNvPr>
          <p:cNvSpPr txBox="1">
            <a:spLocks/>
          </p:cNvSpPr>
          <p:nvPr/>
        </p:nvSpPr>
        <p:spPr>
          <a:xfrm>
            <a:off x="158688" y="718861"/>
            <a:ext cx="10450127" cy="46036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필요한 화면 및 기능</a:t>
            </a:r>
            <a:r>
              <a:rPr lang="en-US" altLang="ko-KR" sz="16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1. </a:t>
            </a:r>
            <a:r>
              <a:rPr lang="ko-KR" altLang="en-US" sz="1600" dirty="0"/>
              <a:t>메인 메뉴 화면</a:t>
            </a:r>
            <a:r>
              <a:rPr lang="en-US" altLang="ko-KR" sz="1600" dirty="0"/>
              <a:t>(GUI, </a:t>
            </a:r>
            <a:r>
              <a:rPr lang="ko-KR" altLang="en-US" sz="1600" dirty="0"/>
              <a:t>이벤트처리</a:t>
            </a:r>
            <a:r>
              <a:rPr lang="en-US" altLang="ko-KR" sz="1600" dirty="0"/>
              <a:t>),</a:t>
            </a:r>
            <a:r>
              <a:rPr lang="ko-KR" altLang="en-US" sz="1600" dirty="0"/>
              <a:t> 메인 메뉴 기능</a:t>
            </a:r>
            <a:r>
              <a:rPr lang="en-US" altLang="ko-KR" sz="1600" dirty="0"/>
              <a:t>(2</a:t>
            </a:r>
            <a:r>
              <a:rPr lang="ko-KR" altLang="en-US" sz="1600" dirty="0"/>
              <a:t>번</a:t>
            </a:r>
            <a:r>
              <a:rPr lang="en-US" altLang="ko-KR" sz="1600" dirty="0"/>
              <a:t>, 3</a:t>
            </a:r>
            <a:r>
              <a:rPr lang="ko-KR" altLang="en-US" sz="1600" dirty="0"/>
              <a:t>번 화면으로 연결</a:t>
            </a:r>
            <a:r>
              <a:rPr lang="en-US" altLang="ko-KR" sz="16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2. </a:t>
            </a:r>
            <a:r>
              <a:rPr lang="ko-KR" altLang="en-US" sz="1600" dirty="0"/>
              <a:t>음식점 랜덤 뽑기 화면</a:t>
            </a:r>
            <a:r>
              <a:rPr lang="en-US" altLang="ko-KR" sz="1600" dirty="0"/>
              <a:t>(GUI, </a:t>
            </a:r>
            <a:r>
              <a:rPr lang="ko-KR" altLang="en-US" sz="1600" dirty="0"/>
              <a:t>이벤트처리</a:t>
            </a:r>
            <a:r>
              <a:rPr lang="en-US" altLang="ko-KR" sz="1600" dirty="0"/>
              <a:t>),</a:t>
            </a:r>
            <a:r>
              <a:rPr lang="ko-KR" altLang="en-US" sz="1600" dirty="0"/>
              <a:t> 데이터 베이스 이용한 랜덤 뽑기 기능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3. </a:t>
            </a:r>
            <a:r>
              <a:rPr lang="ko-KR" altLang="en-US" sz="1600" dirty="0"/>
              <a:t>사용방법 설명 화면</a:t>
            </a:r>
            <a:r>
              <a:rPr lang="en-US" altLang="ko-KR" sz="1600" dirty="0"/>
              <a:t>(GUI, </a:t>
            </a:r>
            <a:r>
              <a:rPr lang="ko-KR" altLang="en-US" sz="1600" dirty="0"/>
              <a:t>이벤트처리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4. </a:t>
            </a:r>
            <a:r>
              <a:rPr lang="ko-KR" altLang="en-US" sz="1600" dirty="0"/>
              <a:t>설정 메뉴화면</a:t>
            </a:r>
            <a:r>
              <a:rPr lang="en-US" altLang="ko-KR" sz="1600" dirty="0"/>
              <a:t>(GUI, </a:t>
            </a:r>
            <a:r>
              <a:rPr lang="ko-KR" altLang="en-US" sz="1600" dirty="0"/>
              <a:t>이벤트처리</a:t>
            </a:r>
            <a:r>
              <a:rPr lang="en-US" altLang="ko-KR" sz="1600" dirty="0"/>
              <a:t>),</a:t>
            </a:r>
            <a:r>
              <a:rPr lang="ko-KR" altLang="en-US" sz="1600" dirty="0"/>
              <a:t> 설정 메뉴 기능</a:t>
            </a:r>
            <a:r>
              <a:rPr lang="en-US" altLang="ko-KR" sz="1600" dirty="0"/>
              <a:t>(5</a:t>
            </a:r>
            <a:r>
              <a:rPr lang="ko-KR" altLang="en-US" sz="1600" dirty="0"/>
              <a:t>번</a:t>
            </a:r>
            <a:r>
              <a:rPr lang="en-US" altLang="ko-KR" sz="1600" dirty="0"/>
              <a:t>, 6</a:t>
            </a:r>
            <a:r>
              <a:rPr lang="ko-KR" altLang="en-US" sz="1600" dirty="0"/>
              <a:t>번</a:t>
            </a:r>
            <a:r>
              <a:rPr lang="en-US" altLang="ko-KR" sz="1600" dirty="0"/>
              <a:t>, 7</a:t>
            </a:r>
            <a:r>
              <a:rPr lang="ko-KR" altLang="en-US" sz="1600" dirty="0"/>
              <a:t>번 화면으로 연결</a:t>
            </a:r>
            <a:r>
              <a:rPr lang="en-US" altLang="ko-KR" sz="16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5. </a:t>
            </a:r>
            <a:r>
              <a:rPr lang="ko-KR" altLang="en-US" sz="1600" dirty="0"/>
              <a:t>장소설정 화면</a:t>
            </a:r>
            <a:r>
              <a:rPr lang="en-US" altLang="ko-KR" sz="1600" dirty="0"/>
              <a:t>(GUI, </a:t>
            </a:r>
            <a:r>
              <a:rPr lang="ko-KR" altLang="en-US" sz="1600" dirty="0"/>
              <a:t>이벤트처리</a:t>
            </a:r>
            <a:r>
              <a:rPr lang="en-US" altLang="ko-KR" sz="1600" dirty="0"/>
              <a:t>),</a:t>
            </a:r>
            <a:r>
              <a:rPr lang="ko-KR" altLang="en-US" sz="1600" dirty="0"/>
              <a:t> 장소설정 기능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6. </a:t>
            </a:r>
            <a:r>
              <a:rPr lang="ko-KR" altLang="en-US" sz="1600" dirty="0"/>
              <a:t>가격대 설정 화면</a:t>
            </a:r>
            <a:r>
              <a:rPr lang="en-US" altLang="ko-KR" sz="1600" dirty="0"/>
              <a:t>(GUI, </a:t>
            </a:r>
            <a:r>
              <a:rPr lang="ko-KR" altLang="en-US" sz="1600" dirty="0"/>
              <a:t>이벤트처리</a:t>
            </a:r>
            <a:r>
              <a:rPr lang="en-US" altLang="ko-KR" sz="1600" dirty="0"/>
              <a:t>),</a:t>
            </a:r>
            <a:r>
              <a:rPr lang="ko-KR" altLang="en-US" sz="1600" dirty="0"/>
              <a:t> 가격대 설정 기능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7. </a:t>
            </a:r>
            <a:r>
              <a:rPr lang="ko-KR" altLang="en-US" sz="1600" dirty="0"/>
              <a:t>음식종류 설정 화면</a:t>
            </a:r>
            <a:r>
              <a:rPr lang="en-US" altLang="ko-KR" sz="1600" dirty="0"/>
              <a:t>(GUI, </a:t>
            </a:r>
            <a:r>
              <a:rPr lang="ko-KR" altLang="en-US" sz="1600" dirty="0"/>
              <a:t>이벤트처리</a:t>
            </a:r>
            <a:r>
              <a:rPr lang="en-US" altLang="ko-KR" sz="1600" dirty="0"/>
              <a:t>),</a:t>
            </a:r>
            <a:r>
              <a:rPr lang="ko-KR" altLang="en-US" sz="1600" dirty="0"/>
              <a:t> 음식종류 설정 기능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8. </a:t>
            </a:r>
            <a:r>
              <a:rPr lang="ko-KR" altLang="en-US" sz="1600" dirty="0"/>
              <a:t>음식점 랜덤 뽑기 결과화면</a:t>
            </a:r>
            <a:r>
              <a:rPr lang="en-US" altLang="ko-KR" sz="1600" dirty="0"/>
              <a:t>(GUI, </a:t>
            </a:r>
            <a:r>
              <a:rPr lang="ko-KR" altLang="en-US" sz="1600" dirty="0"/>
              <a:t>이벤트처리</a:t>
            </a:r>
            <a:r>
              <a:rPr lang="en-US" altLang="ko-KR" sz="1600" dirty="0"/>
              <a:t>),</a:t>
            </a:r>
            <a:r>
              <a:rPr lang="ko-KR" altLang="en-US" sz="1600" dirty="0"/>
              <a:t> 뽑기 결과 출력 기능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9. </a:t>
            </a:r>
            <a:r>
              <a:rPr lang="ko-KR" altLang="en-US" sz="1600" dirty="0"/>
              <a:t>각 음식종류</a:t>
            </a:r>
            <a:r>
              <a:rPr lang="en-US" altLang="ko-KR" sz="1600" dirty="0"/>
              <a:t>(</a:t>
            </a:r>
            <a:r>
              <a:rPr lang="ko-KR" altLang="en-US" sz="1600" dirty="0"/>
              <a:t>한식</a:t>
            </a:r>
            <a:r>
              <a:rPr lang="en-US" altLang="ko-KR" sz="1600" dirty="0"/>
              <a:t>, </a:t>
            </a:r>
            <a:r>
              <a:rPr lang="ko-KR" altLang="en-US" sz="1600" dirty="0"/>
              <a:t>중식</a:t>
            </a:r>
            <a:r>
              <a:rPr lang="en-US" altLang="ko-KR" sz="1600" dirty="0"/>
              <a:t>, </a:t>
            </a:r>
            <a:r>
              <a:rPr lang="ko-KR" altLang="en-US" sz="1600" dirty="0"/>
              <a:t>일식</a:t>
            </a:r>
            <a:r>
              <a:rPr lang="en-US" altLang="ko-KR" sz="1600" dirty="0"/>
              <a:t>, </a:t>
            </a:r>
            <a:r>
              <a:rPr lang="ko-KR" altLang="en-US" sz="1600" dirty="0"/>
              <a:t>양식</a:t>
            </a:r>
            <a:r>
              <a:rPr lang="en-US" altLang="ko-KR" sz="1600" dirty="0"/>
              <a:t>, </a:t>
            </a:r>
            <a:r>
              <a:rPr lang="ko-KR" altLang="en-US" sz="1600" dirty="0"/>
              <a:t>패스트푸드</a:t>
            </a:r>
            <a:r>
              <a:rPr lang="en-US" altLang="ko-KR" sz="1600" dirty="0"/>
              <a:t>)</a:t>
            </a:r>
            <a:r>
              <a:rPr lang="ko-KR" altLang="en-US" sz="1600" dirty="0"/>
              <a:t>에 해당하는 음식점 정보를 데이터 베이스로 넣어주는 것</a:t>
            </a: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  <a:p>
            <a:r>
              <a:rPr lang="ko-KR" altLang="en-US" sz="1600" dirty="0"/>
              <a:t>맡은 역할</a:t>
            </a:r>
            <a:r>
              <a:rPr lang="en-US" altLang="ko-KR" sz="16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-</a:t>
            </a:r>
            <a:r>
              <a:rPr lang="ko-KR" altLang="en-US" sz="1600" dirty="0"/>
              <a:t>반예린</a:t>
            </a:r>
            <a:r>
              <a:rPr lang="en-US" altLang="ko-KR" sz="1600" dirty="0"/>
              <a:t>: 2, 3, 9</a:t>
            </a:r>
            <a:r>
              <a:rPr lang="ko-KR" altLang="en-US" sz="1600" dirty="0"/>
              <a:t>번</a:t>
            </a: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-</a:t>
            </a:r>
            <a:r>
              <a:rPr lang="ko-KR" altLang="en-US" sz="1600" dirty="0" err="1"/>
              <a:t>배나영</a:t>
            </a:r>
            <a:r>
              <a:rPr lang="en-US" altLang="ko-KR" sz="1600" dirty="0"/>
              <a:t>: 4, 6, 8, 9</a:t>
            </a:r>
            <a:r>
              <a:rPr lang="ko-KR" altLang="en-US" sz="1600" dirty="0"/>
              <a:t>번</a:t>
            </a: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-</a:t>
            </a:r>
            <a:r>
              <a:rPr lang="ko-KR" altLang="en-US" sz="1600" dirty="0"/>
              <a:t>정윤재</a:t>
            </a:r>
            <a:r>
              <a:rPr lang="en-US" altLang="ko-KR" sz="1600" dirty="0"/>
              <a:t>: 1, 5, 7, 9</a:t>
            </a:r>
            <a:r>
              <a:rPr lang="ko-KR" altLang="en-US" sz="1600" dirty="0"/>
              <a:t>번</a:t>
            </a: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/>
              <a:t>◈</a:t>
            </a:r>
            <a:r>
              <a:rPr lang="en-US" altLang="ko-KR" sz="1600" dirty="0"/>
              <a:t>9</a:t>
            </a:r>
            <a:r>
              <a:rPr lang="ko-KR" altLang="en-US" sz="1600" dirty="0"/>
              <a:t>번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배나영</a:t>
            </a:r>
            <a:r>
              <a:rPr lang="en-US" altLang="ko-KR" sz="1600" dirty="0"/>
              <a:t>-</a:t>
            </a:r>
            <a:r>
              <a:rPr lang="ko-KR" altLang="en-US" sz="1600" dirty="0"/>
              <a:t>양식 일식</a:t>
            </a:r>
            <a:r>
              <a:rPr lang="en-US" altLang="ko-KR" sz="1600" dirty="0"/>
              <a:t>, </a:t>
            </a:r>
            <a:r>
              <a:rPr lang="ko-KR" altLang="en-US" sz="1600" dirty="0"/>
              <a:t>정윤재</a:t>
            </a:r>
            <a:r>
              <a:rPr lang="en-US" altLang="ko-KR" sz="1600" dirty="0"/>
              <a:t>-</a:t>
            </a:r>
            <a:r>
              <a:rPr lang="ko-KR" altLang="en-US" sz="1600" dirty="0"/>
              <a:t>중식 패스트푸드</a:t>
            </a:r>
            <a:r>
              <a:rPr lang="en-US" altLang="ko-KR" sz="1600" dirty="0"/>
              <a:t>, </a:t>
            </a:r>
            <a:r>
              <a:rPr lang="ko-KR" altLang="en-US" sz="1600" dirty="0"/>
              <a:t>반예린</a:t>
            </a:r>
            <a:r>
              <a:rPr lang="en-US" altLang="ko-KR" sz="1600" dirty="0"/>
              <a:t>-</a:t>
            </a:r>
            <a:r>
              <a:rPr lang="ko-KR" altLang="en-US" sz="1600" dirty="0"/>
              <a:t>한식</a:t>
            </a:r>
            <a:endParaRPr lang="en-US" altLang="ko-KR" sz="16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9B979E2-E646-4CD9-8FC8-62D49C873293}"/>
              </a:ext>
            </a:extLst>
          </p:cNvPr>
          <p:cNvGrpSpPr/>
          <p:nvPr/>
        </p:nvGrpSpPr>
        <p:grpSpPr>
          <a:xfrm>
            <a:off x="158688" y="130844"/>
            <a:ext cx="2153778" cy="467833"/>
            <a:chOff x="829339" y="2620154"/>
            <a:chExt cx="2153778" cy="46783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6EA3C67-0FD7-4815-888E-6A5F6B5DA830}"/>
                </a:ext>
              </a:extLst>
            </p:cNvPr>
            <p:cNvSpPr/>
            <p:nvPr/>
          </p:nvSpPr>
          <p:spPr>
            <a:xfrm>
              <a:off x="829339" y="2620154"/>
              <a:ext cx="467833" cy="46783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48CA4C-F311-403E-8095-BDE5667352F8}"/>
                </a:ext>
              </a:extLst>
            </p:cNvPr>
            <p:cNvSpPr txBox="1"/>
            <p:nvPr/>
          </p:nvSpPr>
          <p:spPr>
            <a:xfrm>
              <a:off x="906802" y="266777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42E29A-2CFE-44A0-8DC9-D38494FBFCA9}"/>
                </a:ext>
              </a:extLst>
            </p:cNvPr>
            <p:cNvSpPr txBox="1"/>
            <p:nvPr/>
          </p:nvSpPr>
          <p:spPr>
            <a:xfrm>
              <a:off x="1567345" y="262632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accent5">
                      <a:lumMod val="75000"/>
                    </a:schemeClr>
                  </a:solidFill>
                  <a:latin typeface="+mn-ea"/>
                  <a:cs typeface="Arial" panose="020B0604020202020204" pitchFamily="34" charset="0"/>
                </a:rPr>
                <a:t>역할분담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2014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BE7AE81D-C349-4DF2-9CE2-CEDB1F791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2D9E1B4-B954-4199-9024-13C79747D0B3}"/>
              </a:ext>
            </a:extLst>
          </p:cNvPr>
          <p:cNvSpPr/>
          <p:nvPr/>
        </p:nvSpPr>
        <p:spPr>
          <a:xfrm>
            <a:off x="4272424" y="2967335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감사합니다</a:t>
            </a:r>
            <a:endParaRPr lang="en-US" altLang="ko-KR" sz="5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729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BE7AE81D-C349-4DF2-9CE2-CEDB1F791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8356E8-8D84-497F-B219-DCCA35292DE3}"/>
              </a:ext>
            </a:extLst>
          </p:cNvPr>
          <p:cNvSpPr txBox="1"/>
          <p:nvPr/>
        </p:nvSpPr>
        <p:spPr>
          <a:xfrm>
            <a:off x="284084" y="195309"/>
            <a:ext cx="536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프로그램 실행을 위해 사전에 필요한 작업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50921-44A8-4931-B0B8-93BED6D61730}"/>
              </a:ext>
            </a:extLst>
          </p:cNvPr>
          <p:cNvSpPr txBox="1"/>
          <p:nvPr/>
        </p:nvSpPr>
        <p:spPr>
          <a:xfrm>
            <a:off x="284084" y="1056442"/>
            <a:ext cx="102892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●음식점정보 </a:t>
            </a:r>
            <a:r>
              <a:rPr lang="en-US" altLang="ko-KR" dirty="0"/>
              <a:t>DB </a:t>
            </a:r>
            <a:r>
              <a:rPr lang="ko-KR" altLang="en-US" dirty="0"/>
              <a:t>연결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오라클 </a:t>
            </a:r>
            <a:r>
              <a:rPr lang="en-US" altLang="ko-KR" dirty="0"/>
              <a:t>MySQL, </a:t>
            </a:r>
            <a:r>
              <a:rPr lang="en-US" altLang="ko-KR" dirty="0" err="1"/>
              <a:t>MySQLWorkbench</a:t>
            </a:r>
            <a:r>
              <a:rPr lang="ko-KR" altLang="en-US" dirty="0"/>
              <a:t>를 설치한다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작업관리자</a:t>
            </a:r>
            <a:r>
              <a:rPr lang="en-US" altLang="ko-KR" dirty="0"/>
              <a:t>-</a:t>
            </a:r>
            <a:r>
              <a:rPr lang="ko-KR" altLang="en-US" dirty="0"/>
              <a:t>서비스</a:t>
            </a:r>
            <a:r>
              <a:rPr lang="en-US" altLang="ko-KR" dirty="0"/>
              <a:t>-MySQL80</a:t>
            </a:r>
            <a:r>
              <a:rPr lang="ko-KR" altLang="en-US" dirty="0"/>
              <a:t>의 상태를 </a:t>
            </a:r>
            <a:r>
              <a:rPr lang="en-US" altLang="ko-KR" dirty="0"/>
              <a:t>‘</a:t>
            </a:r>
            <a:r>
              <a:rPr lang="ko-KR" altLang="en-US" dirty="0"/>
              <a:t>실행 중</a:t>
            </a:r>
            <a:r>
              <a:rPr lang="en-US" altLang="ko-KR" dirty="0"/>
              <a:t>’</a:t>
            </a:r>
            <a:r>
              <a:rPr lang="ko-KR" altLang="en-US" dirty="0"/>
              <a:t>으로 만든 후 </a:t>
            </a:r>
            <a:r>
              <a:rPr lang="en-US" altLang="ko-KR" dirty="0" err="1"/>
              <a:t>MySQLWorkbench</a:t>
            </a:r>
            <a:r>
              <a:rPr lang="ko-KR" altLang="en-US" dirty="0"/>
              <a:t>를 실행한다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ID: </a:t>
            </a:r>
            <a:r>
              <a:rPr lang="en-US" altLang="ko-KR" dirty="0" err="1"/>
              <a:t>javaProject</a:t>
            </a:r>
            <a:r>
              <a:rPr lang="en-US" altLang="ko-KR" dirty="0"/>
              <a:t>, Password: java123123123, host: localhost</a:t>
            </a:r>
            <a:r>
              <a:rPr lang="ko-KR" altLang="en-US" dirty="0"/>
              <a:t>로 계정을 만든다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en-US" altLang="ko-KR" dirty="0" err="1"/>
              <a:t>javaProject</a:t>
            </a:r>
            <a:r>
              <a:rPr lang="en-US" altLang="ko-KR" dirty="0"/>
              <a:t> </a:t>
            </a:r>
            <a:r>
              <a:rPr lang="ko-KR" altLang="en-US" dirty="0"/>
              <a:t>라는 이름의 커넥션을 생성 후 커넥션에 접속한다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제출한 자료 중 ＇음식점</a:t>
            </a:r>
            <a:r>
              <a:rPr lang="en-US" altLang="ko-KR" dirty="0"/>
              <a:t>DB</a:t>
            </a:r>
            <a:r>
              <a:rPr lang="ko-KR" altLang="en-US"/>
              <a:t>＇</a:t>
            </a:r>
            <a:r>
              <a:rPr lang="en-US" altLang="ko-KR" dirty="0"/>
              <a:t> </a:t>
            </a:r>
            <a:r>
              <a:rPr lang="ko-KR" altLang="en-US" dirty="0"/>
              <a:t>폴더 안의 </a:t>
            </a:r>
            <a:r>
              <a:rPr lang="en-US" altLang="ko-KR" dirty="0" err="1"/>
              <a:t>sql</a:t>
            </a:r>
            <a:r>
              <a:rPr lang="ko-KR" altLang="en-US" dirty="0"/>
              <a:t>파일들을 모두 </a:t>
            </a:r>
            <a:r>
              <a:rPr lang="en-US" altLang="ko-KR" dirty="0"/>
              <a:t>import</a:t>
            </a:r>
            <a:r>
              <a:rPr lang="ko-KR" altLang="en-US" dirty="0"/>
              <a:t>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●이클립스에서 프로젝트파일 열기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이클립스를 실행한다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제출한 자료 중 </a:t>
            </a:r>
            <a:r>
              <a:rPr lang="en-US" altLang="ko-KR" dirty="0"/>
              <a:t>‘</a:t>
            </a:r>
            <a:r>
              <a:rPr lang="en-US" altLang="ko-KR" dirty="0" err="1"/>
              <a:t>restaurant_pick_final</a:t>
            </a:r>
            <a:r>
              <a:rPr lang="en-US" altLang="ko-KR" dirty="0"/>
              <a:t>’</a:t>
            </a:r>
            <a:r>
              <a:rPr lang="ko-KR" altLang="en-US" dirty="0"/>
              <a:t>을 압축해제 후 프로젝트 열기로 열어준다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‘</a:t>
            </a:r>
            <a:r>
              <a:rPr lang="en-US" altLang="ko-KR" dirty="0" err="1"/>
              <a:t>Yunjae</a:t>
            </a:r>
            <a:r>
              <a:rPr lang="en-US" altLang="ko-KR" dirty="0"/>
              <a:t>’</a:t>
            </a:r>
            <a:r>
              <a:rPr lang="ko-KR" altLang="en-US" dirty="0"/>
              <a:t>패키지의 </a:t>
            </a:r>
            <a:r>
              <a:rPr lang="en-US" altLang="ko-KR" dirty="0"/>
              <a:t>‘MAIN’</a:t>
            </a:r>
            <a:r>
              <a:rPr lang="ko-KR" altLang="en-US" dirty="0"/>
              <a:t>소스파일을 실행한다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161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8C1772A1-8BA3-4AA7-BB23-CD2C759E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05A5602-DDFE-4AB3-AFE4-F7E985AC1655}"/>
              </a:ext>
            </a:extLst>
          </p:cNvPr>
          <p:cNvCxnSpPr/>
          <p:nvPr/>
        </p:nvCxnSpPr>
        <p:spPr>
          <a:xfrm flipH="1">
            <a:off x="0" y="2339162"/>
            <a:ext cx="6539023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E49C76C-2259-48F7-B0C9-9747953E8BFC}"/>
              </a:ext>
            </a:extLst>
          </p:cNvPr>
          <p:cNvSpPr txBox="1"/>
          <p:nvPr/>
        </p:nvSpPr>
        <p:spPr>
          <a:xfrm>
            <a:off x="563526" y="223283"/>
            <a:ext cx="146226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accent5">
                    <a:lumMod val="75000"/>
                  </a:schemeClr>
                </a:solidFill>
              </a:rPr>
              <a:t>C</a:t>
            </a:r>
            <a:endParaRPr lang="ko-KR" altLang="en-US" sz="13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95AFEA-FA81-4CC0-A9F3-4C2DAE2A97CF}"/>
              </a:ext>
            </a:extLst>
          </p:cNvPr>
          <p:cNvSpPr txBox="1"/>
          <p:nvPr/>
        </p:nvSpPr>
        <p:spPr>
          <a:xfrm>
            <a:off x="1882217" y="1473396"/>
            <a:ext cx="2683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600" dirty="0">
                <a:solidFill>
                  <a:schemeClr val="accent5">
                    <a:lumMod val="75000"/>
                  </a:schemeClr>
                </a:solidFill>
              </a:rPr>
              <a:t>ONTENTS</a:t>
            </a:r>
            <a:endParaRPr lang="ko-KR" altLang="en-US" sz="3200" spc="6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C216D2F-A7BD-4BE2-A229-715186E33F5D}"/>
              </a:ext>
            </a:extLst>
          </p:cNvPr>
          <p:cNvGrpSpPr/>
          <p:nvPr/>
        </p:nvGrpSpPr>
        <p:grpSpPr>
          <a:xfrm>
            <a:off x="2119421" y="4160605"/>
            <a:ext cx="2679563" cy="467833"/>
            <a:chOff x="829339" y="2620154"/>
            <a:chExt cx="2679563" cy="46783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5FE22DC-C5A2-465A-B972-2D0A47E402B3}"/>
                </a:ext>
              </a:extLst>
            </p:cNvPr>
            <p:cNvSpPr/>
            <p:nvPr/>
          </p:nvSpPr>
          <p:spPr>
            <a:xfrm>
              <a:off x="829339" y="2620154"/>
              <a:ext cx="467833" cy="46783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C122B4D-C5D4-45CC-88DA-DF8FD917C0DC}"/>
                </a:ext>
              </a:extLst>
            </p:cNvPr>
            <p:cNvSpPr txBox="1"/>
            <p:nvPr/>
          </p:nvSpPr>
          <p:spPr>
            <a:xfrm>
              <a:off x="906802" y="266777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178F5F-9081-4D81-A318-500BE369DEBB}"/>
                </a:ext>
              </a:extLst>
            </p:cNvPr>
            <p:cNvSpPr txBox="1"/>
            <p:nvPr/>
          </p:nvSpPr>
          <p:spPr>
            <a:xfrm>
              <a:off x="1567345" y="2626322"/>
              <a:ext cx="19415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accent5">
                      <a:lumMod val="75000"/>
                    </a:schemeClr>
                  </a:solidFill>
                  <a:latin typeface="+mn-ea"/>
                  <a:cs typeface="Arial" panose="020B0604020202020204" pitchFamily="34" charset="0"/>
                </a:rPr>
                <a:t>구조 및 설계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101AA4B-3C5B-4EE8-B5B5-C644E66B8ABC}"/>
              </a:ext>
            </a:extLst>
          </p:cNvPr>
          <p:cNvGrpSpPr/>
          <p:nvPr/>
        </p:nvGrpSpPr>
        <p:grpSpPr>
          <a:xfrm>
            <a:off x="2119421" y="3017108"/>
            <a:ext cx="2153778" cy="467833"/>
            <a:chOff x="829339" y="2620154"/>
            <a:chExt cx="2153778" cy="467833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3E5CA2D-4085-4BE5-83EA-3B848CEAE70B}"/>
                </a:ext>
              </a:extLst>
            </p:cNvPr>
            <p:cNvSpPr/>
            <p:nvPr/>
          </p:nvSpPr>
          <p:spPr>
            <a:xfrm>
              <a:off x="829339" y="2620154"/>
              <a:ext cx="467833" cy="46783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60D164B-A956-44A7-A8AD-0D000799E807}"/>
                </a:ext>
              </a:extLst>
            </p:cNvPr>
            <p:cNvSpPr txBox="1"/>
            <p:nvPr/>
          </p:nvSpPr>
          <p:spPr>
            <a:xfrm>
              <a:off x="906802" y="266777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60278CD-72EE-443F-BF89-CFAC239F3DDB}"/>
                </a:ext>
              </a:extLst>
            </p:cNvPr>
            <p:cNvSpPr txBox="1"/>
            <p:nvPr/>
          </p:nvSpPr>
          <p:spPr>
            <a:xfrm>
              <a:off x="1567345" y="262632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accent5">
                      <a:lumMod val="75000"/>
                    </a:schemeClr>
                  </a:solidFill>
                  <a:latin typeface="+mn-ea"/>
                  <a:cs typeface="Arial" panose="020B0604020202020204" pitchFamily="34" charset="0"/>
                </a:rPr>
                <a:t>개발목표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68D763B-37A9-4E5B-B1EF-C9C1807298AA}"/>
              </a:ext>
            </a:extLst>
          </p:cNvPr>
          <p:cNvGrpSpPr/>
          <p:nvPr/>
        </p:nvGrpSpPr>
        <p:grpSpPr>
          <a:xfrm>
            <a:off x="6976986" y="4159295"/>
            <a:ext cx="2679563" cy="467833"/>
            <a:chOff x="829339" y="2620154"/>
            <a:chExt cx="2679563" cy="467833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7E3D339-B2AC-4B8D-AC7E-395555FFD530}"/>
                </a:ext>
              </a:extLst>
            </p:cNvPr>
            <p:cNvSpPr/>
            <p:nvPr/>
          </p:nvSpPr>
          <p:spPr>
            <a:xfrm>
              <a:off x="829339" y="2620154"/>
              <a:ext cx="467833" cy="46783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C7A0646-6595-46D1-A636-F37013779D15}"/>
                </a:ext>
              </a:extLst>
            </p:cNvPr>
            <p:cNvSpPr txBox="1"/>
            <p:nvPr/>
          </p:nvSpPr>
          <p:spPr>
            <a:xfrm>
              <a:off x="906802" y="266777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61936E1-5B68-463D-B4C3-B74E7BD8963B}"/>
                </a:ext>
              </a:extLst>
            </p:cNvPr>
            <p:cNvSpPr txBox="1"/>
            <p:nvPr/>
          </p:nvSpPr>
          <p:spPr>
            <a:xfrm>
              <a:off x="1567345" y="2626322"/>
              <a:ext cx="19415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accent5">
                      <a:lumMod val="75000"/>
                    </a:schemeClr>
                  </a:solidFill>
                  <a:latin typeface="+mn-ea"/>
                  <a:cs typeface="Arial" panose="020B0604020202020204" pitchFamily="34" charset="0"/>
                </a:rPr>
                <a:t>구현 및 결론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57A81C6-EBE3-4999-91D1-C7EC088CD8B0}"/>
              </a:ext>
            </a:extLst>
          </p:cNvPr>
          <p:cNvGrpSpPr/>
          <p:nvPr/>
        </p:nvGrpSpPr>
        <p:grpSpPr>
          <a:xfrm>
            <a:off x="6976986" y="3015798"/>
            <a:ext cx="1538225" cy="467833"/>
            <a:chOff x="829339" y="2620154"/>
            <a:chExt cx="1538225" cy="46783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DD7DC80-E131-4FFC-8552-286E1B287819}"/>
                </a:ext>
              </a:extLst>
            </p:cNvPr>
            <p:cNvSpPr/>
            <p:nvPr/>
          </p:nvSpPr>
          <p:spPr>
            <a:xfrm>
              <a:off x="829339" y="2620154"/>
              <a:ext cx="467833" cy="46783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BCE73CB-8E58-4192-AC96-8BA2CC484B7A}"/>
                </a:ext>
              </a:extLst>
            </p:cNvPr>
            <p:cNvSpPr txBox="1"/>
            <p:nvPr/>
          </p:nvSpPr>
          <p:spPr>
            <a:xfrm>
              <a:off x="906802" y="266777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80716F7-5F6F-4397-800D-A41F11163C8F}"/>
                </a:ext>
              </a:extLst>
            </p:cNvPr>
            <p:cNvSpPr txBox="1"/>
            <p:nvPr/>
          </p:nvSpPr>
          <p:spPr>
            <a:xfrm>
              <a:off x="1567345" y="26263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accent5">
                      <a:lumMod val="75000"/>
                    </a:schemeClr>
                  </a:solidFill>
                  <a:latin typeface="+mn-ea"/>
                  <a:cs typeface="Arial" panose="020B0604020202020204" pitchFamily="34" charset="0"/>
                </a:rPr>
                <a:t>기능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6FB7270-B972-475C-8A96-DB45CCA3F47D}"/>
              </a:ext>
            </a:extLst>
          </p:cNvPr>
          <p:cNvGrpSpPr/>
          <p:nvPr/>
        </p:nvGrpSpPr>
        <p:grpSpPr>
          <a:xfrm>
            <a:off x="2119421" y="5070185"/>
            <a:ext cx="2153778" cy="467833"/>
            <a:chOff x="829339" y="2620154"/>
            <a:chExt cx="2153778" cy="46783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08FA6C5-38AB-4E2D-9EAD-50A7EE7894D9}"/>
                </a:ext>
              </a:extLst>
            </p:cNvPr>
            <p:cNvSpPr/>
            <p:nvPr/>
          </p:nvSpPr>
          <p:spPr>
            <a:xfrm>
              <a:off x="829339" y="2620154"/>
              <a:ext cx="467833" cy="46783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CA00F12-15B8-42AE-8C0C-9FB85B0F881B}"/>
                </a:ext>
              </a:extLst>
            </p:cNvPr>
            <p:cNvSpPr txBox="1"/>
            <p:nvPr/>
          </p:nvSpPr>
          <p:spPr>
            <a:xfrm>
              <a:off x="906802" y="266777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5BCB6F7-0AC6-40E4-A473-61FD3A580659}"/>
                </a:ext>
              </a:extLst>
            </p:cNvPr>
            <p:cNvSpPr txBox="1"/>
            <p:nvPr/>
          </p:nvSpPr>
          <p:spPr>
            <a:xfrm>
              <a:off x="1567345" y="262632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accent5">
                      <a:lumMod val="75000"/>
                    </a:schemeClr>
                  </a:solidFill>
                  <a:latin typeface="+mn-ea"/>
                  <a:cs typeface="Arial" panose="020B0604020202020204" pitchFamily="34" charset="0"/>
                </a:rPr>
                <a:t>역할분담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3029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7911BD3-5194-4A6E-B207-516A3F092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BC6F53CE-8708-439E-88BF-99CCE5B2D71C}"/>
              </a:ext>
            </a:extLst>
          </p:cNvPr>
          <p:cNvGrpSpPr/>
          <p:nvPr/>
        </p:nvGrpSpPr>
        <p:grpSpPr>
          <a:xfrm>
            <a:off x="247650" y="209551"/>
            <a:ext cx="3040166" cy="667858"/>
            <a:chOff x="829339" y="2620154"/>
            <a:chExt cx="1941914" cy="46783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09FAD7C-003E-49D1-9C4F-B5123864EB34}"/>
                </a:ext>
              </a:extLst>
            </p:cNvPr>
            <p:cNvSpPr/>
            <p:nvPr/>
          </p:nvSpPr>
          <p:spPr>
            <a:xfrm>
              <a:off x="829339" y="2620154"/>
              <a:ext cx="467833" cy="46783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8B267F-CDCA-467F-876D-DD022032CF3B}"/>
                </a:ext>
              </a:extLst>
            </p:cNvPr>
            <p:cNvSpPr txBox="1"/>
            <p:nvPr/>
          </p:nvSpPr>
          <p:spPr>
            <a:xfrm>
              <a:off x="947962" y="2686983"/>
              <a:ext cx="230587" cy="334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>
                  <a:solidFill>
                    <a:schemeClr val="bg1"/>
                  </a:solidFill>
                </a:rPr>
                <a:t>1</a:t>
              </a:r>
              <a:endParaRPr lang="ko-KR" altLang="en-US" sz="25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57DD8F4-01AD-4E5F-8C1A-83CFC190DCFE}"/>
                </a:ext>
              </a:extLst>
            </p:cNvPr>
            <p:cNvSpPr txBox="1"/>
            <p:nvPr/>
          </p:nvSpPr>
          <p:spPr>
            <a:xfrm>
              <a:off x="1506504" y="2633082"/>
              <a:ext cx="1264749" cy="4419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500" b="1" dirty="0">
                  <a:solidFill>
                    <a:schemeClr val="accent5">
                      <a:lumMod val="75000"/>
                    </a:schemeClr>
                  </a:solidFill>
                  <a:latin typeface="+mn-ea"/>
                  <a:cs typeface="Arial" panose="020B0604020202020204" pitchFamily="34" charset="0"/>
                </a:rPr>
                <a:t>개발목표</a:t>
              </a: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C4CCB7-580F-4A8A-B380-177DC230B575}"/>
              </a:ext>
            </a:extLst>
          </p:cNvPr>
          <p:cNvSpPr/>
          <p:nvPr/>
        </p:nvSpPr>
        <p:spPr>
          <a:xfrm>
            <a:off x="1229752" y="1727240"/>
            <a:ext cx="9551012" cy="27853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5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1. </a:t>
            </a:r>
            <a:r>
              <a:rPr lang="ko-KR" altLang="en-US" sz="35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점심시간만 되면 </a:t>
            </a:r>
            <a:r>
              <a:rPr lang="ko-KR" altLang="en-US" sz="35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뭐먹을지</a:t>
            </a:r>
            <a:r>
              <a:rPr lang="ko-KR" altLang="en-US" sz="35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고민을 하는 </a:t>
            </a:r>
            <a:endParaRPr lang="en-US" altLang="ko-KR" sz="3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35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충북대 학생들을 위한 프로그램</a:t>
            </a:r>
            <a:endParaRPr lang="en-US" altLang="ko-KR" sz="3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3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35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2. </a:t>
            </a:r>
            <a:r>
              <a:rPr lang="ko-KR" altLang="en-US" sz="35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학교 주변에 어떤 음식점들이 있는지 모르고</a:t>
            </a:r>
            <a:endParaRPr lang="en-US" altLang="ko-KR" sz="3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35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방황하는 신입생들을 위한 프로그램</a:t>
            </a:r>
            <a:endParaRPr lang="en-US" altLang="ko-KR" sz="3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0230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DBA2BB3-8910-421B-AFE5-1F19EBCA9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80" cy="6844683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103D466-5D8A-44AF-A5DC-19739C351F2A}"/>
              </a:ext>
            </a:extLst>
          </p:cNvPr>
          <p:cNvGrpSpPr/>
          <p:nvPr/>
        </p:nvGrpSpPr>
        <p:grpSpPr>
          <a:xfrm>
            <a:off x="247650" y="209551"/>
            <a:ext cx="2142485" cy="667858"/>
            <a:chOff x="829339" y="2620154"/>
            <a:chExt cx="1368518" cy="46783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80E6377-0A36-4BD2-9B3E-CCA2E98612B2}"/>
                </a:ext>
              </a:extLst>
            </p:cNvPr>
            <p:cNvSpPr/>
            <p:nvPr/>
          </p:nvSpPr>
          <p:spPr>
            <a:xfrm>
              <a:off x="829339" y="2620154"/>
              <a:ext cx="467833" cy="46783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B150BF-B361-40EE-B046-33CFE538C16A}"/>
                </a:ext>
              </a:extLst>
            </p:cNvPr>
            <p:cNvSpPr txBox="1"/>
            <p:nvPr/>
          </p:nvSpPr>
          <p:spPr>
            <a:xfrm>
              <a:off x="947962" y="2686983"/>
              <a:ext cx="230587" cy="334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>
                  <a:solidFill>
                    <a:schemeClr val="bg1"/>
                  </a:solidFill>
                </a:rPr>
                <a:t>2</a:t>
              </a:r>
              <a:endParaRPr lang="ko-KR" altLang="en-US" sz="25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39E88A-C489-459A-9399-4106C0084AC3}"/>
                </a:ext>
              </a:extLst>
            </p:cNvPr>
            <p:cNvSpPr txBox="1"/>
            <p:nvPr/>
          </p:nvSpPr>
          <p:spPr>
            <a:xfrm>
              <a:off x="1506504" y="2633082"/>
              <a:ext cx="691353" cy="441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500" b="1" dirty="0">
                  <a:solidFill>
                    <a:schemeClr val="accent5">
                      <a:lumMod val="75000"/>
                    </a:schemeClr>
                  </a:solidFill>
                  <a:latin typeface="+mn-ea"/>
                  <a:cs typeface="Arial" panose="020B0604020202020204" pitchFamily="34" charset="0"/>
                </a:rPr>
                <a:t>기능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BF48BAC-3FB1-4E7C-A6F3-95DC7972D7F7}"/>
              </a:ext>
            </a:extLst>
          </p:cNvPr>
          <p:cNvGrpSpPr/>
          <p:nvPr/>
        </p:nvGrpSpPr>
        <p:grpSpPr>
          <a:xfrm>
            <a:off x="1" y="1171873"/>
            <a:ext cx="2807618" cy="3674779"/>
            <a:chOff x="1963378" y="1550501"/>
            <a:chExt cx="2950028" cy="341565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E017581-FAB9-4943-BBD6-80D7BD699BAA}"/>
                </a:ext>
              </a:extLst>
            </p:cNvPr>
            <p:cNvSpPr/>
            <p:nvPr/>
          </p:nvSpPr>
          <p:spPr>
            <a:xfrm>
              <a:off x="1963378" y="1550501"/>
              <a:ext cx="2950028" cy="29664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187C87E-B81B-4E21-82C9-AF45097D99C8}"/>
                </a:ext>
              </a:extLst>
            </p:cNvPr>
            <p:cNvSpPr txBox="1"/>
            <p:nvPr/>
          </p:nvSpPr>
          <p:spPr>
            <a:xfrm>
              <a:off x="2981433" y="4580810"/>
              <a:ext cx="1230292" cy="3853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err="1"/>
                <a:t>랜덤뽑기</a:t>
              </a:r>
              <a:r>
                <a:rPr lang="ko-KR" altLang="en-US" sz="1400" dirty="0"/>
                <a:t> 기능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CE20ADF-50C7-4F50-8F94-DCBC7834708A}"/>
              </a:ext>
            </a:extLst>
          </p:cNvPr>
          <p:cNvGrpSpPr/>
          <p:nvPr/>
        </p:nvGrpSpPr>
        <p:grpSpPr>
          <a:xfrm>
            <a:off x="3123721" y="1087223"/>
            <a:ext cx="2807619" cy="3706027"/>
            <a:chOff x="1347082" y="1550501"/>
            <a:chExt cx="2950028" cy="344470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1D3633D-0494-4C75-A34E-AACDE78626FA}"/>
                </a:ext>
              </a:extLst>
            </p:cNvPr>
            <p:cNvSpPr/>
            <p:nvPr/>
          </p:nvSpPr>
          <p:spPr>
            <a:xfrm>
              <a:off x="1347082" y="1550501"/>
              <a:ext cx="2950028" cy="29664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9DBE6A-79F7-4C59-981D-01201DB6120C}"/>
                </a:ext>
              </a:extLst>
            </p:cNvPr>
            <p:cNvSpPr txBox="1"/>
            <p:nvPr/>
          </p:nvSpPr>
          <p:spPr>
            <a:xfrm>
              <a:off x="2206949" y="4709128"/>
              <a:ext cx="1230292" cy="286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장소설정 기능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FB611E6-F3F8-437F-9FDE-F7F31443E9D2}"/>
              </a:ext>
            </a:extLst>
          </p:cNvPr>
          <p:cNvGrpSpPr/>
          <p:nvPr/>
        </p:nvGrpSpPr>
        <p:grpSpPr>
          <a:xfrm>
            <a:off x="6356633" y="1171873"/>
            <a:ext cx="2807618" cy="3621377"/>
            <a:chOff x="1963378" y="1550501"/>
            <a:chExt cx="2950028" cy="336602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E8C1746-30BC-454D-A0AD-CAEA3E473589}"/>
                </a:ext>
              </a:extLst>
            </p:cNvPr>
            <p:cNvSpPr/>
            <p:nvPr/>
          </p:nvSpPr>
          <p:spPr>
            <a:xfrm>
              <a:off x="1963378" y="1550501"/>
              <a:ext cx="2950028" cy="29664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FB5D6D7-1741-4416-8F3E-D63F36BCB284}"/>
                </a:ext>
              </a:extLst>
            </p:cNvPr>
            <p:cNvSpPr txBox="1"/>
            <p:nvPr/>
          </p:nvSpPr>
          <p:spPr>
            <a:xfrm>
              <a:off x="2237653" y="4630447"/>
              <a:ext cx="1455144" cy="286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가격대 설정 기능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115E7EF-3BC5-445D-8C07-583C53D94198}"/>
              </a:ext>
            </a:extLst>
          </p:cNvPr>
          <p:cNvGrpSpPr/>
          <p:nvPr/>
        </p:nvGrpSpPr>
        <p:grpSpPr>
          <a:xfrm>
            <a:off x="9384381" y="1171873"/>
            <a:ext cx="2807619" cy="3623629"/>
            <a:chOff x="1347082" y="1550501"/>
            <a:chExt cx="2950028" cy="336811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849A2E2-0A80-47FD-A62C-263BB020BC35}"/>
                </a:ext>
              </a:extLst>
            </p:cNvPr>
            <p:cNvSpPr/>
            <p:nvPr/>
          </p:nvSpPr>
          <p:spPr>
            <a:xfrm>
              <a:off x="1347082" y="1550501"/>
              <a:ext cx="2950028" cy="29664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25144CF-A147-4DE4-9972-FA5B5C33CC1F}"/>
                </a:ext>
              </a:extLst>
            </p:cNvPr>
            <p:cNvSpPr txBox="1"/>
            <p:nvPr/>
          </p:nvSpPr>
          <p:spPr>
            <a:xfrm>
              <a:off x="1515334" y="4632540"/>
              <a:ext cx="1834553" cy="286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음식종류 설정 기능</a:t>
              </a: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F7228B58-EEAD-4F2D-B9B1-E62F3A8A6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05" y="1086953"/>
            <a:ext cx="2506513" cy="327645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5FD2376-629F-45BE-B3E7-9B7F93CBE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909" y="1086953"/>
            <a:ext cx="2506513" cy="32764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CB20BEE0-2DFA-4755-A9AA-0E42E6E60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975" y="1086953"/>
            <a:ext cx="2506513" cy="32764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B758EB94-D0F9-4427-B74D-3871083ECD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4251" y="1086953"/>
            <a:ext cx="2506513" cy="32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007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BB35A8C-D115-48BB-87F3-E9F8CD1B6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756"/>
            <a:ext cx="12192000" cy="6875756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C2B26121-91EF-4BB5-A8BB-788184B09408}"/>
              </a:ext>
            </a:extLst>
          </p:cNvPr>
          <p:cNvGrpSpPr/>
          <p:nvPr/>
        </p:nvGrpSpPr>
        <p:grpSpPr>
          <a:xfrm>
            <a:off x="247650" y="209551"/>
            <a:ext cx="3803196" cy="667858"/>
            <a:chOff x="829339" y="2620154"/>
            <a:chExt cx="2429302" cy="46783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6AF053F-E9E2-48EE-82C6-E94CF11B8BF7}"/>
                </a:ext>
              </a:extLst>
            </p:cNvPr>
            <p:cNvSpPr/>
            <p:nvPr/>
          </p:nvSpPr>
          <p:spPr>
            <a:xfrm>
              <a:off x="829339" y="2620154"/>
              <a:ext cx="467833" cy="46783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5A1E31-B9A5-4621-9909-2F348837A4C0}"/>
                </a:ext>
              </a:extLst>
            </p:cNvPr>
            <p:cNvSpPr txBox="1"/>
            <p:nvPr/>
          </p:nvSpPr>
          <p:spPr>
            <a:xfrm>
              <a:off x="947962" y="2686983"/>
              <a:ext cx="230587" cy="334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>
                  <a:solidFill>
                    <a:schemeClr val="bg1"/>
                  </a:solidFill>
                </a:rPr>
                <a:t>3</a:t>
              </a:r>
              <a:endParaRPr lang="ko-KR" altLang="en-US" sz="25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BB63CC-BE42-4921-9DED-9A1317B56432}"/>
                </a:ext>
              </a:extLst>
            </p:cNvPr>
            <p:cNvSpPr txBox="1"/>
            <p:nvPr/>
          </p:nvSpPr>
          <p:spPr>
            <a:xfrm>
              <a:off x="1506504" y="2633082"/>
              <a:ext cx="1752137" cy="441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500" b="1" dirty="0">
                  <a:solidFill>
                    <a:schemeClr val="accent5">
                      <a:lumMod val="75000"/>
                    </a:schemeClr>
                  </a:solidFill>
                  <a:latin typeface="+mn-ea"/>
                  <a:cs typeface="Arial" panose="020B0604020202020204" pitchFamily="34" charset="0"/>
                </a:rPr>
                <a:t>구조 및 설계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0A2505D-D03F-4F93-A207-FFFCE00C49C3}"/>
              </a:ext>
            </a:extLst>
          </p:cNvPr>
          <p:cNvSpPr txBox="1"/>
          <p:nvPr/>
        </p:nvSpPr>
        <p:spPr>
          <a:xfrm>
            <a:off x="247650" y="1828800"/>
            <a:ext cx="117549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랜덤 뽑기 기능 </a:t>
            </a:r>
            <a:r>
              <a:rPr lang="en-US" altLang="ko-KR" sz="2000" dirty="0"/>
              <a:t>: </a:t>
            </a:r>
            <a:r>
              <a:rPr lang="ko-KR" altLang="en-US" sz="2000" dirty="0"/>
              <a:t>사용자가 입력한 </a:t>
            </a:r>
            <a:r>
              <a:rPr lang="ko-KR" altLang="en-US" sz="2000" dirty="0" err="1"/>
              <a:t>설정값</a:t>
            </a:r>
            <a:r>
              <a:rPr lang="en-US" altLang="ko-KR" sz="2000" dirty="0"/>
              <a:t>(</a:t>
            </a:r>
            <a:r>
              <a:rPr lang="ko-KR" altLang="en-US" sz="2000" dirty="0"/>
              <a:t>장소</a:t>
            </a:r>
            <a:r>
              <a:rPr lang="en-US" altLang="ko-KR" sz="2000" dirty="0"/>
              <a:t>, </a:t>
            </a:r>
            <a:r>
              <a:rPr lang="ko-KR" altLang="en-US" sz="2000" dirty="0"/>
              <a:t>가격대</a:t>
            </a:r>
            <a:r>
              <a:rPr lang="en-US" altLang="ko-KR" sz="2000" dirty="0"/>
              <a:t>, </a:t>
            </a:r>
            <a:r>
              <a:rPr lang="ko-KR" altLang="en-US" sz="2000" dirty="0"/>
              <a:t>음식종류</a:t>
            </a:r>
            <a:r>
              <a:rPr lang="en-US" altLang="ko-KR" sz="2000" dirty="0"/>
              <a:t>)</a:t>
            </a:r>
            <a:r>
              <a:rPr lang="ko-KR" altLang="en-US" sz="2000" dirty="0"/>
              <a:t>에 따라 그 범위 안에 있는 음식점들 </a:t>
            </a:r>
            <a:r>
              <a:rPr lang="en-US" altLang="ko-KR" sz="2000" dirty="0"/>
              <a:t>		</a:t>
            </a:r>
            <a:r>
              <a:rPr lang="ko-KR" altLang="en-US" sz="2000" dirty="0"/>
              <a:t>중 하나를 랜덤으로 뽑는 기능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설정값을</a:t>
            </a:r>
            <a:r>
              <a:rPr lang="ko-KR" altLang="en-US" sz="2000" dirty="0"/>
              <a:t> 별도로 입력하지 않을 경우 </a:t>
            </a:r>
            <a:r>
              <a:rPr lang="en-US" altLang="ko-KR" sz="2000" dirty="0"/>
              <a:t>DB</a:t>
            </a:r>
            <a:r>
              <a:rPr lang="ko-KR" altLang="en-US" sz="2000" dirty="0"/>
              <a:t>안에 있는 모</a:t>
            </a:r>
            <a:r>
              <a:rPr lang="en-US" altLang="ko-KR" sz="2000" dirty="0"/>
              <a:t>		</a:t>
            </a:r>
            <a:r>
              <a:rPr lang="ko-KR" altLang="en-US" sz="2000" dirty="0"/>
              <a:t>든 음식점들 중에 랜덤으로 한 개 뽑음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장소 설정 기능 </a:t>
            </a:r>
            <a:r>
              <a:rPr lang="en-US" altLang="ko-KR" sz="2000" dirty="0"/>
              <a:t>: </a:t>
            </a:r>
            <a:r>
              <a:rPr lang="ko-KR" altLang="en-US" sz="2000" dirty="0"/>
              <a:t>사용자가 직접 자신이 선호하는 장소</a:t>
            </a:r>
            <a:r>
              <a:rPr lang="en-US" altLang="ko-KR" sz="2000" dirty="0"/>
              <a:t>(</a:t>
            </a:r>
            <a:r>
              <a:rPr lang="ko-KR" altLang="en-US" sz="2000" dirty="0"/>
              <a:t>중문</a:t>
            </a:r>
            <a:r>
              <a:rPr lang="en-US" altLang="ko-KR" sz="2000" dirty="0"/>
              <a:t>, </a:t>
            </a:r>
            <a:r>
              <a:rPr lang="ko-KR" altLang="en-US" sz="2000" dirty="0"/>
              <a:t>정문</a:t>
            </a:r>
            <a:r>
              <a:rPr lang="en-US" altLang="ko-KR" sz="2000" dirty="0"/>
              <a:t>, </a:t>
            </a:r>
            <a:r>
              <a:rPr lang="ko-KR" altLang="en-US" sz="2000" dirty="0"/>
              <a:t>서문 후문</a:t>
            </a:r>
            <a:r>
              <a:rPr lang="en-US" altLang="ko-KR" sz="2000" dirty="0"/>
              <a:t>)</a:t>
            </a:r>
            <a:r>
              <a:rPr lang="ko-KR" altLang="en-US" sz="2000" dirty="0"/>
              <a:t>를 선택하도록 구현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가격 설정 기능 </a:t>
            </a:r>
            <a:r>
              <a:rPr lang="en-US" altLang="ko-KR" sz="2000" dirty="0"/>
              <a:t>:  </a:t>
            </a:r>
            <a:r>
              <a:rPr lang="ko-KR" altLang="en-US" sz="2000" dirty="0"/>
              <a:t>최소 가격과 최대 가격을 설정하여 사용자가 음식 가격대를 설정하도록 구현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음식 종류 설정 기능 </a:t>
            </a:r>
            <a:r>
              <a:rPr lang="en-US" altLang="ko-KR" sz="2000" dirty="0"/>
              <a:t>: </a:t>
            </a:r>
            <a:r>
              <a:rPr lang="ko-KR" altLang="en-US" sz="2000" dirty="0"/>
              <a:t>사용자가 기피하는 음식종류는 </a:t>
            </a:r>
            <a:r>
              <a:rPr lang="ko-KR" altLang="en-US" sz="2000" dirty="0" err="1"/>
              <a:t>설정값에서</a:t>
            </a:r>
            <a:r>
              <a:rPr lang="ko-KR" altLang="en-US" sz="2000" dirty="0"/>
              <a:t> 제외하도록 구현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	 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22994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BB35A8C-D115-48BB-87F3-E9F8CD1B6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756"/>
            <a:ext cx="12192000" cy="6875756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C2B26121-91EF-4BB5-A8BB-788184B09408}"/>
              </a:ext>
            </a:extLst>
          </p:cNvPr>
          <p:cNvGrpSpPr/>
          <p:nvPr/>
        </p:nvGrpSpPr>
        <p:grpSpPr>
          <a:xfrm>
            <a:off x="247650" y="209551"/>
            <a:ext cx="3803196" cy="667858"/>
            <a:chOff x="829339" y="2620154"/>
            <a:chExt cx="2429302" cy="46783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6AF053F-E9E2-48EE-82C6-E94CF11B8BF7}"/>
                </a:ext>
              </a:extLst>
            </p:cNvPr>
            <p:cNvSpPr/>
            <p:nvPr/>
          </p:nvSpPr>
          <p:spPr>
            <a:xfrm>
              <a:off x="829339" y="2620154"/>
              <a:ext cx="467833" cy="46783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5A1E31-B9A5-4621-9909-2F348837A4C0}"/>
                </a:ext>
              </a:extLst>
            </p:cNvPr>
            <p:cNvSpPr txBox="1"/>
            <p:nvPr/>
          </p:nvSpPr>
          <p:spPr>
            <a:xfrm>
              <a:off x="947962" y="2686983"/>
              <a:ext cx="230587" cy="334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>
                  <a:solidFill>
                    <a:schemeClr val="bg1"/>
                  </a:solidFill>
                </a:rPr>
                <a:t>3</a:t>
              </a:r>
              <a:endParaRPr lang="ko-KR" altLang="en-US" sz="25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BB63CC-BE42-4921-9DED-9A1317B56432}"/>
                </a:ext>
              </a:extLst>
            </p:cNvPr>
            <p:cNvSpPr txBox="1"/>
            <p:nvPr/>
          </p:nvSpPr>
          <p:spPr>
            <a:xfrm>
              <a:off x="1506504" y="2633082"/>
              <a:ext cx="1752137" cy="441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500" b="1" dirty="0">
                  <a:solidFill>
                    <a:schemeClr val="accent5">
                      <a:lumMod val="75000"/>
                    </a:schemeClr>
                  </a:solidFill>
                  <a:latin typeface="+mn-ea"/>
                  <a:cs typeface="Arial" panose="020B0604020202020204" pitchFamily="34" charset="0"/>
                </a:rPr>
                <a:t>구조 및 설계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21BD8CCC-9D53-417D-9EBD-FF9B7FBE301B}"/>
              </a:ext>
            </a:extLst>
          </p:cNvPr>
          <p:cNvSpPr/>
          <p:nvPr/>
        </p:nvSpPr>
        <p:spPr>
          <a:xfrm>
            <a:off x="29619" y="1150720"/>
            <a:ext cx="2827697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Structure Chart</a:t>
            </a:r>
            <a:endParaRPr lang="en-US" altLang="ko-KR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4C31C4-EF3B-42F9-A966-8BB8934C4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58" y="2210433"/>
            <a:ext cx="1164352" cy="16576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793D56-06BD-4A4B-8F46-2D7F0FCAAF8F}"/>
              </a:ext>
            </a:extLst>
          </p:cNvPr>
          <p:cNvSpPr txBox="1"/>
          <p:nvPr/>
        </p:nvSpPr>
        <p:spPr>
          <a:xfrm>
            <a:off x="613858" y="4057096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&lt;Main&gt;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24D7A00-B761-4F8E-84CF-EBD81FCEB463}"/>
              </a:ext>
            </a:extLst>
          </p:cNvPr>
          <p:cNvCxnSpPr/>
          <p:nvPr/>
        </p:nvCxnSpPr>
        <p:spPr>
          <a:xfrm>
            <a:off x="1961965" y="3868057"/>
            <a:ext cx="949911" cy="102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36C52191-C01E-4D62-A341-08B00761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999" y="3868057"/>
            <a:ext cx="1164352" cy="16576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7BA6D5-9E8A-48C1-AC84-3A87D05861DA}"/>
              </a:ext>
            </a:extLst>
          </p:cNvPr>
          <p:cNvSpPr txBox="1"/>
          <p:nvPr/>
        </p:nvSpPr>
        <p:spPr>
          <a:xfrm>
            <a:off x="3024274" y="5628964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사용방법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2573194-CADC-4BE2-8F02-7A2DE3A94306}"/>
              </a:ext>
            </a:extLst>
          </p:cNvPr>
          <p:cNvCxnSpPr>
            <a:cxnSpLocks/>
          </p:cNvCxnSpPr>
          <p:nvPr/>
        </p:nvCxnSpPr>
        <p:spPr>
          <a:xfrm flipV="1">
            <a:off x="1976709" y="1959568"/>
            <a:ext cx="935167" cy="84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EBEE6FC6-A108-4AB5-80F0-DEEEC15477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4761" y="877409"/>
            <a:ext cx="1187590" cy="165705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DB838FB-8D08-47FF-ACE3-5B1AE1A5B464}"/>
              </a:ext>
            </a:extLst>
          </p:cNvPr>
          <p:cNvSpPr txBox="1"/>
          <p:nvPr/>
        </p:nvSpPr>
        <p:spPr>
          <a:xfrm>
            <a:off x="3039018" y="2673138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랜덤뽑기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BD6DB05-12C3-42F8-8E60-7D8377B8E6E1}"/>
              </a:ext>
            </a:extLst>
          </p:cNvPr>
          <p:cNvCxnSpPr/>
          <p:nvPr/>
        </p:nvCxnSpPr>
        <p:spPr>
          <a:xfrm>
            <a:off x="4721300" y="1684534"/>
            <a:ext cx="1374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5C21795-CE7E-4D4E-8C9A-B89E15644197}"/>
              </a:ext>
            </a:extLst>
          </p:cNvPr>
          <p:cNvSpPr txBox="1"/>
          <p:nvPr/>
        </p:nvSpPr>
        <p:spPr>
          <a:xfrm>
            <a:off x="4784422" y="1813374"/>
            <a:ext cx="13115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&lt;</a:t>
            </a:r>
            <a:r>
              <a:rPr lang="ko-KR" altLang="en-US" sz="1300" dirty="0"/>
              <a:t>설정 </a:t>
            </a:r>
            <a:r>
              <a:rPr lang="ko-KR" altLang="en-US" sz="1300" dirty="0" err="1"/>
              <a:t>클릭시</a:t>
            </a:r>
            <a:r>
              <a:rPr lang="en-US" altLang="ko-KR" sz="1300" dirty="0"/>
              <a:t>&gt;</a:t>
            </a:r>
            <a:endParaRPr lang="ko-KR" altLang="en-US" sz="13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8A0ADD6-3E5E-4886-837B-7965D9D451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2905" y="982431"/>
            <a:ext cx="1187590" cy="1690707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A7F6AAD-17AD-4FEF-8F9A-F58A7B3AD2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22320" y="159039"/>
            <a:ext cx="1187590" cy="167571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6FD54C5-3D4D-4694-AFFD-8B4362BC8F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22320" y="3588471"/>
            <a:ext cx="1187590" cy="169070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83A123D-C64F-495A-9E95-B82FAC9BA5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22320" y="1873755"/>
            <a:ext cx="1187590" cy="1675710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D86B0FA-B023-4A5A-BB3A-A55E1401EEA6}"/>
              </a:ext>
            </a:extLst>
          </p:cNvPr>
          <p:cNvCxnSpPr/>
          <p:nvPr/>
        </p:nvCxnSpPr>
        <p:spPr>
          <a:xfrm flipH="1">
            <a:off x="4784422" y="2382586"/>
            <a:ext cx="1187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8269A44-62FF-431D-8BDE-9D529AC8908B}"/>
              </a:ext>
            </a:extLst>
          </p:cNvPr>
          <p:cNvSpPr txBox="1"/>
          <p:nvPr/>
        </p:nvSpPr>
        <p:spPr>
          <a:xfrm>
            <a:off x="4800731" y="2565416"/>
            <a:ext cx="13115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&lt;</a:t>
            </a:r>
            <a:r>
              <a:rPr lang="ko-KR" altLang="en-US" sz="1300" dirty="0"/>
              <a:t>설정 </a:t>
            </a:r>
            <a:r>
              <a:rPr lang="ko-KR" altLang="en-US" sz="1300" dirty="0" err="1"/>
              <a:t>완료시</a:t>
            </a:r>
            <a:r>
              <a:rPr lang="en-US" altLang="ko-KR" sz="1300" dirty="0"/>
              <a:t>&gt;</a:t>
            </a:r>
            <a:endParaRPr lang="ko-KR" altLang="en-US" sz="13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5FA227E-88E8-47F6-B87C-C670A9468585}"/>
              </a:ext>
            </a:extLst>
          </p:cNvPr>
          <p:cNvCxnSpPr/>
          <p:nvPr/>
        </p:nvCxnSpPr>
        <p:spPr>
          <a:xfrm flipV="1">
            <a:off x="7628644" y="1233996"/>
            <a:ext cx="831951" cy="450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2F43B36-B434-4F8F-A807-E219E424A581}"/>
              </a:ext>
            </a:extLst>
          </p:cNvPr>
          <p:cNvCxnSpPr/>
          <p:nvPr/>
        </p:nvCxnSpPr>
        <p:spPr>
          <a:xfrm>
            <a:off x="7815873" y="2308316"/>
            <a:ext cx="728145" cy="35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0830632-F61E-401A-8C3A-D865B8B5EB67}"/>
              </a:ext>
            </a:extLst>
          </p:cNvPr>
          <p:cNvCxnSpPr/>
          <p:nvPr/>
        </p:nvCxnSpPr>
        <p:spPr>
          <a:xfrm>
            <a:off x="7628644" y="3039245"/>
            <a:ext cx="831951" cy="1340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564EDC9-4A2D-4619-B5AD-007DBD24448C}"/>
              </a:ext>
            </a:extLst>
          </p:cNvPr>
          <p:cNvCxnSpPr>
            <a:cxnSpLocks/>
          </p:cNvCxnSpPr>
          <p:nvPr/>
        </p:nvCxnSpPr>
        <p:spPr>
          <a:xfrm flipH="1" flipV="1">
            <a:off x="4151499" y="3118655"/>
            <a:ext cx="1171161" cy="968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5AFD699-2CC3-4B92-BB5A-CC869F6C219F}"/>
              </a:ext>
            </a:extLst>
          </p:cNvPr>
          <p:cNvSpPr txBox="1"/>
          <p:nvPr/>
        </p:nvSpPr>
        <p:spPr>
          <a:xfrm rot="20006734">
            <a:off x="7743625" y="1448898"/>
            <a:ext cx="75212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&lt;</a:t>
            </a:r>
            <a:r>
              <a:rPr lang="ko-KR" altLang="en-US" sz="1300" dirty="0"/>
              <a:t>장소</a:t>
            </a:r>
            <a:r>
              <a:rPr lang="en-US" altLang="ko-KR" sz="1300" dirty="0"/>
              <a:t>&gt;</a:t>
            </a:r>
            <a:endParaRPr lang="ko-KR" altLang="en-US" sz="13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B531F7-6A59-4DAE-8990-6803801F084E}"/>
              </a:ext>
            </a:extLst>
          </p:cNvPr>
          <p:cNvSpPr txBox="1"/>
          <p:nvPr/>
        </p:nvSpPr>
        <p:spPr>
          <a:xfrm rot="1845745">
            <a:off x="7577517" y="2610695"/>
            <a:ext cx="108555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&lt;</a:t>
            </a:r>
            <a:r>
              <a:rPr lang="ko-KR" altLang="en-US" sz="1300" dirty="0"/>
              <a:t>음식종류</a:t>
            </a:r>
            <a:r>
              <a:rPr lang="en-US" altLang="ko-KR" sz="1300" dirty="0"/>
              <a:t>&gt;</a:t>
            </a:r>
            <a:endParaRPr lang="ko-KR" altLang="en-US" sz="13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BBDCD3-EADD-4612-B18A-216B7C149F59}"/>
              </a:ext>
            </a:extLst>
          </p:cNvPr>
          <p:cNvSpPr txBox="1"/>
          <p:nvPr/>
        </p:nvSpPr>
        <p:spPr>
          <a:xfrm rot="3118299">
            <a:off x="7405544" y="3651606"/>
            <a:ext cx="91884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&lt;</a:t>
            </a:r>
            <a:r>
              <a:rPr lang="ko-KR" altLang="en-US" sz="1300" dirty="0"/>
              <a:t>가격대</a:t>
            </a:r>
            <a:r>
              <a:rPr lang="en-US" altLang="ko-KR" sz="1300" dirty="0"/>
              <a:t>&gt;</a:t>
            </a:r>
            <a:endParaRPr lang="ko-KR" altLang="en-US" sz="13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35C0E8-CBDB-4CD8-BCD5-FB3074D02E22}"/>
              </a:ext>
            </a:extLst>
          </p:cNvPr>
          <p:cNvSpPr txBox="1"/>
          <p:nvPr/>
        </p:nvSpPr>
        <p:spPr>
          <a:xfrm rot="2437549">
            <a:off x="3825237" y="3651606"/>
            <a:ext cx="170431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&lt;</a:t>
            </a:r>
            <a:r>
              <a:rPr lang="ko-KR" altLang="en-US" sz="1300" dirty="0"/>
              <a:t>다시 뽑기 </a:t>
            </a:r>
            <a:r>
              <a:rPr lang="ko-KR" altLang="en-US" sz="1300" dirty="0" err="1"/>
              <a:t>클릭시</a:t>
            </a:r>
            <a:r>
              <a:rPr lang="en-US" altLang="ko-KR" sz="1300" dirty="0"/>
              <a:t>&gt;</a:t>
            </a:r>
            <a:endParaRPr lang="ko-KR" altLang="en-US" sz="13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8B353CD-24CE-4D0A-9BBC-0710CF050115}"/>
              </a:ext>
            </a:extLst>
          </p:cNvPr>
          <p:cNvCxnSpPr>
            <a:cxnSpLocks/>
          </p:cNvCxnSpPr>
          <p:nvPr/>
        </p:nvCxnSpPr>
        <p:spPr>
          <a:xfrm>
            <a:off x="4521807" y="2975428"/>
            <a:ext cx="996490" cy="78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3D02C08-02EF-4934-974A-0EFA47D66597}"/>
              </a:ext>
            </a:extLst>
          </p:cNvPr>
          <p:cNvSpPr txBox="1"/>
          <p:nvPr/>
        </p:nvSpPr>
        <p:spPr>
          <a:xfrm>
            <a:off x="5528154" y="5607593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뽑기결과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EBAD346-78B2-4E05-9E80-B5FB0F9D3D6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547" y="3786080"/>
            <a:ext cx="1250777" cy="177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97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CE267B-7C8D-4260-83CB-8850244A5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54A6DC53-129F-4DDA-94A5-B9F8407C03B9}"/>
              </a:ext>
            </a:extLst>
          </p:cNvPr>
          <p:cNvGrpSpPr/>
          <p:nvPr/>
        </p:nvGrpSpPr>
        <p:grpSpPr>
          <a:xfrm>
            <a:off x="247650" y="209551"/>
            <a:ext cx="3803196" cy="667858"/>
            <a:chOff x="829339" y="2620154"/>
            <a:chExt cx="2429302" cy="46783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214754B-753D-4FDA-A393-806E5F754A53}"/>
                </a:ext>
              </a:extLst>
            </p:cNvPr>
            <p:cNvSpPr/>
            <p:nvPr/>
          </p:nvSpPr>
          <p:spPr>
            <a:xfrm>
              <a:off x="829339" y="2620154"/>
              <a:ext cx="467833" cy="46783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0E8D46-6419-4189-8126-01971882B4DC}"/>
                </a:ext>
              </a:extLst>
            </p:cNvPr>
            <p:cNvSpPr txBox="1"/>
            <p:nvPr/>
          </p:nvSpPr>
          <p:spPr>
            <a:xfrm>
              <a:off x="947962" y="2686983"/>
              <a:ext cx="230587" cy="334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>
                  <a:solidFill>
                    <a:schemeClr val="bg1"/>
                  </a:solidFill>
                </a:rPr>
                <a:t>4</a:t>
              </a:r>
              <a:endParaRPr lang="ko-KR" altLang="en-US" sz="25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ED1569B-B6FA-4862-9F9A-8AC5E20D1C8D}"/>
                </a:ext>
              </a:extLst>
            </p:cNvPr>
            <p:cNvSpPr txBox="1"/>
            <p:nvPr/>
          </p:nvSpPr>
          <p:spPr>
            <a:xfrm>
              <a:off x="1506504" y="2633082"/>
              <a:ext cx="1752137" cy="441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500" b="1" dirty="0">
                  <a:solidFill>
                    <a:schemeClr val="accent5">
                      <a:lumMod val="75000"/>
                    </a:schemeClr>
                  </a:solidFill>
                  <a:latin typeface="+mn-ea"/>
                  <a:cs typeface="Arial" panose="020B0604020202020204" pitchFamily="34" charset="0"/>
                </a:rPr>
                <a:t>구현 및 결론</a:t>
              </a: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B44B47-F7DF-4062-A27A-554A9CF112EF}"/>
              </a:ext>
            </a:extLst>
          </p:cNvPr>
          <p:cNvSpPr/>
          <p:nvPr/>
        </p:nvSpPr>
        <p:spPr>
          <a:xfrm>
            <a:off x="247650" y="1271700"/>
            <a:ext cx="314701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① </a:t>
            </a:r>
            <a:r>
              <a:rPr lang="ko-KR" altLang="en-US" sz="3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메인메뉴</a:t>
            </a:r>
            <a:r>
              <a:rPr lang="ko-KR" altLang="en-US" sz="3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구현</a:t>
            </a:r>
            <a:endParaRPr lang="en-US" altLang="ko-KR" sz="3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3C9485C-BA6B-4125-802D-88D78DD4E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11" y="2408845"/>
            <a:ext cx="1249346" cy="177862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9D1B788-A5DD-4EB9-BB50-1C8B7578E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335" y="1790197"/>
            <a:ext cx="1249346" cy="177862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58F7AA4-94D9-4202-AA6D-1E0854DAD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6335" y="3807674"/>
            <a:ext cx="1249346" cy="1778626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6119CB6-2D76-4754-9875-18FCC8FF0391}"/>
              </a:ext>
            </a:extLst>
          </p:cNvPr>
          <p:cNvCxnSpPr/>
          <p:nvPr/>
        </p:nvCxnSpPr>
        <p:spPr>
          <a:xfrm>
            <a:off x="1997476" y="3568823"/>
            <a:ext cx="958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C5D2A3-0F1C-40C2-B906-7E660B4C11D1}"/>
              </a:ext>
            </a:extLst>
          </p:cNvPr>
          <p:cNvSpPr txBox="1"/>
          <p:nvPr/>
        </p:nvSpPr>
        <p:spPr>
          <a:xfrm>
            <a:off x="1731264" y="3661480"/>
            <a:ext cx="15049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&lt;</a:t>
            </a:r>
            <a:r>
              <a:rPr lang="en-US" altLang="ko-KR" sz="1300" dirty="0" err="1"/>
              <a:t>MouseEntered</a:t>
            </a:r>
            <a:r>
              <a:rPr lang="en-US" altLang="ko-KR" sz="1300" dirty="0"/>
              <a:t>&gt;</a:t>
            </a:r>
            <a:endParaRPr lang="ko-KR" altLang="en-US" sz="13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14379C2-1110-4811-B8B3-7250753733B6}"/>
              </a:ext>
            </a:extLst>
          </p:cNvPr>
          <p:cNvSpPr/>
          <p:nvPr/>
        </p:nvSpPr>
        <p:spPr>
          <a:xfrm>
            <a:off x="5339601" y="2343715"/>
            <a:ext cx="6087323" cy="220305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09CD35-B386-4FA2-B222-A13BF9ECE480}"/>
              </a:ext>
            </a:extLst>
          </p:cNvPr>
          <p:cNvSpPr txBox="1"/>
          <p:nvPr/>
        </p:nvSpPr>
        <p:spPr>
          <a:xfrm>
            <a:off x="5619565" y="2413337"/>
            <a:ext cx="60006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en-US" altLang="ko-KR" dirty="0" err="1"/>
              <a:t>WindowBuilder</a:t>
            </a:r>
            <a:r>
              <a:rPr lang="ko-KR" altLang="en-US" dirty="0"/>
              <a:t>를 통해 메인 메뉴 구현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Jbutton</a:t>
            </a:r>
            <a:r>
              <a:rPr lang="ko-KR" altLang="en-US" dirty="0"/>
              <a:t>으로 이미지를 구현하고 </a:t>
            </a:r>
            <a:r>
              <a:rPr lang="en-US" altLang="ko-KR" dirty="0" err="1"/>
              <a:t>MouseListener</a:t>
            </a:r>
            <a:r>
              <a:rPr lang="ko-KR" altLang="en-US" dirty="0"/>
              <a:t>를 통해</a:t>
            </a:r>
            <a:endParaRPr lang="en-US" altLang="ko-KR" dirty="0"/>
          </a:p>
          <a:p>
            <a:r>
              <a:rPr lang="ko-KR" altLang="en-US" dirty="0"/>
              <a:t>마우스를 </a:t>
            </a:r>
            <a:r>
              <a:rPr lang="ko-KR" altLang="en-US" dirty="0" err="1"/>
              <a:t>가져다댈시</a:t>
            </a:r>
            <a:r>
              <a:rPr lang="ko-KR" altLang="en-US" dirty="0"/>
              <a:t> 이미지가 </a:t>
            </a:r>
            <a:r>
              <a:rPr lang="ko-KR" altLang="en-US" dirty="0" err="1"/>
              <a:t>변경되는것을</a:t>
            </a:r>
            <a:r>
              <a:rPr lang="ko-KR" altLang="en-US" dirty="0"/>
              <a:t> 구현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이미지 </a:t>
            </a:r>
            <a:r>
              <a:rPr lang="ko-KR" altLang="en-US" dirty="0" err="1"/>
              <a:t>클릭시</a:t>
            </a:r>
            <a:r>
              <a:rPr lang="ko-KR" altLang="en-US" dirty="0"/>
              <a:t> 다음 화면으로 </a:t>
            </a:r>
            <a:r>
              <a:rPr lang="ko-KR" altLang="en-US" dirty="0" err="1"/>
              <a:t>넘어감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261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4A1DB2C-1221-45AF-8B59-5C361F364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17746"/>
            <a:ext cx="12191980" cy="6875746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4B77324A-412F-480F-ADE2-421679AA6DA2}"/>
              </a:ext>
            </a:extLst>
          </p:cNvPr>
          <p:cNvGrpSpPr/>
          <p:nvPr/>
        </p:nvGrpSpPr>
        <p:grpSpPr>
          <a:xfrm>
            <a:off x="247650" y="209551"/>
            <a:ext cx="3803196" cy="667858"/>
            <a:chOff x="829339" y="2620154"/>
            <a:chExt cx="2429302" cy="46783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3A05513-FE62-464B-8A0D-62B9D3370775}"/>
                </a:ext>
              </a:extLst>
            </p:cNvPr>
            <p:cNvSpPr/>
            <p:nvPr/>
          </p:nvSpPr>
          <p:spPr>
            <a:xfrm>
              <a:off x="829339" y="2620154"/>
              <a:ext cx="467833" cy="46783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467B1D-0542-49BA-B099-64763DB9AACA}"/>
                </a:ext>
              </a:extLst>
            </p:cNvPr>
            <p:cNvSpPr txBox="1"/>
            <p:nvPr/>
          </p:nvSpPr>
          <p:spPr>
            <a:xfrm>
              <a:off x="947962" y="2686983"/>
              <a:ext cx="230587" cy="334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>
                  <a:solidFill>
                    <a:schemeClr val="bg1"/>
                  </a:solidFill>
                </a:rPr>
                <a:t>4</a:t>
              </a:r>
              <a:endParaRPr lang="ko-KR" altLang="en-US" sz="25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4DF5D8-912C-4632-A267-09E0ADEF1A0B}"/>
                </a:ext>
              </a:extLst>
            </p:cNvPr>
            <p:cNvSpPr txBox="1"/>
            <p:nvPr/>
          </p:nvSpPr>
          <p:spPr>
            <a:xfrm>
              <a:off x="1506504" y="2633082"/>
              <a:ext cx="1752137" cy="441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500" b="1" dirty="0">
                  <a:solidFill>
                    <a:schemeClr val="accent5">
                      <a:lumMod val="75000"/>
                    </a:schemeClr>
                  </a:solidFill>
                  <a:latin typeface="+mn-ea"/>
                  <a:cs typeface="Arial" panose="020B0604020202020204" pitchFamily="34" charset="0"/>
                </a:rPr>
                <a:t>구현 및 결론</a:t>
              </a: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3AABE6-C4C9-4D5E-8AD7-FC96FA590F31}"/>
              </a:ext>
            </a:extLst>
          </p:cNvPr>
          <p:cNvSpPr/>
          <p:nvPr/>
        </p:nvSpPr>
        <p:spPr>
          <a:xfrm>
            <a:off x="247650" y="1271700"/>
            <a:ext cx="314701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② 사용방법 구현</a:t>
            </a:r>
            <a:endParaRPr lang="en-US" altLang="ko-KR" sz="3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69C424F-F553-4B03-AC0B-0E22D76B221A}"/>
              </a:ext>
            </a:extLst>
          </p:cNvPr>
          <p:cNvSpPr/>
          <p:nvPr/>
        </p:nvSpPr>
        <p:spPr>
          <a:xfrm>
            <a:off x="5707306" y="3618135"/>
            <a:ext cx="5122371" cy="177057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D542ADA-70BC-4458-B914-491F589982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62323" y="1929045"/>
            <a:ext cx="1884445" cy="2671424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C10467F-1A1B-4D61-8E84-53DF53291DC7}"/>
              </a:ext>
            </a:extLst>
          </p:cNvPr>
          <p:cNvCxnSpPr>
            <a:cxnSpLocks/>
          </p:cNvCxnSpPr>
          <p:nvPr/>
        </p:nvCxnSpPr>
        <p:spPr>
          <a:xfrm>
            <a:off x="3658551" y="3730546"/>
            <a:ext cx="1884444" cy="1283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79DB6B8-21C3-47F9-A9B8-C35317A313A0}"/>
              </a:ext>
            </a:extLst>
          </p:cNvPr>
          <p:cNvSpPr txBox="1"/>
          <p:nvPr/>
        </p:nvSpPr>
        <p:spPr>
          <a:xfrm>
            <a:off x="5842894" y="3861805"/>
            <a:ext cx="4799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-</a:t>
            </a:r>
            <a:r>
              <a:rPr lang="en-US" altLang="ko-KR" sz="1300" b="1" dirty="0" err="1"/>
              <a:t>JTextArea</a:t>
            </a:r>
            <a:r>
              <a:rPr lang="ko-KR" altLang="en-US" sz="1300" b="1" dirty="0"/>
              <a:t>와 </a:t>
            </a:r>
            <a:r>
              <a:rPr lang="en-US" altLang="ko-KR" sz="1300" b="1" dirty="0" err="1"/>
              <a:t>JScrollPane</a:t>
            </a:r>
            <a:r>
              <a:rPr lang="ko-KR" altLang="en-US" sz="1300" b="1" dirty="0"/>
              <a:t>을 사용하여 스크롤바 부착된 텍스트창을 구현함</a:t>
            </a:r>
            <a:r>
              <a:rPr lang="en-US" altLang="ko-KR" sz="1300" b="1" dirty="0"/>
              <a:t>.</a:t>
            </a:r>
          </a:p>
          <a:p>
            <a:endParaRPr lang="en-US" altLang="ko-KR" sz="1300" b="1" dirty="0"/>
          </a:p>
          <a:p>
            <a:r>
              <a:rPr lang="en-US" altLang="ko-KR" sz="1300" b="1" dirty="0"/>
              <a:t>-</a:t>
            </a:r>
            <a:r>
              <a:rPr lang="ko-KR" altLang="en-US" sz="1300" b="1" dirty="0"/>
              <a:t>구현된 텍스트창에 사용방법 설명 추가함</a:t>
            </a:r>
            <a:r>
              <a:rPr lang="en-US" altLang="ko-KR" sz="1300" b="1" dirty="0"/>
              <a:t>.</a:t>
            </a:r>
          </a:p>
          <a:p>
            <a:endParaRPr lang="en-US" altLang="ko-KR" sz="1300" b="1" dirty="0"/>
          </a:p>
          <a:p>
            <a:r>
              <a:rPr lang="en-US" altLang="ko-KR" sz="1300" b="1" dirty="0"/>
              <a:t>-</a:t>
            </a:r>
            <a:r>
              <a:rPr lang="ko-KR" altLang="en-US" sz="1300" b="1" dirty="0"/>
              <a:t>사용자가 함부로 사용방법 내용을 수정할 수 없도록 설정</a:t>
            </a:r>
            <a:r>
              <a:rPr lang="en-US" altLang="ko-KR" sz="1300" b="1" dirty="0"/>
              <a:t>.</a:t>
            </a:r>
          </a:p>
          <a:p>
            <a:endParaRPr lang="ko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1B8A5D8-2403-434F-8810-39A37163A4BC}"/>
              </a:ext>
            </a:extLst>
          </p:cNvPr>
          <p:cNvCxnSpPr>
            <a:cxnSpLocks/>
          </p:cNvCxnSpPr>
          <p:nvPr/>
        </p:nvCxnSpPr>
        <p:spPr>
          <a:xfrm flipV="1">
            <a:off x="3658551" y="1886908"/>
            <a:ext cx="1721000" cy="9875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85E9DBA-8BB9-4BA2-BFEA-85CC3F8E6C29}"/>
              </a:ext>
            </a:extLst>
          </p:cNvPr>
          <p:cNvSpPr/>
          <p:nvPr/>
        </p:nvSpPr>
        <p:spPr>
          <a:xfrm>
            <a:off x="5690165" y="228006"/>
            <a:ext cx="3481547" cy="316213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214222-EDD1-407B-BF9F-A6F12DC14AAC}"/>
              </a:ext>
            </a:extLst>
          </p:cNvPr>
          <p:cNvSpPr txBox="1"/>
          <p:nvPr/>
        </p:nvSpPr>
        <p:spPr>
          <a:xfrm>
            <a:off x="5842894" y="720276"/>
            <a:ext cx="3162106" cy="532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클릭하면 이전 화면인 </a:t>
            </a:r>
            <a:r>
              <a:rPr lang="en-US" altLang="ko-KR" sz="1400" dirty="0"/>
              <a:t>‘</a:t>
            </a:r>
            <a:r>
              <a:rPr lang="ko-KR" altLang="en-US" sz="1400" dirty="0"/>
              <a:t>메인 메뉴 화면</a:t>
            </a:r>
            <a:r>
              <a:rPr lang="en-US" altLang="ko-KR" sz="1400" dirty="0"/>
              <a:t>’</a:t>
            </a:r>
            <a:r>
              <a:rPr lang="ko-KR" altLang="en-US" sz="1400" dirty="0"/>
              <a:t>으로 돌아 감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86DF069-AE06-4D5F-91E7-0956F5022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869" y="1447758"/>
            <a:ext cx="1186672" cy="1689401"/>
          </a:xfrm>
          <a:prstGeom prst="rect">
            <a:avLst/>
          </a:prstGeom>
        </p:spPr>
      </p:pic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75F7625A-B206-43BB-A695-6786DCFC10A1}"/>
              </a:ext>
            </a:extLst>
          </p:cNvPr>
          <p:cNvCxnSpPr>
            <a:cxnSpLocks/>
          </p:cNvCxnSpPr>
          <p:nvPr/>
        </p:nvCxnSpPr>
        <p:spPr>
          <a:xfrm>
            <a:off x="6924163" y="2157654"/>
            <a:ext cx="665825" cy="5060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7C08969-3A5A-47B1-B0FC-80FC74C6923A}"/>
              </a:ext>
            </a:extLst>
          </p:cNvPr>
          <p:cNvSpPr txBox="1"/>
          <p:nvPr/>
        </p:nvSpPr>
        <p:spPr>
          <a:xfrm>
            <a:off x="7555324" y="2500201"/>
            <a:ext cx="1783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B0F0"/>
                </a:solidFill>
              </a:rPr>
              <a:t>메인 메뉴 화면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787AD5-A22D-4622-A8C5-74BAB644BBBE}"/>
              </a:ext>
            </a:extLst>
          </p:cNvPr>
          <p:cNvSpPr txBox="1"/>
          <p:nvPr/>
        </p:nvSpPr>
        <p:spPr>
          <a:xfrm>
            <a:off x="1014121" y="4664884"/>
            <a:ext cx="270458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&lt;</a:t>
            </a:r>
            <a:r>
              <a:rPr lang="ko-KR" altLang="en-US" sz="1300" dirty="0" err="1"/>
              <a:t>메인메뉴에서</a:t>
            </a:r>
            <a:r>
              <a:rPr lang="ko-KR" altLang="en-US" sz="1300" dirty="0"/>
              <a:t> 사용방법 </a:t>
            </a:r>
            <a:r>
              <a:rPr lang="ko-KR" altLang="en-US" sz="1300" dirty="0" err="1"/>
              <a:t>클릭시</a:t>
            </a:r>
            <a:r>
              <a:rPr lang="en-US" altLang="ko-KR" sz="1300" dirty="0"/>
              <a:t>&gt;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26400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4A1DB2C-1221-45AF-8B59-5C361F364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4B77324A-412F-480F-ADE2-421679AA6DA2}"/>
              </a:ext>
            </a:extLst>
          </p:cNvPr>
          <p:cNvGrpSpPr/>
          <p:nvPr/>
        </p:nvGrpSpPr>
        <p:grpSpPr>
          <a:xfrm>
            <a:off x="247650" y="209551"/>
            <a:ext cx="3803196" cy="667858"/>
            <a:chOff x="829339" y="2620154"/>
            <a:chExt cx="2429302" cy="46783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3A05513-FE62-464B-8A0D-62B9D3370775}"/>
                </a:ext>
              </a:extLst>
            </p:cNvPr>
            <p:cNvSpPr/>
            <p:nvPr/>
          </p:nvSpPr>
          <p:spPr>
            <a:xfrm>
              <a:off x="829339" y="2620154"/>
              <a:ext cx="467833" cy="46783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467B1D-0542-49BA-B099-64763DB9AACA}"/>
                </a:ext>
              </a:extLst>
            </p:cNvPr>
            <p:cNvSpPr txBox="1"/>
            <p:nvPr/>
          </p:nvSpPr>
          <p:spPr>
            <a:xfrm>
              <a:off x="947962" y="2686983"/>
              <a:ext cx="230587" cy="334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>
                  <a:solidFill>
                    <a:schemeClr val="bg1"/>
                  </a:solidFill>
                </a:rPr>
                <a:t>4</a:t>
              </a:r>
              <a:endParaRPr lang="ko-KR" altLang="en-US" sz="25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4DF5D8-912C-4632-A267-09E0ADEF1A0B}"/>
                </a:ext>
              </a:extLst>
            </p:cNvPr>
            <p:cNvSpPr txBox="1"/>
            <p:nvPr/>
          </p:nvSpPr>
          <p:spPr>
            <a:xfrm>
              <a:off x="1506504" y="2633082"/>
              <a:ext cx="1752137" cy="441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500" b="1" dirty="0">
                  <a:solidFill>
                    <a:schemeClr val="accent5">
                      <a:lumMod val="75000"/>
                    </a:schemeClr>
                  </a:solidFill>
                  <a:latin typeface="+mn-ea"/>
                  <a:cs typeface="Arial" panose="020B0604020202020204" pitchFamily="34" charset="0"/>
                </a:rPr>
                <a:t>구현 및 결론</a:t>
              </a: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1FD629-A1C2-4ED2-899C-E0DCCD963073}"/>
              </a:ext>
            </a:extLst>
          </p:cNvPr>
          <p:cNvSpPr/>
          <p:nvPr/>
        </p:nvSpPr>
        <p:spPr>
          <a:xfrm>
            <a:off x="247650" y="1271700"/>
            <a:ext cx="314701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③ </a:t>
            </a:r>
            <a:r>
              <a:rPr lang="ko-KR" altLang="en-US" sz="3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랜덤뽑기</a:t>
            </a:r>
            <a:r>
              <a:rPr lang="ko-KR" altLang="en-US" sz="3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구현</a:t>
            </a:r>
            <a:endParaRPr lang="en-US" altLang="ko-KR" sz="3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037475C-BE5F-496F-A665-8BD9746A80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51004" y="2379713"/>
            <a:ext cx="1825383" cy="26085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B38590-CEB4-4DC7-8F86-9D802179DF58}"/>
              </a:ext>
            </a:extLst>
          </p:cNvPr>
          <p:cNvSpPr txBox="1"/>
          <p:nvPr/>
        </p:nvSpPr>
        <p:spPr>
          <a:xfrm>
            <a:off x="4551845" y="198587"/>
            <a:ext cx="3361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클릭하면 이전 화면인 </a:t>
            </a:r>
            <a:r>
              <a:rPr lang="en-US" altLang="ko-KR" sz="1400" dirty="0"/>
              <a:t>‘</a:t>
            </a:r>
            <a:r>
              <a:rPr lang="ko-KR" altLang="en-US" sz="1400" dirty="0"/>
              <a:t>메뉴 화면</a:t>
            </a:r>
            <a:r>
              <a:rPr lang="en-US" altLang="ko-KR" sz="1400" dirty="0"/>
              <a:t>’</a:t>
            </a:r>
            <a:r>
              <a:rPr lang="ko-KR" altLang="en-US" sz="1400" dirty="0"/>
              <a:t>으로 돌아 감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2039FCA-98B5-459F-9565-A3FE2F507C8F}"/>
              </a:ext>
            </a:extLst>
          </p:cNvPr>
          <p:cNvSpPr/>
          <p:nvPr/>
        </p:nvSpPr>
        <p:spPr>
          <a:xfrm>
            <a:off x="4827504" y="828732"/>
            <a:ext cx="2131754" cy="231157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00FFC6B-0A28-4F73-9D05-8717001C5A5F}"/>
              </a:ext>
            </a:extLst>
          </p:cNvPr>
          <p:cNvSpPr/>
          <p:nvPr/>
        </p:nvSpPr>
        <p:spPr>
          <a:xfrm>
            <a:off x="4799336" y="3572824"/>
            <a:ext cx="2131754" cy="231157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256143-AA7F-4F81-A532-B4C02A158303}"/>
              </a:ext>
            </a:extLst>
          </p:cNvPr>
          <p:cNvSpPr txBox="1"/>
          <p:nvPr/>
        </p:nvSpPr>
        <p:spPr>
          <a:xfrm>
            <a:off x="4799336" y="3253646"/>
            <a:ext cx="3790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클릭하면 </a:t>
            </a:r>
            <a:r>
              <a:rPr lang="en-US" altLang="ko-KR" sz="1400" dirty="0"/>
              <a:t>‘</a:t>
            </a:r>
            <a:r>
              <a:rPr lang="ko-KR" altLang="en-US" sz="1400" dirty="0"/>
              <a:t>설정 메뉴 화면</a:t>
            </a:r>
            <a:r>
              <a:rPr lang="en-US" altLang="ko-KR" sz="1400" dirty="0"/>
              <a:t>’</a:t>
            </a:r>
            <a:r>
              <a:rPr lang="ko-KR" altLang="en-US" sz="1400" dirty="0"/>
              <a:t>으로 넘어 감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9A69BB-9A69-4578-A584-6B10E4EDF659}"/>
              </a:ext>
            </a:extLst>
          </p:cNvPr>
          <p:cNvSpPr txBox="1"/>
          <p:nvPr/>
        </p:nvSpPr>
        <p:spPr>
          <a:xfrm>
            <a:off x="5147647" y="3663552"/>
            <a:ext cx="1422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B0F0"/>
                </a:solidFill>
              </a:rPr>
              <a:t>설정 메뉴 화면</a:t>
            </a:r>
          </a:p>
        </p:txBody>
      </p:sp>
      <p:pic>
        <p:nvPicPr>
          <p:cNvPr id="19" name="내용 개체 틀 4">
            <a:extLst>
              <a:ext uri="{FF2B5EF4-FFF2-40B4-BE49-F238E27FC236}">
                <a16:creationId xmlns:a16="http://schemas.microsoft.com/office/drawing/2014/main" id="{3414A307-FC2F-4FB0-B761-32605C9F6F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736" y="3971603"/>
            <a:ext cx="1085443" cy="1544258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16DB2FD-416F-4CAC-A27B-A71A811716FC}"/>
              </a:ext>
            </a:extLst>
          </p:cNvPr>
          <p:cNvSpPr/>
          <p:nvPr/>
        </p:nvSpPr>
        <p:spPr>
          <a:xfrm>
            <a:off x="8371115" y="39381"/>
            <a:ext cx="3641174" cy="629369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9916E2-9764-4D77-BEA2-0F546A15F816}"/>
              </a:ext>
            </a:extLst>
          </p:cNvPr>
          <p:cNvSpPr txBox="1"/>
          <p:nvPr/>
        </p:nvSpPr>
        <p:spPr>
          <a:xfrm>
            <a:off x="9535257" y="3909323"/>
            <a:ext cx="1438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B0F0"/>
                </a:solidFill>
              </a:rPr>
              <a:t>뽑기 결과 화면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9E0E9E-D379-4CFA-B366-9EEB79818E77}"/>
              </a:ext>
            </a:extLst>
          </p:cNvPr>
          <p:cNvSpPr txBox="1"/>
          <p:nvPr/>
        </p:nvSpPr>
        <p:spPr>
          <a:xfrm>
            <a:off x="8433675" y="246969"/>
            <a:ext cx="36411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데이터 베이스를 이용하여</a:t>
            </a:r>
            <a:r>
              <a:rPr lang="en-US" altLang="ko-KR" sz="1400" dirty="0"/>
              <a:t>(MySQL</a:t>
            </a:r>
            <a:r>
              <a:rPr lang="ko-KR" altLang="en-US" sz="1400" dirty="0"/>
              <a:t>사용</a:t>
            </a:r>
            <a:r>
              <a:rPr lang="en-US" altLang="ko-KR" sz="1400" dirty="0"/>
              <a:t>) </a:t>
            </a:r>
            <a:r>
              <a:rPr lang="ko-KR" altLang="en-US" sz="1400" dirty="0"/>
              <a:t>전체 음식점 정보 레코드들이 넣어져 있는 테이블로 부터 설정 값 범위에 대해 일치하는 레코드들을 추출하여</a:t>
            </a:r>
            <a:r>
              <a:rPr lang="en-US" altLang="ko-KR" sz="1400" dirty="0"/>
              <a:t> </a:t>
            </a:r>
            <a:r>
              <a:rPr lang="ko-KR" altLang="en-US" sz="1400" dirty="0"/>
              <a:t>새로운 테이블에 넣고</a:t>
            </a:r>
            <a:r>
              <a:rPr lang="en-US" altLang="ko-KR" sz="1400" dirty="0"/>
              <a:t>,</a:t>
            </a:r>
            <a:r>
              <a:rPr lang="ko-KR" altLang="en-US" sz="1400" dirty="0"/>
              <a:t> 추출된 레코드들이 넣어져 있는 테이블로 부터 랜덤으로 한 개의 레코드에 접근하여 레코드 정보를 가져와 뽑기 결과객체에 저장함</a:t>
            </a:r>
            <a:r>
              <a:rPr lang="en-US" altLang="ko-KR" sz="1400" dirty="0"/>
              <a:t>.(</a:t>
            </a:r>
            <a:r>
              <a:rPr lang="ko-KR" altLang="en-US" sz="1400" dirty="0"/>
              <a:t>설정 값과 일치하는 레코드가 없을 경우 결과객체에 </a:t>
            </a:r>
            <a:r>
              <a:rPr lang="en-US" altLang="ko-KR" sz="1400" dirty="0"/>
              <a:t>NULL</a:t>
            </a:r>
            <a:r>
              <a:rPr lang="ko-KR" altLang="en-US" sz="1400" dirty="0"/>
              <a:t>저장</a:t>
            </a:r>
            <a:r>
              <a:rPr lang="en-US" altLang="ko-KR" sz="1400" dirty="0"/>
              <a:t>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결과객체를 이용하여 레코드 정보를 넘겨줌으로써</a:t>
            </a:r>
            <a:r>
              <a:rPr lang="en-US" altLang="ko-KR" sz="1400" dirty="0"/>
              <a:t>,</a:t>
            </a:r>
            <a:r>
              <a:rPr lang="ko-KR" altLang="en-US" sz="1400" dirty="0"/>
              <a:t> 뽑기 결과화면에서 레코드의 내용을 화면에 출력할 수 있도록 함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en-US" altLang="ko-KR" sz="1400" dirty="0"/>
              <a:t>3. </a:t>
            </a:r>
            <a:r>
              <a:rPr lang="ko-KR" altLang="en-US" sz="1400" dirty="0"/>
              <a:t>클릭하면 </a:t>
            </a:r>
            <a:r>
              <a:rPr lang="en-US" altLang="ko-KR" sz="1400" dirty="0"/>
              <a:t>‘</a:t>
            </a:r>
            <a:r>
              <a:rPr lang="ko-KR" altLang="en-US" sz="1400" dirty="0"/>
              <a:t>음식점 뽑기 결과 화면</a:t>
            </a:r>
            <a:r>
              <a:rPr lang="en-US" altLang="ko-KR" sz="1400" dirty="0"/>
              <a:t>’</a:t>
            </a:r>
            <a:r>
              <a:rPr lang="ko-KR" altLang="en-US" sz="1400" dirty="0"/>
              <a:t>으로 넘어 감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DB06B64-F983-41CE-9EE3-F05E5DD8A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6660" y="1183581"/>
            <a:ext cx="1165594" cy="16593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A630B4-B62A-46EC-9400-6238BB9228D7}"/>
              </a:ext>
            </a:extLst>
          </p:cNvPr>
          <p:cNvSpPr txBox="1"/>
          <p:nvPr/>
        </p:nvSpPr>
        <p:spPr>
          <a:xfrm>
            <a:off x="5056559" y="846691"/>
            <a:ext cx="1465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B0F0"/>
                </a:solidFill>
              </a:rPr>
              <a:t>메인 메뉴 화면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39F57D7-4D6B-455D-98D1-4CCDE44AA72D}"/>
              </a:ext>
            </a:extLst>
          </p:cNvPr>
          <p:cNvCxnSpPr/>
          <p:nvPr/>
        </p:nvCxnSpPr>
        <p:spPr>
          <a:xfrm flipV="1">
            <a:off x="2077375" y="1447060"/>
            <a:ext cx="2388093" cy="1171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4031EBB-377D-40BC-9DDD-1782D91388D7}"/>
              </a:ext>
            </a:extLst>
          </p:cNvPr>
          <p:cNvCxnSpPr/>
          <p:nvPr/>
        </p:nvCxnSpPr>
        <p:spPr>
          <a:xfrm>
            <a:off x="3443880" y="2636668"/>
            <a:ext cx="1203913" cy="1203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5968026-A69B-474A-B82A-66DF90F34F48}"/>
              </a:ext>
            </a:extLst>
          </p:cNvPr>
          <p:cNvCxnSpPr>
            <a:cxnSpLocks/>
          </p:cNvCxnSpPr>
          <p:nvPr/>
        </p:nvCxnSpPr>
        <p:spPr>
          <a:xfrm>
            <a:off x="2858610" y="4447713"/>
            <a:ext cx="5512505" cy="7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77329A90-213E-43B8-82F5-17EBA15C299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651" y="4256471"/>
            <a:ext cx="1321329" cy="187439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F900EE3-8C6C-4A00-859F-ED8A28411B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077" y="4256471"/>
            <a:ext cx="1321329" cy="186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52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957</Words>
  <Application>Microsoft Office PowerPoint</Application>
  <PresentationFormat>와이드스크린</PresentationFormat>
  <Paragraphs>187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정윤재</dc:creator>
  <cp:lastModifiedBy>예린 반</cp:lastModifiedBy>
  <cp:revision>31</cp:revision>
  <dcterms:created xsi:type="dcterms:W3CDTF">2018-12-06T12:17:44Z</dcterms:created>
  <dcterms:modified xsi:type="dcterms:W3CDTF">2018-12-15T18:11:30Z</dcterms:modified>
</cp:coreProperties>
</file>