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1" r:id="rId3"/>
    <p:sldId id="364" r:id="rId4"/>
    <p:sldId id="369" r:id="rId5"/>
    <p:sldId id="372" r:id="rId6"/>
    <p:sldId id="370" r:id="rId7"/>
    <p:sldId id="371" r:id="rId8"/>
    <p:sldId id="307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DDFDFF"/>
    <a:srgbClr val="CCEFFC"/>
    <a:srgbClr val="ECF3F9"/>
    <a:srgbClr val="6CA8E5"/>
    <a:srgbClr val="81ADD9"/>
    <a:srgbClr val="C9DCEF"/>
    <a:srgbClr val="B5CFE9"/>
    <a:srgbClr val="2766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947" autoAdjust="0"/>
  </p:normalViewPr>
  <p:slideViewPr>
    <p:cSldViewPr snapToGrid="0">
      <p:cViewPr varScale="1">
        <p:scale>
          <a:sx n="48" d="100"/>
          <a:sy n="48" d="100"/>
        </p:scale>
        <p:origin x="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ADA6-AC69-4E7A-B4CA-EEA3EF88F5EB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3C8D0-45D8-413D-A382-091B74DDE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1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7EB3-5641-4231-92EC-DE3D1E15CFD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7A8F9-CFEB-4308-8F0B-3EE3C0D59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618282" y="1093690"/>
            <a:ext cx="10955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5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Analysis of Seoul public transportation usage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59496BA-2385-4D78-AE0C-0354191A0DB7}"/>
              </a:ext>
            </a:extLst>
          </p:cNvPr>
          <p:cNvSpPr txBox="1">
            <a:spLocks/>
          </p:cNvSpPr>
          <p:nvPr/>
        </p:nvSpPr>
        <p:spPr>
          <a:xfrm>
            <a:off x="4523007" y="3464351"/>
            <a:ext cx="3145985" cy="1884790"/>
          </a:xfrm>
          <a:prstGeom prst="rect">
            <a:avLst/>
          </a:prstGeom>
          <a:solidFill>
            <a:srgbClr val="DDFDFF"/>
          </a:solidFill>
          <a:ln w="9525">
            <a:solidFill>
              <a:schemeClr val="accent1"/>
            </a:solidFill>
          </a:ln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team: </a:t>
            </a:r>
            <a:r>
              <a:rPr lang="ko-KR" altLang="en-US" dirty="0" err="1"/>
              <a:t>민트초코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2017038023 </a:t>
            </a:r>
            <a:r>
              <a:rPr lang="ko-KR" altLang="en-US" dirty="0"/>
              <a:t>반예린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2015023025 </a:t>
            </a:r>
            <a:r>
              <a:rPr lang="ko-KR" altLang="en-US" dirty="0" err="1"/>
              <a:t>배나영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2018038003 </a:t>
            </a:r>
            <a:r>
              <a:rPr lang="ko-KR" altLang="en-US" dirty="0"/>
              <a:t>엄은지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6BC74BF-91E8-4CB6-8864-875FC186175D}"/>
              </a:ext>
            </a:extLst>
          </p:cNvPr>
          <p:cNvSpPr txBox="1">
            <a:spLocks/>
          </p:cNvSpPr>
          <p:nvPr/>
        </p:nvSpPr>
        <p:spPr>
          <a:xfrm>
            <a:off x="3318982" y="2098757"/>
            <a:ext cx="5740175" cy="596933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/>
              <a:t>Intermediate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9078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18853"/>
            <a:ext cx="12192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68" y="0"/>
            <a:ext cx="1209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132C4D4-44E8-477C-91BC-9BC111074BB8}"/>
              </a:ext>
            </a:extLst>
          </p:cNvPr>
          <p:cNvSpPr txBox="1">
            <a:spLocks/>
          </p:cNvSpPr>
          <p:nvPr/>
        </p:nvSpPr>
        <p:spPr>
          <a:xfrm>
            <a:off x="2880000" y="1268932"/>
            <a:ext cx="6691597" cy="432013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400" dirty="0"/>
          </a:p>
          <a:p>
            <a:r>
              <a:rPr lang="en-US" altLang="ko-KR" sz="2400" dirty="0"/>
              <a:t>1. Team members and roles of each member</a:t>
            </a:r>
          </a:p>
          <a:p>
            <a:endParaRPr lang="ko-KR" altLang="en-US" sz="2400" dirty="0"/>
          </a:p>
          <a:p>
            <a:r>
              <a:rPr lang="en-US" altLang="ko-KR" sz="2400" dirty="0"/>
              <a:t>2. Introduction to dataset</a:t>
            </a:r>
          </a:p>
          <a:p>
            <a:endParaRPr lang="ko-KR" altLang="en-US" sz="2400" dirty="0"/>
          </a:p>
          <a:p>
            <a:r>
              <a:rPr lang="en-US" altLang="ko-KR" sz="2400" dirty="0"/>
              <a:t>3. Plan for optimization</a:t>
            </a:r>
          </a:p>
          <a:p>
            <a:endParaRPr lang="ko-KR" altLang="en-US" sz="2400" dirty="0"/>
          </a:p>
          <a:p>
            <a:r>
              <a:rPr lang="en-US" altLang="ko-KR" sz="2400" dirty="0"/>
              <a:t>4. Schedule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0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63963-9524-49C2-98D8-9C3C4936949C}"/>
              </a:ext>
            </a:extLst>
          </p:cNvPr>
          <p:cNvSpPr txBox="1"/>
          <p:nvPr/>
        </p:nvSpPr>
        <p:spPr>
          <a:xfrm>
            <a:off x="1004948" y="8698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07A2-2910-4104-8ADE-F5B4DE7E7734}"/>
              </a:ext>
            </a:extLst>
          </p:cNvPr>
          <p:cNvSpPr txBox="1"/>
          <p:nvPr/>
        </p:nvSpPr>
        <p:spPr>
          <a:xfrm>
            <a:off x="19702" y="37988"/>
            <a:ext cx="120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members and roles of each member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ED7C8C8-01E0-442C-A835-5C7E522B651B}"/>
              </a:ext>
            </a:extLst>
          </p:cNvPr>
          <p:cNvSpPr txBox="1">
            <a:spLocks/>
          </p:cNvSpPr>
          <p:nvPr/>
        </p:nvSpPr>
        <p:spPr>
          <a:xfrm>
            <a:off x="491335" y="1061000"/>
            <a:ext cx="3381639" cy="53696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ko-KR" altLang="en-US" b="1" dirty="0"/>
              <a:t> 반예린</a:t>
            </a:r>
            <a:endParaRPr lang="en-US" altLang="ko-KR" b="1" dirty="0"/>
          </a:p>
          <a:p>
            <a:pPr marL="0" indent="0" algn="ctr" fontAlgn="base">
              <a:buNone/>
            </a:pPr>
            <a:r>
              <a:rPr lang="en-US" altLang="ko-KR" sz="1600" b="1" dirty="0"/>
              <a:t>Done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B0F0"/>
                </a:solidFill>
              </a:rPr>
              <a:t>Collecting Data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B0F0"/>
                </a:solidFill>
              </a:rPr>
              <a:t>Create queries and visualize data</a:t>
            </a:r>
          </a:p>
          <a:p>
            <a:pPr marL="0" indent="0" fontAlgn="base">
              <a:buNone/>
            </a:pPr>
            <a:r>
              <a:rPr lang="en-US" altLang="ko-KR" sz="1600" b="1" dirty="0">
                <a:solidFill>
                  <a:srgbClr val="00B0F0"/>
                </a:solidFill>
              </a:rPr>
              <a:t>-About the number of people ride and alight the bus by time/route/station</a:t>
            </a:r>
          </a:p>
          <a:p>
            <a:pPr marL="0" indent="0" fontAlgn="base">
              <a:buNone/>
            </a:pPr>
            <a:r>
              <a:rPr lang="en-US" altLang="ko-KR" sz="1600" b="1" dirty="0">
                <a:solidFill>
                  <a:srgbClr val="00B0F0"/>
                </a:solidFill>
              </a:rPr>
              <a:t>-About the number of people ride and alight the subway by time</a:t>
            </a:r>
          </a:p>
          <a:p>
            <a:pPr marL="0" indent="0" fontAlgn="base">
              <a:buNone/>
            </a:pPr>
            <a:endParaRPr lang="en-US" altLang="ko-KR" sz="1600" b="1" dirty="0"/>
          </a:p>
          <a:p>
            <a:pPr marL="0" indent="0" algn="ctr" fontAlgn="base">
              <a:buNone/>
            </a:pPr>
            <a:r>
              <a:rPr lang="en-US" altLang="ko-KR" sz="1600" b="1" dirty="0"/>
              <a:t>To do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</a:rPr>
              <a:t>Bus Data Optimization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</a:rPr>
              <a:t>Bus Alight Data analysis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FB96CC1-6BF8-4FCD-8BD6-3DFA4941A003}"/>
              </a:ext>
            </a:extLst>
          </p:cNvPr>
          <p:cNvSpPr txBox="1">
            <a:spLocks/>
          </p:cNvSpPr>
          <p:nvPr/>
        </p:nvSpPr>
        <p:spPr>
          <a:xfrm>
            <a:off x="4550294" y="1061001"/>
            <a:ext cx="3381639" cy="5369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ko-KR" altLang="en-US" b="1" dirty="0"/>
              <a:t> </a:t>
            </a:r>
            <a:r>
              <a:rPr lang="ko-KR" altLang="en-US" b="1" dirty="0" err="1"/>
              <a:t>배나영</a:t>
            </a:r>
            <a:endParaRPr lang="en-US" altLang="ko-KR" b="1" dirty="0"/>
          </a:p>
          <a:p>
            <a:pPr marL="0" indent="0" algn="ctr" fontAlgn="base">
              <a:buNone/>
            </a:pPr>
            <a:r>
              <a:rPr lang="en-US" altLang="ko-KR" sz="1600" b="1" dirty="0"/>
              <a:t>Done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B0F0"/>
                </a:solidFill>
              </a:rPr>
              <a:t>Collecting Data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B0F0"/>
                </a:solidFill>
              </a:rPr>
              <a:t>Create queries and visualize data</a:t>
            </a:r>
          </a:p>
          <a:p>
            <a:pPr marL="0" indent="0" fontAlgn="base">
              <a:buNone/>
            </a:pPr>
            <a:r>
              <a:rPr lang="en-US" altLang="ko-KR" sz="1600" b="1" dirty="0">
                <a:solidFill>
                  <a:srgbClr val="00B0F0"/>
                </a:solidFill>
              </a:rPr>
              <a:t>-About the number of people ride and alight the subway by line/station</a:t>
            </a:r>
          </a:p>
          <a:p>
            <a:pPr marL="0" indent="0" fontAlgn="base">
              <a:buNone/>
            </a:pPr>
            <a:endParaRPr lang="en-US" altLang="ko-KR" sz="1600" b="1" dirty="0"/>
          </a:p>
          <a:p>
            <a:pPr marL="0" indent="0" algn="ctr" fontAlgn="base">
              <a:buNone/>
            </a:pPr>
            <a:r>
              <a:rPr lang="en-US" altLang="ko-KR" sz="1600" b="1" dirty="0"/>
              <a:t>To do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</a:rPr>
              <a:t>Subway Data Optimization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</a:rPr>
              <a:t>Subway Data analysis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DF5D264-AC2D-402F-9119-E1001EEF2D19}"/>
              </a:ext>
            </a:extLst>
          </p:cNvPr>
          <p:cNvSpPr txBox="1">
            <a:spLocks/>
          </p:cNvSpPr>
          <p:nvPr/>
        </p:nvSpPr>
        <p:spPr>
          <a:xfrm>
            <a:off x="8524413" y="1061000"/>
            <a:ext cx="3381639" cy="5369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ko-KR" altLang="en-US" b="1" dirty="0"/>
              <a:t> 엄은지</a:t>
            </a:r>
            <a:endParaRPr lang="en-US" altLang="ko-KR" b="1" dirty="0"/>
          </a:p>
          <a:p>
            <a:pPr marL="0" indent="0" algn="ctr" fontAlgn="base">
              <a:buNone/>
            </a:pPr>
            <a:r>
              <a:rPr lang="en-US" altLang="ko-KR" sz="1600" b="1" dirty="0"/>
              <a:t>Done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B0F0"/>
                </a:solidFill>
              </a:rPr>
              <a:t>Collecting Data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0" indent="0" algn="ctr" fontAlgn="base">
              <a:buNone/>
            </a:pPr>
            <a:r>
              <a:rPr lang="en-US" altLang="ko-KR" sz="1600" b="1" dirty="0"/>
              <a:t>To do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</a:rPr>
              <a:t>Bus Ride Data analysis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7224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63963-9524-49C2-98D8-9C3C4936949C}"/>
              </a:ext>
            </a:extLst>
          </p:cNvPr>
          <p:cNvSpPr txBox="1"/>
          <p:nvPr/>
        </p:nvSpPr>
        <p:spPr>
          <a:xfrm>
            <a:off x="1004948" y="8698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07A2-2910-4104-8ADE-F5B4DE7E7734}"/>
              </a:ext>
            </a:extLst>
          </p:cNvPr>
          <p:cNvSpPr txBox="1"/>
          <p:nvPr/>
        </p:nvSpPr>
        <p:spPr>
          <a:xfrm>
            <a:off x="19703" y="37988"/>
            <a:ext cx="121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 to dataset (1)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C4F67E2-9F3F-4F50-82B1-660C9F5C8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6" t="8531" r="21627" b="61244"/>
          <a:stretch/>
        </p:blipFill>
        <p:spPr>
          <a:xfrm>
            <a:off x="705089" y="2057771"/>
            <a:ext cx="3421930" cy="4210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E339305-0D28-4161-9AD3-D362C9475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7" t="38384" r="21926" b="27959"/>
          <a:stretch/>
        </p:blipFill>
        <p:spPr>
          <a:xfrm>
            <a:off x="4573994" y="2057771"/>
            <a:ext cx="3063711" cy="4210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4376629-D5E7-419A-A415-8AF537C9A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0" t="71631" r="22319"/>
          <a:stretch/>
        </p:blipFill>
        <p:spPr>
          <a:xfrm>
            <a:off x="8064983" y="2127346"/>
            <a:ext cx="3379855" cy="383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9C38092-094B-4A2E-B79F-4615830B37B6}"/>
              </a:ext>
            </a:extLst>
          </p:cNvPr>
          <p:cNvSpPr txBox="1">
            <a:spLocks/>
          </p:cNvSpPr>
          <p:nvPr/>
        </p:nvSpPr>
        <p:spPr>
          <a:xfrm>
            <a:off x="185565" y="862675"/>
            <a:ext cx="11986692" cy="838846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Seoul bus data: the number of people ride and alight the bus by time/route/station 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(2020. 9. 3 ~ 2021. 5. 3)</a:t>
            </a: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301130D-6FD4-49AA-8AE5-280FA9F2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3" y="2306250"/>
            <a:ext cx="11523136" cy="24189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32B19-E58A-492C-A737-215564DDEA8C}"/>
              </a:ext>
            </a:extLst>
          </p:cNvPr>
          <p:cNvSpPr/>
          <p:nvPr/>
        </p:nvSpPr>
        <p:spPr>
          <a:xfrm>
            <a:off x="6720840" y="4282440"/>
            <a:ext cx="1798320" cy="16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5FECD7-9F1A-46B3-B68D-33A00908B608}"/>
              </a:ext>
            </a:extLst>
          </p:cNvPr>
          <p:cNvSpPr/>
          <p:nvPr/>
        </p:nvSpPr>
        <p:spPr>
          <a:xfrm>
            <a:off x="3167763" y="4450080"/>
            <a:ext cx="1689987" cy="21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5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63963-9524-49C2-98D8-9C3C4936949C}"/>
              </a:ext>
            </a:extLst>
          </p:cNvPr>
          <p:cNvSpPr txBox="1"/>
          <p:nvPr/>
        </p:nvSpPr>
        <p:spPr>
          <a:xfrm>
            <a:off x="1004948" y="8698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07A2-2910-4104-8ADE-F5B4DE7E7734}"/>
              </a:ext>
            </a:extLst>
          </p:cNvPr>
          <p:cNvSpPr txBox="1"/>
          <p:nvPr/>
        </p:nvSpPr>
        <p:spPr>
          <a:xfrm>
            <a:off x="19703" y="37988"/>
            <a:ext cx="121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 to dataset (2)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172DA1A-38BE-4FEB-AD0A-53BBC765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5" t="8907" r="21972" b="60819"/>
          <a:stretch/>
        </p:blipFill>
        <p:spPr>
          <a:xfrm>
            <a:off x="740798" y="2177846"/>
            <a:ext cx="3033915" cy="362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2A7D8C45-27FF-49B6-8F89-D6E2DCDD2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2" t="69861" r="20220" b="-1"/>
          <a:stretch/>
        </p:blipFill>
        <p:spPr>
          <a:xfrm>
            <a:off x="8176700" y="2220988"/>
            <a:ext cx="3131819" cy="3497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14D3C6C-1DF7-45B5-9627-7E3A390A6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9" t="38573" r="22506" b="31324"/>
          <a:stretch/>
        </p:blipFill>
        <p:spPr>
          <a:xfrm>
            <a:off x="4409797" y="2138047"/>
            <a:ext cx="3131819" cy="3663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6D56EC-6C8A-43A2-8601-E2A43A39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8" y="2453784"/>
            <a:ext cx="11972645" cy="1064623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7BA8E6C3-4C49-464F-86DA-7E583FC8538A}"/>
              </a:ext>
            </a:extLst>
          </p:cNvPr>
          <p:cNvSpPr txBox="1">
            <a:spLocks/>
          </p:cNvSpPr>
          <p:nvPr/>
        </p:nvSpPr>
        <p:spPr>
          <a:xfrm>
            <a:off x="185565" y="862675"/>
            <a:ext cx="11986692" cy="838846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Seoul subway data: the number of people ride and alight the bus by time/line/station 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(2015. 12. 23 ~ 2021. 5. 3)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5F6C3B-899C-404A-9B87-5A2A8B1460D3}"/>
              </a:ext>
            </a:extLst>
          </p:cNvPr>
          <p:cNvSpPr/>
          <p:nvPr/>
        </p:nvSpPr>
        <p:spPr>
          <a:xfrm>
            <a:off x="7069843" y="3042920"/>
            <a:ext cx="1246117" cy="16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BED84-A9D7-4715-AE69-ED7115298CFE}"/>
              </a:ext>
            </a:extLst>
          </p:cNvPr>
          <p:cNvSpPr/>
          <p:nvPr/>
        </p:nvSpPr>
        <p:spPr>
          <a:xfrm>
            <a:off x="2910330" y="3211830"/>
            <a:ext cx="1514985" cy="21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63963-9524-49C2-98D8-9C3C4936949C}"/>
              </a:ext>
            </a:extLst>
          </p:cNvPr>
          <p:cNvSpPr txBox="1"/>
          <p:nvPr/>
        </p:nvSpPr>
        <p:spPr>
          <a:xfrm>
            <a:off x="1004948" y="8698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07A2-2910-4104-8ADE-F5B4DE7E7734}"/>
              </a:ext>
            </a:extLst>
          </p:cNvPr>
          <p:cNvSpPr txBox="1"/>
          <p:nvPr/>
        </p:nvSpPr>
        <p:spPr>
          <a:xfrm>
            <a:off x="19703" y="19134"/>
            <a:ext cx="121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Plan for optimization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ED7C8C8-01E0-442C-A835-5C7E522B651B}"/>
              </a:ext>
            </a:extLst>
          </p:cNvPr>
          <p:cNvSpPr txBox="1">
            <a:spLocks/>
          </p:cNvSpPr>
          <p:nvPr/>
        </p:nvSpPr>
        <p:spPr>
          <a:xfrm>
            <a:off x="775581" y="1925686"/>
            <a:ext cx="10808455" cy="401791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Optimization method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800" dirty="0"/>
              <a:t>Bus</a:t>
            </a:r>
            <a:r>
              <a:rPr lang="ko-KR" altLang="en-US" sz="1800" dirty="0"/>
              <a:t> </a:t>
            </a:r>
            <a:r>
              <a:rPr lang="en-US" altLang="ko-KR" sz="1800" dirty="0"/>
              <a:t>Data Indexing: About </a:t>
            </a:r>
            <a:r>
              <a:rPr lang="en-US" altLang="ko-KR" sz="1800" dirty="0" err="1">
                <a:solidFill>
                  <a:srgbClr val="40BAD2"/>
                </a:solidFill>
              </a:rPr>
              <a:t>bus_route_no</a:t>
            </a:r>
            <a:r>
              <a:rPr lang="en-US" altLang="ko-KR" sz="1800" dirty="0">
                <a:solidFill>
                  <a:srgbClr val="40BAD2"/>
                </a:solidFill>
              </a:rPr>
              <a:t>(route num), </a:t>
            </a:r>
            <a:r>
              <a:rPr lang="en-US" altLang="ko-KR" sz="1800" dirty="0" err="1">
                <a:solidFill>
                  <a:srgbClr val="40BAD2"/>
                </a:solidFill>
              </a:rPr>
              <a:t>bus_sta_nm</a:t>
            </a:r>
            <a:r>
              <a:rPr lang="en-US" altLang="ko-KR" sz="1800" dirty="0">
                <a:solidFill>
                  <a:srgbClr val="40BAD2"/>
                </a:solidFill>
              </a:rPr>
              <a:t>(station name)  </a:t>
            </a:r>
            <a:r>
              <a:rPr lang="en-US" altLang="ko-KR" sz="1800" dirty="0"/>
              <a:t>Field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800" dirty="0"/>
              <a:t>Subway</a:t>
            </a:r>
            <a:r>
              <a:rPr lang="ko-KR" altLang="en-US" sz="1800" dirty="0"/>
              <a:t> </a:t>
            </a:r>
            <a:r>
              <a:rPr lang="en-US" altLang="ko-KR" sz="1800" dirty="0"/>
              <a:t>Data Indexing : About </a:t>
            </a:r>
            <a:r>
              <a:rPr lang="en-US" altLang="ko-KR" sz="1800" dirty="0" err="1">
                <a:solidFill>
                  <a:srgbClr val="40BAD2"/>
                </a:solidFill>
              </a:rPr>
              <a:t>sub_sta_nm</a:t>
            </a:r>
            <a:r>
              <a:rPr lang="en-US" altLang="ko-KR" sz="1800" dirty="0">
                <a:solidFill>
                  <a:srgbClr val="40BAD2"/>
                </a:solidFill>
              </a:rPr>
              <a:t>(station name), </a:t>
            </a:r>
            <a:r>
              <a:rPr lang="en-US" altLang="ko-KR" sz="1800" dirty="0" err="1">
                <a:solidFill>
                  <a:srgbClr val="40BAD2"/>
                </a:solidFill>
              </a:rPr>
              <a:t>line_num</a:t>
            </a:r>
            <a:r>
              <a:rPr lang="en-US" altLang="ko-KR" sz="1800" dirty="0">
                <a:solidFill>
                  <a:srgbClr val="40BAD2"/>
                </a:solidFill>
              </a:rPr>
              <a:t>(line name)</a:t>
            </a:r>
            <a:r>
              <a:rPr lang="en-US" altLang="ko-KR" sz="1800" dirty="0"/>
              <a:t> Field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800" b="1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Check optimization performance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800" dirty="0"/>
              <a:t>Comparison of execution times for the pre-optimization query and the post-optimization query</a:t>
            </a:r>
          </a:p>
        </p:txBody>
      </p:sp>
    </p:spTree>
    <p:extLst>
      <p:ext uri="{BB962C8B-B14F-4D97-AF65-F5344CB8AC3E}">
        <p14:creationId xmlns:p14="http://schemas.microsoft.com/office/powerpoint/2010/main" val="30915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63963-9524-49C2-98D8-9C3C4936949C}"/>
              </a:ext>
            </a:extLst>
          </p:cNvPr>
          <p:cNvSpPr txBox="1"/>
          <p:nvPr/>
        </p:nvSpPr>
        <p:spPr>
          <a:xfrm>
            <a:off x="1004948" y="8698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07A2-2910-4104-8ADE-F5B4DE7E7734}"/>
              </a:ext>
            </a:extLst>
          </p:cNvPr>
          <p:cNvSpPr txBox="1"/>
          <p:nvPr/>
        </p:nvSpPr>
        <p:spPr>
          <a:xfrm>
            <a:off x="19702" y="37988"/>
            <a:ext cx="121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Schedule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747EBA6-6D75-474D-B483-8847F510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73743"/>
              </p:ext>
            </p:extLst>
          </p:nvPr>
        </p:nvGraphicFramePr>
        <p:xfrm>
          <a:off x="584200" y="1190045"/>
          <a:ext cx="11023600" cy="509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79">
                  <a:extLst>
                    <a:ext uri="{9D8B030D-6E8A-4147-A177-3AD203B41FA5}">
                      <a16:colId xmlns:a16="http://schemas.microsoft.com/office/drawing/2014/main" val="2803209061"/>
                    </a:ext>
                  </a:extLst>
                </a:gridCol>
                <a:gridCol w="8604857">
                  <a:extLst>
                    <a:ext uri="{9D8B030D-6E8A-4147-A177-3AD203B41FA5}">
                      <a16:colId xmlns:a16="http://schemas.microsoft.com/office/drawing/2014/main" val="3933546016"/>
                    </a:ext>
                  </a:extLst>
                </a:gridCol>
                <a:gridCol w="1219864">
                  <a:extLst>
                    <a:ext uri="{9D8B030D-6E8A-4147-A177-3AD203B41FA5}">
                      <a16:colId xmlns:a16="http://schemas.microsoft.com/office/drawing/2014/main" val="3300708733"/>
                    </a:ext>
                  </a:extLst>
                </a:gridCol>
              </a:tblGrid>
              <a:tr h="475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What to 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4663"/>
                  </a:ext>
                </a:extLst>
              </a:tr>
              <a:tr h="672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5/3 ~ 5/9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*Subject selection and data collection</a:t>
                      </a:r>
                    </a:p>
                    <a:p>
                      <a:pPr latinLnBrk="1"/>
                      <a:r>
                        <a:rPr lang="en-US" altLang="ko-KR" sz="1700" dirty="0"/>
                        <a:t>*Delete the document corresponding to a field that doesn't exist or has a null value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00B0F0"/>
                          </a:solidFill>
                        </a:rPr>
                        <a:t>Complete</a:t>
                      </a:r>
                      <a:endParaRPr lang="ko-KR" altLang="en-US" sz="17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5745"/>
                  </a:ext>
                </a:extLst>
              </a:tr>
              <a:tr h="475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5/10 ~ 5/16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Create queries and visualize data about the number of people ride and alight the bus by time</a:t>
                      </a:r>
                    </a:p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Create queries and visualize data about the number of people ride and alight the subway by time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00B0F0"/>
                          </a:solidFill>
                        </a:rPr>
                        <a:t>Complete</a:t>
                      </a:r>
                      <a:endParaRPr lang="ko-KR" altLang="en-US" sz="17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39216"/>
                  </a:ext>
                </a:extLst>
              </a:tr>
              <a:tr h="475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5/17 ~ 5/23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Create queries and visualize data about the number of people ride and alight the bus by route</a:t>
                      </a:r>
                    </a:p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Create queries and visualize data about the number of people ride and alight the subway by line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00B0F0"/>
                          </a:solidFill>
                        </a:rPr>
                        <a:t>Complete</a:t>
                      </a:r>
                      <a:endParaRPr lang="ko-KR" altLang="en-US" sz="17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072"/>
                  </a:ext>
                </a:extLst>
              </a:tr>
              <a:tr h="475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5/24 ~ 5/30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Create queries and visualize data about the number of people ride and alight the bus by station</a:t>
                      </a:r>
                    </a:p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Create queries and visualize data about the number of people ride and alight the subway by station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00B0F0"/>
                          </a:solidFill>
                        </a:rPr>
                        <a:t>Complete</a:t>
                      </a:r>
                      <a:endParaRPr lang="ko-KR" altLang="en-US" sz="17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59273"/>
                  </a:ext>
                </a:extLst>
              </a:tr>
              <a:tr h="475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5/31 ~ 6/6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Optimization</a:t>
                      </a:r>
                    </a:p>
                    <a:p>
                      <a:pPr latinLnBrk="1"/>
                      <a:r>
                        <a:rPr lang="ko-KR" altLang="en-US" sz="1700" dirty="0"/>
                        <a:t>*</a:t>
                      </a:r>
                      <a:r>
                        <a:rPr lang="en-US" altLang="ko-KR" sz="1700" dirty="0"/>
                        <a:t>Data analysis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00B050"/>
                          </a:solidFill>
                        </a:rPr>
                        <a:t>Proceeding</a:t>
                      </a:r>
                      <a:endParaRPr lang="ko-KR" altLang="en-US" sz="17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10546"/>
                  </a:ext>
                </a:extLst>
              </a:tr>
              <a:tr h="475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6/7 ~ 6/13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*Preparation of final project presentation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Expected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1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03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728EE-C7A5-41DC-9D4C-F4389CDCEB81}"/>
              </a:ext>
            </a:extLst>
          </p:cNvPr>
          <p:cNvSpPr txBox="1"/>
          <p:nvPr/>
        </p:nvSpPr>
        <p:spPr>
          <a:xfrm>
            <a:off x="3313026" y="2767280"/>
            <a:ext cx="5565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</a:t>
            </a:r>
            <a:r>
              <a:rPr lang="ko-KR" altLang="en-US" sz="8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000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</a:t>
            </a:r>
            <a:endParaRPr lang="ko-KR" altLang="en-US" sz="8000" b="1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5273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11801</TotalTime>
  <Words>458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배달의민족 도현</vt:lpstr>
      <vt:lpstr>Corbel</vt:lpstr>
      <vt:lpstr>Wingdings</vt:lpstr>
      <vt:lpstr>Wingdings 2</vt:lpstr>
      <vt:lpstr>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bohoon</dc:creator>
  <cp:lastModifiedBy>예린 반</cp:lastModifiedBy>
  <cp:revision>1207</cp:revision>
  <cp:lastPrinted>2018-07-31T05:49:30Z</cp:lastPrinted>
  <dcterms:created xsi:type="dcterms:W3CDTF">2018-07-26T00:20:12Z</dcterms:created>
  <dcterms:modified xsi:type="dcterms:W3CDTF">2021-05-27T13:23:46Z</dcterms:modified>
</cp:coreProperties>
</file>